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56" r:id="rId3"/>
    <p:sldId id="257" r:id="rId4"/>
    <p:sldId id="262" r:id="rId5"/>
    <p:sldId id="263" r:id="rId6"/>
    <p:sldId id="266" r:id="rId7"/>
    <p:sldId id="258" r:id="rId8"/>
    <p:sldId id="259" r:id="rId9"/>
    <p:sldId id="260" r:id="rId10"/>
    <p:sldId id="261" r:id="rId11"/>
    <p:sldId id="264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53" d="100"/>
          <a:sy n="53" d="100"/>
        </p:scale>
        <p:origin x="-99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10/08/1441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6"/>
    </mc:Choice>
    <mc:Fallback xmlns="">
      <p:transition spd="slow" advTm="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Contraindications of ECT</a:t>
            </a:r>
            <a:r>
              <a:rPr lang="en-US" sz="36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marL="0" indent="0" algn="l" rtl="0">
              <a:buNone/>
            </a:pP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 algn="l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Brain tumor, increase intracranial pressure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0"/>
    </mc:Choice>
    <mc:Fallback xmlns="">
      <p:transition spd="slow" advTm="4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0" algn="l" rtl="0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Pulmonary disease</a:t>
            </a:r>
          </a:p>
          <a:p>
            <a:pPr lvl="0" algn="l" rtl="0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Liver disease.</a:t>
            </a:r>
          </a:p>
          <a:p>
            <a:pPr lvl="0" algn="l" rtl="0"/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Hemorrhage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0" indent="0" algn="l">
              <a:buNone/>
            </a:pPr>
            <a:endParaRPr lang="ar-EG" dirty="0"/>
          </a:p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5"/>
    </mc:Choice>
    <mc:Fallback xmlns="">
      <p:transition spd="slow" advTm="2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144000" cy="47300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+mj-cs"/>
              </a:rPr>
              <a:t>Electro convulsive therapy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+mj-cs"/>
              </a:rPr>
              <a:t>(ECT)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+mj-cs"/>
              </a:rPr>
              <a:t>is an important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+mj-cs"/>
              </a:rPr>
              <a:t>non pharmacological intervention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+mj-cs"/>
              </a:rPr>
              <a:t>that is effective treatment for patients suffering from certain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+mj-cs"/>
              </a:rPr>
              <a:t>neuropsychiatry disorders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+mj-cs"/>
              </a:rPr>
              <a:t>.</a:t>
            </a:r>
          </a:p>
          <a:p>
            <a:endParaRPr lang="ar-EG" b="1" dirty="0">
              <a:solidFill>
                <a:srgbClr val="0070C0"/>
              </a:solidFill>
              <a:latin typeface="Comic Sans MS" panose="030F0702030302020204" pitchFamily="66" charset="0"/>
              <a:cs typeface="+mj-cs"/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6"/>
    </mc:Choice>
    <mc:Fallback xmlns="">
      <p:transition spd="slow" advTm="6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>
                <a:solidFill>
                  <a:srgbClr val="FF0000"/>
                </a:solidFill>
                <a:cs typeface="+mj-cs"/>
              </a:rPr>
              <a:t>Definition:</a:t>
            </a:r>
          </a:p>
          <a:p>
            <a:pPr algn="l" rtl="0"/>
            <a:r>
              <a:rPr lang="en-US" b="1" dirty="0">
                <a:solidFill>
                  <a:srgbClr val="0070C0"/>
                </a:solidFill>
                <a:cs typeface="+mj-cs"/>
              </a:rPr>
              <a:t>ECT</a:t>
            </a:r>
            <a:r>
              <a:rPr lang="en-US" b="1" dirty="0">
                <a:cs typeface="+mj-cs"/>
              </a:rPr>
              <a:t> involves the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passage of a brief electrical current</a:t>
            </a:r>
            <a:r>
              <a:rPr lang="en-US" b="1" dirty="0">
                <a:cs typeface="+mj-cs"/>
              </a:rPr>
              <a:t> through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the brain </a:t>
            </a:r>
            <a:r>
              <a:rPr lang="en-US" b="1" dirty="0">
                <a:cs typeface="+mj-cs"/>
              </a:rPr>
              <a:t>to induce a generalized central nervous system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seizure</a:t>
            </a:r>
            <a:r>
              <a:rPr lang="en-US" b="1" dirty="0">
                <a:cs typeface="+mj-cs"/>
              </a:rPr>
              <a:t> under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general anesthesia and muscle relaxant.</a:t>
            </a:r>
          </a:p>
          <a:p>
            <a:pPr marL="0" indent="0" algn="l" rtl="0">
              <a:buNone/>
            </a:pPr>
            <a:r>
              <a:rPr lang="en-US" b="1" dirty="0">
                <a:cs typeface="+mj-cs"/>
              </a:rPr>
              <a:t> </a:t>
            </a:r>
          </a:p>
          <a:p>
            <a:pPr marL="0" indent="0" algn="l" rtl="0">
              <a:buNone/>
            </a:pPr>
            <a:r>
              <a:rPr lang="en-US" b="1" dirty="0">
                <a:solidFill>
                  <a:srgbClr val="FF0000"/>
                </a:solidFill>
                <a:cs typeface="+mj-cs"/>
              </a:rPr>
              <a:t>Another definition:</a:t>
            </a:r>
          </a:p>
          <a:p>
            <a:pPr algn="l" rtl="0"/>
            <a:r>
              <a:rPr lang="en-US" b="1" dirty="0">
                <a:cs typeface="+mj-cs"/>
              </a:rPr>
              <a:t>ECT is a somatic treatment in which a grandmal seizure is artificially induced by passing an electric current through the brain.</a:t>
            </a:r>
          </a:p>
          <a:p>
            <a:pPr algn="l" rtl="0"/>
            <a:r>
              <a:rPr lang="en-US" b="1" dirty="0">
                <a:cs typeface="+mj-cs"/>
              </a:rPr>
              <a:t>The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electrical stimulus </a:t>
            </a:r>
            <a:r>
              <a:rPr lang="en-US" b="1" dirty="0">
                <a:cs typeface="+mj-cs"/>
              </a:rPr>
              <a:t>is applied usually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70 – 110 ml volts for 0.1 – 0.5 second.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56"/>
    </mc:Choice>
    <mc:Fallback xmlns="">
      <p:transition spd="slow" advTm="122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u="sng" dirty="0">
                <a:solidFill>
                  <a:srgbClr val="FF0000"/>
                </a:solidFill>
              </a:rPr>
              <a:t>ECT is used if you:</a:t>
            </a:r>
            <a:endParaRPr lang="en-US" sz="3600" b="1" dirty="0">
              <a:solidFill>
                <a:srgbClr val="FF0000"/>
              </a:solidFill>
            </a:endParaRPr>
          </a:p>
          <a:p>
            <a:pPr lvl="0" algn="l" rtl="0"/>
            <a:r>
              <a:rPr lang="en-US" sz="3600" b="1" dirty="0" smtClean="0">
                <a:cs typeface="+mj-cs"/>
              </a:rPr>
              <a:t>severe</a:t>
            </a:r>
            <a:r>
              <a:rPr lang="en-US" sz="3600" b="1" dirty="0">
                <a:cs typeface="+mj-cs"/>
              </a:rPr>
              <a:t>, life-threatening depression</a:t>
            </a:r>
          </a:p>
          <a:p>
            <a:pPr lvl="0" algn="l" rtl="0"/>
            <a:r>
              <a:rPr lang="en-US" sz="3600" b="1" dirty="0">
                <a:cs typeface="+mj-cs"/>
              </a:rPr>
              <a:t>have not responded to medication or talking treatments</a:t>
            </a:r>
          </a:p>
          <a:p>
            <a:pPr lvl="0" algn="l" rtl="0"/>
            <a:r>
              <a:rPr lang="en-US" sz="3600" b="1" dirty="0">
                <a:cs typeface="+mj-cs"/>
              </a:rPr>
              <a:t>have found it helpful in the past and have asked to receive it </a:t>
            </a:r>
            <a:r>
              <a:rPr lang="en-US" sz="3600" b="1" dirty="0" smtClean="0">
                <a:cs typeface="+mj-cs"/>
              </a:rPr>
              <a:t>again</a:t>
            </a:r>
            <a:endParaRPr lang="en-US" sz="3600" b="1" dirty="0">
              <a:cs typeface="+mj-cs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48"/>
    </mc:Choice>
    <mc:Fallback xmlns="">
      <p:transition spd="slow" advTm="13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Types of ECT:</a:t>
            </a:r>
            <a:endParaRPr lang="en-US" sz="4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 rtl="0"/>
            <a:endParaRPr lang="en-US" dirty="0" smtClean="0"/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1- </a:t>
            </a:r>
            <a:r>
              <a:rPr lang="en-US" b="1" dirty="0">
                <a:latin typeface="Comic Sans MS" panose="030F0702030302020204" pitchFamily="66" charset="0"/>
              </a:rPr>
              <a:t>Unilateral		       2- Bilateral                             3- Bifrontal </a:t>
            </a:r>
          </a:p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2"/>
    </mc:Choice>
    <mc:Fallback xmlns="">
      <p:transition spd="slow" advTm="8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3"/>
    </mc:Choice>
    <mc:Fallback xmlns="">
      <p:transition spd="slow" advTm="1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2"/>
    </mc:Choice>
    <mc:Fallback xmlns="">
      <p:transition spd="slow" advTm="5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Number of ECT</a:t>
            </a:r>
            <a:r>
              <a:rPr lang="en-US" sz="36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marL="0" indent="0" algn="l" rtl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l" rtl="0"/>
            <a:r>
              <a:rPr lang="en-US" sz="3600" b="1" dirty="0">
                <a:cs typeface="+mj-cs"/>
              </a:rPr>
              <a:t>Number of ECT is giving according to patient's condition.</a:t>
            </a:r>
          </a:p>
          <a:p>
            <a:pPr algn="l" rtl="0"/>
            <a:r>
              <a:rPr lang="en-US" sz="3600" b="1" dirty="0">
                <a:cs typeface="+mj-cs"/>
              </a:rPr>
              <a:t>For affective disorders (</a:t>
            </a:r>
            <a:r>
              <a:rPr lang="en-US" sz="3600" b="1" dirty="0">
                <a:solidFill>
                  <a:srgbClr val="FF0000"/>
                </a:solidFill>
                <a:cs typeface="+mj-cs"/>
              </a:rPr>
              <a:t>mania and depression</a:t>
            </a:r>
            <a:r>
              <a:rPr lang="en-US" sz="3600" b="1" dirty="0">
                <a:cs typeface="+mj-cs"/>
              </a:rPr>
              <a:t>) </a:t>
            </a:r>
            <a:r>
              <a:rPr lang="en-US" sz="3600" b="1" dirty="0">
                <a:solidFill>
                  <a:srgbClr val="FF0000"/>
                </a:solidFill>
                <a:cs typeface="+mj-cs"/>
              </a:rPr>
              <a:t>6 to 12 ECT.</a:t>
            </a:r>
          </a:p>
          <a:p>
            <a:pPr algn="l" rtl="0"/>
            <a:r>
              <a:rPr lang="en-US" sz="3600" b="1" dirty="0">
                <a:cs typeface="+mj-cs"/>
              </a:rPr>
              <a:t>For </a:t>
            </a:r>
            <a:r>
              <a:rPr lang="en-US" sz="3600" b="1" dirty="0">
                <a:solidFill>
                  <a:srgbClr val="FF0000"/>
                </a:solidFill>
                <a:cs typeface="+mj-cs"/>
              </a:rPr>
              <a:t>schizophrenia 20 to 30 </a:t>
            </a:r>
            <a:r>
              <a:rPr lang="en-US" sz="3600" b="1" dirty="0" smtClean="0">
                <a:solidFill>
                  <a:srgbClr val="FF0000"/>
                </a:solidFill>
                <a:cs typeface="+mj-cs"/>
              </a:rPr>
              <a:t>ECT</a:t>
            </a: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7"/>
    </mc:Choice>
    <mc:Fallback xmlns="">
      <p:transition spd="slow" advTm="37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4300" b="1" dirty="0">
                <a:solidFill>
                  <a:srgbClr val="FF0000"/>
                </a:solidFill>
              </a:rPr>
              <a:t>Indications of ECT</a:t>
            </a:r>
            <a:r>
              <a:rPr lang="en-US" sz="4300" b="1" dirty="0" smtClean="0">
                <a:solidFill>
                  <a:srgbClr val="FF0000"/>
                </a:solidFill>
              </a:rPr>
              <a:t>:</a:t>
            </a:r>
          </a:p>
          <a:p>
            <a:pPr lvl="0" algn="l" rtl="0"/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Major depression</a:t>
            </a:r>
          </a:p>
          <a:p>
            <a:pPr lvl="0" algn="l" rtl="0"/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Mania</a:t>
            </a:r>
          </a:p>
          <a:p>
            <a:pPr lvl="0" algn="l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Schizophrenia </a:t>
            </a:r>
          </a:p>
          <a:p>
            <a:pPr lvl="0" algn="l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Obsessive compulsive disorder &amp; </a:t>
            </a:r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ECT 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has anticonvulsant effects, so it used to treat patients with epilepsy.</a:t>
            </a:r>
          </a:p>
          <a:p>
            <a:pPr marL="0" indent="0">
              <a:buNone/>
            </a:pPr>
            <a:endParaRPr lang="ar-EG" sz="3600" dirty="0"/>
          </a:p>
          <a:p>
            <a:pPr lvl="0" algn="l" rtl="0"/>
            <a:endParaRPr lang="ar-EG" sz="3600" b="1" dirty="0">
              <a:latin typeface="Aharoni" panose="02010803020104030203" pitchFamily="2" charset="-79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"/>
    </mc:Choice>
    <mc:Fallback xmlns="">
      <p:transition spd="slow" advTm="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167</Words>
  <Application>Microsoft Office PowerPoint</Application>
  <PresentationFormat>On-screen Show (4:3)</PresentationFormat>
  <Paragraphs>30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Administrator</dc:creator>
  <cp:lastModifiedBy>AL-MOMEN</cp:lastModifiedBy>
  <cp:revision>14</cp:revision>
  <dcterms:created xsi:type="dcterms:W3CDTF">2020-03-23T13:49:27Z</dcterms:created>
  <dcterms:modified xsi:type="dcterms:W3CDTF">2020-04-03T01:11:22Z</dcterms:modified>
</cp:coreProperties>
</file>