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4" name="Shape 54"/>
          <p:cNvSpPr/>
          <p:nvPr>
            <p:ph type="sldImg"/>
          </p:nvPr>
        </p:nvSpPr>
        <p:spPr>
          <a:xfrm>
            <a:off x="1143000" y="685800"/>
            <a:ext cx="4572000" cy="3429000"/>
          </a:xfrm>
          <a:prstGeom prst="rect">
            <a:avLst/>
          </a:prstGeom>
        </p:spPr>
        <p:txBody>
          <a:bodyPr/>
          <a:lstStyle/>
          <a:p>
            <a:pPr/>
          </a:p>
        </p:txBody>
      </p:sp>
      <p:sp>
        <p:nvSpPr>
          <p:cNvPr id="55" name="Shape 5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efault">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sz="half" idx="1"/>
          </p:nvPr>
        </p:nvSpPr>
        <p:spPr>
          <a:xfrm>
            <a:off x="457200" y="1600200"/>
            <a:ext cx="4038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Rectangle"/>
          <p:cNvSpPr/>
          <p:nvPr>
            <p:ph type="body" sz="half" idx="13"/>
          </p:nvPr>
        </p:nvSpPr>
        <p:spPr>
          <a:xfrm>
            <a:off x="4648200" y="1600200"/>
            <a:ext cx="4038600" cy="4525963"/>
          </a:xfrm>
          <a:prstGeom prst="rect">
            <a:avLst/>
          </a:prstGeom>
        </p:spPr>
        <p:txBody>
          <a:bodyPr/>
          <a:lstStyle/>
          <a:p>
            <a:pPr>
              <a:buChar char="•"/>
            </a:pP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9" name="Title Text"/>
          <p:cNvSpPr txBox="1"/>
          <p:nvPr>
            <p:ph type="title"/>
          </p:nvPr>
        </p:nvSpPr>
        <p:spPr>
          <a:prstGeom prst="rect">
            <a:avLst/>
          </a:prstGeom>
        </p:spPr>
        <p:txBody>
          <a:bodyPr/>
          <a:lstStyle/>
          <a:p>
            <a:pPr/>
            <a:r>
              <a:t>Title Text</a:t>
            </a:r>
          </a:p>
        </p:txBody>
      </p:sp>
      <p:sp>
        <p:nvSpPr>
          <p:cNvPr id="40" name="Body Level One…"/>
          <p:cNvSpPr txBox="1"/>
          <p:nvPr>
            <p:ph type="body" sz="half" idx="1"/>
          </p:nvPr>
        </p:nvSpPr>
        <p:spPr>
          <a:xfrm>
            <a:off x="457200" y="1600200"/>
            <a:ext cx="4038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9ED6FC"/>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4.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Basic Diabetes Mellitus Pathology  and Diagnosis Coding"/>
          <p:cNvSpPr txBox="1"/>
          <p:nvPr>
            <p:ph type="ctrTitle"/>
          </p:nvPr>
        </p:nvSpPr>
        <p:spPr>
          <a:xfrm>
            <a:off x="-1" y="228600"/>
            <a:ext cx="9144002" cy="1524000"/>
          </a:xfrm>
          <a:prstGeom prst="rect">
            <a:avLst/>
          </a:prstGeom>
        </p:spPr>
        <p:txBody>
          <a:bodyPr lIns="46037" tIns="46037" rIns="46037" bIns="46037" anchor="b"/>
          <a:lstStyle/>
          <a:p>
            <a:pPr defTabSz="850391">
              <a:defRPr b="1" sz="3348"/>
            </a:pPr>
            <a:r>
              <a:t>Basic Diabetes Mellitus Pathology </a:t>
            </a:r>
            <a:br/>
            <a:r>
              <a:t>and Diagnosis Coding</a:t>
            </a:r>
            <a:br/>
          </a:p>
        </p:txBody>
      </p:sp>
      <p:sp>
        <p:nvSpPr>
          <p:cNvPr id="58" name="Ahmed Elsharawy…"/>
          <p:cNvSpPr txBox="1"/>
          <p:nvPr>
            <p:ph type="subTitle" sz="half" idx="1"/>
          </p:nvPr>
        </p:nvSpPr>
        <p:spPr>
          <a:xfrm>
            <a:off x="3505200" y="2514600"/>
            <a:ext cx="5638800" cy="3505200"/>
          </a:xfrm>
          <a:prstGeom prst="rect">
            <a:avLst/>
          </a:prstGeom>
        </p:spPr>
        <p:txBody>
          <a:bodyPr lIns="46037" tIns="46037" rIns="46037" bIns="46037" anchor="ctr"/>
          <a:lstStyle/>
          <a:p>
            <a:pPr>
              <a:spcBef>
                <a:spcPts val="0"/>
              </a:spcBef>
              <a:defRPr sz="2400">
                <a:solidFill>
                  <a:srgbClr val="FFFFFF"/>
                </a:solidFill>
              </a:defRPr>
            </a:pPr>
            <a:r>
              <a:t>       </a:t>
            </a:r>
            <a:r>
              <a:rPr>
                <a:solidFill>
                  <a:srgbClr val="171A67"/>
                </a:solidFill>
              </a:rPr>
              <a:t>Ahmed Elsharawy</a:t>
            </a:r>
            <a:endParaRPr>
              <a:solidFill>
                <a:srgbClr val="171A67"/>
              </a:solidFill>
            </a:endParaRPr>
          </a:p>
          <a:p>
            <a:pPr marR="45719">
              <a:lnSpc>
                <a:spcPct val="80000"/>
              </a:lnSpc>
              <a:spcBef>
                <a:spcPts val="500"/>
              </a:spcBef>
              <a:defRPr b="1" sz="2400">
                <a:solidFill>
                  <a:srgbClr val="17228E"/>
                </a:solidFill>
                <a:latin typeface="Constantia"/>
                <a:ea typeface="Constantia"/>
                <a:cs typeface="Constantia"/>
                <a:sym typeface="Constantia"/>
              </a:defRPr>
            </a:pPr>
            <a:r>
              <a:t>Assistant Lecturer of medicine and cardiology </a:t>
            </a:r>
            <a:endParaRPr sz="1400"/>
          </a:p>
          <a:p>
            <a:pPr marR="45719">
              <a:lnSpc>
                <a:spcPct val="80000"/>
              </a:lnSpc>
              <a:spcBef>
                <a:spcPts val="500"/>
              </a:spcBef>
              <a:defRPr b="1" sz="2400">
                <a:solidFill>
                  <a:srgbClr val="17228E"/>
                </a:solidFill>
                <a:latin typeface="Constantia"/>
                <a:ea typeface="Constantia"/>
                <a:cs typeface="Constantia"/>
                <a:sym typeface="Constantia"/>
              </a:defRPr>
            </a:pPr>
            <a:r>
              <a:t>          Sohag University</a:t>
            </a:r>
          </a:p>
        </p:txBody>
      </p:sp>
      <p:sp>
        <p:nvSpPr>
          <p:cNvPr id="59" name="Text"/>
          <p:cNvSpPr txBox="1"/>
          <p:nvPr/>
        </p:nvSpPr>
        <p:spPr>
          <a:xfrm>
            <a:off x="2941320" y="1828800"/>
            <a:ext cx="5852160" cy="437069"/>
          </a:xfrm>
          <a:prstGeom prst="rect">
            <a:avLst/>
          </a:prstGeom>
          <a:ln w="12700">
            <a:miter lim="400000"/>
          </a:ln>
        </p:spPr>
        <p:txBody>
          <a:bodyPr lIns="45719" rIns="45719">
            <a:spAutoFit/>
          </a:bodyPr>
          <a:lstStyle/>
          <a:p>
            <a:pPr>
              <a:spcBef>
                <a:spcPts val="1400"/>
              </a:spcBef>
            </a:pPr>
          </a:p>
        </p:txBody>
      </p:sp>
      <p:pic>
        <p:nvPicPr>
          <p:cNvPr id="60" name="Illustration of Pancreas" descr="Illustration of Pancreas"/>
          <p:cNvPicPr>
            <a:picLocks noChangeAspect="1"/>
          </p:cNvPicPr>
          <p:nvPr/>
        </p:nvPicPr>
        <p:blipFill>
          <a:blip r:embed="rId2">
            <a:extLst/>
          </a:blip>
          <a:stretch>
            <a:fillRect/>
          </a:stretch>
        </p:blipFill>
        <p:spPr>
          <a:xfrm>
            <a:off x="152400" y="2514600"/>
            <a:ext cx="3552825" cy="3381375"/>
          </a:xfrm>
          <a:prstGeom prst="rect">
            <a:avLst/>
          </a:prstGeom>
          <a:ln w="12700">
            <a:miter lim="400000"/>
          </a:ln>
        </p:spPr>
      </p:pic>
      <p:sp>
        <p:nvSpPr>
          <p:cNvPr id="61" name="http://www.medicinenet.com/diabetes_mellitus/article.htm"/>
          <p:cNvSpPr txBox="1"/>
          <p:nvPr/>
        </p:nvSpPr>
        <p:spPr>
          <a:xfrm>
            <a:off x="198120" y="5943600"/>
            <a:ext cx="4099560"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sz="1200"/>
            </a:lvl1pPr>
          </a:lstStyle>
          <a:p>
            <a:pPr/>
            <a:r>
              <a:t>http://www.medicinenet.com/diabetes_mellitus/article.htm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Risk Factors for Pre-Diabetes"/>
          <p:cNvSpPr txBox="1"/>
          <p:nvPr>
            <p:ph type="title"/>
          </p:nvPr>
        </p:nvSpPr>
        <p:spPr>
          <a:xfrm>
            <a:off x="457200" y="152400"/>
            <a:ext cx="8229600" cy="838200"/>
          </a:xfrm>
          <a:prstGeom prst="rect">
            <a:avLst/>
          </a:prstGeom>
        </p:spPr>
        <p:txBody>
          <a:bodyPr/>
          <a:lstStyle/>
          <a:p>
            <a:pPr/>
            <a:r>
              <a:t>Risk Factors for Pre-Diabetes</a:t>
            </a:r>
          </a:p>
        </p:txBody>
      </p:sp>
      <p:sp>
        <p:nvSpPr>
          <p:cNvPr id="93" name="Genes are partly responsible…"/>
          <p:cNvSpPr txBox="1"/>
          <p:nvPr>
            <p:ph type="body" idx="1"/>
          </p:nvPr>
        </p:nvSpPr>
        <p:spPr>
          <a:xfrm>
            <a:off x="609600" y="1066800"/>
            <a:ext cx="8382000" cy="4906963"/>
          </a:xfrm>
          <a:prstGeom prst="rect">
            <a:avLst/>
          </a:prstGeom>
        </p:spPr>
        <p:txBody>
          <a:bodyPr/>
          <a:lstStyle/>
          <a:p>
            <a:pPr>
              <a:lnSpc>
                <a:spcPct val="80000"/>
              </a:lnSpc>
              <a:spcBef>
                <a:spcPts val="800"/>
              </a:spcBef>
              <a:buChar char="•"/>
              <a:defRPr sz="3600"/>
            </a:pPr>
            <a:r>
              <a:t>Genes are partly responsible</a:t>
            </a:r>
          </a:p>
          <a:p>
            <a:pPr>
              <a:lnSpc>
                <a:spcPct val="80000"/>
              </a:lnSpc>
              <a:spcBef>
                <a:spcPts val="800"/>
              </a:spcBef>
              <a:buChar char="•"/>
              <a:defRPr sz="3600"/>
            </a:pPr>
            <a:r>
              <a:t>Too much fat interferes with muscles' ability to use insulin. </a:t>
            </a:r>
          </a:p>
          <a:p>
            <a:pPr>
              <a:lnSpc>
                <a:spcPct val="80000"/>
              </a:lnSpc>
              <a:spcBef>
                <a:spcPts val="800"/>
              </a:spcBef>
              <a:buChar char="•"/>
              <a:defRPr sz="3600"/>
            </a:pPr>
            <a:r>
              <a:t>Lack of exercise further reduces muscles' ability to use insulin.</a:t>
            </a:r>
          </a:p>
          <a:p>
            <a:pPr>
              <a:lnSpc>
                <a:spcPct val="80000"/>
              </a:lnSpc>
              <a:buChar char="•"/>
              <a:defRPr sz="3600"/>
            </a:pPr>
          </a:p>
          <a:p>
            <a:pPr>
              <a:lnSpc>
                <a:spcPct val="80000"/>
              </a:lnSpc>
              <a:spcBef>
                <a:spcPts val="800"/>
              </a:spcBef>
              <a:buChar char="•"/>
              <a:defRPr sz="3600"/>
            </a:pPr>
            <a:r>
              <a:t>Metabolic Syndrome (Insulin Resistance Syndrome, formerly Syndrome X).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Metabolic Syndrome"/>
          <p:cNvSpPr txBox="1"/>
          <p:nvPr>
            <p:ph type="title"/>
          </p:nvPr>
        </p:nvSpPr>
        <p:spPr>
          <a:xfrm>
            <a:off x="457200" y="274637"/>
            <a:ext cx="8229600" cy="1143001"/>
          </a:xfrm>
          <a:prstGeom prst="rect">
            <a:avLst/>
          </a:prstGeom>
        </p:spPr>
        <p:txBody>
          <a:bodyPr/>
          <a:lstStyle/>
          <a:p>
            <a:pPr/>
            <a:r>
              <a:t>Metabolic Syndrome</a:t>
            </a:r>
          </a:p>
        </p:txBody>
      </p:sp>
      <p:sp>
        <p:nvSpPr>
          <p:cNvPr id="96" name="Insulin Resistance Syndrome, (formerly Syndrome X). Any 3 of the following…"/>
          <p:cNvSpPr txBox="1"/>
          <p:nvPr>
            <p:ph type="body" idx="1"/>
          </p:nvPr>
        </p:nvSpPr>
        <p:spPr>
          <a:prstGeom prst="rect">
            <a:avLst/>
          </a:prstGeom>
        </p:spPr>
        <p:txBody>
          <a:bodyPr/>
          <a:lstStyle/>
          <a:p>
            <a:pPr>
              <a:lnSpc>
                <a:spcPct val="90000"/>
              </a:lnSpc>
              <a:buChar char="•"/>
            </a:pPr>
            <a:r>
              <a:t>Insulin Resistance Syndrome, (formerly Syndrome X). Any 3 of the following</a:t>
            </a:r>
          </a:p>
          <a:p>
            <a:pPr lvl="1" marL="742950" indent="-285750">
              <a:lnSpc>
                <a:spcPct val="90000"/>
              </a:lnSpc>
              <a:spcBef>
                <a:spcPts val="0"/>
              </a:spcBef>
              <a:defRPr sz="2800"/>
            </a:pPr>
            <a:r>
              <a:t>excess weight around the waist (central obesity – apple vs pear) (40+ inches - males, 35+ inches –females), </a:t>
            </a:r>
          </a:p>
          <a:p>
            <a:pPr lvl="1" marL="742950" indent="-285750">
              <a:lnSpc>
                <a:spcPct val="90000"/>
              </a:lnSpc>
              <a:spcBef>
                <a:spcPts val="0"/>
              </a:spcBef>
              <a:defRPr sz="2800"/>
            </a:pPr>
            <a:r>
              <a:t>low HDL (good) cholesterol levels, (&lt;40 mg/dL – males, &lt;50 – females)</a:t>
            </a:r>
          </a:p>
          <a:p>
            <a:pPr lvl="1" marL="742950" indent="-285750">
              <a:lnSpc>
                <a:spcPct val="90000"/>
              </a:lnSpc>
              <a:spcBef>
                <a:spcPts val="0"/>
              </a:spcBef>
              <a:defRPr sz="2800"/>
            </a:pPr>
            <a:r>
              <a:t>high levels of triglycerides (150 mg/dL +)</a:t>
            </a:r>
          </a:p>
          <a:p>
            <a:pPr lvl="1" marL="742950" indent="-285750">
              <a:lnSpc>
                <a:spcPct val="90000"/>
              </a:lnSpc>
              <a:spcBef>
                <a:spcPts val="0"/>
              </a:spcBef>
              <a:defRPr sz="2800"/>
            </a:pPr>
            <a:r>
              <a:t>high blood pressure (130/85),</a:t>
            </a:r>
          </a:p>
          <a:p>
            <a:pPr lvl="1" marL="742950" indent="-285750">
              <a:lnSpc>
                <a:spcPct val="90000"/>
              </a:lnSpc>
              <a:spcBef>
                <a:spcPts val="0"/>
              </a:spcBef>
              <a:defRPr sz="2800"/>
            </a:pPr>
            <a:r>
              <a:t>high fasting blood glucose (110mg/dL +)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ype 1 DM"/>
          <p:cNvSpPr txBox="1"/>
          <p:nvPr>
            <p:ph type="title"/>
          </p:nvPr>
        </p:nvSpPr>
        <p:spPr>
          <a:xfrm>
            <a:off x="457200" y="274637"/>
            <a:ext cx="8229600" cy="1143001"/>
          </a:xfrm>
          <a:prstGeom prst="rect">
            <a:avLst/>
          </a:prstGeom>
        </p:spPr>
        <p:txBody>
          <a:bodyPr/>
          <a:lstStyle/>
          <a:p>
            <a:pPr/>
            <a:r>
              <a:t>Type 1 DM</a:t>
            </a:r>
          </a:p>
        </p:txBody>
      </p:sp>
      <p:sp>
        <p:nvSpPr>
          <p:cNvPr id="99" name="Previously IDDM, juvenile onset, ketone-prone…"/>
          <p:cNvSpPr txBox="1"/>
          <p:nvPr>
            <p:ph type="body" idx="1"/>
          </p:nvPr>
        </p:nvSpPr>
        <p:spPr>
          <a:xfrm>
            <a:off x="457200" y="1371600"/>
            <a:ext cx="8382000" cy="5105400"/>
          </a:xfrm>
          <a:prstGeom prst="rect">
            <a:avLst/>
          </a:prstGeom>
        </p:spPr>
        <p:txBody>
          <a:bodyPr/>
          <a:lstStyle/>
          <a:p>
            <a:pPr>
              <a:spcBef>
                <a:spcPts val="600"/>
              </a:spcBef>
              <a:buChar char="•"/>
              <a:defRPr sz="2800"/>
            </a:pPr>
            <a:r>
              <a:t>Previously IDDM, juvenile onset, ketone-prone</a:t>
            </a:r>
          </a:p>
          <a:p>
            <a:pPr>
              <a:spcBef>
                <a:spcPts val="600"/>
              </a:spcBef>
              <a:buChar char="•"/>
              <a:defRPr sz="2800"/>
            </a:pPr>
            <a:r>
              <a:t>Autoimmune disease</a:t>
            </a:r>
          </a:p>
          <a:p>
            <a:pPr lvl="1" marL="742950" indent="-285750">
              <a:spcBef>
                <a:spcPts val="0"/>
              </a:spcBef>
              <a:defRPr sz="2400"/>
            </a:pPr>
            <a:r>
              <a:t>Immune system attacks beta cells in pancreas, which can’t make insulin</a:t>
            </a:r>
          </a:p>
          <a:p>
            <a:pPr>
              <a:spcBef>
                <a:spcPts val="600"/>
              </a:spcBef>
              <a:buChar char="•"/>
              <a:defRPr sz="2800"/>
            </a:pPr>
            <a:r>
              <a:t>Causes include</a:t>
            </a:r>
          </a:p>
          <a:p>
            <a:pPr lvl="1" marL="742950" indent="-285750">
              <a:spcBef>
                <a:spcPts val="0"/>
              </a:spcBef>
              <a:defRPr sz="2400"/>
            </a:pPr>
            <a:r>
              <a:t>Genetic (white, northern European heritage)</a:t>
            </a:r>
          </a:p>
          <a:p>
            <a:pPr lvl="1" marL="742950" indent="-285750">
              <a:spcBef>
                <a:spcPts val="0"/>
              </a:spcBef>
              <a:defRPr sz="2400"/>
            </a:pPr>
            <a:r>
              <a:t>Viral infections (mumps, Coxsackie)</a:t>
            </a:r>
          </a:p>
          <a:p>
            <a:pPr lvl="1" marL="742950" indent="-285750">
              <a:spcBef>
                <a:spcPts val="0"/>
              </a:spcBef>
              <a:defRPr sz="2400"/>
            </a:pPr>
            <a:r>
              <a:t>Environmental toxins? (cow’s milk/wheat in early diet?) rat poison (pyriminil)</a:t>
            </a:r>
          </a:p>
          <a:p>
            <a:pPr>
              <a:spcBef>
                <a:spcPts val="600"/>
              </a:spcBef>
              <a:buChar char="•"/>
              <a:defRPr sz="2800"/>
            </a:pPr>
            <a:r>
              <a:t>Insulin tx required for survival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ype 1 DM"/>
          <p:cNvSpPr txBox="1"/>
          <p:nvPr>
            <p:ph type="title"/>
          </p:nvPr>
        </p:nvSpPr>
        <p:spPr>
          <a:xfrm>
            <a:off x="457200" y="274637"/>
            <a:ext cx="8229600" cy="1143001"/>
          </a:xfrm>
          <a:prstGeom prst="rect">
            <a:avLst/>
          </a:prstGeom>
        </p:spPr>
        <p:txBody>
          <a:bodyPr/>
          <a:lstStyle/>
          <a:p>
            <a:pPr/>
            <a:r>
              <a:t>Type 1 DM</a:t>
            </a:r>
          </a:p>
        </p:txBody>
      </p:sp>
      <p:sp>
        <p:nvSpPr>
          <p:cNvPr id="102" name="Usually occurs in young (&lt;30), lean people…"/>
          <p:cNvSpPr txBox="1"/>
          <p:nvPr>
            <p:ph type="body" idx="1"/>
          </p:nvPr>
        </p:nvSpPr>
        <p:spPr>
          <a:xfrm>
            <a:off x="152400" y="1600200"/>
            <a:ext cx="8534400" cy="4525963"/>
          </a:xfrm>
          <a:prstGeom prst="rect">
            <a:avLst/>
          </a:prstGeom>
        </p:spPr>
        <p:txBody>
          <a:bodyPr/>
          <a:lstStyle/>
          <a:p>
            <a:pPr>
              <a:buChar char="•"/>
            </a:pPr>
            <a:r>
              <a:t>Usually occurs in young (&lt;30), lean people</a:t>
            </a:r>
          </a:p>
          <a:p>
            <a:pPr>
              <a:buChar char="•"/>
            </a:pPr>
            <a:r>
              <a:t>Older patients can get Type 1</a:t>
            </a:r>
          </a:p>
          <a:p>
            <a:pPr lvl="1" marL="742950" indent="-285750">
              <a:spcBef>
                <a:spcPts val="0"/>
              </a:spcBef>
              <a:defRPr sz="2800"/>
            </a:pPr>
            <a:r>
              <a:t>LADA – Latent Autoimmune Diabetes in Adults</a:t>
            </a:r>
          </a:p>
          <a:p>
            <a:pPr lvl="1" marL="742950" indent="-285750">
              <a:spcBef>
                <a:spcPts val="0"/>
              </a:spcBef>
              <a:defRPr sz="2800"/>
            </a:pPr>
            <a:r>
              <a:t>Slow, progressive form of Type 1 DM</a:t>
            </a:r>
          </a:p>
          <a:p>
            <a:pPr>
              <a:buSzTx/>
              <a:buNone/>
            </a:pPr>
            <a:r>
              <a: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ype 2 DM"/>
          <p:cNvSpPr txBox="1"/>
          <p:nvPr>
            <p:ph type="title"/>
          </p:nvPr>
        </p:nvSpPr>
        <p:spPr>
          <a:xfrm>
            <a:off x="457200" y="274637"/>
            <a:ext cx="8229600" cy="715963"/>
          </a:xfrm>
          <a:prstGeom prst="rect">
            <a:avLst/>
          </a:prstGeom>
        </p:spPr>
        <p:txBody>
          <a:bodyPr/>
          <a:lstStyle>
            <a:lvl1pPr>
              <a:defRPr sz="4000"/>
            </a:lvl1pPr>
          </a:lstStyle>
          <a:p>
            <a:pPr/>
            <a:r>
              <a:t>Type 2 DM</a:t>
            </a:r>
          </a:p>
        </p:txBody>
      </p:sp>
      <p:sp>
        <p:nvSpPr>
          <p:cNvPr id="105" name="Previously - NIDDM, adult-onset DM (AODM), maturity onset, ketosis resistant, non-ketosis prone…"/>
          <p:cNvSpPr txBox="1"/>
          <p:nvPr>
            <p:ph type="body" idx="1"/>
          </p:nvPr>
        </p:nvSpPr>
        <p:spPr>
          <a:xfrm>
            <a:off x="457200" y="1066800"/>
            <a:ext cx="8229600" cy="5334000"/>
          </a:xfrm>
          <a:prstGeom prst="rect">
            <a:avLst/>
          </a:prstGeom>
        </p:spPr>
        <p:txBody>
          <a:bodyPr/>
          <a:lstStyle/>
          <a:p>
            <a:pPr>
              <a:lnSpc>
                <a:spcPct val="80000"/>
              </a:lnSpc>
              <a:spcBef>
                <a:spcPts val="600"/>
              </a:spcBef>
              <a:buChar char="•"/>
              <a:defRPr sz="2800"/>
            </a:pPr>
            <a:r>
              <a:t>Previously - NIDDM, adult-onset DM (AODM), maturity onset, ketosis resistant, non-ketosis prone</a:t>
            </a:r>
          </a:p>
          <a:p>
            <a:pPr>
              <a:lnSpc>
                <a:spcPct val="80000"/>
              </a:lnSpc>
              <a:spcBef>
                <a:spcPts val="600"/>
              </a:spcBef>
              <a:buChar char="•"/>
              <a:defRPr sz="2800"/>
            </a:pPr>
            <a:r>
              <a:t>Patients produce inadequate insulin, even if more than normal amounts, because of </a:t>
            </a:r>
          </a:p>
          <a:p>
            <a:pPr>
              <a:lnSpc>
                <a:spcPct val="80000"/>
              </a:lnSpc>
              <a:spcBef>
                <a:spcPts val="600"/>
              </a:spcBef>
              <a:buChar char="•"/>
              <a:defRPr sz="2800"/>
            </a:pPr>
            <a:r>
              <a:t>Insulin resistance</a:t>
            </a:r>
          </a:p>
          <a:p>
            <a:pPr lvl="1" marL="742950" indent="-285750">
              <a:lnSpc>
                <a:spcPct val="80000"/>
              </a:lnSpc>
              <a:spcBef>
                <a:spcPts val="0"/>
              </a:spcBef>
              <a:defRPr sz="2400"/>
            </a:pPr>
            <a:r>
              <a:t>Cells of body are insensitive to insulin</a:t>
            </a:r>
          </a:p>
          <a:p>
            <a:pPr lvl="1" marL="742950" indent="-285750">
              <a:lnSpc>
                <a:spcPct val="80000"/>
              </a:lnSpc>
              <a:spcBef>
                <a:spcPts val="0"/>
              </a:spcBef>
              <a:defRPr sz="2400"/>
            </a:pPr>
            <a:r>
              <a:t>Especially muscle and fat cells</a:t>
            </a:r>
          </a:p>
          <a:p>
            <a:pPr>
              <a:lnSpc>
                <a:spcPct val="80000"/>
              </a:lnSpc>
              <a:spcBef>
                <a:spcPts val="600"/>
              </a:spcBef>
              <a:buChar char="•"/>
              <a:defRPr sz="2800"/>
            </a:pPr>
            <a:r>
              <a:t>Steady Decline in insulin production</a:t>
            </a:r>
          </a:p>
          <a:p>
            <a:pPr>
              <a:lnSpc>
                <a:spcPct val="80000"/>
              </a:lnSpc>
              <a:spcBef>
                <a:spcPts val="600"/>
              </a:spcBef>
              <a:buChar char="•"/>
              <a:defRPr sz="2800"/>
            </a:pPr>
            <a:r>
              <a:t>Glucogenesis by liver continues even though glucose is elevated</a:t>
            </a:r>
          </a:p>
          <a:p>
            <a:pPr>
              <a:lnSpc>
                <a:spcPct val="80000"/>
              </a:lnSpc>
              <a:spcBef>
                <a:spcPts val="600"/>
              </a:spcBef>
              <a:buChar char="•"/>
              <a:defRPr sz="2800"/>
            </a:pPr>
            <a:r>
              <a:t>Recent studies show 15 to 45 % of all children with DM have Type 2 DM. </a:t>
            </a:r>
          </a:p>
        </p:txBody>
      </p:sp>
      <p:pic>
        <p:nvPicPr>
          <p:cNvPr id="106" name="MCBD20088_0000[1].pdf" descr="MCBD20088_0000[1].pdf"/>
          <p:cNvPicPr>
            <a:picLocks noChangeAspect="1"/>
          </p:cNvPicPr>
          <p:nvPr/>
        </p:nvPicPr>
        <p:blipFill>
          <a:blip r:embed="rId2">
            <a:extLst/>
          </a:blip>
          <a:stretch>
            <a:fillRect/>
          </a:stretch>
        </p:blipFill>
        <p:spPr>
          <a:xfrm>
            <a:off x="8043862" y="2362200"/>
            <a:ext cx="1100138" cy="1174750"/>
          </a:xfrm>
          <a:prstGeom prst="rect">
            <a:avLst/>
          </a:prstGeom>
          <a:ln w="12700">
            <a:miter lim="400000"/>
          </a:ln>
        </p:spPr>
      </p:pic>
      <p:pic>
        <p:nvPicPr>
          <p:cNvPr id="107" name="MCj02115280000[1].pdf" descr="MCj02115280000[1].pdf"/>
          <p:cNvPicPr>
            <a:picLocks noChangeAspect="1"/>
          </p:cNvPicPr>
          <p:nvPr/>
        </p:nvPicPr>
        <p:blipFill>
          <a:blip r:embed="rId3">
            <a:extLst/>
          </a:blip>
          <a:srcRect l="0" t="0" r="0" b="19120"/>
          <a:stretch>
            <a:fillRect/>
          </a:stretch>
        </p:blipFill>
        <p:spPr>
          <a:xfrm>
            <a:off x="7391400" y="2590800"/>
            <a:ext cx="901700" cy="17526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isk Factors for Type 2 DM"/>
          <p:cNvSpPr txBox="1"/>
          <p:nvPr>
            <p:ph type="title"/>
          </p:nvPr>
        </p:nvSpPr>
        <p:spPr>
          <a:xfrm>
            <a:off x="457200" y="274637"/>
            <a:ext cx="8229600" cy="792163"/>
          </a:xfrm>
          <a:prstGeom prst="rect">
            <a:avLst/>
          </a:prstGeom>
        </p:spPr>
        <p:txBody>
          <a:bodyPr/>
          <a:lstStyle/>
          <a:p>
            <a:pPr/>
            <a:r>
              <a:t>Risk Factors for Type 2 DM</a:t>
            </a:r>
          </a:p>
        </p:txBody>
      </p:sp>
      <p:sp>
        <p:nvSpPr>
          <p:cNvPr id="110" name="Obesity in adults and children…"/>
          <p:cNvSpPr txBox="1"/>
          <p:nvPr>
            <p:ph type="body" idx="1"/>
          </p:nvPr>
        </p:nvSpPr>
        <p:spPr>
          <a:xfrm>
            <a:off x="1752600" y="1295400"/>
            <a:ext cx="6934200" cy="5181600"/>
          </a:xfrm>
          <a:prstGeom prst="rect">
            <a:avLst/>
          </a:prstGeom>
        </p:spPr>
        <p:txBody>
          <a:bodyPr/>
          <a:lstStyle/>
          <a:p>
            <a:pPr>
              <a:lnSpc>
                <a:spcPct val="90000"/>
              </a:lnSpc>
              <a:buChar char="•"/>
            </a:pPr>
            <a:r>
              <a:t>Obesity in adults and children </a:t>
            </a:r>
          </a:p>
          <a:p>
            <a:pPr lvl="1" marL="742950" indent="-285750">
              <a:lnSpc>
                <a:spcPct val="90000"/>
              </a:lnSpc>
              <a:spcBef>
                <a:spcPts val="0"/>
              </a:spcBef>
              <a:defRPr sz="2800"/>
            </a:pPr>
            <a:r>
              <a:t>Chance of DM doubles with every 20% increase over desirable body weight.</a:t>
            </a:r>
          </a:p>
          <a:p>
            <a:pPr lvl="1" marL="742950" indent="-285750">
              <a:lnSpc>
                <a:spcPct val="90000"/>
              </a:lnSpc>
              <a:spcBef>
                <a:spcPts val="0"/>
              </a:spcBef>
              <a:defRPr sz="2800"/>
            </a:pPr>
            <a:r>
              <a:t>The CDC predicts if the current rate of obesity continues, one-third of the children born in 2000 will develop DM. </a:t>
            </a:r>
          </a:p>
          <a:p>
            <a:pPr lvl="1" marL="742950" indent="-285750">
              <a:lnSpc>
                <a:spcPct val="90000"/>
              </a:lnSpc>
              <a:spcBef>
                <a:spcPts val="0"/>
              </a:spcBef>
              <a:defRPr sz="2800"/>
            </a:pPr>
            <a:r>
              <a:t>up to 85% of children with Type 2 DM are obese. </a:t>
            </a:r>
          </a:p>
          <a:p>
            <a:pPr lvl="1" marL="742950" indent="-285750">
              <a:lnSpc>
                <a:spcPct val="90000"/>
              </a:lnSpc>
              <a:spcBef>
                <a:spcPts val="0"/>
              </a:spcBef>
              <a:defRPr sz="2800"/>
            </a:pPr>
            <a:r>
              <a:t>Obese diabetics are also insulin resistant. </a:t>
            </a:r>
          </a:p>
        </p:txBody>
      </p:sp>
      <p:pic>
        <p:nvPicPr>
          <p:cNvPr id="111" name="MCj01335490000[1].pdf" descr="MCj01335490000[1].pdf"/>
          <p:cNvPicPr>
            <a:picLocks noChangeAspect="1"/>
          </p:cNvPicPr>
          <p:nvPr/>
        </p:nvPicPr>
        <p:blipFill>
          <a:blip r:embed="rId2">
            <a:extLst/>
          </a:blip>
          <a:stretch>
            <a:fillRect/>
          </a:stretch>
        </p:blipFill>
        <p:spPr>
          <a:xfrm>
            <a:off x="228600" y="2438400"/>
            <a:ext cx="1544638" cy="208121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Risk Factors for Type 2 DM"/>
          <p:cNvSpPr txBox="1"/>
          <p:nvPr>
            <p:ph type="title"/>
          </p:nvPr>
        </p:nvSpPr>
        <p:spPr>
          <a:xfrm>
            <a:off x="457200" y="274637"/>
            <a:ext cx="8229600" cy="1143001"/>
          </a:xfrm>
          <a:prstGeom prst="rect">
            <a:avLst/>
          </a:prstGeom>
        </p:spPr>
        <p:txBody>
          <a:bodyPr/>
          <a:lstStyle/>
          <a:p>
            <a:pPr/>
            <a:r>
              <a:t>Risk Factors for Type 2 DM</a:t>
            </a:r>
          </a:p>
        </p:txBody>
      </p:sp>
      <p:sp>
        <p:nvSpPr>
          <p:cNvPr id="114" name="Obesity and insulin resistance…"/>
          <p:cNvSpPr txBox="1"/>
          <p:nvPr>
            <p:ph type="body" idx="1"/>
          </p:nvPr>
        </p:nvSpPr>
        <p:spPr>
          <a:prstGeom prst="rect">
            <a:avLst/>
          </a:prstGeom>
        </p:spPr>
        <p:txBody>
          <a:bodyPr/>
          <a:lstStyle/>
          <a:p>
            <a:pPr>
              <a:lnSpc>
                <a:spcPct val="90000"/>
              </a:lnSpc>
              <a:buChar char="•"/>
            </a:pPr>
            <a:r>
              <a:t>Obesity and insulin resistance</a:t>
            </a:r>
          </a:p>
          <a:p>
            <a:pPr lvl="1" marL="742950" indent="-285750">
              <a:lnSpc>
                <a:spcPct val="90000"/>
              </a:lnSpc>
              <a:spcBef>
                <a:spcPts val="0"/>
              </a:spcBef>
              <a:defRPr sz="2800"/>
            </a:pPr>
            <a:r>
              <a:t>Research indicates</a:t>
            </a:r>
          </a:p>
          <a:p>
            <a:pPr lvl="1" marL="742950" indent="-285750">
              <a:lnSpc>
                <a:spcPct val="90000"/>
              </a:lnSpc>
              <a:spcBef>
                <a:spcPts val="0"/>
              </a:spcBef>
              <a:defRPr sz="2800"/>
            </a:pPr>
            <a:r>
              <a:t>Fat cells produce fatty acids and secrete proteins that interfere with secretion and action of insulin</a:t>
            </a:r>
          </a:p>
          <a:p>
            <a:pPr>
              <a:lnSpc>
                <a:spcPct val="90000"/>
              </a:lnSpc>
              <a:buChar char="•"/>
            </a:pPr>
            <a:r>
              <a:t>Obesity is most important controllable risk factor </a:t>
            </a:r>
          </a:p>
          <a:p>
            <a:pPr>
              <a:lnSpc>
                <a:spcPct val="90000"/>
              </a:lnSpc>
              <a:buChar char="•"/>
            </a:pPr>
            <a:r>
              <a:t>High saturated fats, refined carbs, sedentary lifestyle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Other Risk Factors for Type 2 DM"/>
          <p:cNvSpPr txBox="1"/>
          <p:nvPr>
            <p:ph type="title"/>
          </p:nvPr>
        </p:nvSpPr>
        <p:spPr>
          <a:xfrm>
            <a:off x="457200" y="274637"/>
            <a:ext cx="8229600" cy="868363"/>
          </a:xfrm>
          <a:prstGeom prst="rect">
            <a:avLst/>
          </a:prstGeom>
        </p:spPr>
        <p:txBody>
          <a:bodyPr/>
          <a:lstStyle>
            <a:lvl1pPr>
              <a:defRPr sz="4000"/>
            </a:lvl1pPr>
          </a:lstStyle>
          <a:p>
            <a:pPr/>
            <a:r>
              <a:t>Other Risk Factors for Type 2 DM</a:t>
            </a:r>
          </a:p>
        </p:txBody>
      </p:sp>
      <p:sp>
        <p:nvSpPr>
          <p:cNvPr id="117" name="Genetics - 45%-80% of diabetics have at least one parent with DM or a hx of DM over several generations.…"/>
          <p:cNvSpPr txBox="1"/>
          <p:nvPr>
            <p:ph type="body" idx="1"/>
          </p:nvPr>
        </p:nvSpPr>
        <p:spPr>
          <a:xfrm>
            <a:off x="990600" y="1219200"/>
            <a:ext cx="7848600" cy="5638800"/>
          </a:xfrm>
          <a:prstGeom prst="rect">
            <a:avLst/>
          </a:prstGeom>
        </p:spPr>
        <p:txBody>
          <a:bodyPr/>
          <a:lstStyle/>
          <a:p>
            <a:pPr>
              <a:lnSpc>
                <a:spcPct val="80000"/>
              </a:lnSpc>
              <a:spcBef>
                <a:spcPts val="500"/>
              </a:spcBef>
              <a:buChar char="•"/>
              <a:defRPr b="1" sz="2400"/>
            </a:pPr>
            <a:r>
              <a:t>Genetics</a:t>
            </a:r>
            <a:r>
              <a:rPr b="0"/>
              <a:t> - 45%-80% of diabetics have at least one parent with DM or a hx of DM over several generations. </a:t>
            </a:r>
          </a:p>
          <a:p>
            <a:pPr>
              <a:lnSpc>
                <a:spcPct val="80000"/>
              </a:lnSpc>
              <a:spcBef>
                <a:spcPts val="500"/>
              </a:spcBef>
              <a:buChar char="•"/>
              <a:defRPr b="1" sz="2400"/>
            </a:pPr>
            <a:r>
              <a:t>Race</a:t>
            </a:r>
            <a:r>
              <a:rPr b="0"/>
              <a:t> - more common among African-Americans, Mexican-Americans, and American Indians. </a:t>
            </a:r>
          </a:p>
          <a:p>
            <a:pPr>
              <a:lnSpc>
                <a:spcPct val="80000"/>
              </a:lnSpc>
              <a:spcBef>
                <a:spcPts val="500"/>
              </a:spcBef>
              <a:buChar char="•"/>
              <a:defRPr b="1" sz="2400"/>
            </a:pPr>
            <a:r>
              <a:t>Sex</a:t>
            </a:r>
            <a:r>
              <a:rPr b="0"/>
              <a:t> - Girls are nearly twice as likely as boys to develop type 2 DM. This is due to a greater insulin resistance. </a:t>
            </a:r>
          </a:p>
          <a:p>
            <a:pPr>
              <a:lnSpc>
                <a:spcPct val="80000"/>
              </a:lnSpc>
              <a:spcBef>
                <a:spcPts val="500"/>
              </a:spcBef>
              <a:buChar char="•"/>
              <a:defRPr b="1" sz="2400"/>
            </a:pPr>
            <a:r>
              <a:t>Puberty</a:t>
            </a:r>
            <a:r>
              <a:rPr b="0"/>
              <a:t> - Most cases of DM in children are diagnosed between the ages of 12-16. During puberty there is increased resistance to insulin action, resulting in hyperinsulinemia. Growth hormone, which increases slightly in puberty, also has anti-insulin effects. </a:t>
            </a:r>
          </a:p>
          <a:p>
            <a:pPr>
              <a:lnSpc>
                <a:spcPct val="80000"/>
              </a:lnSpc>
              <a:spcBef>
                <a:spcPts val="500"/>
              </a:spcBef>
              <a:buChar char="•"/>
              <a:defRPr b="1" sz="2400"/>
            </a:pPr>
            <a:r>
              <a:t>Age</a:t>
            </a:r>
            <a:r>
              <a:rPr b="0"/>
              <a:t> – prevalence increases with years of age</a:t>
            </a:r>
          </a:p>
          <a:p>
            <a:pPr>
              <a:lnSpc>
                <a:spcPct val="80000"/>
              </a:lnSpc>
              <a:spcBef>
                <a:spcPts val="500"/>
              </a:spcBef>
              <a:buChar char="•"/>
              <a:defRPr b="1" sz="2400"/>
            </a:pPr>
            <a:r>
              <a:t>Prior</a:t>
            </a:r>
            <a:r>
              <a:rPr b="0"/>
              <a:t> gestational diabetes</a:t>
            </a:r>
          </a:p>
        </p:txBody>
      </p:sp>
      <p:pic>
        <p:nvPicPr>
          <p:cNvPr id="118" name="MCj04336960000[1].pdf" descr="MCj04336960000[1].pdf"/>
          <p:cNvPicPr>
            <a:picLocks noChangeAspect="1"/>
          </p:cNvPicPr>
          <p:nvPr/>
        </p:nvPicPr>
        <p:blipFill>
          <a:blip r:embed="rId2">
            <a:extLst/>
          </a:blip>
          <a:stretch>
            <a:fillRect/>
          </a:stretch>
        </p:blipFill>
        <p:spPr>
          <a:xfrm>
            <a:off x="7969250" y="1447800"/>
            <a:ext cx="1174750" cy="1841500"/>
          </a:xfrm>
          <a:prstGeom prst="rect">
            <a:avLst/>
          </a:prstGeom>
          <a:ln w="12700">
            <a:miter lim="400000"/>
          </a:ln>
        </p:spPr>
      </p:pic>
      <p:pic>
        <p:nvPicPr>
          <p:cNvPr id="119" name="MCj03102480000[1].pdf" descr="MCj03102480000[1].pdf"/>
          <p:cNvPicPr>
            <a:picLocks noChangeAspect="1"/>
          </p:cNvPicPr>
          <p:nvPr/>
        </p:nvPicPr>
        <p:blipFill>
          <a:blip r:embed="rId3">
            <a:extLst/>
          </a:blip>
          <a:stretch>
            <a:fillRect/>
          </a:stretch>
        </p:blipFill>
        <p:spPr>
          <a:xfrm>
            <a:off x="0" y="4038600"/>
            <a:ext cx="914400" cy="18923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Gestational DM"/>
          <p:cNvSpPr txBox="1"/>
          <p:nvPr>
            <p:ph type="title"/>
          </p:nvPr>
        </p:nvSpPr>
        <p:spPr>
          <a:xfrm>
            <a:off x="457200" y="274637"/>
            <a:ext cx="8229600" cy="1143001"/>
          </a:xfrm>
          <a:prstGeom prst="rect">
            <a:avLst/>
          </a:prstGeom>
        </p:spPr>
        <p:txBody>
          <a:bodyPr/>
          <a:lstStyle/>
          <a:p>
            <a:pPr/>
            <a:r>
              <a:t>Gestational DM</a:t>
            </a:r>
          </a:p>
        </p:txBody>
      </p:sp>
      <p:sp>
        <p:nvSpPr>
          <p:cNvPr id="122" name="Pregnancy-related hormone changes can elevate glucose in genetically-predisposed…"/>
          <p:cNvSpPr txBox="1"/>
          <p:nvPr>
            <p:ph type="body" idx="1"/>
          </p:nvPr>
        </p:nvSpPr>
        <p:spPr>
          <a:xfrm>
            <a:off x="457200" y="1600200"/>
            <a:ext cx="8382000" cy="4525963"/>
          </a:xfrm>
          <a:prstGeom prst="rect">
            <a:avLst/>
          </a:prstGeom>
        </p:spPr>
        <p:txBody>
          <a:bodyPr/>
          <a:lstStyle/>
          <a:p>
            <a:pPr>
              <a:buChar char="•"/>
            </a:pPr>
            <a:r>
              <a:t>Pregnancy-related hormone changes can elevate glucose in genetically-predisposed</a:t>
            </a:r>
          </a:p>
          <a:p>
            <a:pPr>
              <a:buChar char="•"/>
            </a:pPr>
            <a:r>
              <a:t>Usually resolves after birth</a:t>
            </a:r>
          </a:p>
          <a:p>
            <a:pPr>
              <a:buChar char="•"/>
            </a:pPr>
            <a:r>
              <a:t>25-50% of GDM women will get Type 2 DM</a:t>
            </a:r>
          </a:p>
          <a:p>
            <a:pPr lvl="1" marL="742950" indent="-285750">
              <a:spcBef>
                <a:spcPts val="0"/>
              </a:spcBef>
              <a:defRPr sz="2800"/>
            </a:pPr>
            <a:r>
              <a:t>Require insulin during pregnancy</a:t>
            </a:r>
          </a:p>
          <a:p>
            <a:pPr lvl="1" marL="742950" indent="-285750">
              <a:spcBef>
                <a:spcPts val="0"/>
              </a:spcBef>
              <a:defRPr sz="2800"/>
            </a:pPr>
            <a:r>
              <a:t>Remain overweight after birth</a:t>
            </a:r>
          </a:p>
          <a:p>
            <a:pPr>
              <a:buChar char="•"/>
            </a:pPr>
            <a:r>
              <a:t>Risk factors</a:t>
            </a:r>
          </a:p>
          <a:p>
            <a:pPr lvl="1" marL="742950" indent="-285750">
              <a:spcBef>
                <a:spcPts val="0"/>
              </a:spcBef>
              <a:defRPr sz="2800"/>
            </a:pPr>
            <a:r>
              <a:t>Family hx of DM, Obesity, 25+ yo</a:t>
            </a:r>
          </a:p>
        </p:txBody>
      </p:sp>
      <p:pic>
        <p:nvPicPr>
          <p:cNvPr id="123" name="MCj03701320000[1].pdf" descr="MCj03701320000[1].pdf"/>
          <p:cNvPicPr>
            <a:picLocks noChangeAspect="1"/>
          </p:cNvPicPr>
          <p:nvPr/>
        </p:nvPicPr>
        <p:blipFill>
          <a:blip r:embed="rId2">
            <a:extLst/>
          </a:blip>
          <a:stretch>
            <a:fillRect/>
          </a:stretch>
        </p:blipFill>
        <p:spPr>
          <a:xfrm>
            <a:off x="7620000" y="4724400"/>
            <a:ext cx="1304925" cy="1862138"/>
          </a:xfrm>
          <a:prstGeom prst="rect">
            <a:avLst/>
          </a:prstGeom>
          <a:ln w="12700">
            <a:miter lim="400000"/>
          </a:ln>
        </p:spPr>
      </p:pic>
      <p:pic>
        <p:nvPicPr>
          <p:cNvPr id="124" name="MCj03102500000[1].pdf" descr="MCj03102500000[1].pdf"/>
          <p:cNvPicPr>
            <a:picLocks noChangeAspect="1"/>
          </p:cNvPicPr>
          <p:nvPr/>
        </p:nvPicPr>
        <p:blipFill>
          <a:blip r:embed="rId3">
            <a:extLst/>
          </a:blip>
          <a:stretch>
            <a:fillRect/>
          </a:stretch>
        </p:blipFill>
        <p:spPr>
          <a:xfrm>
            <a:off x="8328025" y="152400"/>
            <a:ext cx="815975" cy="1855788"/>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Neonatal DM"/>
          <p:cNvSpPr txBox="1"/>
          <p:nvPr>
            <p:ph type="title"/>
          </p:nvPr>
        </p:nvSpPr>
        <p:spPr>
          <a:xfrm>
            <a:off x="457200" y="274637"/>
            <a:ext cx="8229600" cy="1143001"/>
          </a:xfrm>
          <a:prstGeom prst="rect">
            <a:avLst/>
          </a:prstGeom>
        </p:spPr>
        <p:txBody>
          <a:bodyPr/>
          <a:lstStyle/>
          <a:p>
            <a:pPr/>
            <a:r>
              <a:t>Neonatal DM</a:t>
            </a:r>
          </a:p>
        </p:txBody>
      </p:sp>
      <p:sp>
        <p:nvSpPr>
          <p:cNvPr id="127" name="Rare metabolic disorder (1 of every 300,000-400,000 newborns)…"/>
          <p:cNvSpPr txBox="1"/>
          <p:nvPr>
            <p:ph type="body" idx="1"/>
          </p:nvPr>
        </p:nvSpPr>
        <p:spPr>
          <a:prstGeom prst="rect">
            <a:avLst/>
          </a:prstGeom>
        </p:spPr>
        <p:txBody>
          <a:bodyPr/>
          <a:lstStyle/>
          <a:p>
            <a:pPr>
              <a:buChar char="•"/>
            </a:pPr>
            <a:r>
              <a:t>Rare metabolic disorder (1 of every 300,000-400,000 newborns) </a:t>
            </a:r>
          </a:p>
          <a:p>
            <a:pPr lvl="1" marL="742950" indent="-285750">
              <a:spcBef>
                <a:spcPts val="0"/>
              </a:spcBef>
              <a:defRPr sz="2800"/>
            </a:pPr>
            <a:r>
              <a:t>Autosomal dominant genetic disorder</a:t>
            </a:r>
          </a:p>
          <a:p>
            <a:pPr lvl="1" marL="742950" indent="-285750">
              <a:spcBef>
                <a:spcPts val="0"/>
              </a:spcBef>
              <a:defRPr sz="2800"/>
            </a:pPr>
            <a:r>
              <a:t>Within first 3 -6 months of life</a:t>
            </a:r>
          </a:p>
          <a:p>
            <a:pPr lvl="1" marL="742950" indent="-285750">
              <a:spcBef>
                <a:spcPts val="0"/>
              </a:spcBef>
              <a:defRPr sz="2800"/>
            </a:pPr>
            <a:r>
              <a:t>Hyperglycemia combined with low insulin levels</a:t>
            </a:r>
          </a:p>
          <a:p>
            <a:pPr lvl="1" marL="742950" indent="-285750">
              <a:spcBef>
                <a:spcPts val="0"/>
              </a:spcBef>
              <a:defRPr sz="2800"/>
            </a:pPr>
            <a:r>
              <a:t>Two groups</a:t>
            </a:r>
          </a:p>
          <a:p>
            <a:pPr lvl="2" marL="1143000" indent="-228600">
              <a:spcBef>
                <a:spcPts val="0"/>
              </a:spcBef>
              <a:defRPr sz="2400"/>
            </a:pPr>
            <a:r>
              <a:t>Transient NDM (50-60% of cases)</a:t>
            </a:r>
          </a:p>
          <a:p>
            <a:pPr lvl="2" marL="1143000" indent="-228600">
              <a:spcBef>
                <a:spcPts val="0"/>
              </a:spcBef>
              <a:defRPr sz="2400"/>
            </a:pPr>
            <a:r>
              <a:t>Permanent NDM</a:t>
            </a:r>
          </a:p>
        </p:txBody>
      </p:sp>
      <p:pic>
        <p:nvPicPr>
          <p:cNvPr id="128" name="j0409621.jpeg" descr="j0409621.jpeg"/>
          <p:cNvPicPr>
            <a:picLocks noChangeAspect="1"/>
          </p:cNvPicPr>
          <p:nvPr/>
        </p:nvPicPr>
        <p:blipFill>
          <a:blip r:embed="rId2">
            <a:extLst/>
          </a:blip>
          <a:stretch>
            <a:fillRect/>
          </a:stretch>
        </p:blipFill>
        <p:spPr>
          <a:xfrm>
            <a:off x="6934200" y="4648200"/>
            <a:ext cx="1892300" cy="18923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Anatomy of Diabetes"/>
          <p:cNvSpPr txBox="1"/>
          <p:nvPr>
            <p:ph type="title"/>
          </p:nvPr>
        </p:nvSpPr>
        <p:spPr>
          <a:xfrm>
            <a:off x="457200" y="274637"/>
            <a:ext cx="8229600" cy="1143001"/>
          </a:xfrm>
          <a:prstGeom prst="rect">
            <a:avLst/>
          </a:prstGeom>
        </p:spPr>
        <p:txBody>
          <a:bodyPr/>
          <a:lstStyle/>
          <a:p>
            <a:pPr/>
            <a:r>
              <a:t>Anatomy of Diabetes </a:t>
            </a:r>
          </a:p>
        </p:txBody>
      </p:sp>
      <p:sp>
        <p:nvSpPr>
          <p:cNvPr id="64" name="Diabetes Mellitus…"/>
          <p:cNvSpPr txBox="1"/>
          <p:nvPr>
            <p:ph type="body" sz="half" idx="1"/>
          </p:nvPr>
        </p:nvSpPr>
        <p:spPr>
          <a:xfrm>
            <a:off x="304800" y="1600200"/>
            <a:ext cx="4191000" cy="4525963"/>
          </a:xfrm>
          <a:prstGeom prst="rect">
            <a:avLst/>
          </a:prstGeom>
        </p:spPr>
        <p:txBody>
          <a:bodyPr/>
          <a:lstStyle/>
          <a:p>
            <a:pPr>
              <a:lnSpc>
                <a:spcPct val="90000"/>
              </a:lnSpc>
              <a:spcBef>
                <a:spcPts val="500"/>
              </a:spcBef>
              <a:buChar char="•"/>
              <a:defRPr sz="2400"/>
            </a:pPr>
            <a:r>
              <a:t>Diabetes Mellitus</a:t>
            </a:r>
          </a:p>
          <a:p>
            <a:pPr lvl="1" marL="742950" indent="-285750">
              <a:lnSpc>
                <a:spcPct val="90000"/>
              </a:lnSpc>
              <a:spcBef>
                <a:spcPts val="0"/>
              </a:spcBef>
              <a:defRPr sz="2000"/>
            </a:pPr>
            <a:r>
              <a:t>1</a:t>
            </a:r>
            <a:r>
              <a:rPr baseline="30000"/>
              <a:t>st</a:t>
            </a:r>
            <a:r>
              <a:t> described in 1552 BC</a:t>
            </a:r>
          </a:p>
          <a:p>
            <a:pPr lvl="1" marL="742950" indent="-285750">
              <a:lnSpc>
                <a:spcPct val="90000"/>
              </a:lnSpc>
              <a:spcBef>
                <a:spcPts val="0"/>
              </a:spcBef>
              <a:defRPr sz="2000"/>
            </a:pPr>
            <a:r>
              <a:t>Mellitus = Honey</a:t>
            </a:r>
          </a:p>
          <a:p>
            <a:pPr lvl="1" marL="742950" indent="-285750">
              <a:lnSpc>
                <a:spcPct val="90000"/>
              </a:lnSpc>
              <a:spcBef>
                <a:spcPts val="0"/>
              </a:spcBef>
              <a:defRPr sz="2000"/>
            </a:pPr>
            <a:r>
              <a:t>Urine smells sweet</a:t>
            </a:r>
          </a:p>
          <a:p>
            <a:pPr lvl="1" marL="742950" indent="-285750">
              <a:lnSpc>
                <a:spcPct val="90000"/>
              </a:lnSpc>
              <a:spcBef>
                <a:spcPts val="0"/>
              </a:spcBef>
              <a:defRPr sz="2000"/>
            </a:pPr>
            <a:r>
              <a:t>Food Metabolism disorder</a:t>
            </a:r>
          </a:p>
          <a:p>
            <a:pPr lvl="2" marL="1143000" indent="-228600">
              <a:lnSpc>
                <a:spcPct val="90000"/>
              </a:lnSpc>
              <a:spcBef>
                <a:spcPts val="0"/>
              </a:spcBef>
              <a:defRPr sz="1800"/>
            </a:pPr>
            <a:r>
              <a:t>Pancreas</a:t>
            </a:r>
          </a:p>
          <a:p>
            <a:pPr lvl="2" marL="1143000" indent="-228600">
              <a:lnSpc>
                <a:spcPct val="90000"/>
              </a:lnSpc>
              <a:spcBef>
                <a:spcPts val="0"/>
              </a:spcBef>
              <a:defRPr sz="1800"/>
            </a:pPr>
            <a:r>
              <a:t>Insulin hormone</a:t>
            </a:r>
          </a:p>
          <a:p>
            <a:pPr lvl="1" marL="742950" indent="-285750">
              <a:lnSpc>
                <a:spcPct val="90000"/>
              </a:lnSpc>
              <a:spcBef>
                <a:spcPts val="0"/>
              </a:spcBef>
              <a:defRPr sz="2000"/>
            </a:pPr>
            <a:r>
              <a:t>Polydipsia, Polyuria,</a:t>
            </a:r>
          </a:p>
          <a:p>
            <a:pPr lvl="1" marL="742950" indent="-285750">
              <a:lnSpc>
                <a:spcPct val="90000"/>
              </a:lnSpc>
              <a:spcBef>
                <a:spcPts val="0"/>
              </a:spcBef>
              <a:defRPr sz="2000"/>
            </a:pPr>
            <a:r>
              <a:t>Polyphagia</a:t>
            </a:r>
          </a:p>
          <a:p>
            <a:pPr>
              <a:lnSpc>
                <a:spcPct val="90000"/>
              </a:lnSpc>
              <a:spcBef>
                <a:spcPts val="500"/>
              </a:spcBef>
              <a:buChar char="•"/>
              <a:defRPr sz="2400"/>
            </a:pPr>
            <a:r>
              <a:t>3</a:t>
            </a:r>
            <a:r>
              <a:rPr baseline="30000"/>
              <a:t>rd</a:t>
            </a:r>
            <a:r>
              <a:t> leading cause of DEATH in US (7</a:t>
            </a:r>
            <a:r>
              <a:rPr baseline="30000"/>
              <a:t>th</a:t>
            </a:r>
            <a:r>
              <a:t> in 1996)</a:t>
            </a:r>
          </a:p>
          <a:p>
            <a:pPr>
              <a:lnSpc>
                <a:spcPct val="90000"/>
              </a:lnSpc>
              <a:spcBef>
                <a:spcPts val="500"/>
              </a:spcBef>
              <a:buChar char="•"/>
              <a:defRPr sz="2400"/>
            </a:pPr>
            <a:r>
              <a:t>DM costs $98 BILLION annually in US</a:t>
            </a:r>
          </a:p>
        </p:txBody>
      </p:sp>
      <p:sp>
        <p:nvSpPr>
          <p:cNvPr id="65" name="Diabetes Insipidus…"/>
          <p:cNvSpPr/>
          <p:nvPr>
            <p:ph type="body" idx="13"/>
          </p:nvPr>
        </p:nvSpPr>
        <p:spPr>
          <a:xfrm>
            <a:off x="4648200" y="1600200"/>
            <a:ext cx="4038600" cy="4800600"/>
          </a:xfrm>
          <a:prstGeom prst="rect">
            <a:avLst/>
          </a:prstGeom>
          <a:extLst>
            <a:ext uri="{C572A759-6A51-4108-AA02-DFA0A04FC94B}">
              <ma14:wrappingTextBoxFlag xmlns:ma14="http://schemas.microsoft.com/office/mac/drawingml/2011/main" val="1"/>
            </a:ext>
          </a:extLst>
        </p:spPr>
        <p:txBody>
          <a:bodyPr/>
          <a:lstStyle/>
          <a:p>
            <a:pPr>
              <a:spcBef>
                <a:spcPts val="500"/>
              </a:spcBef>
              <a:buChar char="•"/>
              <a:defRPr sz="2400"/>
            </a:pPr>
            <a:r>
              <a:t>Diabetes Insipidus</a:t>
            </a:r>
          </a:p>
          <a:p>
            <a:pPr lvl="1" marL="742950" indent="-285750">
              <a:spcBef>
                <a:spcPts val="0"/>
              </a:spcBef>
              <a:defRPr sz="2000"/>
            </a:pPr>
            <a:r>
              <a:t>1761 –Scots carried to NA</a:t>
            </a:r>
          </a:p>
          <a:p>
            <a:pPr lvl="1" marL="742950" indent="-285750">
              <a:spcBef>
                <a:spcPts val="0"/>
              </a:spcBef>
              <a:defRPr sz="2000"/>
            </a:pPr>
            <a:r>
              <a:t>Insipidus = tasteless</a:t>
            </a:r>
          </a:p>
          <a:p>
            <a:pPr lvl="1" marL="742950" indent="-285750">
              <a:spcBef>
                <a:spcPts val="0"/>
              </a:spcBef>
              <a:defRPr sz="2000"/>
            </a:pPr>
            <a:r>
              <a:t>Urine has no odor</a:t>
            </a:r>
          </a:p>
          <a:p>
            <a:pPr lvl="1" marL="742950" indent="-285750">
              <a:spcBef>
                <a:spcPts val="0"/>
              </a:spcBef>
              <a:defRPr sz="2000"/>
            </a:pPr>
            <a:r>
              <a:t>Water Metabolism disorder</a:t>
            </a:r>
          </a:p>
          <a:p>
            <a:pPr lvl="2" marL="1143000" indent="-228600">
              <a:spcBef>
                <a:spcPts val="0"/>
              </a:spcBef>
              <a:defRPr sz="1800"/>
            </a:pPr>
            <a:r>
              <a:t>Kidney (NDI)</a:t>
            </a:r>
          </a:p>
          <a:p>
            <a:pPr lvl="2" marL="1143000" indent="-228600">
              <a:spcBef>
                <a:spcPts val="0"/>
              </a:spcBef>
              <a:defRPr sz="1800"/>
            </a:pPr>
            <a:r>
              <a:t>Pituitary (CDI)</a:t>
            </a:r>
          </a:p>
          <a:p>
            <a:pPr lvl="1" marL="742950" indent="-285750">
              <a:spcBef>
                <a:spcPts val="0"/>
              </a:spcBef>
              <a:defRPr sz="2000"/>
            </a:pPr>
            <a:r>
              <a:t>Polydipsia, Polyuria</a:t>
            </a:r>
          </a:p>
          <a:p>
            <a:pPr lvl="1" marL="742950" indent="-285750">
              <a:spcBef>
                <a:spcPts val="0"/>
              </a:spcBef>
              <a:defRPr sz="2000"/>
            </a:pPr>
            <a:r>
              <a:t>Much rarer</a:t>
            </a:r>
          </a:p>
          <a:p>
            <a:pPr lvl="2" marL="1143000" indent="-228600">
              <a:spcBef>
                <a:spcPts val="0"/>
              </a:spcBef>
              <a:defRPr sz="1800"/>
            </a:pPr>
            <a:r>
              <a:t>3/100,000</a:t>
            </a:r>
          </a:p>
        </p:txBody>
      </p:sp>
      <p:pic>
        <p:nvPicPr>
          <p:cNvPr id="66" name="MCj02149650000[1].pdf" descr="MCj02149650000[1].pdf"/>
          <p:cNvPicPr>
            <a:picLocks noChangeAspect="1"/>
          </p:cNvPicPr>
          <p:nvPr/>
        </p:nvPicPr>
        <p:blipFill>
          <a:blip r:embed="rId2">
            <a:extLst/>
          </a:blip>
          <a:stretch>
            <a:fillRect/>
          </a:stretch>
        </p:blipFill>
        <p:spPr>
          <a:xfrm>
            <a:off x="3505200" y="3657600"/>
            <a:ext cx="1524000" cy="1312863"/>
          </a:xfrm>
          <a:prstGeom prst="rect">
            <a:avLst/>
          </a:prstGeom>
          <a:ln w="12700">
            <a:miter lim="400000"/>
          </a:ln>
        </p:spPr>
      </p:pic>
      <p:pic>
        <p:nvPicPr>
          <p:cNvPr id="67" name="MCHM00246_0000[1].pdf" descr="MCHM00246_0000[1].pdf"/>
          <p:cNvPicPr>
            <a:picLocks noChangeAspect="1"/>
          </p:cNvPicPr>
          <p:nvPr/>
        </p:nvPicPr>
        <p:blipFill>
          <a:blip r:embed="rId3">
            <a:extLst/>
          </a:blip>
          <a:stretch>
            <a:fillRect/>
          </a:stretch>
        </p:blipFill>
        <p:spPr>
          <a:xfrm>
            <a:off x="7848600" y="3505200"/>
            <a:ext cx="1160463" cy="1562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econdary DM"/>
          <p:cNvSpPr txBox="1"/>
          <p:nvPr>
            <p:ph type="title"/>
          </p:nvPr>
        </p:nvSpPr>
        <p:spPr>
          <a:xfrm>
            <a:off x="457200" y="274637"/>
            <a:ext cx="8229600" cy="868363"/>
          </a:xfrm>
          <a:prstGeom prst="rect">
            <a:avLst/>
          </a:prstGeom>
        </p:spPr>
        <p:txBody>
          <a:bodyPr/>
          <a:lstStyle/>
          <a:p>
            <a:pPr/>
            <a:r>
              <a:t>Secondary DM</a:t>
            </a:r>
          </a:p>
        </p:txBody>
      </p:sp>
      <p:sp>
        <p:nvSpPr>
          <p:cNvPr id="131" name="Caused by another medical condition…"/>
          <p:cNvSpPr txBox="1"/>
          <p:nvPr>
            <p:ph type="body" idx="1"/>
          </p:nvPr>
        </p:nvSpPr>
        <p:spPr>
          <a:xfrm>
            <a:off x="457200" y="1219200"/>
            <a:ext cx="8534400" cy="4906963"/>
          </a:xfrm>
          <a:prstGeom prst="rect">
            <a:avLst/>
          </a:prstGeom>
        </p:spPr>
        <p:txBody>
          <a:bodyPr/>
          <a:lstStyle/>
          <a:p>
            <a:pPr>
              <a:lnSpc>
                <a:spcPct val="90000"/>
              </a:lnSpc>
              <a:buChar char="•"/>
            </a:pPr>
            <a:r>
              <a:t>Caused by another medical condition</a:t>
            </a:r>
          </a:p>
          <a:p>
            <a:pPr lvl="1" marL="742950" indent="-285750">
              <a:lnSpc>
                <a:spcPct val="90000"/>
              </a:lnSpc>
              <a:spcBef>
                <a:spcPts val="0"/>
              </a:spcBef>
              <a:defRPr sz="2800"/>
            </a:pPr>
            <a:r>
              <a:t>Pancreas affected</a:t>
            </a:r>
          </a:p>
          <a:p>
            <a:pPr lvl="2" marL="1143000" indent="-228600">
              <a:lnSpc>
                <a:spcPct val="90000"/>
              </a:lnSpc>
              <a:spcBef>
                <a:spcPts val="0"/>
              </a:spcBef>
              <a:defRPr sz="2400"/>
            </a:pPr>
            <a:r>
              <a:t>Chronic pancreatitis (alcohol, other toxins)</a:t>
            </a:r>
          </a:p>
          <a:p>
            <a:pPr lvl="2" marL="1143000" indent="-228600">
              <a:lnSpc>
                <a:spcPct val="90000"/>
              </a:lnSpc>
              <a:spcBef>
                <a:spcPts val="0"/>
              </a:spcBef>
              <a:defRPr sz="2400"/>
            </a:pPr>
            <a:r>
              <a:t>Trauma</a:t>
            </a:r>
          </a:p>
          <a:p>
            <a:pPr lvl="2" marL="1143000" indent="-228600">
              <a:lnSpc>
                <a:spcPct val="90000"/>
              </a:lnSpc>
              <a:spcBef>
                <a:spcPts val="0"/>
              </a:spcBef>
              <a:defRPr sz="2400"/>
            </a:pPr>
            <a:r>
              <a:t>Surgical removal results in DM Type 1</a:t>
            </a:r>
          </a:p>
          <a:p>
            <a:pPr lvl="1" marL="742950" indent="-285750">
              <a:lnSpc>
                <a:spcPct val="90000"/>
              </a:lnSpc>
              <a:spcBef>
                <a:spcPts val="0"/>
              </a:spcBef>
              <a:defRPr sz="2800"/>
            </a:pPr>
            <a:r>
              <a:t>Hormonal disturbances</a:t>
            </a:r>
          </a:p>
          <a:p>
            <a:pPr lvl="2" marL="1143000" indent="-228600">
              <a:lnSpc>
                <a:spcPct val="90000"/>
              </a:lnSpc>
              <a:spcBef>
                <a:spcPts val="0"/>
              </a:spcBef>
              <a:defRPr sz="2400"/>
            </a:pPr>
            <a:r>
              <a:t>Acromegaly (excessive growth hormone)</a:t>
            </a:r>
          </a:p>
          <a:p>
            <a:pPr lvl="2" marL="1143000" indent="-228600">
              <a:lnSpc>
                <a:spcPct val="90000"/>
              </a:lnSpc>
              <a:spcBef>
                <a:spcPts val="0"/>
              </a:spcBef>
              <a:defRPr sz="2400"/>
            </a:pPr>
            <a:r>
              <a:t>Cushing syndrome (excessive cortisol)</a:t>
            </a:r>
          </a:p>
          <a:p>
            <a:pPr lvl="1" marL="742950" indent="-285750">
              <a:lnSpc>
                <a:spcPct val="90000"/>
              </a:lnSpc>
              <a:spcBef>
                <a:spcPts val="0"/>
              </a:spcBef>
              <a:defRPr sz="2800"/>
            </a:pPr>
            <a:r>
              <a:t>Medications may cause DM/worsen control </a:t>
            </a:r>
          </a:p>
          <a:p>
            <a:pPr lvl="2" marL="1143000" indent="-228600">
              <a:lnSpc>
                <a:spcPct val="90000"/>
              </a:lnSpc>
              <a:spcBef>
                <a:spcPts val="0"/>
              </a:spcBef>
              <a:defRPr sz="2400"/>
            </a:pPr>
            <a:r>
              <a:t>Corticosteroids, diuretics, beta blockers, some anti-psychotics (schizophrenia)</a:t>
            </a:r>
          </a:p>
          <a:p>
            <a:pPr lvl="2" marL="1143000" indent="-228600">
              <a:lnSpc>
                <a:spcPct val="90000"/>
              </a:lnSpc>
              <a:spcBef>
                <a:spcPts val="0"/>
              </a:spcBef>
              <a:defRPr sz="2400"/>
            </a:pPr>
            <a:r>
              <a:t>Tx of HIV/AIDS (Pentam)</a:t>
            </a:r>
          </a:p>
          <a:p>
            <a:pPr lvl="2" marL="1143000" indent="-228600">
              <a:lnSpc>
                <a:spcPct val="90000"/>
              </a:lnSpc>
              <a:spcBef>
                <a:spcPts val="0"/>
              </a:spcBef>
              <a:defRPr sz="2400"/>
            </a:pPr>
            <a:r>
              <a:t>Tx of cancer - Asparaginase (Elspar) </a:t>
            </a:r>
          </a:p>
        </p:txBody>
      </p:sp>
      <p:pic>
        <p:nvPicPr>
          <p:cNvPr id="132" name="MCj04245720000[1].pdf" descr="MCj04245720000[1].pdf"/>
          <p:cNvPicPr>
            <a:picLocks noChangeAspect="1"/>
          </p:cNvPicPr>
          <p:nvPr/>
        </p:nvPicPr>
        <p:blipFill>
          <a:blip r:embed="rId2">
            <a:extLst/>
          </a:blip>
          <a:stretch>
            <a:fillRect/>
          </a:stretch>
        </p:blipFill>
        <p:spPr>
          <a:xfrm>
            <a:off x="7620000" y="152400"/>
            <a:ext cx="1160463" cy="1165225"/>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igns and Symptoms of DM"/>
          <p:cNvSpPr txBox="1"/>
          <p:nvPr>
            <p:ph type="title"/>
          </p:nvPr>
        </p:nvSpPr>
        <p:spPr>
          <a:xfrm>
            <a:off x="457200" y="152400"/>
            <a:ext cx="8229600" cy="868363"/>
          </a:xfrm>
          <a:prstGeom prst="rect">
            <a:avLst/>
          </a:prstGeom>
        </p:spPr>
        <p:txBody>
          <a:bodyPr/>
          <a:lstStyle/>
          <a:p>
            <a:pPr/>
            <a:r>
              <a:t>Signs and Symptoms of DM</a:t>
            </a:r>
          </a:p>
        </p:txBody>
      </p:sp>
      <p:sp>
        <p:nvSpPr>
          <p:cNvPr id="135" name="Hyperglycemia…"/>
          <p:cNvSpPr txBox="1"/>
          <p:nvPr>
            <p:ph type="body" sz="half" idx="1"/>
          </p:nvPr>
        </p:nvSpPr>
        <p:spPr>
          <a:xfrm>
            <a:off x="228599" y="1143000"/>
            <a:ext cx="4572002" cy="5257800"/>
          </a:xfrm>
          <a:prstGeom prst="rect">
            <a:avLst/>
          </a:prstGeom>
        </p:spPr>
        <p:txBody>
          <a:bodyPr/>
          <a:lstStyle/>
          <a:p>
            <a:pPr>
              <a:lnSpc>
                <a:spcPct val="90000"/>
              </a:lnSpc>
              <a:spcBef>
                <a:spcPts val="500"/>
              </a:spcBef>
              <a:buChar char="•"/>
              <a:defRPr sz="2400"/>
            </a:pPr>
            <a:r>
              <a:t>Hyperglycemia</a:t>
            </a:r>
          </a:p>
          <a:p>
            <a:pPr>
              <a:lnSpc>
                <a:spcPct val="90000"/>
              </a:lnSpc>
              <a:spcBef>
                <a:spcPts val="500"/>
              </a:spcBef>
              <a:buChar char="•"/>
              <a:defRPr sz="2400"/>
            </a:pPr>
            <a:r>
              <a:t>Cells deprived of fuel</a:t>
            </a:r>
          </a:p>
          <a:p>
            <a:pPr lvl="1" marL="742950" indent="-285750">
              <a:lnSpc>
                <a:spcPct val="90000"/>
              </a:lnSpc>
              <a:spcBef>
                <a:spcPts val="0"/>
              </a:spcBef>
              <a:defRPr sz="2400"/>
            </a:pPr>
            <a:r>
              <a:t>Metabolize fats &amp; protein</a:t>
            </a:r>
          </a:p>
          <a:p>
            <a:pPr lvl="1" marL="742950" indent="-285750">
              <a:lnSpc>
                <a:spcPct val="90000"/>
              </a:lnSpc>
              <a:spcBef>
                <a:spcPts val="0"/>
              </a:spcBef>
              <a:defRPr sz="2400"/>
            </a:pPr>
            <a:r>
              <a:t>Ketone bodies as waste in blood (ketosis)</a:t>
            </a:r>
          </a:p>
          <a:p>
            <a:pPr>
              <a:lnSpc>
                <a:spcPct val="90000"/>
              </a:lnSpc>
              <a:spcBef>
                <a:spcPts val="500"/>
              </a:spcBef>
              <a:buChar char="•"/>
              <a:defRPr sz="2400"/>
            </a:pPr>
            <a:r>
              <a:t>Ketonuria</a:t>
            </a:r>
          </a:p>
          <a:p>
            <a:pPr>
              <a:lnSpc>
                <a:spcPct val="90000"/>
              </a:lnSpc>
              <a:spcBef>
                <a:spcPts val="500"/>
              </a:spcBef>
              <a:buChar char="•"/>
              <a:defRPr sz="2400"/>
            </a:pPr>
            <a:r>
              <a:t>Acidosis</a:t>
            </a:r>
          </a:p>
          <a:p>
            <a:pPr>
              <a:lnSpc>
                <a:spcPct val="90000"/>
              </a:lnSpc>
              <a:spcBef>
                <a:spcPts val="500"/>
              </a:spcBef>
              <a:buChar char="•"/>
              <a:defRPr sz="2400"/>
            </a:pPr>
            <a:r>
              <a:t>Dehydration</a:t>
            </a:r>
          </a:p>
          <a:p>
            <a:pPr>
              <a:lnSpc>
                <a:spcPct val="90000"/>
              </a:lnSpc>
              <a:spcBef>
                <a:spcPts val="500"/>
              </a:spcBef>
              <a:buChar char="•"/>
              <a:defRPr sz="2400"/>
            </a:pPr>
            <a:r>
              <a:t>N&amp;V</a:t>
            </a:r>
          </a:p>
          <a:p>
            <a:pPr>
              <a:lnSpc>
                <a:spcPct val="90000"/>
              </a:lnSpc>
              <a:spcBef>
                <a:spcPts val="500"/>
              </a:spcBef>
              <a:buChar char="•"/>
              <a:defRPr sz="2400"/>
            </a:pPr>
            <a:r>
              <a:t>Fruity breath odor</a:t>
            </a:r>
          </a:p>
          <a:p>
            <a:pPr>
              <a:lnSpc>
                <a:spcPct val="90000"/>
              </a:lnSpc>
              <a:spcBef>
                <a:spcPts val="500"/>
              </a:spcBef>
              <a:buChar char="•"/>
              <a:defRPr sz="2400"/>
            </a:pPr>
            <a:r>
              <a:t>Yeast infections</a:t>
            </a:r>
          </a:p>
          <a:p>
            <a:pPr>
              <a:lnSpc>
                <a:spcPct val="90000"/>
              </a:lnSpc>
              <a:spcBef>
                <a:spcPts val="500"/>
              </a:spcBef>
              <a:buChar char="•"/>
              <a:defRPr sz="2400"/>
            </a:pPr>
            <a:r>
              <a:t>Bladder &amp; Skin infections</a:t>
            </a:r>
          </a:p>
          <a:p>
            <a:pPr>
              <a:lnSpc>
                <a:spcPct val="90000"/>
              </a:lnSpc>
              <a:spcBef>
                <a:spcPts val="500"/>
              </a:spcBef>
              <a:buChar char="•"/>
              <a:defRPr sz="2400"/>
            </a:pPr>
            <a:r>
              <a:t>Coma</a:t>
            </a:r>
          </a:p>
        </p:txBody>
      </p:sp>
      <p:sp>
        <p:nvSpPr>
          <p:cNvPr id="136" name="Polyuria…"/>
          <p:cNvSpPr/>
          <p:nvPr>
            <p:ph type="body" idx="13"/>
          </p:nvPr>
        </p:nvSpPr>
        <p:spPr>
          <a:xfrm>
            <a:off x="4648200" y="1143000"/>
            <a:ext cx="4038600" cy="5257800"/>
          </a:xfrm>
          <a:prstGeom prst="rect">
            <a:avLst/>
          </a:prstGeom>
          <a:extLst>
            <a:ext uri="{C572A759-6A51-4108-AA02-DFA0A04FC94B}">
              <ma14:wrappingTextBoxFlag xmlns:ma14="http://schemas.microsoft.com/office/mac/drawingml/2011/main" val="1"/>
            </a:ext>
          </a:extLst>
        </p:spPr>
        <p:txBody>
          <a:bodyPr/>
          <a:lstStyle/>
          <a:p>
            <a:pPr>
              <a:lnSpc>
                <a:spcPct val="90000"/>
              </a:lnSpc>
              <a:spcBef>
                <a:spcPts val="500"/>
              </a:spcBef>
              <a:buChar char="•"/>
              <a:defRPr sz="2400"/>
            </a:pPr>
            <a:r>
              <a:t>Polyuria</a:t>
            </a:r>
          </a:p>
          <a:p>
            <a:pPr>
              <a:lnSpc>
                <a:spcPct val="90000"/>
              </a:lnSpc>
              <a:spcBef>
                <a:spcPts val="500"/>
              </a:spcBef>
              <a:buChar char="•"/>
              <a:defRPr sz="2400"/>
            </a:pPr>
            <a:r>
              <a:t>Polyphagia</a:t>
            </a:r>
          </a:p>
          <a:p>
            <a:pPr>
              <a:lnSpc>
                <a:spcPct val="90000"/>
              </a:lnSpc>
              <a:spcBef>
                <a:spcPts val="500"/>
              </a:spcBef>
              <a:buChar char="•"/>
              <a:defRPr sz="2400"/>
            </a:pPr>
            <a:r>
              <a:t>Polydipsia</a:t>
            </a:r>
          </a:p>
          <a:p>
            <a:pPr>
              <a:lnSpc>
                <a:spcPct val="90000"/>
              </a:lnSpc>
              <a:spcBef>
                <a:spcPts val="500"/>
              </a:spcBef>
              <a:buChar char="•"/>
              <a:defRPr sz="2400"/>
            </a:pPr>
            <a:r>
              <a:t>Weight loss</a:t>
            </a:r>
          </a:p>
          <a:p>
            <a:pPr>
              <a:lnSpc>
                <a:spcPct val="90000"/>
              </a:lnSpc>
              <a:spcBef>
                <a:spcPts val="500"/>
              </a:spcBef>
              <a:buChar char="•"/>
              <a:defRPr sz="2400"/>
            </a:pPr>
            <a:r>
              <a:t>Fatigue</a:t>
            </a:r>
          </a:p>
          <a:p>
            <a:pPr>
              <a:lnSpc>
                <a:spcPct val="90000"/>
              </a:lnSpc>
              <a:spcBef>
                <a:spcPts val="500"/>
              </a:spcBef>
              <a:buChar char="•"/>
              <a:defRPr sz="2400"/>
            </a:pPr>
            <a:r>
              <a:t>Pruritis (genital area)</a:t>
            </a:r>
          </a:p>
          <a:p>
            <a:pPr>
              <a:lnSpc>
                <a:spcPct val="90000"/>
              </a:lnSpc>
              <a:spcBef>
                <a:spcPts val="500"/>
              </a:spcBef>
              <a:buChar char="•"/>
              <a:defRPr sz="2400"/>
            </a:pPr>
            <a:r>
              <a:t>Blurred vision</a:t>
            </a:r>
          </a:p>
          <a:p>
            <a:pPr>
              <a:lnSpc>
                <a:spcPct val="90000"/>
              </a:lnSpc>
              <a:spcBef>
                <a:spcPts val="600"/>
              </a:spcBef>
              <a:buChar char="•"/>
              <a:defRPr sz="2400"/>
            </a:pPr>
          </a:p>
          <a:p>
            <a:pPr>
              <a:lnSpc>
                <a:spcPct val="90000"/>
              </a:lnSpc>
              <a:spcBef>
                <a:spcPts val="500"/>
              </a:spcBef>
              <a:buChar char="•"/>
              <a:defRPr sz="2400"/>
            </a:pPr>
            <a:r>
              <a:t>GDM – may be symptomless!</a:t>
            </a:r>
          </a:p>
        </p:txBody>
      </p:sp>
      <p:pic>
        <p:nvPicPr>
          <p:cNvPr id="137" name="MCj04118840000[1].pdf" descr="MCj04118840000[1].pdf"/>
          <p:cNvPicPr>
            <a:picLocks noChangeAspect="1"/>
          </p:cNvPicPr>
          <p:nvPr/>
        </p:nvPicPr>
        <p:blipFill>
          <a:blip r:embed="rId2">
            <a:extLst/>
          </a:blip>
          <a:stretch>
            <a:fillRect/>
          </a:stretch>
        </p:blipFill>
        <p:spPr>
          <a:xfrm>
            <a:off x="7696200" y="1143000"/>
            <a:ext cx="1263650" cy="1454150"/>
          </a:xfrm>
          <a:prstGeom prst="rect">
            <a:avLst/>
          </a:prstGeom>
          <a:ln w="12700">
            <a:miter lim="400000"/>
          </a:ln>
        </p:spPr>
      </p:pic>
      <p:pic>
        <p:nvPicPr>
          <p:cNvPr id="138" name="MCj04362660000[1].png" descr="MCj04362660000[1].png"/>
          <p:cNvPicPr>
            <a:picLocks noChangeAspect="1"/>
          </p:cNvPicPr>
          <p:nvPr/>
        </p:nvPicPr>
        <p:blipFill>
          <a:blip r:embed="rId3">
            <a:extLst/>
          </a:blip>
          <a:stretch>
            <a:fillRect/>
          </a:stretch>
        </p:blipFill>
        <p:spPr>
          <a:xfrm>
            <a:off x="6705600" y="1524000"/>
            <a:ext cx="1828800" cy="1828800"/>
          </a:xfrm>
          <a:prstGeom prst="rect">
            <a:avLst/>
          </a:prstGeom>
          <a:ln w="12700">
            <a:miter lim="400000"/>
          </a:ln>
        </p:spPr>
      </p:pic>
      <p:pic>
        <p:nvPicPr>
          <p:cNvPr id="139" name="MCj02958460000[1].pdf" descr="MCj02958460000[1].pdf"/>
          <p:cNvPicPr>
            <a:picLocks noChangeAspect="1"/>
          </p:cNvPicPr>
          <p:nvPr/>
        </p:nvPicPr>
        <p:blipFill>
          <a:blip r:embed="rId4">
            <a:extLst/>
          </a:blip>
          <a:stretch>
            <a:fillRect/>
          </a:stretch>
        </p:blipFill>
        <p:spPr>
          <a:xfrm>
            <a:off x="7942262" y="2514600"/>
            <a:ext cx="1201738" cy="136048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Diagnosis of DM"/>
          <p:cNvSpPr txBox="1"/>
          <p:nvPr>
            <p:ph type="title"/>
          </p:nvPr>
        </p:nvSpPr>
        <p:spPr>
          <a:xfrm>
            <a:off x="457200" y="274637"/>
            <a:ext cx="8229600" cy="1143001"/>
          </a:xfrm>
          <a:prstGeom prst="rect">
            <a:avLst/>
          </a:prstGeom>
        </p:spPr>
        <p:txBody>
          <a:bodyPr/>
          <a:lstStyle/>
          <a:p>
            <a:pPr/>
            <a:r>
              <a:t>Diagnosis of DM</a:t>
            </a:r>
          </a:p>
        </p:txBody>
      </p:sp>
      <p:sp>
        <p:nvSpPr>
          <p:cNvPr id="142" name="Patient Hx…"/>
          <p:cNvSpPr txBox="1"/>
          <p:nvPr>
            <p:ph type="body" idx="1"/>
          </p:nvPr>
        </p:nvSpPr>
        <p:spPr>
          <a:prstGeom prst="rect">
            <a:avLst/>
          </a:prstGeom>
        </p:spPr>
        <p:txBody>
          <a:bodyPr/>
          <a:lstStyle/>
          <a:p>
            <a:pPr>
              <a:buChar char="•"/>
            </a:pPr>
            <a:r>
              <a:t>Patient Hx</a:t>
            </a:r>
          </a:p>
          <a:p>
            <a:pPr>
              <a:buChar char="•"/>
            </a:pPr>
            <a:r>
              <a:t>2 + tests on different days</a:t>
            </a:r>
          </a:p>
          <a:p>
            <a:pPr lvl="1" marL="742950" indent="-285750">
              <a:spcBef>
                <a:spcPts val="0"/>
              </a:spcBef>
              <a:defRPr sz="2800"/>
            </a:pPr>
            <a:r>
              <a:t>Fasting Glucose</a:t>
            </a:r>
          </a:p>
          <a:p>
            <a:pPr>
              <a:buChar char="•"/>
            </a:pPr>
            <a:r>
              <a:t>Presence in urine</a:t>
            </a:r>
          </a:p>
          <a:p>
            <a:pPr>
              <a:buChar char="•"/>
            </a:pPr>
            <a:r>
              <a:t>Glucose</a:t>
            </a:r>
          </a:p>
          <a:p>
            <a:pPr lvl="1" marL="742950" indent="-285750">
              <a:spcBef>
                <a:spcPts val="0"/>
              </a:spcBef>
              <a:defRPr sz="2800"/>
            </a:pPr>
            <a:r>
              <a:t>Acetone</a:t>
            </a:r>
          </a:p>
          <a:p>
            <a:pPr>
              <a:buChar char="•"/>
            </a:pPr>
            <a:r>
              <a:t>Insulin level in blood</a:t>
            </a:r>
          </a:p>
          <a:p>
            <a:pPr>
              <a:buChar char="•"/>
            </a:pPr>
            <a:r>
              <a:t>Eye exam to check for diabetic retinopathy</a:t>
            </a:r>
          </a:p>
        </p:txBody>
      </p:sp>
      <p:pic>
        <p:nvPicPr>
          <p:cNvPr id="143" name="j0404169.pdf" descr="j0404169.pdf"/>
          <p:cNvPicPr>
            <a:picLocks noChangeAspect="1"/>
          </p:cNvPicPr>
          <p:nvPr/>
        </p:nvPicPr>
        <p:blipFill>
          <a:blip r:embed="rId2">
            <a:extLst/>
          </a:blip>
          <a:stretch>
            <a:fillRect/>
          </a:stretch>
        </p:blipFill>
        <p:spPr>
          <a:xfrm>
            <a:off x="5943600" y="2895600"/>
            <a:ext cx="2501900" cy="196373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Glucose Testing"/>
          <p:cNvSpPr txBox="1"/>
          <p:nvPr>
            <p:ph type="title"/>
          </p:nvPr>
        </p:nvSpPr>
        <p:spPr>
          <a:xfrm>
            <a:off x="457200" y="274637"/>
            <a:ext cx="8229600" cy="1143001"/>
          </a:xfrm>
          <a:prstGeom prst="rect">
            <a:avLst/>
          </a:prstGeom>
        </p:spPr>
        <p:txBody>
          <a:bodyPr/>
          <a:lstStyle/>
          <a:p>
            <a:pPr/>
            <a:r>
              <a:t>Glucose Testing</a:t>
            </a:r>
          </a:p>
        </p:txBody>
      </p:sp>
      <p:sp>
        <p:nvSpPr>
          <p:cNvPr id="146" name="GTT (Glucose Tolerance Test)…"/>
          <p:cNvSpPr txBox="1"/>
          <p:nvPr>
            <p:ph type="body" sz="half" idx="1"/>
          </p:nvPr>
        </p:nvSpPr>
        <p:spPr>
          <a:xfrm>
            <a:off x="457200" y="1524000"/>
            <a:ext cx="4267200" cy="4800600"/>
          </a:xfrm>
          <a:prstGeom prst="rect">
            <a:avLst/>
          </a:prstGeom>
        </p:spPr>
        <p:txBody>
          <a:bodyPr/>
          <a:lstStyle/>
          <a:p>
            <a:pPr>
              <a:spcBef>
                <a:spcPts val="600"/>
              </a:spcBef>
              <a:buChar char="•"/>
              <a:defRPr b="1" sz="2800"/>
            </a:pPr>
            <a:r>
              <a:t>GTT (Glucose Tolerance Test)</a:t>
            </a:r>
          </a:p>
          <a:p>
            <a:pPr>
              <a:spcBef>
                <a:spcPts val="600"/>
              </a:spcBef>
              <a:buChar char="•"/>
              <a:defRPr sz="2800"/>
            </a:pPr>
            <a:r>
              <a:t>Urine tests should be negative for presence of glucose</a:t>
            </a:r>
          </a:p>
          <a:p>
            <a:pPr>
              <a:spcBef>
                <a:spcPts val="600"/>
              </a:spcBef>
              <a:buChar char="•"/>
              <a:defRPr b="1" sz="2800"/>
            </a:pPr>
            <a:r>
              <a:t>2 hour postprandial</a:t>
            </a:r>
          </a:p>
          <a:p>
            <a:pPr lvl="1" marL="742950" indent="-285750">
              <a:spcBef>
                <a:spcPts val="0"/>
              </a:spcBef>
              <a:defRPr sz="2400"/>
            </a:pPr>
            <a:r>
              <a:t>Usually after lunch</a:t>
            </a:r>
          </a:p>
          <a:p>
            <a:pPr lvl="1" marL="742950" indent="-285750">
              <a:spcBef>
                <a:spcPts val="0"/>
              </a:spcBef>
              <a:defRPr b="1" sz="2400"/>
            </a:pPr>
            <a:r>
              <a:t>65-139 mg/dl</a:t>
            </a:r>
          </a:p>
          <a:p>
            <a:pPr>
              <a:spcBef>
                <a:spcPts val="600"/>
              </a:spcBef>
              <a:buChar char="•"/>
              <a:defRPr b="1" sz="2800"/>
            </a:pPr>
            <a:r>
              <a:t>Random – 200+ = DM</a:t>
            </a:r>
          </a:p>
        </p:txBody>
      </p:sp>
      <p:graphicFrame>
        <p:nvGraphicFramePr>
          <p:cNvPr id="147" name="Table"/>
          <p:cNvGraphicFramePr/>
          <p:nvPr/>
        </p:nvGraphicFramePr>
        <p:xfrm>
          <a:off x="4876800" y="1905000"/>
          <a:ext cx="4038600" cy="404653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19300"/>
                <a:gridCol w="2019300"/>
              </a:tblGrid>
              <a:tr h="609600">
                <a:tc>
                  <a:txBody>
                    <a:bodyPr/>
                    <a:lstStyle/>
                    <a:p>
                      <a:pPr algn="l">
                        <a:defRPr sz="1800"/>
                      </a:pPr>
                      <a:r>
                        <a:rPr sz="2800"/>
                        <a:t>Time</a:t>
                      </a:r>
                    </a:p>
                  </a:txBody>
                  <a:tcPr marL="45720" marR="45720" marT="45720" marB="4572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defRPr sz="1800"/>
                      </a:pPr>
                      <a:r>
                        <a:rPr sz="2800"/>
                        <a:t>Normal</a:t>
                      </a:r>
                    </a:p>
                  </a:txBody>
                  <a:tcPr marL="45720" marR="45720" marT="45720" marB="4572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1030287">
                <a:tc>
                  <a:txBody>
                    <a:bodyPr/>
                    <a:lstStyle/>
                    <a:p>
                      <a:pPr algn="l">
                        <a:defRPr b="1" sz="2800"/>
                      </a:pPr>
                      <a:r>
                        <a:t>Fasting*</a:t>
                      </a:r>
                    </a:p>
                    <a:p>
                      <a:pPr algn="l">
                        <a:defRPr b="1" sz="2800"/>
                      </a:pPr>
                      <a:r>
                        <a:t>(preferred)</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b="1" sz="2800"/>
                        <a:t>70-100 mg/dl</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654050">
                <a:tc>
                  <a:txBody>
                    <a:bodyPr/>
                    <a:lstStyle/>
                    <a:p>
                      <a:pPr algn="l">
                        <a:defRPr sz="1800"/>
                      </a:pPr>
                      <a:r>
                        <a:rPr sz="2800"/>
                        <a:t>30 minutes</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800"/>
                        <a:t>100-140 </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609600">
                <a:tc>
                  <a:txBody>
                    <a:bodyPr/>
                    <a:lstStyle/>
                    <a:p>
                      <a:pPr algn="l">
                        <a:defRPr sz="1800"/>
                      </a:pPr>
                      <a:r>
                        <a:rPr sz="2800"/>
                        <a:t>1 hour</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800"/>
                        <a:t>120-170</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609600">
                <a:tc>
                  <a:txBody>
                    <a:bodyPr/>
                    <a:lstStyle/>
                    <a:p>
                      <a:pPr algn="l">
                        <a:defRPr sz="1800"/>
                      </a:pPr>
                      <a:r>
                        <a:rPr sz="2800"/>
                        <a:t>2 hours</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800"/>
                        <a:t>70-120</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533400">
                <a:tc>
                  <a:txBody>
                    <a:bodyPr/>
                    <a:lstStyle/>
                    <a:p>
                      <a:pPr algn="l">
                        <a:defRPr sz="1800"/>
                      </a:pPr>
                      <a:r>
                        <a:rPr sz="2800"/>
                        <a:t>3 hours</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defRPr sz="1800"/>
                      </a:pPr>
                      <a:r>
                        <a:rPr sz="2800"/>
                        <a:t>70-120</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
        <p:nvSpPr>
          <p:cNvPr id="148" name="* Fasting = 8 hours minimum"/>
          <p:cNvSpPr txBox="1"/>
          <p:nvPr/>
        </p:nvSpPr>
        <p:spPr>
          <a:xfrm>
            <a:off x="4922520" y="6096000"/>
            <a:ext cx="402336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lvl1pPr>
          </a:lstStyle>
          <a:p>
            <a:pPr/>
            <a:r>
              <a:t>* Fasting = 8 hours minimum</a:t>
            </a:r>
          </a:p>
        </p:txBody>
      </p:sp>
      <p:sp>
        <p:nvSpPr>
          <p:cNvPr id="149" name="GTT Results"/>
          <p:cNvSpPr txBox="1"/>
          <p:nvPr/>
        </p:nvSpPr>
        <p:spPr>
          <a:xfrm>
            <a:off x="5913120" y="1371600"/>
            <a:ext cx="2651761"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lvl1pPr>
          </a:lstStyle>
          <a:p>
            <a:pPr/>
            <a:r>
              <a:t>GTT Results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Complications vs Manifestations"/>
          <p:cNvSpPr txBox="1"/>
          <p:nvPr>
            <p:ph type="title"/>
          </p:nvPr>
        </p:nvSpPr>
        <p:spPr>
          <a:xfrm>
            <a:off x="457200" y="274637"/>
            <a:ext cx="8229600" cy="1143001"/>
          </a:xfrm>
          <a:prstGeom prst="rect">
            <a:avLst/>
          </a:prstGeom>
        </p:spPr>
        <p:txBody>
          <a:bodyPr/>
          <a:lstStyle/>
          <a:p>
            <a:pPr/>
            <a:r>
              <a:t>Complications vs Manifestations</a:t>
            </a:r>
          </a:p>
        </p:txBody>
      </p:sp>
      <p:sp>
        <p:nvSpPr>
          <p:cNvPr id="152" name="Complication – “a secondary disease or condition that develops in the course of a primary disease or condition and arises either as a result of it or from independent causes”…"/>
          <p:cNvSpPr txBox="1"/>
          <p:nvPr>
            <p:ph type="body" idx="1"/>
          </p:nvPr>
        </p:nvSpPr>
        <p:spPr>
          <a:prstGeom prst="rect">
            <a:avLst/>
          </a:prstGeom>
        </p:spPr>
        <p:txBody>
          <a:bodyPr/>
          <a:lstStyle/>
          <a:p>
            <a:pPr>
              <a:lnSpc>
                <a:spcPct val="90000"/>
              </a:lnSpc>
              <a:buChar char="•"/>
            </a:pPr>
            <a:r>
              <a:t>Complication – “a secondary disease or condition that develops in the course of a primary disease or condition and arises either as a result of it or from independent causes” </a:t>
            </a:r>
          </a:p>
          <a:p>
            <a:pPr>
              <a:lnSpc>
                <a:spcPct val="90000"/>
              </a:lnSpc>
              <a:buChar char="•"/>
            </a:pPr>
            <a:r>
              <a:t>Manifestation – “a perceptible, outward, or visible expression (as of a disease or abnormal condition)”  </a:t>
            </a:r>
          </a:p>
          <a:p>
            <a:pPr>
              <a:lnSpc>
                <a:spcPct val="90000"/>
              </a:lnSpc>
              <a:buChar char="•"/>
            </a:pPr>
            <a:r>
              <a:t>Source: MedlinePlus dictionary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Acute Manifestations"/>
          <p:cNvSpPr txBox="1"/>
          <p:nvPr>
            <p:ph type="title"/>
          </p:nvPr>
        </p:nvSpPr>
        <p:spPr>
          <a:xfrm>
            <a:off x="457200" y="274637"/>
            <a:ext cx="8229600" cy="1143001"/>
          </a:xfrm>
          <a:prstGeom prst="rect">
            <a:avLst/>
          </a:prstGeom>
        </p:spPr>
        <p:txBody>
          <a:bodyPr/>
          <a:lstStyle/>
          <a:p>
            <a:pPr/>
            <a:r>
              <a:t>Acute Manifestations</a:t>
            </a:r>
          </a:p>
        </p:txBody>
      </p:sp>
      <p:sp>
        <p:nvSpPr>
          <p:cNvPr id="155" name="Diabetic ketoacidosis (DKA)…"/>
          <p:cNvSpPr txBox="1"/>
          <p:nvPr>
            <p:ph type="body" idx="1"/>
          </p:nvPr>
        </p:nvSpPr>
        <p:spPr>
          <a:prstGeom prst="rect">
            <a:avLst/>
          </a:prstGeom>
        </p:spPr>
        <p:txBody>
          <a:bodyPr/>
          <a:lstStyle/>
          <a:p>
            <a:pPr>
              <a:buChar char="•"/>
            </a:pPr>
            <a:r>
              <a:t>Diabetic ketoacidosis (DKA) </a:t>
            </a:r>
          </a:p>
          <a:p>
            <a:pPr lvl="1" marL="742950" indent="-285750">
              <a:spcBef>
                <a:spcPts val="0"/>
              </a:spcBef>
              <a:defRPr sz="2800"/>
            </a:pPr>
            <a:r>
              <a:t>usually Type 1 DM</a:t>
            </a:r>
          </a:p>
          <a:p>
            <a:pPr lvl="1" marL="742950" indent="-285750">
              <a:spcBef>
                <a:spcPts val="0"/>
              </a:spcBef>
              <a:defRPr sz="2800"/>
            </a:pPr>
          </a:p>
          <a:p>
            <a:pPr lvl="1" marL="742950" indent="-285750">
              <a:spcBef>
                <a:spcPts val="0"/>
              </a:spcBef>
              <a:defRPr sz="2800"/>
            </a:pPr>
          </a:p>
          <a:p>
            <a:pPr>
              <a:buChar char="•"/>
            </a:pPr>
            <a:r>
              <a:t>Hyperosmolarity </a:t>
            </a:r>
          </a:p>
          <a:p>
            <a:pPr lvl="1" marL="742950" indent="-285750">
              <a:spcBef>
                <a:spcPts val="0"/>
              </a:spcBef>
              <a:defRPr sz="2800"/>
            </a:pPr>
            <a:r>
              <a:t>usually Type 2</a:t>
            </a:r>
          </a:p>
          <a:p>
            <a:pPr>
              <a:buChar char="•"/>
            </a:pPr>
            <a:endParaRPr sz="2800"/>
          </a:p>
          <a:p>
            <a:pPr>
              <a:buChar char="•"/>
            </a:pPr>
            <a:r>
              <a:t>Hypoglycemia</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Diabetic Ketoacidosis"/>
          <p:cNvSpPr txBox="1"/>
          <p:nvPr>
            <p:ph type="title"/>
          </p:nvPr>
        </p:nvSpPr>
        <p:spPr>
          <a:xfrm>
            <a:off x="457200" y="274637"/>
            <a:ext cx="8229600" cy="1143001"/>
          </a:xfrm>
          <a:prstGeom prst="rect">
            <a:avLst/>
          </a:prstGeom>
        </p:spPr>
        <p:txBody>
          <a:bodyPr/>
          <a:lstStyle/>
          <a:p>
            <a:pPr/>
            <a:r>
              <a:t>Diabetic Ketoacidosis</a:t>
            </a:r>
          </a:p>
        </p:txBody>
      </p:sp>
      <p:sp>
        <p:nvSpPr>
          <p:cNvPr id="158" name="Ketones in blood turn blood acidic…"/>
          <p:cNvSpPr txBox="1"/>
          <p:nvPr>
            <p:ph type="body" idx="1"/>
          </p:nvPr>
        </p:nvSpPr>
        <p:spPr>
          <a:prstGeom prst="rect">
            <a:avLst/>
          </a:prstGeom>
        </p:spPr>
        <p:txBody>
          <a:bodyPr/>
          <a:lstStyle/>
          <a:p>
            <a:pPr lvl="1" marL="742950" indent="-285750">
              <a:spcBef>
                <a:spcPts val="0"/>
              </a:spcBef>
              <a:defRPr sz="2800"/>
            </a:pPr>
            <a:r>
              <a:t>Ketones in blood turn blood acidic</a:t>
            </a:r>
          </a:p>
          <a:p>
            <a:pPr lvl="1" marL="742950" indent="-285750">
              <a:spcBef>
                <a:spcPts val="0"/>
              </a:spcBef>
              <a:defRPr sz="2800"/>
            </a:pPr>
            <a:r>
              <a:t>S&amp;S/Finding</a:t>
            </a:r>
          </a:p>
          <a:p>
            <a:pPr lvl="2" marL="1143000" indent="-228600">
              <a:spcBef>
                <a:spcPts val="0"/>
              </a:spcBef>
              <a:defRPr sz="2400"/>
            </a:pPr>
            <a:r>
              <a:t>– N&amp;V, abdominal pain</a:t>
            </a:r>
          </a:p>
          <a:p>
            <a:pPr lvl="2" marL="1143000" indent="-228600">
              <a:spcBef>
                <a:spcPts val="0"/>
              </a:spcBef>
              <a:defRPr sz="2400"/>
            </a:pPr>
            <a:r>
              <a:t>Glycourea, hyperglycemia, acidosis, low plasma bicarbonate</a:t>
            </a:r>
          </a:p>
          <a:p>
            <a:pPr lvl="1" marL="742950" indent="-285750">
              <a:spcBef>
                <a:spcPts val="0"/>
              </a:spcBef>
              <a:defRPr sz="2800"/>
            </a:pPr>
            <a:r>
              <a:t>Progresses rapidly to shock, coma, death</a:t>
            </a:r>
          </a:p>
          <a:p>
            <a:pPr lvl="1" marL="742950" indent="-285750">
              <a:spcBef>
                <a:spcPts val="0"/>
              </a:spcBef>
              <a:defRPr sz="2800"/>
            </a:pPr>
            <a:r>
              <a:t>Also caused by infection, stress, trauma, meds (corticosteroids)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Hyperosmolarity"/>
          <p:cNvSpPr txBox="1"/>
          <p:nvPr>
            <p:ph type="title"/>
          </p:nvPr>
        </p:nvSpPr>
        <p:spPr>
          <a:xfrm>
            <a:off x="457200" y="274637"/>
            <a:ext cx="8229600" cy="563563"/>
          </a:xfrm>
          <a:prstGeom prst="rect">
            <a:avLst/>
          </a:prstGeom>
        </p:spPr>
        <p:txBody>
          <a:bodyPr/>
          <a:lstStyle>
            <a:lvl1pPr defTabSz="768095">
              <a:defRPr sz="3359"/>
            </a:lvl1pPr>
          </a:lstStyle>
          <a:p>
            <a:pPr/>
            <a:r>
              <a:t>Hyperosmolarity</a:t>
            </a:r>
          </a:p>
        </p:txBody>
      </p:sp>
      <p:sp>
        <p:nvSpPr>
          <p:cNvPr id="161" name="Hyperosmolarity – the blood has a high concentration of sodium, glucose, and other molecules that normally attract water into the bloodstream.…"/>
          <p:cNvSpPr txBox="1"/>
          <p:nvPr>
            <p:ph type="body" idx="1"/>
          </p:nvPr>
        </p:nvSpPr>
        <p:spPr>
          <a:xfrm>
            <a:off x="762000" y="990600"/>
            <a:ext cx="8382000" cy="5638800"/>
          </a:xfrm>
          <a:prstGeom prst="rect">
            <a:avLst/>
          </a:prstGeom>
        </p:spPr>
        <p:txBody>
          <a:bodyPr/>
          <a:lstStyle/>
          <a:p>
            <a:pPr>
              <a:lnSpc>
                <a:spcPct val="90000"/>
              </a:lnSpc>
              <a:spcBef>
                <a:spcPts val="500"/>
              </a:spcBef>
              <a:buChar char="•"/>
              <a:defRPr sz="2400"/>
            </a:pPr>
            <a:r>
              <a:t>Hyperosmolarity – the blood has a high concentration of sodium, glucose, and other molecules that normally attract water into the bloodstream. </a:t>
            </a:r>
          </a:p>
          <a:p>
            <a:pPr>
              <a:lnSpc>
                <a:spcPct val="90000"/>
              </a:lnSpc>
              <a:spcBef>
                <a:spcPts val="500"/>
              </a:spcBef>
              <a:buChar char="•"/>
              <a:defRPr sz="2400"/>
            </a:pPr>
            <a:r>
              <a:t>When kidneys are conserving water (dehydration), glucose can’t leave body in urine, causing higher glucose in blood, which increases need for fluids, etc.</a:t>
            </a:r>
          </a:p>
          <a:p>
            <a:pPr>
              <a:lnSpc>
                <a:spcPct val="90000"/>
              </a:lnSpc>
              <a:spcBef>
                <a:spcPts val="500"/>
              </a:spcBef>
              <a:buChar char="•"/>
              <a:defRPr sz="2400"/>
            </a:pPr>
            <a:r>
              <a:t>Causes include: infection, meds that lower glucose tolerance or increase fluid loss, inability to control glucose, stress (AMI, stroke, etc). </a:t>
            </a:r>
          </a:p>
          <a:p>
            <a:pPr>
              <a:lnSpc>
                <a:spcPct val="90000"/>
              </a:lnSpc>
              <a:spcBef>
                <a:spcPts val="500"/>
              </a:spcBef>
              <a:buChar char="•"/>
              <a:defRPr sz="2400"/>
            </a:pPr>
            <a:r>
              <a:t>S&amp;S: weakness, thirst, nausea, lethargy, confusion, convulsions, speech impairment, dysfunctional movement, loss of feeling, coma</a:t>
            </a:r>
          </a:p>
          <a:p>
            <a:pPr>
              <a:lnSpc>
                <a:spcPct val="90000"/>
              </a:lnSpc>
              <a:spcBef>
                <a:spcPts val="500"/>
              </a:spcBef>
              <a:buChar char="•"/>
              <a:defRPr sz="2400"/>
            </a:pPr>
            <a:r>
              <a:t>Coma (higher risk of death than DKA)</a:t>
            </a:r>
          </a:p>
          <a:p>
            <a:pPr lvl="1" marL="742950" indent="-285750">
              <a:lnSpc>
                <a:spcPct val="90000"/>
              </a:lnSpc>
              <a:spcBef>
                <a:spcPts val="0"/>
              </a:spcBef>
              <a:defRPr sz="2000"/>
            </a:pPr>
            <a:r>
              <a:t>NKHHC </a:t>
            </a:r>
            <a:r>
              <a:rPr b="1"/>
              <a:t>Nonketontic</a:t>
            </a:r>
            <a:r>
              <a:t> hyperglycemic hyperosmolar coma</a:t>
            </a:r>
          </a:p>
          <a:p>
            <a:pPr lvl="1" marL="742950" indent="-285750">
              <a:lnSpc>
                <a:spcPct val="90000"/>
              </a:lnSpc>
              <a:spcBef>
                <a:spcPts val="0"/>
              </a:spcBef>
              <a:defRPr sz="2000"/>
            </a:pPr>
            <a:r>
              <a:t>HONK - hyperosmolar </a:t>
            </a:r>
            <a:r>
              <a:rPr b="1"/>
              <a:t>non-ketontic</a:t>
            </a:r>
            <a:r>
              <a:t> coma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Hypoglycemia"/>
          <p:cNvSpPr txBox="1"/>
          <p:nvPr>
            <p:ph type="title"/>
          </p:nvPr>
        </p:nvSpPr>
        <p:spPr>
          <a:xfrm>
            <a:off x="457200" y="274637"/>
            <a:ext cx="8229600" cy="1143001"/>
          </a:xfrm>
          <a:prstGeom prst="rect">
            <a:avLst/>
          </a:prstGeom>
        </p:spPr>
        <p:txBody>
          <a:bodyPr/>
          <a:lstStyle/>
          <a:p>
            <a:pPr/>
            <a:r>
              <a:t>Hypoglycemia</a:t>
            </a:r>
          </a:p>
        </p:txBody>
      </p:sp>
      <p:sp>
        <p:nvSpPr>
          <p:cNvPr id="164" name="Abnormally low blood glucose…"/>
          <p:cNvSpPr txBox="1"/>
          <p:nvPr>
            <p:ph type="body" idx="1"/>
          </p:nvPr>
        </p:nvSpPr>
        <p:spPr>
          <a:prstGeom prst="rect">
            <a:avLst/>
          </a:prstGeom>
        </p:spPr>
        <p:txBody>
          <a:bodyPr/>
          <a:lstStyle/>
          <a:p>
            <a:pPr>
              <a:buChar char="•"/>
            </a:pPr>
            <a:r>
              <a:t>Abnormally low blood glucose</a:t>
            </a:r>
          </a:p>
          <a:p>
            <a:pPr lvl="1" marL="742950" indent="-285750">
              <a:spcBef>
                <a:spcPts val="0"/>
              </a:spcBef>
              <a:defRPr sz="2800"/>
            </a:pPr>
            <a:r>
              <a:t>Too much meds/insulin (</a:t>
            </a:r>
            <a:r>
              <a:rPr b="1"/>
              <a:t>Insulin reaction</a:t>
            </a:r>
            <a:r>
              <a:t>)</a:t>
            </a:r>
          </a:p>
          <a:p>
            <a:pPr lvl="1" marL="742950" indent="-285750">
              <a:spcBef>
                <a:spcPts val="0"/>
              </a:spcBef>
              <a:defRPr sz="2800"/>
            </a:pPr>
            <a:r>
              <a:t>Missed meal</a:t>
            </a:r>
          </a:p>
          <a:p>
            <a:pPr lvl="1" marL="742950" indent="-285750">
              <a:spcBef>
                <a:spcPts val="0"/>
              </a:spcBef>
              <a:defRPr sz="2800"/>
            </a:pPr>
            <a:r>
              <a:t>Excessive exercise</a:t>
            </a:r>
          </a:p>
          <a:p>
            <a:pPr lvl="1" marL="742950" indent="-285750">
              <a:spcBef>
                <a:spcPts val="0"/>
              </a:spcBef>
              <a:defRPr sz="2800"/>
            </a:pPr>
            <a:r>
              <a:t>CNS  S&amp;S – dizzy, confused, weak, tremors</a:t>
            </a:r>
          </a:p>
          <a:p>
            <a:pPr lvl="1" marL="742950" indent="-285750">
              <a:spcBef>
                <a:spcPts val="0"/>
              </a:spcBef>
              <a:defRPr sz="2800"/>
            </a:pPr>
            <a:r>
              <a:t>Blood glucose = &lt; 65 mg/dl</a:t>
            </a:r>
          </a:p>
          <a:p>
            <a:pPr lvl="1" marL="742950" indent="-285750">
              <a:spcBef>
                <a:spcPts val="0"/>
              </a:spcBef>
              <a:defRPr sz="2800"/>
            </a:pPr>
            <a:r>
              <a:t>Can progress to coma, seizures, brain death</a:t>
            </a:r>
          </a:p>
          <a:p>
            <a:pPr lvl="2" marL="1143000" indent="-228600">
              <a:spcBef>
                <a:spcPts val="0"/>
              </a:spcBef>
              <a:defRPr sz="2400"/>
            </a:pPr>
            <a:r>
              <a:t>&lt;40 mg/dl</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Chronic Manifestations"/>
          <p:cNvSpPr txBox="1"/>
          <p:nvPr>
            <p:ph type="title"/>
          </p:nvPr>
        </p:nvSpPr>
        <p:spPr>
          <a:xfrm>
            <a:off x="457200" y="274637"/>
            <a:ext cx="8229600" cy="1143001"/>
          </a:xfrm>
          <a:prstGeom prst="rect">
            <a:avLst/>
          </a:prstGeom>
        </p:spPr>
        <p:txBody>
          <a:bodyPr/>
          <a:lstStyle/>
          <a:p>
            <a:pPr/>
            <a:r>
              <a:t>Chronic Manifestations</a:t>
            </a:r>
          </a:p>
        </p:txBody>
      </p:sp>
      <p:sp>
        <p:nvSpPr>
          <p:cNvPr id="167" name="Caused by blood vessel disease…"/>
          <p:cNvSpPr txBox="1"/>
          <p:nvPr>
            <p:ph type="body" idx="1"/>
          </p:nvPr>
        </p:nvSpPr>
        <p:spPr>
          <a:xfrm>
            <a:off x="228600" y="1600200"/>
            <a:ext cx="8915400" cy="4525963"/>
          </a:xfrm>
          <a:prstGeom prst="rect">
            <a:avLst/>
          </a:prstGeom>
        </p:spPr>
        <p:txBody>
          <a:bodyPr/>
          <a:lstStyle/>
          <a:p>
            <a:pPr>
              <a:lnSpc>
                <a:spcPct val="80000"/>
              </a:lnSpc>
              <a:spcBef>
                <a:spcPts val="600"/>
              </a:spcBef>
              <a:buChar char="•"/>
              <a:defRPr sz="2800"/>
            </a:pPr>
            <a:r>
              <a:t>Caused by blood vessel disease</a:t>
            </a:r>
          </a:p>
          <a:p>
            <a:pPr lvl="1" marL="742950" indent="-285750">
              <a:lnSpc>
                <a:spcPct val="80000"/>
              </a:lnSpc>
              <a:spcBef>
                <a:spcPts val="0"/>
              </a:spcBef>
              <a:defRPr sz="2800"/>
            </a:pPr>
            <a:r>
              <a:t>Microvascular</a:t>
            </a:r>
          </a:p>
          <a:p>
            <a:pPr lvl="2" marL="1143000" indent="-228600">
              <a:lnSpc>
                <a:spcPct val="80000"/>
              </a:lnSpc>
              <a:spcBef>
                <a:spcPts val="0"/>
              </a:spcBef>
              <a:defRPr sz="2400"/>
            </a:pPr>
            <a:r>
              <a:t>Eyes, Kidneys, Nerves</a:t>
            </a:r>
          </a:p>
          <a:p>
            <a:pPr lvl="1" marL="742950" indent="-285750">
              <a:lnSpc>
                <a:spcPct val="80000"/>
              </a:lnSpc>
              <a:spcBef>
                <a:spcPts val="0"/>
              </a:spcBef>
              <a:defRPr sz="2800"/>
            </a:pPr>
            <a:r>
              <a:t>Macrovascular</a:t>
            </a:r>
          </a:p>
          <a:p>
            <a:pPr lvl="2" marL="1143000" indent="-228600">
              <a:lnSpc>
                <a:spcPct val="80000"/>
              </a:lnSpc>
              <a:spcBef>
                <a:spcPts val="0"/>
              </a:spcBef>
              <a:defRPr sz="2400"/>
            </a:pPr>
            <a:r>
              <a:t>Heart</a:t>
            </a:r>
          </a:p>
          <a:p>
            <a:pPr lvl="2" marL="1143000" indent="-228600">
              <a:lnSpc>
                <a:spcPct val="80000"/>
              </a:lnSpc>
              <a:spcBef>
                <a:spcPts val="0"/>
              </a:spcBef>
              <a:defRPr sz="2400"/>
            </a:pPr>
          </a:p>
          <a:p>
            <a:pPr>
              <a:lnSpc>
                <a:spcPct val="80000"/>
              </a:lnSpc>
              <a:spcBef>
                <a:spcPts val="600"/>
              </a:spcBef>
              <a:buChar char="•"/>
              <a:defRPr sz="2800"/>
            </a:pPr>
            <a:r>
              <a:t>DM accelerates arterio/atherosclerosis</a:t>
            </a:r>
          </a:p>
          <a:p>
            <a:pPr>
              <a:lnSpc>
                <a:spcPct val="80000"/>
              </a:lnSpc>
              <a:spcBef>
                <a:spcPts val="600"/>
              </a:spcBef>
              <a:buChar char="•"/>
              <a:defRPr sz="2800"/>
            </a:pPr>
            <a:r>
              <a:t>ASCVD can result in (angina, MI), stroke, claudication, BUT are NOT direct DM complications</a:t>
            </a:r>
          </a:p>
          <a:p>
            <a:pPr>
              <a:lnSpc>
                <a:spcPct val="80000"/>
              </a:lnSpc>
              <a:spcBef>
                <a:spcPts val="600"/>
              </a:spcBef>
              <a:buChar char="•"/>
              <a:defRPr sz="2800"/>
            </a:pPr>
            <a:r>
              <a:t>Periodontal disease  </a:t>
            </a:r>
          </a:p>
          <a:p>
            <a:pPr lvl="1" marL="742950" indent="-285750">
              <a:lnSpc>
                <a:spcPct val="80000"/>
              </a:lnSpc>
              <a:spcBef>
                <a:spcPts val="0"/>
              </a:spcBef>
              <a:defRPr sz="2400"/>
            </a:pPr>
            <a:r>
              <a:t>untreated also makes control of DM more difficult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Pancreas"/>
          <p:cNvSpPr txBox="1"/>
          <p:nvPr>
            <p:ph type="title"/>
          </p:nvPr>
        </p:nvSpPr>
        <p:spPr>
          <a:xfrm>
            <a:off x="457200" y="76200"/>
            <a:ext cx="8229600" cy="685800"/>
          </a:xfrm>
          <a:prstGeom prst="rect">
            <a:avLst/>
          </a:prstGeom>
        </p:spPr>
        <p:txBody>
          <a:bodyPr/>
          <a:lstStyle>
            <a:lvl1pPr>
              <a:defRPr sz="4000"/>
            </a:lvl1pPr>
          </a:lstStyle>
          <a:p>
            <a:pPr/>
            <a:r>
              <a:t>Pancreas</a:t>
            </a:r>
          </a:p>
        </p:txBody>
      </p:sp>
      <p:sp>
        <p:nvSpPr>
          <p:cNvPr id="70" name="Accessory organ of Digestive System…"/>
          <p:cNvSpPr txBox="1"/>
          <p:nvPr>
            <p:ph type="body" idx="1"/>
          </p:nvPr>
        </p:nvSpPr>
        <p:spPr>
          <a:xfrm>
            <a:off x="228600" y="914400"/>
            <a:ext cx="8915400" cy="5486400"/>
          </a:xfrm>
          <a:prstGeom prst="rect">
            <a:avLst/>
          </a:prstGeom>
        </p:spPr>
        <p:txBody>
          <a:bodyPr/>
          <a:lstStyle/>
          <a:p>
            <a:pPr>
              <a:lnSpc>
                <a:spcPct val="80000"/>
              </a:lnSpc>
              <a:spcBef>
                <a:spcPts val="600"/>
              </a:spcBef>
              <a:buChar char="•"/>
              <a:defRPr sz="2800"/>
            </a:pPr>
            <a:r>
              <a:t>Accessory organ of Digestive System </a:t>
            </a:r>
          </a:p>
          <a:p>
            <a:pPr lvl="1" marL="742950" indent="-285750">
              <a:lnSpc>
                <a:spcPct val="80000"/>
              </a:lnSpc>
              <a:spcBef>
                <a:spcPts val="0"/>
              </a:spcBef>
              <a:defRPr sz="2400"/>
            </a:pPr>
            <a:r>
              <a:t>compound gland, has endocrine and exocrine functions</a:t>
            </a:r>
          </a:p>
          <a:p>
            <a:pPr>
              <a:lnSpc>
                <a:spcPct val="80000"/>
              </a:lnSpc>
              <a:spcBef>
                <a:spcPts val="600"/>
              </a:spcBef>
              <a:buChar char="•"/>
              <a:defRPr sz="2800"/>
            </a:pPr>
            <a:r>
              <a:t>Responds to hormones  </a:t>
            </a:r>
          </a:p>
          <a:p>
            <a:pPr lvl="1" marL="742950" indent="-285750">
              <a:lnSpc>
                <a:spcPct val="80000"/>
              </a:lnSpc>
              <a:spcBef>
                <a:spcPts val="0"/>
              </a:spcBef>
              <a:defRPr sz="2400"/>
            </a:pPr>
            <a:r>
              <a:t>when food enters the duodenum, secretin &amp; pancreozymin are released into the bloodstream</a:t>
            </a:r>
          </a:p>
          <a:p>
            <a:pPr>
              <a:lnSpc>
                <a:spcPct val="80000"/>
              </a:lnSpc>
              <a:spcBef>
                <a:spcPts val="600"/>
              </a:spcBef>
              <a:buChar char="•"/>
              <a:defRPr sz="2800"/>
            </a:pPr>
            <a:r>
              <a:t>Functions</a:t>
            </a:r>
            <a:r>
              <a:rPr baseline="30000"/>
              <a:t>3</a:t>
            </a:r>
            <a:endParaRPr baseline="30000"/>
          </a:p>
          <a:p>
            <a:pPr lvl="1" marL="742950" indent="-285750">
              <a:lnSpc>
                <a:spcPct val="80000"/>
              </a:lnSpc>
              <a:spcBef>
                <a:spcPts val="0"/>
              </a:spcBef>
              <a:defRPr sz="2400"/>
            </a:pPr>
            <a:r>
              <a:t>the pancreatic cells produce &amp; release large amounts of water, bicarbonate, and digestive enzymes, which flow into the intestine (exocrines). </a:t>
            </a:r>
          </a:p>
          <a:p>
            <a:pPr lvl="1" marL="742950" indent="-285750">
              <a:lnSpc>
                <a:spcPct val="80000"/>
              </a:lnSpc>
              <a:spcBef>
                <a:spcPts val="0"/>
              </a:spcBef>
              <a:defRPr sz="2400"/>
            </a:pPr>
            <a:r>
              <a:t>Islets (or islands) of Langerhans - secrete insulin and glucagon, which control sugar storage in the body. Insulin stimulates cells to remove sugar from the bloodstream and use it. Glucagon releases stored sugar and increases the blood sugar level, acting as a control mechanism whenever the body produces too much insulin. They are both secreted directly into the bloodstream (endocrines).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Eye Complications"/>
          <p:cNvSpPr txBox="1"/>
          <p:nvPr>
            <p:ph type="title"/>
          </p:nvPr>
        </p:nvSpPr>
        <p:spPr>
          <a:xfrm>
            <a:off x="457200" y="274637"/>
            <a:ext cx="8229600" cy="1143001"/>
          </a:xfrm>
          <a:prstGeom prst="rect">
            <a:avLst/>
          </a:prstGeom>
        </p:spPr>
        <p:txBody>
          <a:bodyPr/>
          <a:lstStyle/>
          <a:p>
            <a:pPr/>
            <a:r>
              <a:t>Eye Complications</a:t>
            </a:r>
          </a:p>
        </p:txBody>
      </p:sp>
      <p:sp>
        <p:nvSpPr>
          <p:cNvPr id="170" name="Diabetic Retinopathy…"/>
          <p:cNvSpPr txBox="1"/>
          <p:nvPr>
            <p:ph type="body" idx="1"/>
          </p:nvPr>
        </p:nvSpPr>
        <p:spPr>
          <a:prstGeom prst="rect">
            <a:avLst/>
          </a:prstGeom>
        </p:spPr>
        <p:txBody>
          <a:bodyPr/>
          <a:lstStyle/>
          <a:p>
            <a:pPr>
              <a:buChar char="•"/>
            </a:pPr>
            <a:r>
              <a:t>Diabetic Retinopathy</a:t>
            </a:r>
          </a:p>
          <a:p>
            <a:pPr>
              <a:buChar char="•"/>
            </a:pPr>
            <a:r>
              <a:t>Clinically significant macula edema</a:t>
            </a:r>
          </a:p>
          <a:p>
            <a:pPr>
              <a:buChar char="•"/>
            </a:pPr>
            <a:r>
              <a:t>Vitreous hemorrhage</a:t>
            </a:r>
          </a:p>
          <a:p>
            <a:pPr>
              <a:buChar char="•"/>
            </a:pPr>
            <a:r>
              <a:t>Retinal detachment</a:t>
            </a:r>
          </a:p>
          <a:p>
            <a:pPr>
              <a:buChar char="•"/>
            </a:pPr>
            <a:r>
              <a:t>Proliferative vitreoretinopthy</a:t>
            </a:r>
          </a:p>
          <a:p>
            <a:pPr>
              <a:buChar char="•"/>
            </a:pPr>
            <a:r>
              <a:t>Neovascular glaucoma</a:t>
            </a:r>
          </a:p>
          <a:p>
            <a:pPr>
              <a:buChar char="•"/>
            </a:pPr>
            <a:r>
              <a:t>Diabetic cataract</a:t>
            </a:r>
          </a:p>
        </p:txBody>
      </p:sp>
      <p:pic>
        <p:nvPicPr>
          <p:cNvPr id="171" name="j0286854.pdf" descr="j0286854.pdf"/>
          <p:cNvPicPr>
            <a:picLocks noChangeAspect="1"/>
          </p:cNvPicPr>
          <p:nvPr/>
        </p:nvPicPr>
        <p:blipFill>
          <a:blip r:embed="rId2">
            <a:extLst/>
          </a:blip>
          <a:stretch>
            <a:fillRect/>
          </a:stretch>
        </p:blipFill>
        <p:spPr>
          <a:xfrm>
            <a:off x="6324600" y="3962400"/>
            <a:ext cx="2547938" cy="2424113"/>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Eye complications"/>
          <p:cNvSpPr txBox="1"/>
          <p:nvPr>
            <p:ph type="title"/>
          </p:nvPr>
        </p:nvSpPr>
        <p:spPr>
          <a:xfrm>
            <a:off x="457200" y="274637"/>
            <a:ext cx="8229600" cy="1143001"/>
          </a:xfrm>
          <a:prstGeom prst="rect">
            <a:avLst/>
          </a:prstGeom>
        </p:spPr>
        <p:txBody>
          <a:bodyPr/>
          <a:lstStyle/>
          <a:p>
            <a:pPr/>
            <a:r>
              <a:t>Eye complications</a:t>
            </a:r>
          </a:p>
        </p:txBody>
      </p:sp>
      <p:sp>
        <p:nvSpPr>
          <p:cNvPr id="174" name="Diabetic Retinopathy…"/>
          <p:cNvSpPr txBox="1"/>
          <p:nvPr>
            <p:ph type="body" idx="1"/>
          </p:nvPr>
        </p:nvSpPr>
        <p:spPr>
          <a:prstGeom prst="rect">
            <a:avLst/>
          </a:prstGeom>
        </p:spPr>
        <p:txBody>
          <a:bodyPr/>
          <a:lstStyle/>
          <a:p>
            <a:pPr>
              <a:spcBef>
                <a:spcPts val="600"/>
              </a:spcBef>
              <a:buChar char="•"/>
              <a:defRPr sz="2800"/>
            </a:pPr>
            <a:r>
              <a:t>Diabetic Retinopathy</a:t>
            </a:r>
          </a:p>
          <a:p>
            <a:pPr>
              <a:spcBef>
                <a:spcPts val="600"/>
              </a:spcBef>
              <a:buChar char="•"/>
              <a:defRPr sz="2800"/>
            </a:pPr>
            <a:r>
              <a:t>DM for at least 5 years</a:t>
            </a:r>
          </a:p>
          <a:p>
            <a:pPr>
              <a:spcBef>
                <a:spcPts val="600"/>
              </a:spcBef>
              <a:buChar char="•"/>
              <a:defRPr sz="2800"/>
            </a:pPr>
            <a:r>
              <a:t>Small blood vessels leak protein/blood</a:t>
            </a:r>
          </a:p>
          <a:p>
            <a:pPr>
              <a:spcBef>
                <a:spcPts val="600"/>
              </a:spcBef>
              <a:buChar char="•"/>
              <a:defRPr sz="2800"/>
            </a:pPr>
            <a:r>
              <a:t>Also causes microaneurysms/neovasularization (brittle)</a:t>
            </a:r>
          </a:p>
          <a:p>
            <a:pPr>
              <a:spcBef>
                <a:spcPts val="600"/>
              </a:spcBef>
              <a:buChar char="•"/>
              <a:defRPr sz="2800"/>
            </a:pPr>
            <a:r>
              <a:t>Progresses to retinal scarring and detachment (impaired vision, blindness)</a:t>
            </a:r>
          </a:p>
          <a:p>
            <a:pPr>
              <a:spcBef>
                <a:spcPts val="600"/>
              </a:spcBef>
              <a:buChar char="•"/>
              <a:defRPr sz="2800"/>
            </a:pPr>
            <a:r>
              <a:t>50% of patients have this after 10 years</a:t>
            </a:r>
          </a:p>
          <a:p>
            <a:pPr>
              <a:spcBef>
                <a:spcPts val="600"/>
              </a:spcBef>
              <a:buChar char="•"/>
              <a:defRPr sz="2800"/>
            </a:pPr>
            <a:r>
              <a:t>80% of patients have this after 15 years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Diabetic Retinopathy"/>
          <p:cNvSpPr txBox="1"/>
          <p:nvPr>
            <p:ph type="title"/>
          </p:nvPr>
        </p:nvSpPr>
        <p:spPr>
          <a:xfrm>
            <a:off x="457200" y="274637"/>
            <a:ext cx="8229600" cy="1143001"/>
          </a:xfrm>
          <a:prstGeom prst="rect">
            <a:avLst/>
          </a:prstGeom>
        </p:spPr>
        <p:txBody>
          <a:bodyPr/>
          <a:lstStyle/>
          <a:p>
            <a:pPr/>
            <a:r>
              <a:t>Diabetic Retinopathy</a:t>
            </a:r>
          </a:p>
        </p:txBody>
      </p:sp>
      <p:sp>
        <p:nvSpPr>
          <p:cNvPr id="177" name="Nonproliferative (Background)…"/>
          <p:cNvSpPr txBox="1"/>
          <p:nvPr>
            <p:ph type="body" idx="1"/>
          </p:nvPr>
        </p:nvSpPr>
        <p:spPr>
          <a:prstGeom prst="rect">
            <a:avLst/>
          </a:prstGeom>
        </p:spPr>
        <p:txBody>
          <a:bodyPr/>
          <a:lstStyle/>
          <a:p>
            <a:pPr>
              <a:lnSpc>
                <a:spcPct val="80000"/>
              </a:lnSpc>
              <a:spcBef>
                <a:spcPts val="600"/>
              </a:spcBef>
              <a:buChar char="•"/>
              <a:defRPr sz="2800"/>
            </a:pPr>
            <a:r>
              <a:t>Nonproliferative (Background)</a:t>
            </a:r>
          </a:p>
          <a:p>
            <a:pPr lvl="1" marL="742950" indent="-285750">
              <a:lnSpc>
                <a:spcPct val="80000"/>
              </a:lnSpc>
              <a:spcBef>
                <a:spcPts val="0"/>
              </a:spcBef>
              <a:defRPr sz="2400"/>
            </a:pPr>
            <a:r>
              <a:t>Microaneurysms and intraretinal hemorrhages</a:t>
            </a:r>
          </a:p>
          <a:p>
            <a:pPr lvl="1" marL="742950" indent="-285750">
              <a:lnSpc>
                <a:spcPct val="80000"/>
              </a:lnSpc>
              <a:spcBef>
                <a:spcPts val="0"/>
              </a:spcBef>
              <a:defRPr sz="1000"/>
            </a:pPr>
          </a:p>
          <a:p>
            <a:pPr>
              <a:lnSpc>
                <a:spcPct val="80000"/>
              </a:lnSpc>
              <a:spcBef>
                <a:spcPts val="600"/>
              </a:spcBef>
              <a:buChar char="•"/>
              <a:defRPr sz="2800"/>
            </a:pPr>
            <a:r>
              <a:t>Proliferative </a:t>
            </a:r>
          </a:p>
          <a:p>
            <a:pPr lvl="1" marL="742950" indent="-285750">
              <a:lnSpc>
                <a:spcPct val="80000"/>
              </a:lnSpc>
              <a:spcBef>
                <a:spcPts val="0"/>
              </a:spcBef>
              <a:defRPr sz="2400"/>
            </a:pPr>
            <a:r>
              <a:t>More extensive hemorrhages</a:t>
            </a:r>
          </a:p>
          <a:p>
            <a:pPr lvl="1" marL="742950" indent="-285750">
              <a:lnSpc>
                <a:spcPct val="80000"/>
              </a:lnSpc>
              <a:spcBef>
                <a:spcPts val="0"/>
              </a:spcBef>
              <a:defRPr sz="2400"/>
            </a:pPr>
            <a:r>
              <a:t>Neovascularization</a:t>
            </a:r>
          </a:p>
          <a:p>
            <a:pPr lvl="1" marL="742950" indent="-285750">
              <a:lnSpc>
                <a:spcPct val="80000"/>
              </a:lnSpc>
              <a:spcBef>
                <a:spcPts val="0"/>
              </a:spcBef>
              <a:defRPr sz="1000"/>
            </a:pPr>
          </a:p>
          <a:p>
            <a:pPr>
              <a:lnSpc>
                <a:spcPct val="80000"/>
              </a:lnSpc>
              <a:spcBef>
                <a:spcPts val="600"/>
              </a:spcBef>
              <a:buChar char="•"/>
              <a:defRPr sz="2800"/>
            </a:pPr>
            <a:r>
              <a:t>Disease progresses from mild to moderate to severe diabetic nonproliferative, then to proliferative</a:t>
            </a:r>
          </a:p>
          <a:p>
            <a:pPr>
              <a:lnSpc>
                <a:spcPct val="80000"/>
              </a:lnSpc>
              <a:buChar char="•"/>
              <a:defRPr sz="2800"/>
            </a:pPr>
          </a:p>
          <a:p>
            <a:pPr>
              <a:lnSpc>
                <a:spcPct val="80000"/>
              </a:lnSpc>
              <a:spcBef>
                <a:spcPts val="600"/>
              </a:spcBef>
              <a:buChar char="•"/>
              <a:defRPr sz="2800"/>
            </a:pPr>
            <a:r>
              <a:t>Diabetic macular edema can occur at any stage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Eye"/>
          <p:cNvSpPr txBox="1"/>
          <p:nvPr>
            <p:ph type="title"/>
          </p:nvPr>
        </p:nvSpPr>
        <p:spPr>
          <a:xfrm>
            <a:off x="457200" y="274637"/>
            <a:ext cx="8229600" cy="1143001"/>
          </a:xfrm>
          <a:prstGeom prst="rect">
            <a:avLst/>
          </a:prstGeom>
        </p:spPr>
        <p:txBody>
          <a:bodyPr/>
          <a:lstStyle/>
          <a:p>
            <a:pPr/>
            <a:r>
              <a:t>Eye</a:t>
            </a:r>
          </a:p>
        </p:txBody>
      </p:sp>
      <p:sp>
        <p:nvSpPr>
          <p:cNvPr id="180" name="Cataracts and Glaucoma more common in Diabetics…"/>
          <p:cNvSpPr txBox="1"/>
          <p:nvPr>
            <p:ph type="body" idx="1"/>
          </p:nvPr>
        </p:nvSpPr>
        <p:spPr>
          <a:prstGeom prst="rect">
            <a:avLst/>
          </a:prstGeom>
        </p:spPr>
        <p:txBody>
          <a:bodyPr/>
          <a:lstStyle/>
          <a:p>
            <a:pPr>
              <a:buChar char="•"/>
            </a:pPr>
            <a:r>
              <a:t>Cataracts and Glaucoma more common in Diabetics</a:t>
            </a:r>
          </a:p>
          <a:p>
            <a:pPr>
              <a:buChar char="•"/>
            </a:pPr>
          </a:p>
          <a:p>
            <a:pPr>
              <a:buChar char="•"/>
            </a:pPr>
            <a:r>
              <a:t>When glucose varies, lens of eye shrinks and swells, causing blurry vision</a:t>
            </a:r>
          </a:p>
          <a:p>
            <a:pPr>
              <a:buChar char="•"/>
            </a:pPr>
            <a:r>
              <a:t>Blood glucose should be controlled before new eye prescription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Kidney Complications"/>
          <p:cNvSpPr txBox="1"/>
          <p:nvPr>
            <p:ph type="title"/>
          </p:nvPr>
        </p:nvSpPr>
        <p:spPr>
          <a:xfrm>
            <a:off x="457200" y="274637"/>
            <a:ext cx="8229600" cy="1143001"/>
          </a:xfrm>
          <a:prstGeom prst="rect">
            <a:avLst/>
          </a:prstGeom>
        </p:spPr>
        <p:txBody>
          <a:bodyPr/>
          <a:lstStyle/>
          <a:p>
            <a:pPr/>
            <a:r>
              <a:t>Kidney Complications</a:t>
            </a:r>
          </a:p>
        </p:txBody>
      </p:sp>
      <p:sp>
        <p:nvSpPr>
          <p:cNvPr id="183" name="Diabetic nephropathy…"/>
          <p:cNvSpPr txBox="1"/>
          <p:nvPr>
            <p:ph type="body" idx="1"/>
          </p:nvPr>
        </p:nvSpPr>
        <p:spPr>
          <a:prstGeom prst="rect">
            <a:avLst/>
          </a:prstGeom>
        </p:spPr>
        <p:txBody>
          <a:bodyPr/>
          <a:lstStyle/>
          <a:p>
            <a:pPr>
              <a:buChar char="•"/>
            </a:pPr>
            <a:r>
              <a:t>Diabetic nephropathy</a:t>
            </a:r>
          </a:p>
          <a:p>
            <a:pPr>
              <a:buChar char="•"/>
            </a:pPr>
            <a:r>
              <a:t>1</a:t>
            </a:r>
            <a:r>
              <a:rPr baseline="30000"/>
              <a:t>st</a:t>
            </a:r>
            <a:r>
              <a:t>, small blood vessel disease causes leakage of protein in urine</a:t>
            </a:r>
          </a:p>
          <a:p>
            <a:pPr>
              <a:buChar char="•"/>
            </a:pPr>
            <a:r>
              <a:t>2</a:t>
            </a:r>
            <a:r>
              <a:rPr baseline="30000"/>
              <a:t>nd</a:t>
            </a:r>
            <a:r>
              <a:t>, kidneys lose ability to clean/filter blood</a:t>
            </a:r>
          </a:p>
          <a:p>
            <a:pPr>
              <a:buChar char="•"/>
            </a:pPr>
            <a:r>
              <a:t>3</a:t>
            </a:r>
            <a:r>
              <a:rPr baseline="30000"/>
              <a:t>rd</a:t>
            </a:r>
            <a:r>
              <a:t>, need for dialysis / transplant</a:t>
            </a:r>
          </a:p>
          <a:p>
            <a:pPr>
              <a:buChar char="•"/>
            </a:pPr>
          </a:p>
          <a:p>
            <a:pPr>
              <a:buChar char="•"/>
            </a:pPr>
            <a:r>
              <a:t>Progression slows significantly with control of HBP and high blood glucose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enal manifestations"/>
          <p:cNvSpPr txBox="1"/>
          <p:nvPr>
            <p:ph type="title"/>
          </p:nvPr>
        </p:nvSpPr>
        <p:spPr>
          <a:xfrm>
            <a:off x="457200" y="274637"/>
            <a:ext cx="8229600" cy="1143001"/>
          </a:xfrm>
          <a:prstGeom prst="rect">
            <a:avLst/>
          </a:prstGeom>
        </p:spPr>
        <p:txBody>
          <a:bodyPr/>
          <a:lstStyle/>
          <a:p>
            <a:pPr/>
            <a:r>
              <a:t>Renal manifestations</a:t>
            </a:r>
          </a:p>
        </p:txBody>
      </p:sp>
      <p:sp>
        <p:nvSpPr>
          <p:cNvPr id="186" name="Diabetic renal failure…"/>
          <p:cNvSpPr txBox="1"/>
          <p:nvPr>
            <p:ph type="body" idx="1"/>
          </p:nvPr>
        </p:nvSpPr>
        <p:spPr>
          <a:prstGeom prst="rect">
            <a:avLst/>
          </a:prstGeom>
        </p:spPr>
        <p:txBody>
          <a:bodyPr/>
          <a:lstStyle/>
          <a:p>
            <a:pPr>
              <a:buChar char="•"/>
            </a:pPr>
            <a:r>
              <a:t>Diabetic renal failure</a:t>
            </a:r>
          </a:p>
          <a:p>
            <a:pPr>
              <a:buChar char="•"/>
            </a:pPr>
            <a:r>
              <a:t>Diabetic uremia</a:t>
            </a:r>
          </a:p>
          <a:p>
            <a:pPr>
              <a:buChar char="•"/>
            </a:pPr>
            <a:r>
              <a:t>Diabetic glomerulonephrosis                 with renal failure</a:t>
            </a:r>
          </a:p>
          <a:p>
            <a:pPr>
              <a:buChar char="•"/>
            </a:pPr>
            <a:r>
              <a:t>Diabetic nephropathy                            with chronic renal failure</a:t>
            </a:r>
          </a:p>
        </p:txBody>
      </p:sp>
      <p:pic>
        <p:nvPicPr>
          <p:cNvPr id="187" name="MCHM00246_0000[1].pdf" descr="MCHM00246_0000[1].pdf"/>
          <p:cNvPicPr>
            <a:picLocks noChangeAspect="1"/>
          </p:cNvPicPr>
          <p:nvPr/>
        </p:nvPicPr>
        <p:blipFill>
          <a:blip r:embed="rId2">
            <a:extLst/>
          </a:blip>
          <a:stretch>
            <a:fillRect/>
          </a:stretch>
        </p:blipFill>
        <p:spPr>
          <a:xfrm>
            <a:off x="5853112" y="2438400"/>
            <a:ext cx="2940051" cy="39624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Nerve complications"/>
          <p:cNvSpPr txBox="1"/>
          <p:nvPr>
            <p:ph type="title"/>
          </p:nvPr>
        </p:nvSpPr>
        <p:spPr>
          <a:xfrm>
            <a:off x="457200" y="274637"/>
            <a:ext cx="8229600" cy="1143001"/>
          </a:xfrm>
          <a:prstGeom prst="rect">
            <a:avLst/>
          </a:prstGeom>
        </p:spPr>
        <p:txBody>
          <a:bodyPr/>
          <a:lstStyle/>
          <a:p>
            <a:pPr/>
            <a:r>
              <a:t>Nerve complications</a:t>
            </a:r>
          </a:p>
        </p:txBody>
      </p:sp>
      <p:sp>
        <p:nvSpPr>
          <p:cNvPr id="190" name="Diabetic neuropathy…"/>
          <p:cNvSpPr txBox="1"/>
          <p:nvPr>
            <p:ph type="body" idx="1"/>
          </p:nvPr>
        </p:nvSpPr>
        <p:spPr>
          <a:prstGeom prst="rect">
            <a:avLst/>
          </a:prstGeom>
        </p:spPr>
        <p:txBody>
          <a:bodyPr/>
          <a:lstStyle/>
          <a:p>
            <a:pPr>
              <a:buChar char="•"/>
            </a:pPr>
            <a:r>
              <a:t>Diabetic neuropathy</a:t>
            </a:r>
          </a:p>
          <a:p>
            <a:pPr>
              <a:buChar char="•"/>
            </a:pPr>
            <a:r>
              <a:t>Caused by ischemia</a:t>
            </a:r>
          </a:p>
          <a:p>
            <a:pPr>
              <a:buChar char="•"/>
            </a:pPr>
            <a:r>
              <a:t>Symptoms</a:t>
            </a:r>
          </a:p>
          <a:p>
            <a:pPr lvl="1" marL="742950" indent="-285750">
              <a:spcBef>
                <a:spcPts val="0"/>
              </a:spcBef>
              <a:defRPr sz="2800"/>
            </a:pPr>
            <a:r>
              <a:t>Numbness, burning, aching of feet/lower ext.</a:t>
            </a:r>
          </a:p>
          <a:p>
            <a:pPr lvl="1" marL="742950" indent="-285750">
              <a:spcBef>
                <a:spcPts val="0"/>
              </a:spcBef>
              <a:defRPr sz="2800"/>
            </a:pPr>
            <a:r>
              <a:t>Lack of awareness of injuries</a:t>
            </a:r>
          </a:p>
          <a:p>
            <a:pPr lvl="1" marL="742950" indent="-285750">
              <a:spcBef>
                <a:spcPts val="0"/>
              </a:spcBef>
              <a:defRPr sz="2800"/>
            </a:pPr>
            <a:r>
              <a:t>Combined with poor blood flow, can lead to serious infections, ulcers, gangrene</a:t>
            </a:r>
          </a:p>
        </p:txBody>
      </p:sp>
      <p:pic>
        <p:nvPicPr>
          <p:cNvPr id="191" name="j0211522.pdf" descr="j0211522.pdf"/>
          <p:cNvPicPr>
            <a:picLocks noChangeAspect="1"/>
          </p:cNvPicPr>
          <p:nvPr/>
        </p:nvPicPr>
        <p:blipFill>
          <a:blip r:embed="rId2">
            <a:extLst/>
          </a:blip>
          <a:srcRect l="0" t="0" r="0" b="8201"/>
          <a:stretch>
            <a:fillRect/>
          </a:stretch>
        </p:blipFill>
        <p:spPr>
          <a:xfrm>
            <a:off x="7620000" y="-1"/>
            <a:ext cx="1211263" cy="3429001"/>
          </a:xfrm>
          <a:prstGeom prst="rect">
            <a:avLst/>
          </a:prstGeom>
          <a:ln w="12700">
            <a:miter lim="400000"/>
          </a:ln>
        </p:spPr>
      </p:pic>
      <p:grpSp>
        <p:nvGrpSpPr>
          <p:cNvPr id="194" name="Group"/>
          <p:cNvGrpSpPr/>
          <p:nvPr/>
        </p:nvGrpSpPr>
        <p:grpSpPr>
          <a:xfrm>
            <a:off x="4876800" y="1295400"/>
            <a:ext cx="2413000" cy="1771650"/>
            <a:chOff x="0" y="0"/>
            <a:chExt cx="2413000" cy="1771650"/>
          </a:xfrm>
        </p:grpSpPr>
        <p:sp>
          <p:nvSpPr>
            <p:cNvPr id="192" name="Rectangle"/>
            <p:cNvSpPr/>
            <p:nvPr/>
          </p:nvSpPr>
          <p:spPr>
            <a:xfrm>
              <a:off x="0" y="0"/>
              <a:ext cx="2413000" cy="1771650"/>
            </a:xfrm>
            <a:prstGeom prst="rect">
              <a:avLst/>
            </a:prstGeom>
            <a:solidFill>
              <a:schemeClr val="accent1"/>
            </a:solidFill>
            <a:ln w="12700" cap="flat">
              <a:noFill/>
              <a:miter lim="400000"/>
            </a:ln>
            <a:effectLst/>
          </p:spPr>
          <p:txBody>
            <a:bodyPr wrap="square" lIns="45719" tIns="45719" rIns="45719" bIns="45719" numCol="1" anchor="t">
              <a:noAutofit/>
            </a:bodyPr>
            <a:lstStyle/>
            <a:p>
              <a:pPr/>
            </a:p>
          </p:txBody>
        </p:sp>
        <p:pic>
          <p:nvPicPr>
            <p:cNvPr id="193" name="j0433059.jpeg" descr="j0433059.jpeg"/>
            <p:cNvPicPr>
              <a:picLocks noChangeAspect="1"/>
            </p:cNvPicPr>
            <p:nvPr/>
          </p:nvPicPr>
          <p:blipFill>
            <a:blip r:embed="rId3">
              <a:extLst/>
            </a:blip>
            <a:stretch>
              <a:fillRect/>
            </a:stretch>
          </p:blipFill>
          <p:spPr>
            <a:xfrm>
              <a:off x="0" y="0"/>
              <a:ext cx="2413000" cy="177165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Nerve Complications"/>
          <p:cNvSpPr txBox="1"/>
          <p:nvPr>
            <p:ph type="title"/>
          </p:nvPr>
        </p:nvSpPr>
        <p:spPr>
          <a:xfrm>
            <a:off x="457200" y="274637"/>
            <a:ext cx="8229600" cy="1143001"/>
          </a:xfrm>
          <a:prstGeom prst="rect">
            <a:avLst/>
          </a:prstGeom>
        </p:spPr>
        <p:txBody>
          <a:bodyPr/>
          <a:lstStyle/>
          <a:p>
            <a:pPr/>
            <a:r>
              <a:t>Nerve Complications</a:t>
            </a:r>
          </a:p>
        </p:txBody>
      </p:sp>
      <p:sp>
        <p:nvSpPr>
          <p:cNvPr id="197" name="Erectile Dysfunction…"/>
          <p:cNvSpPr txBox="1"/>
          <p:nvPr>
            <p:ph type="body" idx="1"/>
          </p:nvPr>
        </p:nvSpPr>
        <p:spPr>
          <a:prstGeom prst="rect">
            <a:avLst/>
          </a:prstGeom>
        </p:spPr>
        <p:txBody>
          <a:bodyPr/>
          <a:lstStyle/>
          <a:p>
            <a:pPr>
              <a:lnSpc>
                <a:spcPct val="90000"/>
              </a:lnSpc>
              <a:buChar char="•"/>
            </a:pPr>
            <a:r>
              <a:t>Erectile Dysfunction</a:t>
            </a:r>
          </a:p>
          <a:p>
            <a:pPr lvl="1" marL="742950" indent="-285750">
              <a:lnSpc>
                <a:spcPct val="90000"/>
              </a:lnSpc>
              <a:spcBef>
                <a:spcPts val="0"/>
              </a:spcBef>
              <a:defRPr sz="2800"/>
            </a:pPr>
            <a:r>
              <a:t>Also caused by poor blood flow due to DM</a:t>
            </a:r>
          </a:p>
          <a:p>
            <a:pPr>
              <a:lnSpc>
                <a:spcPct val="90000"/>
              </a:lnSpc>
              <a:buChar char="•"/>
            </a:pPr>
            <a:r>
              <a:t>Gastroparesis – Stomach and intestines nerves affected</a:t>
            </a:r>
          </a:p>
          <a:p>
            <a:pPr lvl="1" marL="742950" indent="-285750">
              <a:lnSpc>
                <a:spcPct val="90000"/>
              </a:lnSpc>
              <a:spcBef>
                <a:spcPts val="0"/>
              </a:spcBef>
              <a:defRPr sz="2800"/>
            </a:pPr>
            <a:r>
              <a:t>ineffective contractions, delayed emptying of stomach</a:t>
            </a:r>
          </a:p>
          <a:p>
            <a:pPr lvl="1" marL="742950" indent="-285750">
              <a:lnSpc>
                <a:spcPct val="90000"/>
              </a:lnSpc>
              <a:spcBef>
                <a:spcPts val="0"/>
              </a:spcBef>
              <a:defRPr sz="2800"/>
            </a:pPr>
            <a:r>
              <a:t>Nausea</a:t>
            </a:r>
          </a:p>
          <a:p>
            <a:pPr lvl="1" marL="742950" indent="-285750">
              <a:lnSpc>
                <a:spcPct val="90000"/>
              </a:lnSpc>
              <a:spcBef>
                <a:spcPts val="0"/>
              </a:spcBef>
              <a:defRPr sz="2800"/>
            </a:pPr>
            <a:r>
              <a:t>Weight loss</a:t>
            </a:r>
          </a:p>
          <a:p>
            <a:pPr lvl="1" marL="742950" indent="-285750">
              <a:lnSpc>
                <a:spcPct val="90000"/>
              </a:lnSpc>
              <a:spcBef>
                <a:spcPts val="0"/>
              </a:spcBef>
              <a:defRPr sz="2800"/>
            </a:pPr>
            <a:r>
              <a:t>Diarrhea</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Prevention of Type 2 DM"/>
          <p:cNvSpPr txBox="1"/>
          <p:nvPr>
            <p:ph type="title"/>
          </p:nvPr>
        </p:nvSpPr>
        <p:spPr>
          <a:xfrm>
            <a:off x="457200" y="274637"/>
            <a:ext cx="8229600" cy="1143001"/>
          </a:xfrm>
          <a:prstGeom prst="rect">
            <a:avLst/>
          </a:prstGeom>
        </p:spPr>
        <p:txBody>
          <a:bodyPr/>
          <a:lstStyle/>
          <a:p>
            <a:pPr/>
            <a:r>
              <a:t>Prevention of Type 2 DM</a:t>
            </a:r>
          </a:p>
        </p:txBody>
      </p:sp>
      <p:sp>
        <p:nvSpPr>
          <p:cNvPr id="200" name="Diabetes Prevention Program (DPP)…"/>
          <p:cNvSpPr txBox="1"/>
          <p:nvPr>
            <p:ph type="body" idx="1"/>
          </p:nvPr>
        </p:nvSpPr>
        <p:spPr>
          <a:xfrm>
            <a:off x="457200" y="1600200"/>
            <a:ext cx="8229600" cy="4724400"/>
          </a:xfrm>
          <a:prstGeom prst="rect">
            <a:avLst/>
          </a:prstGeom>
        </p:spPr>
        <p:txBody>
          <a:bodyPr/>
          <a:lstStyle/>
          <a:p>
            <a:pPr>
              <a:lnSpc>
                <a:spcPct val="90000"/>
              </a:lnSpc>
              <a:buChar char="•"/>
            </a:pPr>
            <a:r>
              <a:t>Diabetes Prevention Program (DPP)</a:t>
            </a:r>
          </a:p>
          <a:p>
            <a:pPr>
              <a:lnSpc>
                <a:spcPct val="90000"/>
              </a:lnSpc>
              <a:buChar char="•"/>
            </a:pPr>
            <a:r>
              <a:t>3,234 Americans</a:t>
            </a:r>
          </a:p>
          <a:p>
            <a:pPr lvl="1" marL="742950" indent="-285750">
              <a:lnSpc>
                <a:spcPct val="90000"/>
              </a:lnSpc>
              <a:spcBef>
                <a:spcPts val="0"/>
              </a:spcBef>
              <a:defRPr sz="2800"/>
            </a:pPr>
            <a:r>
              <a:t>IGT</a:t>
            </a:r>
          </a:p>
          <a:p>
            <a:pPr>
              <a:lnSpc>
                <a:spcPct val="90000"/>
              </a:lnSpc>
              <a:buChar char="•"/>
            </a:pPr>
            <a:r>
              <a:t>Diet and Exercise</a:t>
            </a:r>
          </a:p>
          <a:p>
            <a:pPr lvl="1" marL="742950" indent="-285750">
              <a:lnSpc>
                <a:spcPct val="90000"/>
              </a:lnSpc>
              <a:spcBef>
                <a:spcPts val="0"/>
              </a:spcBef>
              <a:defRPr sz="2800"/>
            </a:pPr>
            <a:r>
              <a:t>Lost 5-7% of weight</a:t>
            </a:r>
          </a:p>
          <a:p>
            <a:pPr lvl="1" marL="742950" indent="-285750">
              <a:lnSpc>
                <a:spcPct val="90000"/>
              </a:lnSpc>
              <a:spcBef>
                <a:spcPts val="0"/>
              </a:spcBef>
              <a:defRPr sz="2800"/>
            </a:pPr>
            <a:r>
              <a:t>Exercised 30 minutes/day</a:t>
            </a:r>
          </a:p>
          <a:p>
            <a:pPr>
              <a:lnSpc>
                <a:spcPct val="90000"/>
              </a:lnSpc>
              <a:buChar char="•"/>
            </a:pPr>
            <a:r>
              <a:t>Reduced risk of DM Type 2 by 58%</a:t>
            </a:r>
          </a:p>
          <a:p>
            <a:pPr>
              <a:lnSpc>
                <a:spcPct val="90000"/>
              </a:lnSpc>
              <a:buChar char="•"/>
            </a:pPr>
            <a:r>
              <a:t>Metformin (Glucophage) reduced risk by 31%</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x of DM"/>
          <p:cNvSpPr txBox="1"/>
          <p:nvPr>
            <p:ph type="title"/>
          </p:nvPr>
        </p:nvSpPr>
        <p:spPr>
          <a:xfrm>
            <a:off x="457200" y="274637"/>
            <a:ext cx="8229600" cy="1143001"/>
          </a:xfrm>
          <a:prstGeom prst="rect">
            <a:avLst/>
          </a:prstGeom>
        </p:spPr>
        <p:txBody>
          <a:bodyPr/>
          <a:lstStyle/>
          <a:p>
            <a:pPr/>
            <a:r>
              <a:t>Tx of DM</a:t>
            </a:r>
          </a:p>
        </p:txBody>
      </p:sp>
      <p:sp>
        <p:nvSpPr>
          <p:cNvPr id="203" name="Intense control of blood glucose (not too low)…"/>
          <p:cNvSpPr txBox="1"/>
          <p:nvPr>
            <p:ph type="body" idx="1"/>
          </p:nvPr>
        </p:nvSpPr>
        <p:spPr>
          <a:xfrm>
            <a:off x="457200" y="1295400"/>
            <a:ext cx="8229600" cy="5105400"/>
          </a:xfrm>
          <a:prstGeom prst="rect">
            <a:avLst/>
          </a:prstGeom>
        </p:spPr>
        <p:txBody>
          <a:bodyPr/>
          <a:lstStyle/>
          <a:p>
            <a:pPr>
              <a:lnSpc>
                <a:spcPct val="90000"/>
              </a:lnSpc>
              <a:spcBef>
                <a:spcPts val="600"/>
              </a:spcBef>
              <a:buChar char="•"/>
              <a:defRPr sz="2800"/>
            </a:pPr>
            <a:r>
              <a:t>Intense control of blood glucose (not too low)</a:t>
            </a:r>
          </a:p>
          <a:p>
            <a:pPr lvl="1" marL="742950" indent="-285750">
              <a:lnSpc>
                <a:spcPct val="90000"/>
              </a:lnSpc>
              <a:spcBef>
                <a:spcPts val="0"/>
              </a:spcBef>
              <a:defRPr sz="2800"/>
            </a:pPr>
            <a:r>
              <a:t>Decreases complications</a:t>
            </a:r>
          </a:p>
          <a:p>
            <a:pPr lvl="2" marL="1143000" indent="-228600">
              <a:lnSpc>
                <a:spcPct val="90000"/>
              </a:lnSpc>
              <a:spcBef>
                <a:spcPts val="0"/>
              </a:spcBef>
              <a:defRPr sz="2400"/>
            </a:pPr>
            <a:r>
              <a:t>Nephropathy</a:t>
            </a:r>
          </a:p>
          <a:p>
            <a:pPr lvl="2" marL="1143000" indent="-228600">
              <a:lnSpc>
                <a:spcPct val="90000"/>
              </a:lnSpc>
              <a:spcBef>
                <a:spcPts val="0"/>
              </a:spcBef>
              <a:defRPr sz="2400"/>
            </a:pPr>
            <a:r>
              <a:t>Neuropathy</a:t>
            </a:r>
          </a:p>
          <a:p>
            <a:pPr lvl="2" marL="1143000" indent="-228600">
              <a:lnSpc>
                <a:spcPct val="90000"/>
              </a:lnSpc>
              <a:spcBef>
                <a:spcPts val="0"/>
              </a:spcBef>
              <a:defRPr sz="2400"/>
            </a:pPr>
            <a:r>
              <a:t>Retinopathy</a:t>
            </a:r>
          </a:p>
          <a:p>
            <a:pPr lvl="2" marL="1143000" indent="-228600">
              <a:lnSpc>
                <a:spcPct val="90000"/>
              </a:lnSpc>
              <a:spcBef>
                <a:spcPts val="0"/>
              </a:spcBef>
              <a:defRPr sz="2400"/>
            </a:pPr>
            <a:r>
              <a:t>Macrovascular conditions</a:t>
            </a:r>
          </a:p>
          <a:p>
            <a:pPr lvl="1" marL="742950" indent="-285750">
              <a:lnSpc>
                <a:spcPct val="90000"/>
              </a:lnSpc>
              <a:spcBef>
                <a:spcPts val="0"/>
              </a:spcBef>
              <a:defRPr sz="2400"/>
            </a:pPr>
            <a:r>
              <a:t>FG – 70-120 mg/dl</a:t>
            </a:r>
          </a:p>
          <a:p>
            <a:pPr lvl="1" marL="742950" indent="-285750">
              <a:lnSpc>
                <a:spcPct val="90000"/>
              </a:lnSpc>
              <a:spcBef>
                <a:spcPts val="0"/>
              </a:spcBef>
              <a:defRPr sz="2400"/>
            </a:pPr>
            <a:r>
              <a:t>&lt;160 after meals</a:t>
            </a:r>
          </a:p>
          <a:p>
            <a:pPr lvl="1" marL="742950" indent="-285750">
              <a:lnSpc>
                <a:spcPct val="90000"/>
              </a:lnSpc>
              <a:spcBef>
                <a:spcPts val="0"/>
              </a:spcBef>
              <a:defRPr sz="2400"/>
            </a:pPr>
            <a:r>
              <a:t>A1c level near normal</a:t>
            </a:r>
          </a:p>
          <a:p>
            <a:pPr>
              <a:lnSpc>
                <a:spcPct val="90000"/>
              </a:lnSpc>
              <a:spcBef>
                <a:spcPts val="600"/>
              </a:spcBef>
              <a:buChar char="•"/>
              <a:defRPr sz="2800"/>
            </a:pPr>
            <a:r>
              <a:t>Decrease insulin demand (diet, exercise, drugs)</a:t>
            </a:r>
          </a:p>
          <a:p>
            <a:pPr>
              <a:lnSpc>
                <a:spcPct val="90000"/>
              </a:lnSpc>
              <a:spcBef>
                <a:spcPts val="600"/>
              </a:spcBef>
              <a:buChar char="•"/>
              <a:defRPr sz="2800"/>
            </a:pPr>
            <a:r>
              <a:t>Increase insulin supply (insulin, other meds)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Pancreas Anatomy"/>
          <p:cNvSpPr txBox="1"/>
          <p:nvPr>
            <p:ph type="title"/>
          </p:nvPr>
        </p:nvSpPr>
        <p:spPr>
          <a:xfrm>
            <a:off x="457200" y="228600"/>
            <a:ext cx="8229600" cy="792163"/>
          </a:xfrm>
          <a:prstGeom prst="rect">
            <a:avLst/>
          </a:prstGeom>
        </p:spPr>
        <p:txBody>
          <a:bodyPr/>
          <a:lstStyle/>
          <a:p>
            <a:pPr/>
            <a:r>
              <a:t>Pancreas Anatomy</a:t>
            </a:r>
          </a:p>
        </p:txBody>
      </p:sp>
      <p:pic>
        <p:nvPicPr>
          <p:cNvPr id="73" name="Art:Structures of the pancreasAcinar cells produce digestive enzymes, which are secreted into tiny ducts that feed into the pancreatic duct. Islets of Langerhans are clusters of cells that secrete hormones such as insulin and glucagon directly into a capillary network, which also joins the pancreatic duct." descr="Art:Structures of the pancreasAcinar cells produce digestive enzymes, which are secreted into tiny ducts that feed into the pancreatic duct. Islets of Langerhans are clusters of cells that secrete hormones such as insulin and glucagon directly into a capillary network, which also joins the pancreatic duct."/>
          <p:cNvPicPr>
            <a:picLocks noChangeAspect="1"/>
          </p:cNvPicPr>
          <p:nvPr/>
        </p:nvPicPr>
        <p:blipFill>
          <a:blip r:embed="rId2">
            <a:extLst/>
          </a:blip>
          <a:stretch>
            <a:fillRect/>
          </a:stretch>
        </p:blipFill>
        <p:spPr>
          <a:xfrm>
            <a:off x="990600" y="1162050"/>
            <a:ext cx="7162800" cy="5364163"/>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Monitoring Glucose Levels"/>
          <p:cNvSpPr txBox="1"/>
          <p:nvPr>
            <p:ph type="title"/>
          </p:nvPr>
        </p:nvSpPr>
        <p:spPr>
          <a:xfrm>
            <a:off x="457200" y="274637"/>
            <a:ext cx="8229600" cy="792163"/>
          </a:xfrm>
          <a:prstGeom prst="rect">
            <a:avLst/>
          </a:prstGeom>
        </p:spPr>
        <p:txBody>
          <a:bodyPr/>
          <a:lstStyle/>
          <a:p>
            <a:pPr/>
            <a:r>
              <a:t>Monitoring Glucose Levels</a:t>
            </a:r>
          </a:p>
        </p:txBody>
      </p:sp>
      <p:sp>
        <p:nvSpPr>
          <p:cNvPr id="206" name="Patient self-testing…"/>
          <p:cNvSpPr txBox="1"/>
          <p:nvPr>
            <p:ph type="body" idx="1"/>
          </p:nvPr>
        </p:nvSpPr>
        <p:spPr>
          <a:xfrm>
            <a:off x="381000" y="1295400"/>
            <a:ext cx="8229600" cy="5257800"/>
          </a:xfrm>
          <a:prstGeom prst="rect">
            <a:avLst/>
          </a:prstGeom>
        </p:spPr>
        <p:txBody>
          <a:bodyPr/>
          <a:lstStyle/>
          <a:p>
            <a:pPr>
              <a:buChar char="•"/>
            </a:pPr>
            <a:r>
              <a:t>Patient self-testing</a:t>
            </a:r>
          </a:p>
          <a:p>
            <a:pPr>
              <a:buChar char="•"/>
            </a:pPr>
            <a:r>
              <a:t>Hemoglobin A1c</a:t>
            </a:r>
          </a:p>
          <a:p>
            <a:pPr lvl="1" marL="742950" indent="-285750">
              <a:spcBef>
                <a:spcPts val="0"/>
              </a:spcBef>
              <a:defRPr sz="2800"/>
            </a:pPr>
            <a:r>
              <a:t>Indicates how much glucose sticks to a red blood cell over its life of 3 months</a:t>
            </a:r>
          </a:p>
          <a:p>
            <a:pPr lvl="1" marL="742950" indent="-285750">
              <a:spcBef>
                <a:spcPts val="0"/>
              </a:spcBef>
              <a:defRPr sz="2800"/>
            </a:pPr>
            <a:r>
              <a:t>Gives an overview of pt’s glucose control</a:t>
            </a:r>
          </a:p>
          <a:p>
            <a:pPr lvl="1" marL="742950" indent="-285750">
              <a:spcBef>
                <a:spcPts val="0"/>
              </a:spcBef>
              <a:defRPr sz="2800"/>
            </a:pPr>
            <a:r>
              <a:t>Normal = 4 – 5.9%, &lt;5%</a:t>
            </a:r>
          </a:p>
          <a:p>
            <a:pPr lvl="1" marL="742950" indent="-285750">
              <a:spcBef>
                <a:spcPts val="0"/>
              </a:spcBef>
              <a:defRPr sz="2800"/>
            </a:pPr>
            <a:r>
              <a:t>Well controlled DM patients = &lt; 6.5 – 7%</a:t>
            </a:r>
          </a:p>
          <a:p>
            <a:pPr lvl="2" marL="1143000" indent="-228600">
              <a:spcBef>
                <a:spcPts val="0"/>
              </a:spcBef>
              <a:defRPr sz="2400"/>
            </a:pPr>
            <a:r>
              <a:t>Mean blood glucose = 145 -170</a:t>
            </a:r>
          </a:p>
          <a:p>
            <a:pPr lvl="1" marL="742950" indent="-285750">
              <a:spcBef>
                <a:spcPts val="0"/>
              </a:spcBef>
              <a:defRPr sz="2800"/>
            </a:pPr>
            <a:r>
              <a:t>Poorly controlled DM patients = 8%+</a:t>
            </a:r>
          </a:p>
          <a:p>
            <a:pPr lvl="2" marL="1143000" indent="-228600">
              <a:spcBef>
                <a:spcPts val="0"/>
              </a:spcBef>
              <a:defRPr sz="2400"/>
            </a:pPr>
            <a:r>
              <a:t>Mean blood glucose = 205 +</a:t>
            </a:r>
          </a:p>
        </p:txBody>
      </p:sp>
      <p:pic>
        <p:nvPicPr>
          <p:cNvPr id="207" name="j0422310.jpeg" descr="j0422310.jpeg"/>
          <p:cNvPicPr>
            <a:picLocks noChangeAspect="1"/>
          </p:cNvPicPr>
          <p:nvPr/>
        </p:nvPicPr>
        <p:blipFill>
          <a:blip r:embed="rId2">
            <a:extLst/>
          </a:blip>
          <a:stretch>
            <a:fillRect/>
          </a:stretch>
        </p:blipFill>
        <p:spPr>
          <a:xfrm>
            <a:off x="7162800" y="914400"/>
            <a:ext cx="1428750" cy="15240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A1c"/>
          <p:cNvSpPr txBox="1"/>
          <p:nvPr>
            <p:ph type="title"/>
          </p:nvPr>
        </p:nvSpPr>
        <p:spPr>
          <a:xfrm>
            <a:off x="457200" y="274637"/>
            <a:ext cx="8229600" cy="1143001"/>
          </a:xfrm>
          <a:prstGeom prst="rect">
            <a:avLst/>
          </a:prstGeom>
        </p:spPr>
        <p:txBody>
          <a:bodyPr/>
          <a:lstStyle/>
          <a:p>
            <a:pPr/>
            <a:r>
              <a:t>A1c</a:t>
            </a:r>
          </a:p>
        </p:txBody>
      </p:sp>
      <p:sp>
        <p:nvSpPr>
          <p:cNvPr id="210" name="10% decrease of microvascular disease for every 1% reduction of A1c…"/>
          <p:cNvSpPr txBox="1"/>
          <p:nvPr>
            <p:ph type="body" idx="1"/>
          </p:nvPr>
        </p:nvSpPr>
        <p:spPr>
          <a:prstGeom prst="rect">
            <a:avLst/>
          </a:prstGeom>
        </p:spPr>
        <p:txBody>
          <a:bodyPr/>
          <a:lstStyle/>
          <a:p>
            <a:pPr>
              <a:lnSpc>
                <a:spcPct val="90000"/>
              </a:lnSpc>
              <a:buChar char="•"/>
            </a:pPr>
            <a:r>
              <a:t>10% decrease of microvascular disease for every 1% reduction of A1c</a:t>
            </a:r>
          </a:p>
          <a:p>
            <a:pPr lvl="1" marL="742950" indent="-285750">
              <a:lnSpc>
                <a:spcPct val="90000"/>
              </a:lnSpc>
              <a:spcBef>
                <a:spcPts val="0"/>
              </a:spcBef>
              <a:defRPr sz="2800"/>
            </a:pPr>
            <a:r>
              <a:t>37% decrease for Type 2 DM</a:t>
            </a:r>
          </a:p>
          <a:p>
            <a:pPr>
              <a:lnSpc>
                <a:spcPct val="90000"/>
              </a:lnSpc>
              <a:buChar char="•"/>
            </a:pPr>
            <a:r>
              <a:t>24% decrease of macrovascular disease for every 1% reduction of A1c</a:t>
            </a:r>
          </a:p>
          <a:p>
            <a:pPr>
              <a:lnSpc>
                <a:spcPct val="90000"/>
              </a:lnSpc>
              <a:buChar char="•"/>
            </a:pPr>
            <a:r>
              <a:t>14% decrease of MI for every 1% decrease of A1c in Type 2 DM</a:t>
            </a:r>
          </a:p>
          <a:p>
            <a:pPr>
              <a:lnSpc>
                <a:spcPct val="90000"/>
              </a:lnSpc>
              <a:buChar char="•"/>
            </a:pPr>
            <a:r>
              <a:t>21% decrease of Death for every 1% decrease ofA1c in Type 2 DM</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Medications for type 1 DM"/>
          <p:cNvSpPr txBox="1"/>
          <p:nvPr>
            <p:ph type="title"/>
          </p:nvPr>
        </p:nvSpPr>
        <p:spPr>
          <a:xfrm>
            <a:off x="457200" y="274637"/>
            <a:ext cx="8229600" cy="639763"/>
          </a:xfrm>
          <a:prstGeom prst="rect">
            <a:avLst/>
          </a:prstGeom>
        </p:spPr>
        <p:txBody>
          <a:bodyPr/>
          <a:lstStyle>
            <a:lvl1pPr defTabSz="896111">
              <a:defRPr sz="3920"/>
            </a:lvl1pPr>
          </a:lstStyle>
          <a:p>
            <a:pPr/>
            <a:r>
              <a:t>Medications for type 1 DM</a:t>
            </a:r>
          </a:p>
        </p:txBody>
      </p:sp>
      <p:sp>
        <p:nvSpPr>
          <p:cNvPr id="213" name="Insulin…"/>
          <p:cNvSpPr txBox="1"/>
          <p:nvPr>
            <p:ph type="body" idx="1"/>
          </p:nvPr>
        </p:nvSpPr>
        <p:spPr>
          <a:xfrm>
            <a:off x="0" y="914400"/>
            <a:ext cx="5638800" cy="5562600"/>
          </a:xfrm>
          <a:prstGeom prst="rect">
            <a:avLst/>
          </a:prstGeom>
        </p:spPr>
        <p:txBody>
          <a:bodyPr/>
          <a:lstStyle/>
          <a:p>
            <a:pPr>
              <a:lnSpc>
                <a:spcPct val="90000"/>
              </a:lnSpc>
              <a:spcBef>
                <a:spcPts val="600"/>
              </a:spcBef>
              <a:buChar char="•"/>
              <a:defRPr sz="2800"/>
            </a:pPr>
            <a:r>
              <a:t>Insulin</a:t>
            </a:r>
          </a:p>
          <a:p>
            <a:pPr lvl="1" marL="742950" indent="-285750">
              <a:lnSpc>
                <a:spcPct val="90000"/>
              </a:lnSpc>
              <a:spcBef>
                <a:spcPts val="0"/>
              </a:spcBef>
              <a:defRPr sz="2400"/>
            </a:pPr>
            <a:r>
              <a:t>1977 human insulin gene cloned</a:t>
            </a:r>
          </a:p>
          <a:p>
            <a:pPr lvl="1" marL="742950" indent="-285750">
              <a:lnSpc>
                <a:spcPct val="90000"/>
              </a:lnSpc>
              <a:spcBef>
                <a:spcPts val="0"/>
              </a:spcBef>
              <a:defRPr sz="2400"/>
            </a:pPr>
            <a:r>
              <a:t>Human insulin now used</a:t>
            </a:r>
          </a:p>
          <a:p>
            <a:pPr>
              <a:lnSpc>
                <a:spcPct val="90000"/>
              </a:lnSpc>
              <a:spcBef>
                <a:spcPts val="600"/>
              </a:spcBef>
              <a:buChar char="•"/>
              <a:defRPr sz="2800"/>
            </a:pPr>
            <a:r>
              <a:t>Insulin administration </a:t>
            </a:r>
          </a:p>
          <a:p>
            <a:pPr lvl="1" marL="742950" indent="-285750">
              <a:lnSpc>
                <a:spcPct val="90000"/>
              </a:lnSpc>
              <a:spcBef>
                <a:spcPts val="0"/>
              </a:spcBef>
              <a:defRPr sz="2400"/>
            </a:pPr>
            <a:r>
              <a:t>Pre-filled pens</a:t>
            </a:r>
          </a:p>
          <a:p>
            <a:pPr lvl="1" marL="742950" indent="-285750">
              <a:lnSpc>
                <a:spcPct val="90000"/>
              </a:lnSpc>
              <a:spcBef>
                <a:spcPts val="0"/>
              </a:spcBef>
              <a:defRPr sz="2400"/>
            </a:pPr>
            <a:r>
              <a:t>Insulin pumps</a:t>
            </a:r>
          </a:p>
          <a:p>
            <a:pPr lvl="2" marL="1143000" indent="-228600">
              <a:lnSpc>
                <a:spcPct val="90000"/>
              </a:lnSpc>
              <a:spcBef>
                <a:spcPts val="0"/>
              </a:spcBef>
              <a:defRPr sz="2400"/>
            </a:pPr>
            <a:r>
              <a:t>Reservoir, pump, computer </a:t>
            </a:r>
          </a:p>
          <a:p>
            <a:pPr lvl="2" marL="1143000" indent="-228600">
              <a:lnSpc>
                <a:spcPct val="90000"/>
              </a:lnSpc>
              <a:spcBef>
                <a:spcPts val="0"/>
              </a:spcBef>
              <a:defRPr sz="2400"/>
            </a:pPr>
            <a:r>
              <a:t>About size of pager</a:t>
            </a:r>
          </a:p>
          <a:p>
            <a:pPr lvl="2" marL="1143000" indent="-228600">
              <a:lnSpc>
                <a:spcPct val="90000"/>
              </a:lnSpc>
              <a:spcBef>
                <a:spcPts val="0"/>
              </a:spcBef>
              <a:defRPr sz="2400"/>
            </a:pPr>
            <a:r>
              <a:t>Continuous delivery</a:t>
            </a:r>
          </a:p>
          <a:p>
            <a:pPr lvl="2" marL="1143000" indent="-228600">
              <a:lnSpc>
                <a:spcPct val="90000"/>
              </a:lnSpc>
              <a:spcBef>
                <a:spcPts val="0"/>
              </a:spcBef>
              <a:defRPr sz="2400"/>
            </a:pPr>
            <a:r>
              <a:t>Used w/ implantable glucose sensors</a:t>
            </a:r>
          </a:p>
          <a:p>
            <a:pPr lvl="2" marL="1143000" indent="-228600">
              <a:lnSpc>
                <a:spcPct val="90000"/>
              </a:lnSpc>
              <a:spcBef>
                <a:spcPts val="0"/>
              </a:spcBef>
              <a:defRPr sz="2400"/>
            </a:pPr>
            <a:r>
              <a:t>Newest sensors communicate directly w/insulin pump</a:t>
            </a:r>
          </a:p>
        </p:txBody>
      </p:sp>
      <p:sp>
        <p:nvSpPr>
          <p:cNvPr id="214" name="Inhaled insulin  Exubera…"/>
          <p:cNvSpPr/>
          <p:nvPr>
            <p:ph type="body" idx="13"/>
          </p:nvPr>
        </p:nvSpPr>
        <p:spPr>
          <a:xfrm>
            <a:off x="4876800" y="1219200"/>
            <a:ext cx="4267200" cy="4525963"/>
          </a:xfrm>
          <a:prstGeom prst="rect">
            <a:avLst/>
          </a:prstGeom>
          <a:extLst>
            <a:ext uri="{C572A759-6A51-4108-AA02-DFA0A04FC94B}">
              <ma14:wrappingTextBoxFlag xmlns:ma14="http://schemas.microsoft.com/office/mac/drawingml/2011/main" val="1"/>
            </a:ext>
          </a:extLst>
        </p:spPr>
        <p:txBody>
          <a:bodyPr/>
          <a:lstStyle/>
          <a:p>
            <a:pPr lvl="1" marL="742950" indent="-285750">
              <a:lnSpc>
                <a:spcPct val="90000"/>
              </a:lnSpc>
              <a:spcBef>
                <a:spcPts val="0"/>
              </a:spcBef>
              <a:defRPr sz="2800"/>
            </a:pPr>
            <a:r>
              <a:t>Inhaled insulin 	Exubera</a:t>
            </a:r>
          </a:p>
          <a:p>
            <a:pPr lvl="2" marL="1143000" indent="-228600">
              <a:lnSpc>
                <a:spcPct val="90000"/>
              </a:lnSpc>
              <a:spcBef>
                <a:spcPts val="0"/>
              </a:spcBef>
              <a:defRPr sz="2400"/>
            </a:pPr>
            <a:r>
              <a:t>Smokers can’t use</a:t>
            </a:r>
          </a:p>
          <a:p>
            <a:pPr lvl="2" marL="1143000" indent="-228600">
              <a:lnSpc>
                <a:spcPct val="90000"/>
              </a:lnSpc>
              <a:spcBef>
                <a:spcPts val="0"/>
              </a:spcBef>
              <a:defRPr sz="2400"/>
            </a:pPr>
            <a:r>
              <a:t>Not sold anymore (not accepted by pts/drs</a:t>
            </a:r>
          </a:p>
          <a:p>
            <a:pPr lvl="1" marL="742950" indent="-285750">
              <a:lnSpc>
                <a:spcPct val="90000"/>
              </a:lnSpc>
              <a:spcBef>
                <a:spcPts val="0"/>
              </a:spcBef>
              <a:defRPr sz="2800"/>
            </a:pPr>
            <a:r>
              <a:t>Intranasal, Transderm</a:t>
            </a:r>
          </a:p>
          <a:p>
            <a:pPr lvl="2" marL="1143000" indent="-228600">
              <a:lnSpc>
                <a:spcPct val="90000"/>
              </a:lnSpc>
              <a:spcBef>
                <a:spcPts val="0"/>
              </a:spcBef>
              <a:defRPr sz="2400"/>
            </a:pPr>
            <a:r>
              <a:t>Disappointing results</a:t>
            </a:r>
          </a:p>
          <a:p>
            <a:pPr lvl="1" marL="742950" indent="-285750">
              <a:lnSpc>
                <a:spcPct val="90000"/>
              </a:lnSpc>
              <a:spcBef>
                <a:spcPts val="0"/>
              </a:spcBef>
              <a:defRPr sz="2800"/>
            </a:pPr>
            <a:r>
              <a:t>Pancreas transplants</a:t>
            </a:r>
          </a:p>
          <a:p>
            <a:pPr lvl="2" marL="1143000" indent="-228600">
              <a:lnSpc>
                <a:spcPct val="90000"/>
              </a:lnSpc>
              <a:spcBef>
                <a:spcPts val="0"/>
              </a:spcBef>
              <a:defRPr sz="2400"/>
            </a:pPr>
            <a:r>
              <a:t>Whole pancreas (1995 – 8,000)</a:t>
            </a:r>
          </a:p>
          <a:p>
            <a:pPr lvl="2" marL="1143000" indent="-228600">
              <a:lnSpc>
                <a:spcPct val="90000"/>
              </a:lnSpc>
              <a:spcBef>
                <a:spcPts val="0"/>
              </a:spcBef>
              <a:defRPr sz="2400"/>
            </a:pPr>
            <a:r>
              <a:t>Islet cells</a:t>
            </a:r>
          </a:p>
        </p:txBody>
      </p:sp>
      <p:pic>
        <p:nvPicPr>
          <p:cNvPr id="215" name="j0234215.pdf" descr="j0234215.pdf"/>
          <p:cNvPicPr>
            <a:picLocks noChangeAspect="1"/>
          </p:cNvPicPr>
          <p:nvPr/>
        </p:nvPicPr>
        <p:blipFill>
          <a:blip r:embed="rId2">
            <a:extLst/>
          </a:blip>
          <a:stretch>
            <a:fillRect/>
          </a:stretch>
        </p:blipFill>
        <p:spPr>
          <a:xfrm>
            <a:off x="4343400" y="3962400"/>
            <a:ext cx="990600" cy="795338"/>
          </a:xfrm>
          <a:prstGeom prst="rect">
            <a:avLst/>
          </a:prstGeom>
          <a:ln w="12700">
            <a:miter lim="400000"/>
          </a:ln>
        </p:spPr>
      </p:pic>
      <p:sp>
        <p:nvSpPr>
          <p:cNvPr id="216" name="Why can’t insulin  be taken in pill form?"/>
          <p:cNvSpPr txBox="1"/>
          <p:nvPr/>
        </p:nvSpPr>
        <p:spPr>
          <a:xfrm>
            <a:off x="4191000" y="1981200"/>
            <a:ext cx="1371600" cy="1251531"/>
          </a:xfrm>
          <a:prstGeom prst="rect">
            <a:avLst/>
          </a:prstGeom>
          <a:solidFill>
            <a:srgbClr val="FFFF99"/>
          </a:solidFill>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lvl1pPr>
          </a:lstStyle>
          <a:p>
            <a:pPr/>
            <a:r>
              <a:t>Why can’t insulin  be taken in pill form?</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Medications for type 2 DM"/>
          <p:cNvSpPr txBox="1"/>
          <p:nvPr>
            <p:ph type="title"/>
          </p:nvPr>
        </p:nvSpPr>
        <p:spPr>
          <a:xfrm>
            <a:off x="457200" y="274637"/>
            <a:ext cx="8229600" cy="944563"/>
          </a:xfrm>
          <a:prstGeom prst="rect">
            <a:avLst/>
          </a:prstGeom>
        </p:spPr>
        <p:txBody>
          <a:bodyPr/>
          <a:lstStyle/>
          <a:p>
            <a:pPr/>
            <a:r>
              <a:t>Medications for type 2 DM</a:t>
            </a:r>
          </a:p>
        </p:txBody>
      </p:sp>
      <p:sp>
        <p:nvSpPr>
          <p:cNvPr id="219" name="Meds designed to…"/>
          <p:cNvSpPr txBox="1"/>
          <p:nvPr>
            <p:ph type="body" idx="1"/>
          </p:nvPr>
        </p:nvSpPr>
        <p:spPr>
          <a:xfrm>
            <a:off x="457200" y="1143000"/>
            <a:ext cx="8001000" cy="4525963"/>
          </a:xfrm>
          <a:prstGeom prst="rect">
            <a:avLst/>
          </a:prstGeom>
        </p:spPr>
        <p:txBody>
          <a:bodyPr/>
          <a:lstStyle/>
          <a:p>
            <a:pPr>
              <a:lnSpc>
                <a:spcPct val="80000"/>
              </a:lnSpc>
              <a:buChar char="•"/>
            </a:pPr>
            <a:r>
              <a:t>Meds designed to</a:t>
            </a:r>
          </a:p>
          <a:p>
            <a:pPr lvl="1" marL="742950" indent="-285750">
              <a:lnSpc>
                <a:spcPct val="80000"/>
              </a:lnSpc>
              <a:spcBef>
                <a:spcPts val="0"/>
              </a:spcBef>
              <a:defRPr sz="2800"/>
            </a:pPr>
            <a:r>
              <a:t>Increase insulin output of pancreas</a:t>
            </a:r>
          </a:p>
          <a:p>
            <a:pPr lvl="2" marL="1143000" indent="-228600">
              <a:lnSpc>
                <a:spcPct val="80000"/>
              </a:lnSpc>
              <a:spcBef>
                <a:spcPts val="0"/>
              </a:spcBef>
              <a:defRPr sz="2400"/>
            </a:pPr>
            <a:r>
              <a:t>Sulfonyureas</a:t>
            </a:r>
          </a:p>
          <a:p>
            <a:pPr lvl="2" marL="1143000" indent="-228600">
              <a:lnSpc>
                <a:spcPct val="80000"/>
              </a:lnSpc>
              <a:spcBef>
                <a:spcPts val="0"/>
              </a:spcBef>
              <a:defRPr sz="2400"/>
            </a:pPr>
            <a:r>
              <a:t>Meglitinides (Prandin, Starlix)</a:t>
            </a:r>
          </a:p>
          <a:p>
            <a:pPr lvl="1" marL="742950" indent="-285750">
              <a:lnSpc>
                <a:spcPct val="80000"/>
              </a:lnSpc>
              <a:spcBef>
                <a:spcPts val="0"/>
              </a:spcBef>
              <a:defRPr sz="2800"/>
            </a:pPr>
            <a:r>
              <a:t>Decrease glucose release by liver</a:t>
            </a:r>
          </a:p>
          <a:p>
            <a:pPr lvl="2" marL="1143000" indent="-228600">
              <a:lnSpc>
                <a:spcPct val="80000"/>
              </a:lnSpc>
              <a:spcBef>
                <a:spcPts val="0"/>
              </a:spcBef>
              <a:defRPr sz="2400"/>
            </a:pPr>
            <a:r>
              <a:t>Biguanides (metformin (Glucophage)</a:t>
            </a:r>
          </a:p>
          <a:p>
            <a:pPr lvl="1" marL="742950" indent="-285750">
              <a:lnSpc>
                <a:spcPct val="80000"/>
              </a:lnSpc>
              <a:spcBef>
                <a:spcPts val="0"/>
              </a:spcBef>
              <a:defRPr sz="2800"/>
            </a:pPr>
            <a:r>
              <a:t>Increase target cells’ sensitivity to insulin</a:t>
            </a:r>
          </a:p>
          <a:p>
            <a:pPr lvl="2" marL="1143000" indent="-228600">
              <a:lnSpc>
                <a:spcPct val="80000"/>
              </a:lnSpc>
              <a:spcBef>
                <a:spcPts val="0"/>
              </a:spcBef>
              <a:defRPr sz="2400"/>
            </a:pPr>
            <a:r>
              <a:t>Thiazolidinediones (Rezulin – off market now)</a:t>
            </a:r>
          </a:p>
          <a:p>
            <a:pPr lvl="3" marL="1600200" indent="-228600">
              <a:lnSpc>
                <a:spcPct val="80000"/>
              </a:lnSpc>
              <a:spcBef>
                <a:spcPts val="0"/>
              </a:spcBef>
              <a:defRPr sz="2000"/>
            </a:pPr>
            <a:r>
              <a:t>(Actos, Avandia)</a:t>
            </a:r>
          </a:p>
          <a:p>
            <a:pPr lvl="1" marL="742950" indent="-285750">
              <a:lnSpc>
                <a:spcPct val="80000"/>
              </a:lnSpc>
              <a:spcBef>
                <a:spcPts val="0"/>
              </a:spcBef>
              <a:defRPr sz="2800"/>
            </a:pPr>
            <a:r>
              <a:t>Decrease absorption of carbs (intestines)</a:t>
            </a:r>
          </a:p>
          <a:p>
            <a:pPr lvl="2" marL="1143000" indent="-228600">
              <a:lnSpc>
                <a:spcPct val="80000"/>
              </a:lnSpc>
              <a:spcBef>
                <a:spcPts val="0"/>
              </a:spcBef>
              <a:defRPr sz="2400"/>
            </a:pPr>
            <a:r>
              <a:t>Enzyme inhibitor (alpha glucosidase inhibitor (Precose))</a:t>
            </a:r>
          </a:p>
          <a:p>
            <a:pPr lvl="1" marL="742950" indent="-285750">
              <a:lnSpc>
                <a:spcPct val="80000"/>
              </a:lnSpc>
              <a:spcBef>
                <a:spcPts val="0"/>
              </a:spcBef>
              <a:defRPr sz="2800"/>
            </a:pPr>
            <a:r>
              <a:t>Slow emptying of stomach</a:t>
            </a:r>
          </a:p>
          <a:p>
            <a:pPr lvl="2" marL="1143000" indent="-228600">
              <a:lnSpc>
                <a:spcPct val="80000"/>
              </a:lnSpc>
              <a:spcBef>
                <a:spcPts val="0"/>
              </a:spcBef>
              <a:defRPr sz="2400"/>
            </a:pPr>
            <a:r>
              <a:t>Byetta</a:t>
            </a:r>
          </a:p>
        </p:txBody>
      </p:sp>
      <p:pic>
        <p:nvPicPr>
          <p:cNvPr id="220" name="j0325386.pdf" descr="j0325386.pdf"/>
          <p:cNvPicPr>
            <a:picLocks noChangeAspect="1"/>
          </p:cNvPicPr>
          <p:nvPr/>
        </p:nvPicPr>
        <p:blipFill>
          <a:blip r:embed="rId2">
            <a:extLst/>
          </a:blip>
          <a:stretch>
            <a:fillRect/>
          </a:stretch>
        </p:blipFill>
        <p:spPr>
          <a:xfrm>
            <a:off x="7086600" y="1143000"/>
            <a:ext cx="1701800" cy="182880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Meds for type 2 DM"/>
          <p:cNvSpPr txBox="1"/>
          <p:nvPr>
            <p:ph type="title"/>
          </p:nvPr>
        </p:nvSpPr>
        <p:spPr>
          <a:xfrm>
            <a:off x="457200" y="274637"/>
            <a:ext cx="8229600" cy="944563"/>
          </a:xfrm>
          <a:prstGeom prst="rect">
            <a:avLst/>
          </a:prstGeom>
        </p:spPr>
        <p:txBody>
          <a:bodyPr/>
          <a:lstStyle/>
          <a:p>
            <a:pPr/>
            <a:r>
              <a:t>Meds for type 2 DM</a:t>
            </a:r>
          </a:p>
        </p:txBody>
      </p:sp>
      <p:sp>
        <p:nvSpPr>
          <p:cNvPr id="223" name="New meds that affect glycemic control…"/>
          <p:cNvSpPr txBox="1"/>
          <p:nvPr>
            <p:ph type="body" idx="1"/>
          </p:nvPr>
        </p:nvSpPr>
        <p:spPr>
          <a:xfrm>
            <a:off x="457200" y="1066800"/>
            <a:ext cx="8382000" cy="4876800"/>
          </a:xfrm>
          <a:prstGeom prst="rect">
            <a:avLst/>
          </a:prstGeom>
        </p:spPr>
        <p:txBody>
          <a:bodyPr/>
          <a:lstStyle/>
          <a:p>
            <a:pPr>
              <a:lnSpc>
                <a:spcPct val="90000"/>
              </a:lnSpc>
              <a:spcBef>
                <a:spcPts val="600"/>
              </a:spcBef>
              <a:buChar char="•"/>
              <a:defRPr sz="2800"/>
            </a:pPr>
            <a:r>
              <a:t>New meds that affect glycemic control</a:t>
            </a:r>
          </a:p>
          <a:p>
            <a:pPr lvl="1" marL="742950" indent="-285750">
              <a:lnSpc>
                <a:spcPct val="90000"/>
              </a:lnSpc>
              <a:spcBef>
                <a:spcPts val="0"/>
              </a:spcBef>
              <a:defRPr sz="2400"/>
            </a:pPr>
            <a:r>
              <a:t>Pramlintide (Symlin) </a:t>
            </a:r>
          </a:p>
          <a:p>
            <a:pPr lvl="1" marL="742950" indent="-285750">
              <a:lnSpc>
                <a:spcPct val="90000"/>
              </a:lnSpc>
              <a:spcBef>
                <a:spcPts val="0"/>
              </a:spcBef>
              <a:defRPr sz="2400"/>
            </a:pPr>
            <a:r>
              <a:t>Used with insulin in Type 1 and 2 diabetics</a:t>
            </a:r>
          </a:p>
          <a:p>
            <a:pPr lvl="1" marL="742950" indent="-285750">
              <a:lnSpc>
                <a:spcPct val="90000"/>
              </a:lnSpc>
              <a:spcBef>
                <a:spcPts val="0"/>
              </a:spcBef>
              <a:defRPr sz="2400"/>
            </a:pPr>
            <a:r>
              <a:t>Exenatide (Byetta) – incretin mimetic</a:t>
            </a:r>
          </a:p>
          <a:p>
            <a:pPr lvl="1" marL="742950" indent="-285750">
              <a:lnSpc>
                <a:spcPct val="90000"/>
              </a:lnSpc>
              <a:spcBef>
                <a:spcPts val="0"/>
              </a:spcBef>
              <a:defRPr sz="2400"/>
            </a:pPr>
            <a:r>
              <a:t>These are injected</a:t>
            </a:r>
          </a:p>
          <a:p>
            <a:pPr>
              <a:lnSpc>
                <a:spcPct val="90000"/>
              </a:lnSpc>
              <a:spcBef>
                <a:spcPts val="600"/>
              </a:spcBef>
              <a:buChar char="•"/>
              <a:defRPr sz="2800"/>
            </a:pPr>
            <a:r>
              <a:t>DPP-IV inhibitors</a:t>
            </a:r>
          </a:p>
          <a:p>
            <a:pPr lvl="1" marL="742950" indent="-285750">
              <a:lnSpc>
                <a:spcPct val="90000"/>
              </a:lnSpc>
              <a:spcBef>
                <a:spcPts val="0"/>
              </a:spcBef>
              <a:defRPr sz="2400"/>
            </a:pPr>
            <a:r>
              <a:t>DPP IV is an enzyme that breaks down GLP-1</a:t>
            </a:r>
          </a:p>
          <a:p>
            <a:pPr lvl="1" marL="742950" indent="-285750">
              <a:lnSpc>
                <a:spcPct val="90000"/>
              </a:lnSpc>
              <a:spcBef>
                <a:spcPts val="0"/>
              </a:spcBef>
              <a:defRPr sz="2400"/>
            </a:pPr>
            <a:r>
              <a:t>Januvia (pill)</a:t>
            </a:r>
          </a:p>
          <a:p>
            <a:pPr>
              <a:lnSpc>
                <a:spcPct val="90000"/>
              </a:lnSpc>
              <a:spcBef>
                <a:spcPts val="600"/>
              </a:spcBef>
              <a:buChar char="•"/>
              <a:defRPr sz="2800"/>
            </a:pPr>
            <a:r>
              <a:t>Combination meds</a:t>
            </a:r>
          </a:p>
          <a:p>
            <a:pPr lvl="1" marL="742950" indent="-285750">
              <a:lnSpc>
                <a:spcPct val="90000"/>
              </a:lnSpc>
              <a:spcBef>
                <a:spcPts val="0"/>
              </a:spcBef>
              <a:defRPr sz="2400"/>
            </a:pPr>
            <a:r>
              <a:t>Glucovance (glyburide/metformin</a:t>
            </a:r>
          </a:p>
          <a:p>
            <a:pPr lvl="1" marL="742950" indent="-285750">
              <a:lnSpc>
                <a:spcPct val="90000"/>
              </a:lnSpc>
              <a:spcBef>
                <a:spcPts val="0"/>
              </a:spcBef>
              <a:defRPr sz="2400"/>
            </a:pPr>
            <a:r>
              <a:t>Avandmet (rosiglitazone/metformin)</a:t>
            </a:r>
          </a:p>
          <a:p>
            <a:pPr lvl="1" marL="742950" indent="-285750">
              <a:lnSpc>
                <a:spcPct val="90000"/>
              </a:lnSpc>
              <a:spcBef>
                <a:spcPts val="0"/>
              </a:spcBef>
              <a:defRPr sz="2400"/>
            </a:pPr>
            <a:r>
              <a:t>Metaglip (glipizide/metformin)</a:t>
            </a:r>
          </a:p>
          <a:p>
            <a:pPr lvl="1" marL="742950" indent="-285750">
              <a:lnSpc>
                <a:spcPct val="90000"/>
              </a:lnSpc>
              <a:spcBef>
                <a:spcPts val="0"/>
              </a:spcBef>
              <a:defRPr sz="2400"/>
            </a:pPr>
            <a:r>
              <a:t>Pioglitazone/metformin (Actosplusmet</a:t>
            </a:r>
          </a:p>
        </p:txBody>
      </p:sp>
      <p:pic>
        <p:nvPicPr>
          <p:cNvPr id="224" name="j0234215.pdf" descr="j0234215.pdf"/>
          <p:cNvPicPr>
            <a:picLocks noChangeAspect="1"/>
          </p:cNvPicPr>
          <p:nvPr/>
        </p:nvPicPr>
        <p:blipFill>
          <a:blip r:embed="rId2">
            <a:extLst/>
          </a:blip>
          <a:stretch>
            <a:fillRect/>
          </a:stretch>
        </p:blipFill>
        <p:spPr>
          <a:xfrm>
            <a:off x="7467600" y="2254250"/>
            <a:ext cx="1371600" cy="110172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Normal glucose control"/>
          <p:cNvSpPr txBox="1"/>
          <p:nvPr>
            <p:ph type="title"/>
          </p:nvPr>
        </p:nvSpPr>
        <p:spPr>
          <a:xfrm>
            <a:off x="457200" y="274637"/>
            <a:ext cx="8229600" cy="1143001"/>
          </a:xfrm>
          <a:prstGeom prst="rect">
            <a:avLst/>
          </a:prstGeom>
        </p:spPr>
        <p:txBody>
          <a:bodyPr/>
          <a:lstStyle/>
          <a:p>
            <a:pPr/>
            <a:r>
              <a:t>Normal glucose control</a:t>
            </a:r>
          </a:p>
        </p:txBody>
      </p:sp>
      <p:pic>
        <p:nvPicPr>
          <p:cNvPr id="76" name="insulin_large.png" descr="insulin_large.png"/>
          <p:cNvPicPr>
            <a:picLocks noChangeAspect="1"/>
          </p:cNvPicPr>
          <p:nvPr/>
        </p:nvPicPr>
        <p:blipFill>
          <a:blip r:embed="rId2">
            <a:extLst/>
          </a:blip>
          <a:stretch>
            <a:fillRect/>
          </a:stretch>
        </p:blipFill>
        <p:spPr>
          <a:xfrm>
            <a:off x="1600200" y="1447800"/>
            <a:ext cx="6096000" cy="4664075"/>
          </a:xfrm>
          <a:prstGeom prst="rect">
            <a:avLst/>
          </a:prstGeom>
          <a:ln w="12700">
            <a:miter lim="400000"/>
          </a:ln>
        </p:spPr>
      </p:pic>
      <p:sp>
        <p:nvSpPr>
          <p:cNvPr id="77" name="Source: http://cascadevalley.org/resources/news/fw04-3.php"/>
          <p:cNvSpPr txBox="1"/>
          <p:nvPr/>
        </p:nvSpPr>
        <p:spPr>
          <a:xfrm>
            <a:off x="2103120" y="6248400"/>
            <a:ext cx="638556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vl1pPr>
          </a:lstStyle>
          <a:p>
            <a:pPr/>
            <a:r>
              <a:t>Source: http://cascadevalley.org/resources/news/fw04-3.php</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DM Definition"/>
          <p:cNvSpPr txBox="1"/>
          <p:nvPr>
            <p:ph type="title"/>
          </p:nvPr>
        </p:nvSpPr>
        <p:spPr>
          <a:xfrm>
            <a:off x="457200" y="274637"/>
            <a:ext cx="8229600" cy="1143001"/>
          </a:xfrm>
          <a:prstGeom prst="rect">
            <a:avLst/>
          </a:prstGeom>
        </p:spPr>
        <p:txBody>
          <a:bodyPr/>
          <a:lstStyle/>
          <a:p>
            <a:pPr/>
            <a:r>
              <a:t>DM Definition</a:t>
            </a:r>
          </a:p>
        </p:txBody>
      </p:sp>
      <p:sp>
        <p:nvSpPr>
          <p:cNvPr id="80" name="“A group of metabolic diseases characterized by high blood sugar (glucose) levels, which result from defects in insulin secretion, or action, or both.”1…"/>
          <p:cNvSpPr txBox="1"/>
          <p:nvPr>
            <p:ph type="body" idx="1"/>
          </p:nvPr>
        </p:nvSpPr>
        <p:spPr>
          <a:prstGeom prst="rect">
            <a:avLst/>
          </a:prstGeom>
        </p:spPr>
        <p:txBody>
          <a:bodyPr/>
          <a:lstStyle/>
          <a:p>
            <a:pPr>
              <a:lnSpc>
                <a:spcPct val="90000"/>
              </a:lnSpc>
              <a:buChar char="•"/>
            </a:pPr>
            <a:r>
              <a:t>“A group of metabolic diseases characterized by high blood sugar (glucose) levels, which result from defects in insulin secretion, or action, or both.”</a:t>
            </a:r>
            <a:r>
              <a:rPr baseline="30000"/>
              <a:t>1</a:t>
            </a:r>
            <a:endParaRPr baseline="30000"/>
          </a:p>
          <a:p>
            <a:pPr>
              <a:lnSpc>
                <a:spcPct val="90000"/>
              </a:lnSpc>
              <a:buChar char="•"/>
            </a:pPr>
            <a:r>
              <a:t>“A chronic disorder of carbohydrate, fat, and protein metabolism caused by inadequate production of insulin by the pancreas OR faulty utilization of insulin by the cells”</a:t>
            </a:r>
            <a:r>
              <a:rPr baseline="30000"/>
              <a:t>2</a:t>
            </a:r>
            <a:r>
              <a:t> of the body.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Etiology of DM"/>
          <p:cNvSpPr txBox="1"/>
          <p:nvPr>
            <p:ph type="title"/>
          </p:nvPr>
        </p:nvSpPr>
        <p:spPr>
          <a:xfrm>
            <a:off x="457200" y="274637"/>
            <a:ext cx="8229600" cy="1143001"/>
          </a:xfrm>
          <a:prstGeom prst="rect">
            <a:avLst/>
          </a:prstGeom>
        </p:spPr>
        <p:txBody>
          <a:bodyPr/>
          <a:lstStyle/>
          <a:p>
            <a:pPr/>
            <a:r>
              <a:t>Etiology of DM</a:t>
            </a:r>
          </a:p>
        </p:txBody>
      </p:sp>
      <p:sp>
        <p:nvSpPr>
          <p:cNvPr id="83" name="When blood glucose rises (after eating) insulin is released…"/>
          <p:cNvSpPr txBox="1"/>
          <p:nvPr>
            <p:ph type="body" idx="1"/>
          </p:nvPr>
        </p:nvSpPr>
        <p:spPr>
          <a:prstGeom prst="rect">
            <a:avLst/>
          </a:prstGeom>
        </p:spPr>
        <p:txBody>
          <a:bodyPr/>
          <a:lstStyle/>
          <a:p>
            <a:pPr>
              <a:lnSpc>
                <a:spcPct val="90000"/>
              </a:lnSpc>
              <a:buChar char="•"/>
            </a:pPr>
            <a:r>
              <a:t>When blood glucose rises (after eating) insulin is released</a:t>
            </a:r>
          </a:p>
          <a:p>
            <a:pPr>
              <a:lnSpc>
                <a:spcPct val="90000"/>
              </a:lnSpc>
              <a:buChar char="•"/>
            </a:pPr>
            <a:r>
              <a:t>Insulin helps the cells take in glucose and convert it to energy. </a:t>
            </a:r>
          </a:p>
          <a:p>
            <a:pPr>
              <a:lnSpc>
                <a:spcPct val="90000"/>
              </a:lnSpc>
              <a:buChar char="•"/>
            </a:pPr>
            <a:r>
              <a:t>Extra fat tissue can make your body resistant to the action of insulin, but exercise helps insulin work well. </a:t>
            </a:r>
          </a:p>
          <a:p>
            <a:pPr>
              <a:lnSpc>
                <a:spcPct val="90000"/>
              </a:lnSpc>
              <a:buChar char="•"/>
            </a:pPr>
            <a:r>
              <a:t>DM occurs when insulin is </a:t>
            </a:r>
            <a:r>
              <a:rPr b="1"/>
              <a:t>absent</a:t>
            </a:r>
            <a:r>
              <a:t>, </a:t>
            </a:r>
            <a:r>
              <a:rPr b="1"/>
              <a:t>insufficient</a:t>
            </a:r>
            <a:r>
              <a:t>, or </a:t>
            </a:r>
            <a:r>
              <a:rPr b="1"/>
              <a:t>not used properly</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Types of DM"/>
          <p:cNvSpPr txBox="1"/>
          <p:nvPr>
            <p:ph type="title"/>
          </p:nvPr>
        </p:nvSpPr>
        <p:spPr>
          <a:xfrm>
            <a:off x="457200" y="0"/>
            <a:ext cx="8229600" cy="1066800"/>
          </a:xfrm>
          <a:prstGeom prst="rect">
            <a:avLst/>
          </a:prstGeom>
        </p:spPr>
        <p:txBody>
          <a:bodyPr/>
          <a:lstStyle/>
          <a:p>
            <a:pPr/>
            <a:r>
              <a:t>Types of DM</a:t>
            </a:r>
          </a:p>
        </p:txBody>
      </p:sp>
      <p:sp>
        <p:nvSpPr>
          <p:cNvPr id="86" name="Pre-Diabetes…"/>
          <p:cNvSpPr txBox="1"/>
          <p:nvPr>
            <p:ph type="body" idx="1"/>
          </p:nvPr>
        </p:nvSpPr>
        <p:spPr>
          <a:xfrm>
            <a:off x="0" y="914400"/>
            <a:ext cx="8991600" cy="5715000"/>
          </a:xfrm>
          <a:prstGeom prst="rect">
            <a:avLst/>
          </a:prstGeom>
        </p:spPr>
        <p:txBody>
          <a:bodyPr/>
          <a:lstStyle/>
          <a:p>
            <a:pPr>
              <a:buChar char="•"/>
            </a:pPr>
            <a:r>
              <a:t>Pre-Diabetes </a:t>
            </a:r>
          </a:p>
          <a:p>
            <a:pPr>
              <a:buChar char="•"/>
            </a:pPr>
            <a:r>
              <a:t>Type 1 (about 10% of patients, 1 million in US)</a:t>
            </a:r>
          </a:p>
          <a:p>
            <a:pPr>
              <a:buChar char="•"/>
            </a:pPr>
            <a:r>
              <a:t>Type 2 (about 90% of patients)</a:t>
            </a:r>
          </a:p>
          <a:p>
            <a:pPr>
              <a:buChar char="•"/>
            </a:pPr>
            <a:r>
              <a:t>Gestational DM (GDM)</a:t>
            </a:r>
          </a:p>
          <a:p>
            <a:pPr>
              <a:buChar char="•"/>
            </a:pPr>
            <a:r>
              <a:t>Neonatal DM</a:t>
            </a:r>
          </a:p>
          <a:p>
            <a:pPr>
              <a:buChar char="•"/>
            </a:pPr>
            <a:r>
              <a:t>Secondary DM</a:t>
            </a:r>
          </a:p>
          <a:p>
            <a:pPr>
              <a:buChar char="•"/>
            </a:pPr>
            <a:r>
              <a:t>Wolfram syndrome</a:t>
            </a:r>
          </a:p>
          <a:p>
            <a:pPr lvl="1" marL="742950" indent="-285750">
              <a:spcBef>
                <a:spcPts val="0"/>
              </a:spcBef>
              <a:defRPr sz="2800"/>
            </a:pPr>
            <a:r>
              <a:t>Autosomal recessive </a:t>
            </a:r>
          </a:p>
          <a:p>
            <a:pPr lvl="1" marL="742950" indent="-285750">
              <a:spcBef>
                <a:spcPts val="0"/>
              </a:spcBef>
              <a:defRPr sz="2800"/>
            </a:pPr>
            <a:r>
              <a:t>Type 1 DM, DI, Optic atrophy, Deafness, Ataxia, Peripheral neuropathy</a:t>
            </a:r>
          </a:p>
        </p:txBody>
      </p:sp>
      <p:pic>
        <p:nvPicPr>
          <p:cNvPr id="87" name="MCj03014420000[1].pdf" descr="MCj03014420000[1].pdf"/>
          <p:cNvPicPr>
            <a:picLocks noChangeAspect="1"/>
          </p:cNvPicPr>
          <p:nvPr/>
        </p:nvPicPr>
        <p:blipFill>
          <a:blip r:embed="rId2">
            <a:extLst/>
          </a:blip>
          <a:stretch>
            <a:fillRect/>
          </a:stretch>
        </p:blipFill>
        <p:spPr>
          <a:xfrm flipH="1">
            <a:off x="6629400" y="3449637"/>
            <a:ext cx="1939925" cy="168592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Pre-Diabetes"/>
          <p:cNvSpPr txBox="1"/>
          <p:nvPr>
            <p:ph type="title"/>
          </p:nvPr>
        </p:nvSpPr>
        <p:spPr>
          <a:xfrm>
            <a:off x="457200" y="274637"/>
            <a:ext cx="8229600" cy="868363"/>
          </a:xfrm>
          <a:prstGeom prst="rect">
            <a:avLst/>
          </a:prstGeom>
        </p:spPr>
        <p:txBody>
          <a:bodyPr/>
          <a:lstStyle/>
          <a:p>
            <a:pPr/>
            <a:r>
              <a:t>Pre-Diabetes</a:t>
            </a:r>
          </a:p>
        </p:txBody>
      </p:sp>
      <p:sp>
        <p:nvSpPr>
          <p:cNvPr id="90" name="At least 54 million U.S. adults had pre-diabetes in 2002.…"/>
          <p:cNvSpPr txBox="1"/>
          <p:nvPr>
            <p:ph type="body" idx="1"/>
          </p:nvPr>
        </p:nvSpPr>
        <p:spPr>
          <a:xfrm>
            <a:off x="457200" y="1219200"/>
            <a:ext cx="8229600" cy="5181600"/>
          </a:xfrm>
          <a:prstGeom prst="rect">
            <a:avLst/>
          </a:prstGeom>
        </p:spPr>
        <p:txBody>
          <a:bodyPr/>
          <a:lstStyle/>
          <a:p>
            <a:pPr>
              <a:lnSpc>
                <a:spcPct val="80000"/>
              </a:lnSpc>
              <a:buChar char="•"/>
            </a:pPr>
            <a:r>
              <a:t>At least 54 million U.S. adults had pre-diabetes in 2002. </a:t>
            </a:r>
          </a:p>
          <a:p>
            <a:pPr>
              <a:lnSpc>
                <a:spcPct val="80000"/>
              </a:lnSpc>
              <a:buChar char="•"/>
            </a:pPr>
            <a:r>
              <a:t>Most people with pre-diabetes develop Type 2 DM within 10 years</a:t>
            </a:r>
          </a:p>
          <a:p>
            <a:pPr lvl="1" marL="742950" indent="-285750">
              <a:lnSpc>
                <a:spcPct val="80000"/>
              </a:lnSpc>
              <a:spcBef>
                <a:spcPts val="0"/>
              </a:spcBef>
              <a:defRPr sz="2800"/>
            </a:pPr>
            <a:r>
              <a:t>Unless lose 5 to 7 % of body weight—about 10/15 pounds for someone who weighs 200 lbs. </a:t>
            </a:r>
          </a:p>
          <a:p>
            <a:pPr>
              <a:lnSpc>
                <a:spcPct val="80000"/>
              </a:lnSpc>
              <a:buChar char="•"/>
            </a:pPr>
            <a:r>
              <a:t>Pre-diabetes also creates a higher risk of heart disease. </a:t>
            </a:r>
          </a:p>
          <a:p>
            <a:pPr>
              <a:lnSpc>
                <a:spcPct val="80000"/>
              </a:lnSpc>
              <a:buChar char="•"/>
            </a:pPr>
            <a:r>
              <a:t>Also documented as impaired fasting glucose (IFG = 100 – 126 mg/dl) or impaired glucose tolerance (IGT)</a:t>
            </a:r>
            <a:r>
              <a:rPr sz="2400"/>
              <a: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1_Default Design">
  <a:themeElements>
    <a:clrScheme name="1_Default Design">
      <a:dk1>
        <a:srgbClr val="000000"/>
      </a:dk1>
      <a:lt1>
        <a:srgbClr val="9ED6FC"/>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1_Default Design">
      <a:majorFont>
        <a:latin typeface="Arial"/>
        <a:ea typeface="Arial"/>
        <a:cs typeface="Arial"/>
      </a:majorFont>
      <a:minorFont>
        <a:latin typeface="Helvetica"/>
        <a:ea typeface="Helvetica"/>
        <a:cs typeface="Helvetica"/>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Default Design">
  <a:themeElements>
    <a:clrScheme name="1_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1_Default Design">
      <a:majorFont>
        <a:latin typeface="Arial"/>
        <a:ea typeface="Arial"/>
        <a:cs typeface="Arial"/>
      </a:majorFont>
      <a:minorFont>
        <a:latin typeface="Helvetica"/>
        <a:ea typeface="Helvetica"/>
        <a:cs typeface="Helvetica"/>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