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3" r:id="rId6"/>
    <p:sldId id="260" r:id="rId7"/>
    <p:sldId id="261" r:id="rId8"/>
    <p:sldId id="262" r:id="rId9"/>
    <p:sldId id="272" r:id="rId10"/>
    <p:sldId id="271" r:id="rId11"/>
    <p:sldId id="269" r:id="rId12"/>
    <p:sldId id="270" r:id="rId13"/>
    <p:sldId id="263" r:id="rId14"/>
    <p:sldId id="264" r:id="rId15"/>
    <p:sldId id="265" r:id="rId16"/>
    <p:sldId id="266" r:id="rId17"/>
    <p:sldId id="26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4/1/2020</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4/1/2020</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edicinenet.com/weakness/symptoms.htm" TargetMode="External"/><Relationship Id="rId2" Type="http://schemas.openxmlformats.org/officeDocument/2006/relationships/hyperlink" Target="https://www.medicinenet.com/vomiting/symptoms.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drugs.com/cg/acute-diarrhea.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a:t>Child Immunization</a:t>
            </a:r>
            <a:r>
              <a:rPr lang="en-US" dirty="0"/>
              <a:t/>
            </a:r>
            <a:br>
              <a:rPr lang="en-US" dirty="0"/>
            </a:br>
            <a:endParaRPr lang="ar-SA" dirty="0"/>
          </a:p>
        </p:txBody>
      </p:sp>
    </p:spTree>
    <p:extLst>
      <p:ext uri="{BB962C8B-B14F-4D97-AF65-F5344CB8AC3E}">
        <p14:creationId xmlns:p14="http://schemas.microsoft.com/office/powerpoint/2010/main" val="1030040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Possible reaction of Pneumococcal Conjugate:- </a:t>
            </a:r>
            <a:r>
              <a:rPr lang="ar-EG" sz="3600" b="1" dirty="0" smtClean="0"/>
              <a:t>*</a:t>
            </a:r>
            <a:endParaRPr lang="ar-SA" sz="3600" dirty="0"/>
          </a:p>
        </p:txBody>
      </p:sp>
      <p:sp>
        <p:nvSpPr>
          <p:cNvPr id="3" name="Content Placeholder 2"/>
          <p:cNvSpPr>
            <a:spLocks noGrp="1"/>
          </p:cNvSpPr>
          <p:nvPr>
            <p:ph idx="1"/>
          </p:nvPr>
        </p:nvSpPr>
        <p:spPr/>
        <p:txBody>
          <a:bodyPr>
            <a:normAutofit lnSpcReduction="10000"/>
          </a:bodyPr>
          <a:lstStyle/>
          <a:p>
            <a:pPr algn="l">
              <a:lnSpc>
                <a:spcPct val="150000"/>
              </a:lnSpc>
            </a:pPr>
            <a:r>
              <a:rPr lang="en-US" dirty="0" smtClean="0"/>
              <a:t>injection </a:t>
            </a:r>
            <a:r>
              <a:rPr lang="en-US" dirty="0"/>
              <a:t>site reactions (pain, soreness, warmth, redness, swelling, tenderness, hard lump), </a:t>
            </a:r>
          </a:p>
          <a:p>
            <a:pPr lvl="0" algn="l" rtl="0">
              <a:lnSpc>
                <a:spcPct val="150000"/>
              </a:lnSpc>
            </a:pPr>
            <a:r>
              <a:rPr lang="en-US" dirty="0"/>
              <a:t>muscle or joint aches or pain, </a:t>
            </a:r>
          </a:p>
          <a:p>
            <a:pPr lvl="0" algn="l" rtl="0">
              <a:lnSpc>
                <a:spcPct val="150000"/>
              </a:lnSpc>
            </a:pPr>
            <a:r>
              <a:rPr lang="en-US" dirty="0"/>
              <a:t>fever, chills, </a:t>
            </a:r>
          </a:p>
          <a:p>
            <a:pPr lvl="0" algn="l" rtl="0">
              <a:lnSpc>
                <a:spcPct val="150000"/>
              </a:lnSpc>
            </a:pPr>
            <a:r>
              <a:rPr lang="en-US" dirty="0"/>
              <a:t>headache,                           </a:t>
            </a:r>
          </a:p>
          <a:p>
            <a:pPr lvl="0" algn="l" rtl="0">
              <a:lnSpc>
                <a:spcPct val="150000"/>
              </a:lnSpc>
            </a:pPr>
            <a:r>
              <a:rPr lang="en-US" dirty="0">
                <a:hlinkClick r:id="rId2"/>
              </a:rPr>
              <a:t>vomiting</a:t>
            </a:r>
            <a:r>
              <a:rPr lang="en-US" dirty="0"/>
              <a:t>, nausea</a:t>
            </a:r>
          </a:p>
          <a:p>
            <a:pPr lvl="0" algn="l" rtl="0">
              <a:lnSpc>
                <a:spcPct val="150000"/>
              </a:lnSpc>
            </a:pPr>
            <a:r>
              <a:rPr lang="en-US" dirty="0"/>
              <a:t>stiffness of the arm or the leg where the vaccine was injected, </a:t>
            </a:r>
          </a:p>
          <a:p>
            <a:pPr lvl="0" algn="l" rtl="0">
              <a:lnSpc>
                <a:spcPct val="150000"/>
              </a:lnSpc>
            </a:pPr>
            <a:r>
              <a:rPr lang="en-US" dirty="0">
                <a:hlinkClick r:id="rId3"/>
              </a:rPr>
              <a:t>weakness</a:t>
            </a:r>
            <a:r>
              <a:rPr lang="en-US" dirty="0"/>
              <a:t>, fatigue </a:t>
            </a:r>
          </a:p>
          <a:p>
            <a:pPr lvl="0" algn="l" rtl="0">
              <a:lnSpc>
                <a:spcPct val="150000"/>
              </a:lnSpc>
            </a:pPr>
            <a:r>
              <a:rPr lang="en-US" dirty="0"/>
              <a:t>skin rash.</a:t>
            </a:r>
          </a:p>
          <a:p>
            <a:pPr marL="114300" indent="0" algn="l" rtl="0">
              <a:lnSpc>
                <a:spcPct val="150000"/>
              </a:lnSpc>
              <a:buNone/>
            </a:pPr>
            <a:endParaRPr lang="en-US" dirty="0"/>
          </a:p>
          <a:p>
            <a:endParaRPr lang="ar-SA" dirty="0"/>
          </a:p>
        </p:txBody>
      </p:sp>
    </p:spTree>
    <p:extLst>
      <p:ext uri="{BB962C8B-B14F-4D97-AF65-F5344CB8AC3E}">
        <p14:creationId xmlns:p14="http://schemas.microsoft.com/office/powerpoint/2010/main" val="1094645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  Common side effects of the rotavirus vaccine</a:t>
            </a:r>
            <a:r>
              <a:rPr lang="en-US" sz="3600" b="1" dirty="0" smtClean="0"/>
              <a:t>:-</a:t>
            </a:r>
            <a:endParaRPr lang="ar-SA" sz="3600" dirty="0"/>
          </a:p>
        </p:txBody>
      </p:sp>
      <p:sp>
        <p:nvSpPr>
          <p:cNvPr id="3" name="Content Placeholder 2"/>
          <p:cNvSpPr>
            <a:spLocks noGrp="1"/>
          </p:cNvSpPr>
          <p:nvPr>
            <p:ph idx="1"/>
          </p:nvPr>
        </p:nvSpPr>
        <p:spPr/>
        <p:txBody>
          <a:bodyPr/>
          <a:lstStyle/>
          <a:p>
            <a:pPr algn="l" rtl="0">
              <a:lnSpc>
                <a:spcPct val="150000"/>
              </a:lnSpc>
            </a:pPr>
            <a:r>
              <a:rPr lang="en-US" dirty="0" smtClean="0"/>
              <a:t>Babies </a:t>
            </a:r>
            <a:r>
              <a:rPr lang="en-US" dirty="0"/>
              <a:t>who have the vaccine can sometimes become restless and irritable, and some    may develop mild diarrhea.</a:t>
            </a:r>
          </a:p>
          <a:p>
            <a:endParaRPr lang="ar-SA" dirty="0"/>
          </a:p>
        </p:txBody>
      </p:sp>
    </p:spTree>
    <p:extLst>
      <p:ext uri="{BB962C8B-B14F-4D97-AF65-F5344CB8AC3E}">
        <p14:creationId xmlns:p14="http://schemas.microsoft.com/office/powerpoint/2010/main" val="3578040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 Common side effects of Meningococcal C Conjugate vaccine</a:t>
            </a:r>
            <a:r>
              <a:rPr lang="en-US" sz="3600" b="1" dirty="0" smtClean="0"/>
              <a:t>:-</a:t>
            </a:r>
            <a:endParaRPr lang="ar-SA" sz="3600" dirty="0"/>
          </a:p>
        </p:txBody>
      </p:sp>
      <p:sp>
        <p:nvSpPr>
          <p:cNvPr id="3" name="Content Placeholder 2"/>
          <p:cNvSpPr>
            <a:spLocks noGrp="1"/>
          </p:cNvSpPr>
          <p:nvPr>
            <p:ph idx="1"/>
          </p:nvPr>
        </p:nvSpPr>
        <p:spPr/>
        <p:txBody>
          <a:bodyPr/>
          <a:lstStyle/>
          <a:p>
            <a:pPr algn="l" rtl="0">
              <a:lnSpc>
                <a:spcPct val="150000"/>
              </a:lnSpc>
            </a:pPr>
            <a:r>
              <a:rPr lang="en-US" dirty="0" smtClean="0"/>
              <a:t>Crying                                    </a:t>
            </a:r>
            <a:r>
              <a:rPr lang="en-US" dirty="0"/>
              <a:t>- </a:t>
            </a:r>
            <a:r>
              <a:rPr lang="en-US" dirty="0">
                <a:hlinkClick r:id="rId2"/>
              </a:rPr>
              <a:t>diarrhea</a:t>
            </a:r>
            <a:endParaRPr lang="en-US" dirty="0"/>
          </a:p>
          <a:p>
            <a:pPr lvl="0" algn="l" rtl="0">
              <a:lnSpc>
                <a:spcPct val="150000"/>
              </a:lnSpc>
            </a:pPr>
            <a:r>
              <a:rPr lang="en-US" dirty="0"/>
              <a:t>difficulty with moving             - drowsiness</a:t>
            </a:r>
          </a:p>
          <a:p>
            <a:pPr lvl="0" algn="l" rtl="0">
              <a:lnSpc>
                <a:spcPct val="150000"/>
              </a:lnSpc>
            </a:pPr>
            <a:r>
              <a:rPr lang="en-US" dirty="0"/>
              <a:t>irritability                                 -loss of appetite</a:t>
            </a:r>
          </a:p>
          <a:p>
            <a:pPr lvl="0" algn="l" rtl="0">
              <a:lnSpc>
                <a:spcPct val="150000"/>
              </a:lnSpc>
            </a:pPr>
            <a:r>
              <a:rPr lang="en-US" dirty="0"/>
              <a:t>muscle pain or stiffness           - pain in the joints</a:t>
            </a:r>
          </a:p>
          <a:p>
            <a:pPr algn="l" rtl="0">
              <a:lnSpc>
                <a:spcPct val="150000"/>
              </a:lnSpc>
            </a:pPr>
            <a:endParaRPr lang="en-US" dirty="0"/>
          </a:p>
          <a:p>
            <a:endParaRPr lang="ar-SA" dirty="0"/>
          </a:p>
        </p:txBody>
      </p:sp>
    </p:spTree>
    <p:extLst>
      <p:ext uri="{BB962C8B-B14F-4D97-AF65-F5344CB8AC3E}">
        <p14:creationId xmlns:p14="http://schemas.microsoft.com/office/powerpoint/2010/main" val="552133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*Common side effects of MMR vaccine</a:t>
            </a:r>
            <a:r>
              <a:rPr lang="en-US" sz="3600" b="1" dirty="0" smtClean="0"/>
              <a:t>:-</a:t>
            </a:r>
            <a:endParaRPr lang="ar-SA" sz="3600" dirty="0"/>
          </a:p>
        </p:txBody>
      </p:sp>
      <p:sp>
        <p:nvSpPr>
          <p:cNvPr id="3" name="Content Placeholder 2"/>
          <p:cNvSpPr>
            <a:spLocks noGrp="1"/>
          </p:cNvSpPr>
          <p:nvPr>
            <p:ph idx="1"/>
          </p:nvPr>
        </p:nvSpPr>
        <p:spPr/>
        <p:txBody>
          <a:bodyPr>
            <a:normAutofit/>
          </a:bodyPr>
          <a:lstStyle/>
          <a:p>
            <a:pPr lvl="0" algn="l" rtl="0">
              <a:lnSpc>
                <a:spcPct val="150000"/>
              </a:lnSpc>
            </a:pPr>
            <a:r>
              <a:rPr lang="en-US" dirty="0" smtClean="0"/>
              <a:t>Fever </a:t>
            </a:r>
            <a:r>
              <a:rPr lang="en-US" dirty="0"/>
              <a:t>and rash it occurs at 2-3 days after vaccination.</a:t>
            </a:r>
          </a:p>
          <a:p>
            <a:pPr lvl="0" algn="l" rtl="0">
              <a:lnSpc>
                <a:spcPct val="150000"/>
              </a:lnSpc>
            </a:pPr>
            <a:r>
              <a:rPr lang="en-US" dirty="0"/>
              <a:t>Ng. role: reassure the mother </a:t>
            </a:r>
          </a:p>
          <a:p>
            <a:pPr algn="l" rtl="0">
              <a:lnSpc>
                <a:spcPct val="150000"/>
              </a:lnSpc>
            </a:pPr>
            <a:r>
              <a:rPr lang="en-US" dirty="0"/>
              <a:t>   -Tap compresses, light clothes antipyretic is given </a:t>
            </a:r>
          </a:p>
        </p:txBody>
      </p:sp>
    </p:spTree>
    <p:extLst>
      <p:ext uri="{BB962C8B-B14F-4D97-AF65-F5344CB8AC3E}">
        <p14:creationId xmlns:p14="http://schemas.microsoft.com/office/powerpoint/2010/main" val="461524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 *Common side effects of Varicella vaccine</a:t>
            </a:r>
            <a:r>
              <a:rPr lang="en-US" sz="3600" b="1" dirty="0" smtClean="0"/>
              <a:t>:-</a:t>
            </a:r>
            <a:endParaRPr lang="ar-SA" sz="3600" dirty="0"/>
          </a:p>
        </p:txBody>
      </p:sp>
      <p:sp>
        <p:nvSpPr>
          <p:cNvPr id="3" name="Content Placeholder 2"/>
          <p:cNvSpPr>
            <a:spLocks noGrp="1"/>
          </p:cNvSpPr>
          <p:nvPr>
            <p:ph idx="1"/>
          </p:nvPr>
        </p:nvSpPr>
        <p:spPr/>
        <p:txBody>
          <a:bodyPr>
            <a:normAutofit/>
          </a:bodyPr>
          <a:lstStyle/>
          <a:p>
            <a:pPr lvl="0" algn="l" rtl="0">
              <a:lnSpc>
                <a:spcPct val="150000"/>
              </a:lnSpc>
            </a:pPr>
            <a:r>
              <a:rPr lang="en-US" dirty="0" smtClean="0"/>
              <a:t>Fever</a:t>
            </a:r>
            <a:r>
              <a:rPr lang="en-US" dirty="0"/>
              <a:t>, mild chickenpox-like skin rash,</a:t>
            </a:r>
          </a:p>
          <a:p>
            <a:pPr lvl="0" algn="l" rtl="0">
              <a:lnSpc>
                <a:spcPct val="150000"/>
              </a:lnSpc>
            </a:pPr>
            <a:r>
              <a:rPr lang="en-US" dirty="0"/>
              <a:t>Runny or stuffy nose,</a:t>
            </a:r>
          </a:p>
          <a:p>
            <a:pPr lvl="0" algn="l" rtl="0">
              <a:lnSpc>
                <a:spcPct val="150000"/>
              </a:lnSpc>
            </a:pPr>
            <a:r>
              <a:rPr lang="en-US" dirty="0"/>
              <a:t>cough,                             -Sore throat</a:t>
            </a:r>
          </a:p>
          <a:p>
            <a:pPr rtl="0"/>
            <a:r>
              <a:rPr lang="en-US" b="1" dirty="0"/>
              <a:t>    </a:t>
            </a:r>
            <a:endParaRPr lang="en-US" dirty="0"/>
          </a:p>
        </p:txBody>
      </p:sp>
    </p:spTree>
    <p:extLst>
      <p:ext uri="{BB962C8B-B14F-4D97-AF65-F5344CB8AC3E}">
        <p14:creationId xmlns:p14="http://schemas.microsoft.com/office/powerpoint/2010/main" val="2072464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*Common side effects of flu shot vaccine</a:t>
            </a:r>
            <a:r>
              <a:rPr lang="en-US" sz="3600" b="1" dirty="0" smtClean="0"/>
              <a:t>:-</a:t>
            </a:r>
            <a:endParaRPr lang="ar-SA" sz="3600" dirty="0"/>
          </a:p>
        </p:txBody>
      </p:sp>
      <p:sp>
        <p:nvSpPr>
          <p:cNvPr id="3" name="Content Placeholder 2"/>
          <p:cNvSpPr>
            <a:spLocks noGrp="1"/>
          </p:cNvSpPr>
          <p:nvPr>
            <p:ph idx="1"/>
          </p:nvPr>
        </p:nvSpPr>
        <p:spPr/>
        <p:txBody>
          <a:bodyPr/>
          <a:lstStyle/>
          <a:p>
            <a:pPr marL="114300" indent="0" algn="l" rtl="0">
              <a:lnSpc>
                <a:spcPct val="150000"/>
              </a:lnSpc>
              <a:buNone/>
            </a:pPr>
            <a:r>
              <a:rPr lang="en-US" dirty="0" smtClean="0"/>
              <a:t>- </a:t>
            </a:r>
            <a:r>
              <a:rPr lang="en-US" dirty="0"/>
              <a:t>Soreness, redness, and/or swelling from the shot.</a:t>
            </a:r>
          </a:p>
          <a:p>
            <a:pPr marL="114300" indent="0" algn="l" rtl="0">
              <a:lnSpc>
                <a:spcPct val="150000"/>
              </a:lnSpc>
              <a:buNone/>
            </a:pPr>
            <a:r>
              <a:rPr lang="en-US" dirty="0" smtClean="0"/>
              <a:t>      </a:t>
            </a:r>
            <a:r>
              <a:rPr lang="en-US" dirty="0"/>
              <a:t>-Headache.                                        -Fever.</a:t>
            </a:r>
          </a:p>
          <a:p>
            <a:pPr marL="114300" indent="0" algn="l" rtl="0">
              <a:lnSpc>
                <a:spcPct val="150000"/>
              </a:lnSpc>
              <a:buNone/>
            </a:pPr>
            <a:r>
              <a:rPr lang="en-US" dirty="0" smtClean="0"/>
              <a:t>   </a:t>
            </a:r>
            <a:r>
              <a:rPr lang="en-US" dirty="0"/>
              <a:t>-Nausea.                                          -Muscle aches</a:t>
            </a:r>
          </a:p>
          <a:p>
            <a:pPr algn="l">
              <a:lnSpc>
                <a:spcPct val="150000"/>
              </a:lnSpc>
            </a:pPr>
            <a:endParaRPr lang="ar-SA" dirty="0"/>
          </a:p>
        </p:txBody>
      </p:sp>
    </p:spTree>
    <p:extLst>
      <p:ext uri="{BB962C8B-B14F-4D97-AF65-F5344CB8AC3E}">
        <p14:creationId xmlns:p14="http://schemas.microsoft.com/office/powerpoint/2010/main" val="322652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 *Common side effects of Hepatitis A vaccine:-</a:t>
            </a:r>
            <a:r>
              <a:rPr lang="en-US" sz="2800" dirty="0"/>
              <a:t/>
            </a:r>
            <a:br>
              <a:rPr lang="en-US" sz="2800" dirty="0"/>
            </a:br>
            <a:endParaRPr lang="ar-SA" sz="2800" dirty="0"/>
          </a:p>
        </p:txBody>
      </p:sp>
      <p:sp>
        <p:nvSpPr>
          <p:cNvPr id="3" name="Content Placeholder 2"/>
          <p:cNvSpPr>
            <a:spLocks noGrp="1"/>
          </p:cNvSpPr>
          <p:nvPr>
            <p:ph idx="1"/>
          </p:nvPr>
        </p:nvSpPr>
        <p:spPr/>
        <p:txBody>
          <a:bodyPr/>
          <a:lstStyle/>
          <a:p>
            <a:pPr algn="just" rtl="0">
              <a:lnSpc>
                <a:spcPct val="150000"/>
              </a:lnSpc>
            </a:pPr>
            <a:r>
              <a:rPr lang="en-US" dirty="0" smtClean="0"/>
              <a:t>- </a:t>
            </a:r>
            <a:r>
              <a:rPr lang="en-US" dirty="0"/>
              <a:t>The hepatitis A vaccine is made from inactive virus and is quite safe. In general, there are very few side effects. The most common potential side effect is soreness at or around the injection site. Other potential side effects include mild headache, loss of appetite among children, and feeling tired.</a:t>
            </a:r>
          </a:p>
          <a:p>
            <a:pPr algn="just">
              <a:lnSpc>
                <a:spcPct val="150000"/>
              </a:lnSpc>
            </a:pPr>
            <a:endParaRPr lang="ar-SA" dirty="0"/>
          </a:p>
        </p:txBody>
      </p:sp>
    </p:spTree>
    <p:extLst>
      <p:ext uri="{BB962C8B-B14F-4D97-AF65-F5344CB8AC3E}">
        <p14:creationId xmlns:p14="http://schemas.microsoft.com/office/powerpoint/2010/main" val="7793568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14300" indent="0" algn="ctr">
              <a:buNone/>
            </a:pPr>
            <a:r>
              <a:rPr lang="en-US" sz="6600" i="1" dirty="0" smtClean="0"/>
              <a:t>Thank you </a:t>
            </a:r>
            <a:endParaRPr lang="ar-SA" sz="6600" i="1" dirty="0" smtClean="0"/>
          </a:p>
          <a:p>
            <a:pPr marL="114300" indent="0" algn="ctr">
              <a:buNone/>
            </a:pPr>
            <a:endParaRPr lang="ar-SA" sz="6600" i="1" dirty="0"/>
          </a:p>
        </p:txBody>
      </p:sp>
    </p:spTree>
    <p:extLst>
      <p:ext uri="{BB962C8B-B14F-4D97-AF65-F5344CB8AC3E}">
        <p14:creationId xmlns:p14="http://schemas.microsoft.com/office/powerpoint/2010/main" val="37479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Outlines:-</a:t>
            </a:r>
            <a:r>
              <a:rPr lang="en-US" dirty="0"/>
              <a:t/>
            </a:r>
            <a:br>
              <a:rPr lang="en-US" dirty="0"/>
            </a:br>
            <a:endParaRPr lang="ar-SA" dirty="0"/>
          </a:p>
        </p:txBody>
      </p:sp>
      <p:sp>
        <p:nvSpPr>
          <p:cNvPr id="3" name="Content Placeholder 2"/>
          <p:cNvSpPr>
            <a:spLocks noGrp="1"/>
          </p:cNvSpPr>
          <p:nvPr>
            <p:ph idx="1"/>
          </p:nvPr>
        </p:nvSpPr>
        <p:spPr/>
        <p:txBody>
          <a:bodyPr/>
          <a:lstStyle/>
          <a:p>
            <a:pPr marL="114300" indent="0" algn="l" rtl="0">
              <a:lnSpc>
                <a:spcPct val="150000"/>
              </a:lnSpc>
              <a:buNone/>
            </a:pPr>
            <a:r>
              <a:rPr lang="en-US" dirty="0" smtClean="0"/>
              <a:t>  -</a:t>
            </a:r>
            <a:r>
              <a:rPr lang="en-US" dirty="0"/>
              <a:t>introduction</a:t>
            </a:r>
          </a:p>
          <a:p>
            <a:pPr marL="114300" indent="0" algn="l" rtl="0">
              <a:lnSpc>
                <a:spcPct val="150000"/>
              </a:lnSpc>
              <a:buNone/>
            </a:pPr>
            <a:r>
              <a:rPr lang="en-US" dirty="0"/>
              <a:t>    -definitions</a:t>
            </a:r>
          </a:p>
          <a:p>
            <a:pPr marL="114300" indent="0" algn="l">
              <a:lnSpc>
                <a:spcPct val="150000"/>
              </a:lnSpc>
              <a:buNone/>
            </a:pPr>
            <a:r>
              <a:rPr lang="en-US" dirty="0"/>
              <a:t>    -Importance of vaccination</a:t>
            </a:r>
          </a:p>
          <a:p>
            <a:pPr marL="114300" indent="0" algn="l" rtl="0">
              <a:lnSpc>
                <a:spcPct val="150000"/>
              </a:lnSpc>
              <a:buNone/>
            </a:pPr>
            <a:r>
              <a:rPr lang="ar-EG" dirty="0"/>
              <a:t>    </a:t>
            </a:r>
            <a:r>
              <a:rPr lang="en-US" dirty="0"/>
              <a:t>-Different types of vaccine</a:t>
            </a:r>
          </a:p>
          <a:p>
            <a:pPr marL="114300" indent="0" algn="l">
              <a:lnSpc>
                <a:spcPct val="150000"/>
              </a:lnSpc>
              <a:buNone/>
            </a:pPr>
            <a:r>
              <a:rPr lang="en-US" dirty="0"/>
              <a:t>    - Routine Immunization Schedule</a:t>
            </a:r>
          </a:p>
          <a:p>
            <a:pPr marL="114300" indent="0" algn="l">
              <a:lnSpc>
                <a:spcPct val="150000"/>
              </a:lnSpc>
              <a:buNone/>
            </a:pPr>
            <a:r>
              <a:rPr lang="en-US" dirty="0"/>
              <a:t>    -Side effect of vaccines</a:t>
            </a:r>
            <a:endParaRPr lang="ar-SA" dirty="0"/>
          </a:p>
        </p:txBody>
      </p:sp>
    </p:spTree>
    <p:extLst>
      <p:ext uri="{BB962C8B-B14F-4D97-AF65-F5344CB8AC3E}">
        <p14:creationId xmlns:p14="http://schemas.microsoft.com/office/powerpoint/2010/main" val="324661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ar-SA" dirty="0"/>
          </a:p>
        </p:txBody>
      </p:sp>
      <p:sp>
        <p:nvSpPr>
          <p:cNvPr id="3" name="Content Placeholder 2"/>
          <p:cNvSpPr>
            <a:spLocks noGrp="1"/>
          </p:cNvSpPr>
          <p:nvPr>
            <p:ph idx="1"/>
          </p:nvPr>
        </p:nvSpPr>
        <p:spPr/>
        <p:txBody>
          <a:bodyPr>
            <a:normAutofit/>
          </a:bodyPr>
          <a:lstStyle/>
          <a:p>
            <a:pPr marL="114300" indent="0">
              <a:buNone/>
            </a:pPr>
            <a:endParaRPr lang="en-US" dirty="0"/>
          </a:p>
          <a:p>
            <a:pPr algn="just" rtl="0">
              <a:lnSpc>
                <a:spcPct val="150000"/>
              </a:lnSpc>
            </a:pPr>
            <a:r>
              <a:rPr lang="en-US" dirty="0" smtClean="0"/>
              <a:t>Children </a:t>
            </a:r>
            <a:r>
              <a:rPr lang="en-US" dirty="0"/>
              <a:t>should be vaccinated to protect them against infectious diseases. Vaccines contain either noninfectious fragments of bacteria or viruses or whole forms of these organisms that have been weakened so that they do not cause disease. Giving a vaccine (usually by injection) stimulates the body's immune system to defend against that disease. Vaccination produces a state of immunity to disease and is thus sometimes termed </a:t>
            </a:r>
            <a:r>
              <a:rPr lang="en-US" dirty="0" smtClean="0"/>
              <a:t>immunization</a:t>
            </a:r>
            <a:endParaRPr lang="en-US" dirty="0"/>
          </a:p>
        </p:txBody>
      </p:sp>
    </p:spTree>
    <p:extLst>
      <p:ext uri="{BB962C8B-B14F-4D97-AF65-F5344CB8AC3E}">
        <p14:creationId xmlns:p14="http://schemas.microsoft.com/office/powerpoint/2010/main" val="1501420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Definitions</a:t>
            </a:r>
            <a:endParaRPr lang="ar-SA" dirty="0"/>
          </a:p>
        </p:txBody>
      </p:sp>
      <p:sp>
        <p:nvSpPr>
          <p:cNvPr id="3" name="Content Placeholder 2"/>
          <p:cNvSpPr>
            <a:spLocks noGrp="1"/>
          </p:cNvSpPr>
          <p:nvPr>
            <p:ph idx="1"/>
          </p:nvPr>
        </p:nvSpPr>
        <p:spPr/>
        <p:txBody>
          <a:bodyPr>
            <a:normAutofit fontScale="92500" lnSpcReduction="10000"/>
          </a:bodyPr>
          <a:lstStyle/>
          <a:p>
            <a:pPr algn="l" rtl="0">
              <a:lnSpc>
                <a:spcPct val="150000"/>
              </a:lnSpc>
            </a:pPr>
            <a:r>
              <a:rPr lang="en-US" i="1" u="sng" dirty="0" smtClean="0"/>
              <a:t>child </a:t>
            </a:r>
            <a:r>
              <a:rPr lang="en-US" i="1" u="sng" dirty="0"/>
              <a:t>immunization</a:t>
            </a:r>
            <a:endParaRPr lang="en-US" dirty="0"/>
          </a:p>
          <a:p>
            <a:pPr algn="l" rtl="0">
              <a:lnSpc>
                <a:spcPct val="150000"/>
              </a:lnSpc>
            </a:pPr>
            <a:r>
              <a:rPr lang="en-US" dirty="0"/>
              <a:t>Immunization is the process whereby a person is made immune or resistant to an infectious disease, typically by the administration of a vaccine.</a:t>
            </a:r>
          </a:p>
          <a:p>
            <a:pPr marL="114300" indent="0" algn="l" rtl="0">
              <a:lnSpc>
                <a:spcPct val="150000"/>
              </a:lnSpc>
              <a:buNone/>
            </a:pPr>
            <a:endParaRPr lang="en-US" i="1" u="sng" dirty="0" smtClean="0"/>
          </a:p>
          <a:p>
            <a:pPr marL="114300" indent="0" algn="l" rtl="0">
              <a:lnSpc>
                <a:spcPct val="150000"/>
              </a:lnSpc>
              <a:buNone/>
            </a:pPr>
            <a:r>
              <a:rPr lang="en-US" i="1" u="sng" dirty="0" smtClean="0"/>
              <a:t>Vaccine</a:t>
            </a:r>
            <a:r>
              <a:rPr lang="en-US" dirty="0" smtClean="0"/>
              <a:t> </a:t>
            </a:r>
            <a:endParaRPr lang="en-US" dirty="0"/>
          </a:p>
          <a:p>
            <a:pPr algn="l" rtl="0">
              <a:lnSpc>
                <a:spcPct val="150000"/>
              </a:lnSpc>
            </a:pPr>
            <a:r>
              <a:rPr lang="en-US" dirty="0"/>
              <a:t>Is suspension of attenuated live or killed micro-organism bacterial or viral administrated to induce immunity and prevent infectious diseases .</a:t>
            </a:r>
          </a:p>
          <a:p>
            <a:pPr marL="114300" indent="0" algn="l" rtl="0">
              <a:lnSpc>
                <a:spcPct val="150000"/>
              </a:lnSpc>
              <a:buNone/>
            </a:pPr>
            <a:r>
              <a:rPr lang="en-US" i="1" dirty="0"/>
              <a:t> </a:t>
            </a:r>
            <a:endParaRPr lang="en-US" dirty="0"/>
          </a:p>
        </p:txBody>
      </p:sp>
    </p:spTree>
    <p:extLst>
      <p:ext uri="{BB962C8B-B14F-4D97-AF65-F5344CB8AC3E}">
        <p14:creationId xmlns:p14="http://schemas.microsoft.com/office/powerpoint/2010/main" val="325720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Importance of </a:t>
            </a:r>
            <a:r>
              <a:rPr lang="en-US" sz="4000" b="1" dirty="0" smtClean="0"/>
              <a:t>vaccination</a:t>
            </a:r>
            <a:endParaRPr lang="ar-SA" sz="4000" dirty="0"/>
          </a:p>
        </p:txBody>
      </p:sp>
      <p:sp>
        <p:nvSpPr>
          <p:cNvPr id="3" name="Content Placeholder 2"/>
          <p:cNvSpPr>
            <a:spLocks noGrp="1"/>
          </p:cNvSpPr>
          <p:nvPr>
            <p:ph idx="1"/>
          </p:nvPr>
        </p:nvSpPr>
        <p:spPr/>
        <p:txBody>
          <a:bodyPr/>
          <a:lstStyle/>
          <a:p>
            <a:pPr lvl="0" algn="l" rtl="0">
              <a:lnSpc>
                <a:spcPct val="150000"/>
              </a:lnSpc>
            </a:pPr>
            <a:r>
              <a:rPr lang="en-US" dirty="0" smtClean="0"/>
              <a:t>Prevention </a:t>
            </a:r>
            <a:r>
              <a:rPr lang="en-US" dirty="0"/>
              <a:t>rather than cure</a:t>
            </a:r>
          </a:p>
          <a:p>
            <a:pPr lvl="0" algn="l" rtl="0">
              <a:lnSpc>
                <a:spcPct val="150000"/>
              </a:lnSpc>
            </a:pPr>
            <a:r>
              <a:rPr lang="en-US" dirty="0"/>
              <a:t>To prevent infectious disease</a:t>
            </a:r>
          </a:p>
          <a:p>
            <a:pPr lvl="0" algn="l" rtl="0">
              <a:lnSpc>
                <a:spcPct val="150000"/>
              </a:lnSpc>
            </a:pPr>
            <a:r>
              <a:rPr lang="en-US" dirty="0"/>
              <a:t>To prevent handicapping and disabilities </a:t>
            </a:r>
          </a:p>
          <a:p>
            <a:pPr lvl="0" algn="l" rtl="0">
              <a:lnSpc>
                <a:spcPct val="150000"/>
              </a:lnSpc>
            </a:pPr>
            <a:r>
              <a:rPr lang="en-US" dirty="0"/>
              <a:t>To stimulate the immune system</a:t>
            </a:r>
          </a:p>
          <a:p>
            <a:pPr algn="l"/>
            <a:endParaRPr lang="ar-SA" dirty="0"/>
          </a:p>
          <a:p>
            <a:endParaRPr lang="ar-SA" dirty="0"/>
          </a:p>
        </p:txBody>
      </p:sp>
    </p:spTree>
    <p:extLst>
      <p:ext uri="{BB962C8B-B14F-4D97-AF65-F5344CB8AC3E}">
        <p14:creationId xmlns:p14="http://schemas.microsoft.com/office/powerpoint/2010/main" val="1579295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868362"/>
          </a:xfrm>
        </p:spPr>
        <p:txBody>
          <a:bodyPr/>
          <a:lstStyle/>
          <a:p>
            <a:pPr lvl="0"/>
            <a:r>
              <a:rPr lang="en-US" sz="3200" b="1" dirty="0">
                <a:solidFill>
                  <a:schemeClr val="tx1"/>
                </a:solidFill>
                <a:latin typeface="Arial" pitchFamily="34" charset="0"/>
                <a:ea typeface="Times New Roman" pitchFamily="18" charset="0"/>
                <a:cs typeface="Arial" pitchFamily="34" charset="0"/>
              </a:rPr>
              <a:t>Different types of vaccine</a:t>
            </a:r>
            <a:r>
              <a:rPr lang="en-US" sz="3200" dirty="0">
                <a:solidFill>
                  <a:schemeClr val="tx1"/>
                </a:solidFill>
                <a:latin typeface="Arial" pitchFamily="34" charset="0"/>
                <a:cs typeface="Arial" pitchFamily="34" charset="0"/>
              </a:rPr>
              <a:t/>
            </a:r>
            <a:br>
              <a:rPr lang="en-US" sz="3200" dirty="0">
                <a:solidFill>
                  <a:schemeClr val="tx1"/>
                </a:solidFill>
                <a:latin typeface="Arial" pitchFamily="34" charset="0"/>
                <a:cs typeface="Arial" pitchFamily="34" charset="0"/>
              </a:rPr>
            </a:br>
            <a:endParaRPr lang="ar-SA"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8788460"/>
              </p:ext>
            </p:extLst>
          </p:nvPr>
        </p:nvGraphicFramePr>
        <p:xfrm>
          <a:off x="228600" y="1066800"/>
          <a:ext cx="8077200" cy="5375910"/>
        </p:xfrm>
        <a:graphic>
          <a:graphicData uri="http://schemas.openxmlformats.org/drawingml/2006/table">
            <a:tbl>
              <a:tblPr firstRow="1" firstCol="1" bandRow="1">
                <a:tableStyleId>{5C22544A-7EE6-4342-B048-85BDC9FD1C3A}</a:tableStyleId>
              </a:tblPr>
              <a:tblGrid>
                <a:gridCol w="2858666"/>
                <a:gridCol w="5218534"/>
              </a:tblGrid>
              <a:tr h="358394">
                <a:tc>
                  <a:txBody>
                    <a:bodyPr/>
                    <a:lstStyle/>
                    <a:p>
                      <a:pPr algn="l" rtl="0">
                        <a:lnSpc>
                          <a:spcPct val="115000"/>
                        </a:lnSpc>
                        <a:spcAft>
                          <a:spcPts val="0"/>
                        </a:spcAft>
                        <a:tabLst>
                          <a:tab pos="5248275" algn="l"/>
                          <a:tab pos="6515100" algn="r"/>
                        </a:tabLst>
                      </a:pPr>
                      <a:r>
                        <a:rPr lang="en-US" sz="1800" dirty="0">
                          <a:effectLst/>
                        </a:rPr>
                        <a:t>Type of vaccine</a:t>
                      </a:r>
                      <a:endParaRPr lang="en-US" sz="1100" dirty="0">
                        <a:effectLst/>
                        <a:latin typeface="Calibri"/>
                        <a:ea typeface="Calibri"/>
                        <a:cs typeface="Arial"/>
                      </a:endParaRPr>
                    </a:p>
                  </a:txBody>
                  <a:tcPr marL="68580" marR="68580" marT="0" marB="0"/>
                </a:tc>
                <a:tc>
                  <a:txBody>
                    <a:bodyPr/>
                    <a:lstStyle/>
                    <a:p>
                      <a:pPr algn="l" rtl="0">
                        <a:lnSpc>
                          <a:spcPct val="115000"/>
                        </a:lnSpc>
                        <a:spcAft>
                          <a:spcPts val="0"/>
                        </a:spcAft>
                        <a:tabLst>
                          <a:tab pos="5248275" algn="l"/>
                          <a:tab pos="6515100" algn="r"/>
                        </a:tabLst>
                      </a:pPr>
                      <a:r>
                        <a:rPr lang="en-US" sz="1800">
                          <a:effectLst/>
                        </a:rPr>
                        <a:t>Name of vaccine </a:t>
                      </a:r>
                      <a:endParaRPr lang="en-US" sz="1100">
                        <a:effectLst/>
                        <a:latin typeface="Calibri"/>
                        <a:ea typeface="Calibri"/>
                        <a:cs typeface="Arial"/>
                      </a:endParaRPr>
                    </a:p>
                  </a:txBody>
                  <a:tcPr marL="68580" marR="68580" marT="0" marB="0"/>
                </a:tc>
              </a:tr>
              <a:tr h="2150364">
                <a:tc>
                  <a:txBody>
                    <a:bodyPr/>
                    <a:lstStyle/>
                    <a:p>
                      <a:pPr algn="l" rtl="0">
                        <a:lnSpc>
                          <a:spcPct val="115000"/>
                        </a:lnSpc>
                        <a:spcAft>
                          <a:spcPts val="0"/>
                        </a:spcAft>
                        <a:tabLst>
                          <a:tab pos="5248275" algn="l"/>
                          <a:tab pos="6515100" algn="r"/>
                        </a:tabLst>
                      </a:pPr>
                      <a:r>
                        <a:rPr lang="en-US" sz="1800" dirty="0">
                          <a:effectLst/>
                        </a:rPr>
                        <a:t>Live attenuated vaccine</a:t>
                      </a:r>
                      <a:endParaRPr lang="en-US" sz="1100" dirty="0">
                        <a:effectLst/>
                        <a:latin typeface="Calibri"/>
                        <a:ea typeface="Calibri"/>
                        <a:cs typeface="Arial"/>
                      </a:endParaRPr>
                    </a:p>
                  </a:txBody>
                  <a:tcPr marL="68580" marR="68580" marT="0" marB="0"/>
                </a:tc>
                <a:tc>
                  <a:txBody>
                    <a:bodyPr/>
                    <a:lstStyle/>
                    <a:p>
                      <a:pPr marL="342900" lvl="0" indent="-342900" algn="l" rtl="0">
                        <a:lnSpc>
                          <a:spcPct val="115000"/>
                        </a:lnSpc>
                        <a:spcAft>
                          <a:spcPts val="0"/>
                        </a:spcAft>
                        <a:buFont typeface="Times New Roman"/>
                        <a:buChar char="-"/>
                        <a:tabLst>
                          <a:tab pos="5248275" algn="l"/>
                          <a:tab pos="6515100" algn="r"/>
                        </a:tabLst>
                      </a:pPr>
                      <a:r>
                        <a:rPr lang="en-US" sz="1800">
                          <a:effectLst/>
                        </a:rPr>
                        <a:t>Measles, Mumps, Rubella(MMR combined vaccine</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Oral Polio -Sabine vaccine((OPV)</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BCG against tuberculosis</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Varicella</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Rotavirus</a:t>
                      </a:r>
                      <a:endParaRPr lang="en-US" sz="1100">
                        <a:effectLst/>
                        <a:latin typeface="Calibri"/>
                        <a:ea typeface="Times New Roman"/>
                        <a:cs typeface="Arial"/>
                      </a:endParaRPr>
                    </a:p>
                  </a:txBody>
                  <a:tcPr marL="68580" marR="68580" marT="0" marB="0"/>
                </a:tc>
              </a:tr>
              <a:tr h="2150364">
                <a:tc>
                  <a:txBody>
                    <a:bodyPr/>
                    <a:lstStyle/>
                    <a:p>
                      <a:pPr algn="l" rtl="0">
                        <a:lnSpc>
                          <a:spcPct val="115000"/>
                        </a:lnSpc>
                        <a:spcAft>
                          <a:spcPts val="0"/>
                        </a:spcAft>
                        <a:tabLst>
                          <a:tab pos="5248275" algn="l"/>
                          <a:tab pos="6515100" algn="r"/>
                        </a:tabLst>
                      </a:pPr>
                      <a:r>
                        <a:rPr lang="en-US" sz="1800">
                          <a:effectLst/>
                        </a:rPr>
                        <a:t>Killed or inactivated vaccine  </a:t>
                      </a:r>
                      <a:endParaRPr lang="en-US" sz="1100">
                        <a:effectLst/>
                        <a:latin typeface="Calibri"/>
                        <a:ea typeface="Calibri"/>
                        <a:cs typeface="Arial"/>
                      </a:endParaRPr>
                    </a:p>
                  </a:txBody>
                  <a:tcPr marL="68580" marR="68580" marT="0" marB="0"/>
                </a:tc>
                <a:tc>
                  <a:txBody>
                    <a:bodyPr/>
                    <a:lstStyle/>
                    <a:p>
                      <a:pPr marL="342900" lvl="0" indent="-342900" algn="l" rtl="0">
                        <a:lnSpc>
                          <a:spcPct val="115000"/>
                        </a:lnSpc>
                        <a:spcAft>
                          <a:spcPts val="0"/>
                        </a:spcAft>
                        <a:buFont typeface="Times New Roman"/>
                        <a:buChar char="-"/>
                        <a:tabLst>
                          <a:tab pos="5248275" algn="l"/>
                          <a:tab pos="6515100" algn="r"/>
                        </a:tabLst>
                      </a:pPr>
                      <a:r>
                        <a:rPr lang="en-US" sz="1800">
                          <a:effectLst/>
                        </a:rPr>
                        <a:t>Polio –Salk vaccine((OPV)</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Hepatitis A_B</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Pertussis</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Influenza</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Pneumococcal Conjugate</a:t>
                      </a:r>
                      <a:endParaRPr lang="en-US" sz="1100">
                        <a:effectLst/>
                      </a:endParaRPr>
                    </a:p>
                    <a:p>
                      <a:pPr marL="342900" lvl="0" indent="-342900" algn="l" rtl="0">
                        <a:lnSpc>
                          <a:spcPct val="115000"/>
                        </a:lnSpc>
                        <a:spcAft>
                          <a:spcPts val="0"/>
                        </a:spcAft>
                        <a:buFont typeface="Times New Roman"/>
                        <a:buChar char="-"/>
                        <a:tabLst>
                          <a:tab pos="5248275" algn="l"/>
                          <a:tab pos="6515100" algn="r"/>
                        </a:tabLst>
                      </a:pPr>
                      <a:r>
                        <a:rPr lang="en-US" sz="1800">
                          <a:effectLst/>
                        </a:rPr>
                        <a:t>Meningococcal Conjugate vaccine</a:t>
                      </a:r>
                      <a:endParaRPr lang="en-US" sz="1100">
                        <a:effectLst/>
                        <a:latin typeface="Calibri"/>
                        <a:ea typeface="Times New Roman"/>
                        <a:cs typeface="Arial"/>
                      </a:endParaRPr>
                    </a:p>
                  </a:txBody>
                  <a:tcPr marL="68580" marR="68580" marT="0" marB="0"/>
                </a:tc>
              </a:tr>
              <a:tr h="358394">
                <a:tc>
                  <a:txBody>
                    <a:bodyPr/>
                    <a:lstStyle/>
                    <a:p>
                      <a:pPr algn="just" rtl="0">
                        <a:lnSpc>
                          <a:spcPct val="115000"/>
                        </a:lnSpc>
                        <a:spcAft>
                          <a:spcPts val="0"/>
                        </a:spcAft>
                        <a:tabLst>
                          <a:tab pos="5715000" algn="l"/>
                        </a:tabLst>
                      </a:pPr>
                      <a:r>
                        <a:rPr lang="en-US" sz="1800">
                          <a:effectLst/>
                        </a:rPr>
                        <a:t>Part of organism </a:t>
                      </a:r>
                      <a:endParaRPr lang="en-US" sz="1100">
                        <a:effectLst/>
                        <a:latin typeface="Calibri"/>
                        <a:ea typeface="Calibri"/>
                        <a:cs typeface="Arial"/>
                      </a:endParaRPr>
                    </a:p>
                  </a:txBody>
                  <a:tcPr marL="68580" marR="68580" marT="0" marB="0"/>
                </a:tc>
                <a:tc>
                  <a:txBody>
                    <a:bodyPr/>
                    <a:lstStyle/>
                    <a:p>
                      <a:pPr algn="l" rtl="0">
                        <a:lnSpc>
                          <a:spcPct val="115000"/>
                        </a:lnSpc>
                        <a:spcAft>
                          <a:spcPts val="0"/>
                        </a:spcAft>
                        <a:tabLst>
                          <a:tab pos="5248275" algn="l"/>
                          <a:tab pos="6515100" algn="r"/>
                        </a:tabLst>
                      </a:pPr>
                      <a:r>
                        <a:rPr lang="en-US" sz="1800">
                          <a:effectLst/>
                        </a:rPr>
                        <a:t>Hepatitis B</a:t>
                      </a:r>
                      <a:endParaRPr lang="en-US" sz="1100">
                        <a:effectLst/>
                        <a:latin typeface="Calibri"/>
                        <a:ea typeface="Calibri"/>
                        <a:cs typeface="Arial"/>
                      </a:endParaRPr>
                    </a:p>
                  </a:txBody>
                  <a:tcPr marL="68580" marR="68580" marT="0" marB="0"/>
                </a:tc>
              </a:tr>
              <a:tr h="358394">
                <a:tc>
                  <a:txBody>
                    <a:bodyPr/>
                    <a:lstStyle/>
                    <a:p>
                      <a:pPr algn="l" rtl="1">
                        <a:lnSpc>
                          <a:spcPct val="115000"/>
                        </a:lnSpc>
                        <a:spcAft>
                          <a:spcPts val="0"/>
                        </a:spcAft>
                        <a:tabLst>
                          <a:tab pos="5715000" algn="l"/>
                        </a:tabLst>
                      </a:pPr>
                      <a:r>
                        <a:rPr lang="en-US" sz="1800">
                          <a:effectLst/>
                        </a:rPr>
                        <a:t>   Toxoid</a:t>
                      </a:r>
                      <a:endParaRPr lang="en-US" sz="1100">
                        <a:effectLst/>
                        <a:latin typeface="Calibri"/>
                        <a:ea typeface="Calibri"/>
                        <a:cs typeface="Arial"/>
                      </a:endParaRPr>
                    </a:p>
                  </a:txBody>
                  <a:tcPr marL="68580" marR="68580" marT="0" marB="0"/>
                </a:tc>
                <a:tc>
                  <a:txBody>
                    <a:bodyPr/>
                    <a:lstStyle/>
                    <a:p>
                      <a:pPr algn="l" rtl="0">
                        <a:lnSpc>
                          <a:spcPct val="115000"/>
                        </a:lnSpc>
                        <a:spcAft>
                          <a:spcPts val="0"/>
                        </a:spcAft>
                        <a:tabLst>
                          <a:tab pos="5248275" algn="l"/>
                          <a:tab pos="6515100" algn="r"/>
                        </a:tabLst>
                      </a:pPr>
                      <a:r>
                        <a:rPr lang="en-US" sz="1800" dirty="0">
                          <a:effectLst/>
                        </a:rPr>
                        <a:t>Diphtheria, Tetanus(DT immunization)</a:t>
                      </a:r>
                      <a:endParaRPr lang="en-US" sz="11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995222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BC Routine Immunization Schedule</a:t>
            </a:r>
            <a:r>
              <a:rPr lang="en-US" sz="3600" dirty="0"/>
              <a:t/>
            </a:r>
            <a:br>
              <a:rPr lang="en-US" sz="3600" dirty="0"/>
            </a:br>
            <a:r>
              <a:rPr lang="en-US" sz="3600" dirty="0"/>
              <a:t>INFANTS &amp; </a:t>
            </a:r>
            <a:r>
              <a:rPr lang="en-US" sz="3600" dirty="0" smtClean="0"/>
              <a:t>CHILDREN</a:t>
            </a:r>
            <a:endParaRPr lang="ar-SA" sz="3600" dirty="0"/>
          </a:p>
        </p:txBody>
      </p:sp>
      <p:sp>
        <p:nvSpPr>
          <p:cNvPr id="3" name="Content Placeholder 2"/>
          <p:cNvSpPr>
            <a:spLocks noGrp="1"/>
          </p:cNvSpPr>
          <p:nvPr>
            <p:ph idx="1"/>
          </p:nvPr>
        </p:nvSpPr>
        <p:spPr/>
        <p:txBody>
          <a:bodyPr/>
          <a:lstStyle/>
          <a:p>
            <a:r>
              <a:rPr lang="ar-EG" dirty="0"/>
              <a:t> </a:t>
            </a: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00200"/>
            <a:ext cx="7620000" cy="4876800"/>
          </a:xfrm>
          <a:prstGeom prst="rect">
            <a:avLst/>
          </a:prstGeom>
          <a:noFill/>
          <a:ln>
            <a:noFill/>
          </a:ln>
        </p:spPr>
      </p:pic>
    </p:spTree>
    <p:extLst>
      <p:ext uri="{BB962C8B-B14F-4D97-AF65-F5344CB8AC3E}">
        <p14:creationId xmlns:p14="http://schemas.microsoft.com/office/powerpoint/2010/main" val="3327039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Possible reaction of DT </a:t>
            </a:r>
            <a:r>
              <a:rPr lang="en-US" sz="3600" b="1" dirty="0" err="1"/>
              <a:t>aP</a:t>
            </a:r>
            <a:r>
              <a:rPr lang="en-US" sz="3600" b="1" dirty="0"/>
              <a:t>-HB-IPV-</a:t>
            </a:r>
            <a:r>
              <a:rPr lang="en-US" sz="3600" b="1" dirty="0" err="1"/>
              <a:t>Hib</a:t>
            </a:r>
            <a:r>
              <a:rPr lang="en-US" sz="3600" b="1" dirty="0"/>
              <a:t>. vaccine:-</a:t>
            </a:r>
            <a:endParaRPr lang="ar-SA" sz="3600" dirty="0"/>
          </a:p>
        </p:txBody>
      </p:sp>
      <p:sp>
        <p:nvSpPr>
          <p:cNvPr id="3" name="Content Placeholder 2"/>
          <p:cNvSpPr>
            <a:spLocks noGrp="1"/>
          </p:cNvSpPr>
          <p:nvPr>
            <p:ph idx="1"/>
          </p:nvPr>
        </p:nvSpPr>
        <p:spPr>
          <a:xfrm>
            <a:off x="381000" y="1600200"/>
            <a:ext cx="7620000" cy="4800600"/>
          </a:xfrm>
        </p:spPr>
        <p:txBody>
          <a:bodyPr>
            <a:normAutofit/>
          </a:bodyPr>
          <a:lstStyle/>
          <a:p>
            <a:pPr marL="114300" indent="0" algn="l">
              <a:lnSpc>
                <a:spcPct val="150000"/>
              </a:lnSpc>
              <a:buNone/>
            </a:pPr>
            <a:r>
              <a:rPr lang="en-US" dirty="0" smtClean="0"/>
              <a:t>Vaccines </a:t>
            </a:r>
            <a:r>
              <a:rPr lang="en-US" dirty="0"/>
              <a:t>are very safe. </a:t>
            </a:r>
          </a:p>
          <a:p>
            <a:pPr algn="l" rtl="0">
              <a:lnSpc>
                <a:spcPct val="150000"/>
              </a:lnSpc>
            </a:pPr>
            <a:r>
              <a:rPr lang="en-US" dirty="0"/>
              <a:t>-Common reactions to the vaccine may include soreness, redness and swelling where the vaccine was given. Some children may have a fever or experience crankiness, restlessness, vomiting, diarrhea, persistent crying or a loss of appetite.</a:t>
            </a:r>
          </a:p>
          <a:p>
            <a:pPr marL="114300" indent="0" rtl="0">
              <a:buNone/>
            </a:pPr>
            <a:r>
              <a:rPr lang="en-US" dirty="0" smtClean="0"/>
              <a:t>  </a:t>
            </a:r>
            <a:endParaRPr lang="ar-SA" dirty="0"/>
          </a:p>
        </p:txBody>
      </p:sp>
    </p:spTree>
    <p:extLst>
      <p:ext uri="{BB962C8B-B14F-4D97-AF65-F5344CB8AC3E}">
        <p14:creationId xmlns:p14="http://schemas.microsoft.com/office/powerpoint/2010/main" val="1129518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lnSpc>
                <a:spcPct val="150000"/>
              </a:lnSpc>
            </a:pPr>
            <a:r>
              <a:rPr lang="en-US" dirty="0"/>
              <a:t>- These reactions are mild and usually last 1 to 2 days</a:t>
            </a:r>
          </a:p>
          <a:p>
            <a:pPr algn="just" rtl="0">
              <a:lnSpc>
                <a:spcPct val="150000"/>
              </a:lnSpc>
            </a:pPr>
            <a:r>
              <a:rPr lang="en-US" dirty="0"/>
              <a:t>- It is important to stay in the clinic for 15 minutes after getting any vaccine because there is an extremely rare possibility, less than 1 in a million, of a life-threatening allergic reaction called anaphylaxis. This may include hives, difficulty breathing, or swelling of the throat, tongue or lips</a:t>
            </a:r>
          </a:p>
          <a:p>
            <a:pPr algn="just">
              <a:lnSpc>
                <a:spcPct val="150000"/>
              </a:lnSpc>
            </a:pPr>
            <a:endParaRPr lang="ar-SA" dirty="0"/>
          </a:p>
        </p:txBody>
      </p:sp>
    </p:spTree>
    <p:extLst>
      <p:ext uri="{BB962C8B-B14F-4D97-AF65-F5344CB8AC3E}">
        <p14:creationId xmlns:p14="http://schemas.microsoft.com/office/powerpoint/2010/main" val="4196920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TotalTime>
  <Words>656</Words>
  <Application>Microsoft Office PowerPoint</Application>
  <PresentationFormat>On-screen Show (4:3)</PresentationFormat>
  <Paragraphs>83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Adjacency</vt:lpstr>
      <vt:lpstr>Child Immunization </vt:lpstr>
      <vt:lpstr>Outlines:- </vt:lpstr>
      <vt:lpstr>Introduction</vt:lpstr>
      <vt:lpstr>Definitions</vt:lpstr>
      <vt:lpstr>Importance of vaccination</vt:lpstr>
      <vt:lpstr>Different types of vaccine </vt:lpstr>
      <vt:lpstr>BC Routine Immunization Schedule INFANTS &amp; CHILDREN</vt:lpstr>
      <vt:lpstr>Possible reaction of DT aP-HB-IPV-Hib. vaccine:-</vt:lpstr>
      <vt:lpstr>PowerPoint Presentation</vt:lpstr>
      <vt:lpstr>Possible reaction of Pneumococcal Conjugate:- *</vt:lpstr>
      <vt:lpstr>*  Common side effects of the rotavirus vaccine:-</vt:lpstr>
      <vt:lpstr>* Common side effects of Meningococcal C Conjugate vaccine:-</vt:lpstr>
      <vt:lpstr>*Common side effects of MMR vaccine:-</vt:lpstr>
      <vt:lpstr> *Common side effects of Varicella vaccine:-</vt:lpstr>
      <vt:lpstr>*Common side effects of flu shot vaccine:-</vt:lpstr>
      <vt:lpstr> *Common side effects of Hepatitis A vaccine:-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Immunization</dc:title>
  <dc:creator>ahmed</dc:creator>
  <cp:lastModifiedBy>ismail - [2010]</cp:lastModifiedBy>
  <cp:revision>3</cp:revision>
  <dcterms:created xsi:type="dcterms:W3CDTF">2006-08-16T00:00:00Z</dcterms:created>
  <dcterms:modified xsi:type="dcterms:W3CDTF">2020-04-01T07:29:14Z</dcterms:modified>
</cp:coreProperties>
</file>