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4" r:id="rId1"/>
  </p:sldMasterIdLst>
  <p:sldIdLst>
    <p:sldId id="257" r:id="rId2"/>
    <p:sldId id="269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539E0-51AC-429E-902A-BE90E466DD71}" type="datetimeFigureOut">
              <a:rPr lang="ar-EG" smtClean="0"/>
              <a:t>08/08/1441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983A-35A2-41D2-A47D-41FB21A5B21F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539E0-51AC-429E-902A-BE90E466DD71}" type="datetimeFigureOut">
              <a:rPr lang="ar-EG" smtClean="0"/>
              <a:t>08/08/1441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983A-35A2-41D2-A47D-41FB21A5B21F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539E0-51AC-429E-902A-BE90E466DD71}" type="datetimeFigureOut">
              <a:rPr lang="ar-EG" smtClean="0"/>
              <a:t>08/08/1441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983A-35A2-41D2-A47D-41FB21A5B21F}" type="slidenum">
              <a:rPr lang="ar-EG" smtClean="0"/>
              <a:t>‹#›</a:t>
            </a:fld>
            <a:endParaRPr lang="ar-EG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539E0-51AC-429E-902A-BE90E466DD71}" type="datetimeFigureOut">
              <a:rPr lang="ar-EG" smtClean="0"/>
              <a:t>08/08/1441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983A-35A2-41D2-A47D-41FB21A5B21F}" type="slidenum">
              <a:rPr lang="ar-EG" smtClean="0"/>
              <a:t>‹#›</a:t>
            </a:fld>
            <a:endParaRPr lang="ar-EG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539E0-51AC-429E-902A-BE90E466DD71}" type="datetimeFigureOut">
              <a:rPr lang="ar-EG" smtClean="0"/>
              <a:t>08/08/1441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983A-35A2-41D2-A47D-41FB21A5B21F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539E0-51AC-429E-902A-BE90E466DD71}" type="datetimeFigureOut">
              <a:rPr lang="ar-EG" smtClean="0"/>
              <a:t>08/08/1441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983A-35A2-41D2-A47D-41FB21A5B21F}" type="slidenum">
              <a:rPr lang="ar-EG" smtClean="0"/>
              <a:t>‹#›</a:t>
            </a:fld>
            <a:endParaRPr lang="ar-E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539E0-51AC-429E-902A-BE90E466DD71}" type="datetimeFigureOut">
              <a:rPr lang="ar-EG" smtClean="0"/>
              <a:t>08/08/1441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983A-35A2-41D2-A47D-41FB21A5B21F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539E0-51AC-429E-902A-BE90E466DD71}" type="datetimeFigureOut">
              <a:rPr lang="ar-EG" smtClean="0"/>
              <a:t>08/08/1441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983A-35A2-41D2-A47D-41FB21A5B21F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539E0-51AC-429E-902A-BE90E466DD71}" type="datetimeFigureOut">
              <a:rPr lang="ar-EG" smtClean="0"/>
              <a:t>08/08/1441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983A-35A2-41D2-A47D-41FB21A5B21F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539E0-51AC-429E-902A-BE90E466DD71}" type="datetimeFigureOut">
              <a:rPr lang="ar-EG" smtClean="0"/>
              <a:t>08/08/1441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983A-35A2-41D2-A47D-41FB21A5B21F}" type="slidenum">
              <a:rPr lang="ar-EG" smtClean="0"/>
              <a:t>‹#›</a:t>
            </a:fld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539E0-51AC-429E-902A-BE90E466DD71}" type="datetimeFigureOut">
              <a:rPr lang="ar-EG" smtClean="0"/>
              <a:t>08/08/1441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983A-35A2-41D2-A47D-41FB21A5B21F}" type="slidenum">
              <a:rPr lang="ar-EG" smtClean="0"/>
              <a:t>‹#›</a:t>
            </a:fld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61539E0-51AC-429E-902A-BE90E466DD71}" type="datetimeFigureOut">
              <a:rPr lang="ar-EG" smtClean="0"/>
              <a:t>08/08/1441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485983A-35A2-41D2-A47D-41FB21A5B21F}" type="slidenum">
              <a:rPr lang="ar-EG" smtClean="0"/>
              <a:t>‹#›</a:t>
            </a:fld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endParaRPr lang="en-US" dirty="0" smtClean="0"/>
          </a:p>
          <a:p>
            <a:pPr algn="ctr"/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Care of newborn under radiant warmer.</a:t>
            </a:r>
          </a:p>
          <a:p>
            <a:pPr algn="ctr"/>
            <a:r>
              <a:rPr lang="en-US" b="1" dirty="0" smtClean="0">
                <a:solidFill>
                  <a:srgbClr val="000000"/>
                </a:solidFill>
                <a:latin typeface="Times New Roman"/>
              </a:rPr>
              <a:t>&amp;</a:t>
            </a:r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en-US" dirty="0" smtClean="0"/>
          </a:p>
          <a:p>
            <a:pPr algn="ctr"/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Care of baby under phototherapy. </a:t>
            </a:r>
          </a:p>
          <a:p>
            <a:pPr algn="ctr"/>
            <a:endParaRPr lang="en-US" b="1" dirty="0">
              <a:solidFill>
                <a:srgbClr val="000000"/>
              </a:solidFill>
              <a:latin typeface="Times New Roman"/>
            </a:endParaRPr>
          </a:p>
          <a:p>
            <a:pPr algn="ctr"/>
            <a:endParaRPr lang="en-US" b="1" dirty="0" smtClean="0">
              <a:solidFill>
                <a:srgbClr val="000000"/>
              </a:solidFill>
              <a:latin typeface="Times New Roman"/>
            </a:endParaRPr>
          </a:p>
          <a:p>
            <a:pPr algn="l"/>
            <a:r>
              <a:rPr lang="en-US" b="1" dirty="0" smtClean="0">
                <a:solidFill>
                  <a:srgbClr val="000000"/>
                </a:solidFill>
                <a:latin typeface="Times New Roman"/>
              </a:rPr>
              <a:t>Prepared by / </a:t>
            </a:r>
            <a:r>
              <a:rPr lang="en-US" b="1" dirty="0" err="1" smtClean="0">
                <a:solidFill>
                  <a:srgbClr val="000000"/>
                </a:solidFill>
                <a:latin typeface="Times New Roman"/>
              </a:rPr>
              <a:t>Basem</a:t>
            </a:r>
            <a:r>
              <a:rPr lang="en-US" b="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Times New Roman"/>
              </a:rPr>
              <a:t>Rafat</a:t>
            </a:r>
            <a:r>
              <a:rPr lang="en-US" b="1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27747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algn="ctr"/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Role of nurse while giving phototherapy:</a:t>
            </a:r>
          </a:p>
          <a:p>
            <a:pPr algn="l"/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en-US" b="1" i="0" u="none" strike="noStrike" baseline="0" dirty="0" smtClean="0">
              <a:solidFill>
                <a:srgbClr val="000000"/>
              </a:solidFill>
              <a:latin typeface="Times New Roman"/>
            </a:endParaRP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1-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Check the lights of the phototherapy unit before use, no loose electric connection should be there.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2-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Clean the glass surface of the phototherapy unit 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3- The lamp should be 5-8 cm over the incubator or 25-30 cm from the baby skin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4-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The eyes and the genitalia should be covered while phototherapy is in use.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5-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Eye patches should be removed every 4 hourly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6-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The eye shield should not be too tight or too loose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algn="l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776767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algn="l"/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7-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Turn the position of the baby so that the entire body surface gets exposure.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 8- Cleanse skin frequently to prevent irritation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9-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Monitor infant's temperature frequently.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10-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Daily weight and close monitoring of I/O must be done 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11- Encourage breast feeding every 2 hourly.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12-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Observe skin, mucous membranes and stool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13-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Take the baby out of the phototherapy at times (while feeding).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14-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Bilirubin level should be followed for at least 24hours after discontinuing phototherapy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709820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algn="l"/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Side effects of phototherapy:</a:t>
            </a:r>
          </a:p>
          <a:p>
            <a:pPr algn="l"/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1-Dehydration due to Increase insensible water loss 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2- GI effects such as diarrhea, increase passage of loose green stool.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 3- Dark yellow urine.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 4-Erythema and skin rashes.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 5- Hyperthermia.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 6- Irritability.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 7- Bronze baby syndrome.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 8- Retinal damage.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 9- Cell damage and mutations.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242122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endParaRPr lang="en-US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  <a:p>
            <a:endParaRPr lang="en-US" b="1" cap="none" spc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  <a:p>
            <a:r>
              <a:rPr lang="en-US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MY BEST WISHES..                   </a:t>
            </a:r>
            <a:endParaRPr lang="en-US" sz="4800" b="1" cap="none" spc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  <a:p>
            <a:endParaRPr lang="en-US" b="1" cap="none" spc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  <a:p>
            <a:endParaRPr lang="ar-EG" dirty="0"/>
          </a:p>
        </p:txBody>
      </p:sp>
      <p:sp>
        <p:nvSpPr>
          <p:cNvPr id="4" name="Rectangle 3"/>
          <p:cNvSpPr/>
          <p:nvPr/>
        </p:nvSpPr>
        <p:spPr>
          <a:xfrm>
            <a:off x="2365081" y="2967335"/>
            <a:ext cx="44138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THANK YOU..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90746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712968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221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algn="l"/>
            <a:endParaRPr lang="en-US" b="1" i="1" u="none" strike="noStrike" baseline="0" dirty="0" smtClean="0">
              <a:solidFill>
                <a:srgbClr val="000000"/>
              </a:solidFill>
              <a:latin typeface="Times New Roman"/>
            </a:endParaRPr>
          </a:p>
          <a:p>
            <a:pPr algn="l"/>
            <a:r>
              <a:rPr lang="en-US" b="1" i="1" u="none" strike="noStrike" baseline="0" dirty="0" smtClean="0">
                <a:solidFill>
                  <a:srgbClr val="000000"/>
                </a:solidFill>
                <a:latin typeface="Times New Roman"/>
              </a:rPr>
              <a:t>Radiant warmer: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 is the device used to maintain the temperature of the baby and to prevent hypothermia.</a:t>
            </a:r>
          </a:p>
          <a:p>
            <a:pPr algn="l"/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 Prepare a bed at least 30 minutes before the baby arrives in the nursery to ensure the baby is received in a warm, Comfortable environment.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631069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algn="l"/>
            <a:endParaRPr lang="en-US" b="1" i="0" u="none" strike="noStrike" baseline="0" dirty="0" smtClean="0">
              <a:solidFill>
                <a:srgbClr val="000000"/>
              </a:solidFill>
              <a:latin typeface="Times New Roman"/>
            </a:endParaRPr>
          </a:p>
          <a:p>
            <a:pPr algn="l"/>
            <a:endParaRPr lang="en-US" b="1" dirty="0">
              <a:solidFill>
                <a:srgbClr val="000000"/>
              </a:solidFill>
              <a:latin typeface="Times New Roman"/>
            </a:endParaRPr>
          </a:p>
          <a:p>
            <a:pPr algn="ctr"/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Procedure</a:t>
            </a:r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:</a:t>
            </a:r>
          </a:p>
          <a:p>
            <a:pPr algn="l"/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Getting ready: </a:t>
            </a:r>
          </a:p>
          <a:p>
            <a:pPr algn="l"/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 – Wash hand.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 2 – Wear the gloves.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 3 – Prepare the equipment 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4 - Explain the procedure to the mother </a:t>
            </a:r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During the procedure:</a:t>
            </a:r>
          </a:p>
          <a:p>
            <a:pPr algn="l"/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5 - Clean the radiant warmer/ incubator properly before use.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 6 - Switch on the main electrical supply.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566359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algn="l"/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7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- Put the baby sheet on the bed. Arrange all necessary items near the bed. 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8 - Put the radiant warmer on the manual mode with 100% heater output so that the temperature of all items likely to come in contact with the baby, are warm. 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9- Once for radiant warmer is ready. Switch to skin mode with desired setting. 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10 -Read temperature on display. Abdominal skin temperature should be 95.9% to 97.7 F ( 35.5o to 36.5o) 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11-Tape the probe onto the infant's abdomen b/w the umbilicus and xiphoid process in supine position and groin area in prone position.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564478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12 -Note the length of time of the radiant waves. 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  <a:p>
            <a:pPr algn="l"/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13- Maintain the fluid and electrolyte balance with 30% extra fluid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 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14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- Place only one baby under each radiant warmer. </a:t>
            </a:r>
          </a:p>
          <a:p>
            <a:pPr algn="l"/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15-Check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the temperature of the warmer and of the room every hour and adjust the temperature setting accordingly. Record the heater output in each shift (every 6 hours). </a:t>
            </a:r>
          </a:p>
          <a:p>
            <a:pPr algn="l"/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16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- Move the baby with the mother as soon as the baby no longer requires frequent procedures and treatment.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796637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algn="l"/>
            <a:endParaRPr lang="en-US" b="1" i="0" u="none" strike="noStrike" baseline="0" dirty="0" smtClean="0">
              <a:solidFill>
                <a:srgbClr val="000000"/>
              </a:solidFill>
              <a:latin typeface="Times New Roman"/>
            </a:endParaRPr>
          </a:p>
          <a:p>
            <a:pPr algn="ctr"/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After </a:t>
            </a:r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procedure:</a:t>
            </a:r>
          </a:p>
          <a:p>
            <a:pPr algn="l"/>
            <a:r>
              <a:rPr lang="ar-SA" b="1" i="0" u="none" strike="noStrike" baseline="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17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– Wash hand 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18 – Put the enfant in comfortable position.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19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– Record and report any abnormality </a:t>
            </a:r>
          </a:p>
          <a:p>
            <a:pPr marL="0" indent="0" algn="l">
              <a:buNone/>
            </a:pPr>
            <a:endParaRPr lang="en-US" b="1" i="0" u="none" strike="noStrike" baseline="0" dirty="0" smtClean="0">
              <a:solidFill>
                <a:srgbClr val="000000"/>
              </a:solidFill>
              <a:latin typeface="Times New Roman"/>
            </a:endParaRPr>
          </a:p>
          <a:p>
            <a:pPr marL="0" indent="0" algn="l">
              <a:buNone/>
            </a:pPr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For </a:t>
            </a:r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Disinfection</a:t>
            </a:r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:</a:t>
            </a:r>
            <a:endParaRPr lang="en-US" b="1" i="0" u="none" strike="noStrike" baseline="0" dirty="0" smtClean="0">
              <a:solidFill>
                <a:srgbClr val="000000"/>
              </a:solidFill>
              <a:latin typeface="Times New Roman"/>
            </a:endParaRP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1-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For daily cleaning of front panel use damp cloth soaked in mild detergent. 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2- Do not use spirit or other chemicals. 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3- Bassinet, cot should be disinfected daily using soap/ detergent solution or disinfection solution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77679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Definition:</a:t>
            </a:r>
          </a:p>
          <a:p>
            <a:pPr algn="l"/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Phototherapy is the procedure in which the baby is exposed to visible lights which causes the photo-oxidation and photo isomerization of bilirubin into water soluble, colorless form of bilirubin.</a:t>
            </a:r>
          </a:p>
          <a:p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ar-E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Care of baby under phototherapy: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087383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algn="l"/>
            <a:endParaRPr lang="en-US" b="1" i="0" u="none" strike="noStrike" baseline="0" dirty="0" smtClean="0">
              <a:solidFill>
                <a:srgbClr val="000000"/>
              </a:solidFill>
              <a:latin typeface="Times New Roman"/>
            </a:endParaRPr>
          </a:p>
          <a:p>
            <a:pPr algn="l"/>
            <a:endParaRPr lang="en-US" b="1" i="0" u="none" strike="noStrike" baseline="0" dirty="0" smtClean="0">
              <a:solidFill>
                <a:srgbClr val="000000"/>
              </a:solidFill>
              <a:latin typeface="Times New Roman"/>
            </a:endParaRPr>
          </a:p>
          <a:p>
            <a:pPr marL="0" indent="0" algn="l">
              <a:buNone/>
            </a:pPr>
            <a:endParaRPr lang="en-US" b="1" dirty="0">
              <a:solidFill>
                <a:srgbClr val="000000"/>
              </a:solidFill>
              <a:latin typeface="Times New Roman"/>
            </a:endParaRPr>
          </a:p>
          <a:p>
            <a:pPr marL="0" indent="0" algn="l">
              <a:buNone/>
            </a:pPr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Indications</a:t>
            </a:r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:</a:t>
            </a:r>
          </a:p>
          <a:p>
            <a:pPr algn="l"/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It </a:t>
            </a:r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is used when bilirubin level is</a:t>
            </a:r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:</a:t>
            </a:r>
            <a:endParaRPr lang="en-US" b="1" i="0" u="none" strike="noStrike" baseline="0" dirty="0" smtClean="0">
              <a:solidFill>
                <a:srgbClr val="000000"/>
              </a:solidFill>
              <a:latin typeface="Times New Roman"/>
            </a:endParaRP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1- 5-9 mg/dl at the 1st day of life 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2-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9/15mg/dl at the 2nd day of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life</a:t>
            </a:r>
          </a:p>
          <a:p>
            <a:pPr algn="l"/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3-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15/20 mg/dl at the 3rd day of life </a:t>
            </a:r>
            <a:r>
              <a:rPr lang="en-US" b="1" i="0" u="none" strike="noStrike" baseline="0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52029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112</TotalTime>
  <Words>728</Words>
  <Application>Microsoft Office PowerPoint</Application>
  <PresentationFormat>On-screen Show (4:3)</PresentationFormat>
  <Paragraphs>90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Waveform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Care of baby under phototherapy: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www</dc:creator>
  <cp:lastModifiedBy>www</cp:lastModifiedBy>
  <cp:revision>9</cp:revision>
  <dcterms:created xsi:type="dcterms:W3CDTF">2020-04-01T06:02:12Z</dcterms:created>
  <dcterms:modified xsi:type="dcterms:W3CDTF">2020-04-01T20:06:55Z</dcterms:modified>
</cp:coreProperties>
</file>