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57" r:id="rId4"/>
    <p:sldId id="294" r:id="rId5"/>
    <p:sldId id="258" r:id="rId6"/>
    <p:sldId id="295" r:id="rId7"/>
    <p:sldId id="259" r:id="rId8"/>
    <p:sldId id="260" r:id="rId9"/>
    <p:sldId id="296" r:id="rId10"/>
    <p:sldId id="261" r:id="rId11"/>
    <p:sldId id="262" r:id="rId12"/>
    <p:sldId id="271" r:id="rId13"/>
    <p:sldId id="263" r:id="rId14"/>
    <p:sldId id="286" r:id="rId15"/>
    <p:sldId id="287" r:id="rId16"/>
    <p:sldId id="282" r:id="rId17"/>
    <p:sldId id="264" r:id="rId18"/>
    <p:sldId id="288" r:id="rId19"/>
    <p:sldId id="273" r:id="rId20"/>
    <p:sldId id="265" r:id="rId21"/>
    <p:sldId id="289" r:id="rId22"/>
    <p:sldId id="290" r:id="rId23"/>
    <p:sldId id="274" r:id="rId24"/>
    <p:sldId id="266" r:id="rId25"/>
    <p:sldId id="291" r:id="rId26"/>
    <p:sldId id="275" r:id="rId27"/>
    <p:sldId id="285" r:id="rId28"/>
    <p:sldId id="267" r:id="rId29"/>
    <p:sldId id="277" r:id="rId30"/>
    <p:sldId id="292" r:id="rId31"/>
    <p:sldId id="268" r:id="rId32"/>
    <p:sldId id="284" r:id="rId33"/>
    <p:sldId id="269" r:id="rId34"/>
    <p:sldId id="270" r:id="rId35"/>
    <p:sldId id="293" r:id="rId36"/>
    <p:sldId id="283"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2/12/2020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2/12/2020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600" b="1" dirty="0" smtClean="0">
                <a:solidFill>
                  <a:schemeClr val="tx1"/>
                </a:solidFill>
              </a:rPr>
              <a:t>Prepared by</a:t>
            </a:r>
          </a:p>
          <a:p>
            <a:r>
              <a:rPr lang="en-US" sz="3600" b="1" dirty="0" smtClean="0">
                <a:solidFill>
                  <a:schemeClr val="tx1"/>
                </a:solidFill>
              </a:rPr>
              <a:t>Hossam Mahran</a:t>
            </a:r>
            <a:endParaRPr lang="en-US" sz="3600" b="1" dirty="0">
              <a:solidFill>
                <a:schemeClr val="tx1"/>
              </a:solidFill>
            </a:endParaRPr>
          </a:p>
        </p:txBody>
      </p:sp>
      <p:sp>
        <p:nvSpPr>
          <p:cNvPr id="2" name="Title 1"/>
          <p:cNvSpPr>
            <a:spLocks noGrp="1"/>
          </p:cNvSpPr>
          <p:nvPr>
            <p:ph type="ctrTitle"/>
          </p:nvPr>
        </p:nvSpPr>
        <p:spPr/>
        <p:txBody>
          <a:bodyPr>
            <a:normAutofit/>
          </a:bodyPr>
          <a:lstStyle/>
          <a:p>
            <a:r>
              <a:rPr lang="en-US" sz="4800" b="1" dirty="0">
                <a:latin typeface="Times New Roman" pitchFamily="18" charset="0"/>
                <a:cs typeface="Times New Roman" pitchFamily="18" charset="0"/>
              </a:rPr>
              <a:t>Vital signs </a:t>
            </a:r>
          </a:p>
        </p:txBody>
      </p:sp>
    </p:spTree>
    <p:extLst>
      <p:ext uri="{BB962C8B-B14F-4D97-AF65-F5344CB8AC3E}">
        <p14:creationId xmlns:p14="http://schemas.microsoft.com/office/powerpoint/2010/main" val="2016938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Body Temperature</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8610600" cy="4876800"/>
          </a:xfrm>
        </p:spPr>
        <p:txBody>
          <a:bodyPr>
            <a:normAutofit fontScale="92500" lnSpcReduction="10000"/>
          </a:bodyPr>
          <a:lstStyle/>
          <a:p>
            <a:pPr marL="0" indent="0">
              <a:lnSpc>
                <a:spcPct val="160000"/>
              </a:lnSpc>
              <a:buNone/>
            </a:pPr>
            <a:r>
              <a:rPr lang="en-US" b="1" dirty="0">
                <a:latin typeface="Times New Roman" pitchFamily="18" charset="0"/>
                <a:cs typeface="Times New Roman" pitchFamily="18" charset="0"/>
              </a:rPr>
              <a:t>Definition</a:t>
            </a:r>
            <a:endParaRPr lang="en-US" b="1" dirty="0" smtClean="0">
              <a:latin typeface="Times New Roman" pitchFamily="18" charset="0"/>
              <a:cs typeface="Times New Roman" pitchFamily="18" charset="0"/>
            </a:endParaRPr>
          </a:p>
          <a:p>
            <a:pPr>
              <a:lnSpc>
                <a:spcPct val="160000"/>
              </a:lnSpc>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means the degree of warmth or balance maintained between the heats produced (thermogenesis) and heat loss (thermolysis) in the body, compared with a recognized standard. The normal temperature is 37C or 95 F. In order to convert a reading from one scale to the other, the following relation can be used </a:t>
            </a:r>
            <a:endParaRPr lang="en-US" dirty="0" smtClean="0">
              <a:latin typeface="Times New Roman" pitchFamily="18" charset="0"/>
              <a:cs typeface="Times New Roman" pitchFamily="18" charset="0"/>
            </a:endParaRPr>
          </a:p>
          <a:p>
            <a:pPr marL="0" indent="0" algn="ctr">
              <a:lnSpc>
                <a:spcPct val="160000"/>
              </a:lnSpc>
              <a:buNone/>
            </a:pPr>
            <a:r>
              <a:rPr lang="en-US" b="1" dirty="0" smtClean="0">
                <a:latin typeface="Times New Roman" pitchFamily="18" charset="0"/>
                <a:cs typeface="Times New Roman" pitchFamily="18" charset="0"/>
              </a:rPr>
              <a:t>(F-32)5/9 </a:t>
            </a:r>
            <a:r>
              <a:rPr lang="en-US" b="1" dirty="0">
                <a:latin typeface="Times New Roman" pitchFamily="18" charset="0"/>
                <a:cs typeface="Times New Roman" pitchFamily="18" charset="0"/>
              </a:rPr>
              <a:t> = C </a:t>
            </a:r>
            <a:r>
              <a:rPr lang="en-US" b="1" dirty="0" smtClean="0">
                <a:latin typeface="Times New Roman" pitchFamily="18" charset="0"/>
                <a:cs typeface="Times New Roman" pitchFamily="18" charset="0"/>
              </a:rPr>
              <a:t>  </a:t>
            </a:r>
          </a:p>
          <a:p>
            <a:pPr marL="0" indent="0" algn="ctr">
              <a:lnSpc>
                <a:spcPct val="160000"/>
              </a:lnSpc>
              <a:buNone/>
            </a:pPr>
            <a:r>
              <a:rPr lang="en-US" b="1" dirty="0" smtClean="0">
                <a:latin typeface="Times New Roman" pitchFamily="18" charset="0"/>
                <a:cs typeface="Times New Roman" pitchFamily="18" charset="0"/>
              </a:rPr>
              <a:t>     (C x9/5) </a:t>
            </a:r>
            <a:r>
              <a:rPr lang="en-US" b="1" dirty="0">
                <a:latin typeface="Times New Roman" pitchFamily="18" charset="0"/>
                <a:cs typeface="Times New Roman" pitchFamily="18" charset="0"/>
              </a:rPr>
              <a:t>+32 = F</a:t>
            </a:r>
            <a:endParaRPr lang="en-US"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39818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latin typeface="Times New Roman" pitchFamily="18" charset="0"/>
                <a:cs typeface="Times New Roman" pitchFamily="18" charset="0"/>
              </a:rPr>
              <a:t>Routes </a:t>
            </a:r>
            <a:r>
              <a:rPr lang="en-US" sz="3600" b="1" dirty="0">
                <a:latin typeface="Times New Roman" pitchFamily="18" charset="0"/>
                <a:cs typeface="Times New Roman" pitchFamily="18" charset="0"/>
              </a:rPr>
              <a:t>for measuring body temperature</a:t>
            </a:r>
          </a:p>
        </p:txBody>
      </p:sp>
      <p:sp>
        <p:nvSpPr>
          <p:cNvPr id="3" name="Content Placeholder 2"/>
          <p:cNvSpPr>
            <a:spLocks noGrp="1"/>
          </p:cNvSpPr>
          <p:nvPr>
            <p:ph sz="quarter" idx="1"/>
          </p:nvPr>
        </p:nvSpPr>
        <p:spPr>
          <a:xfrm>
            <a:off x="228600" y="1447800"/>
            <a:ext cx="8763000" cy="5181600"/>
          </a:xfrm>
        </p:spPr>
        <p:txBody>
          <a:bodyPr/>
          <a:lstStyle/>
          <a:p>
            <a:pPr marL="0" indent="0">
              <a:lnSpc>
                <a:spcPct val="200000"/>
              </a:lnSpc>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Oral  </a:t>
            </a:r>
            <a:endParaRPr lang="en-US" dirty="0" smtClean="0">
              <a:latin typeface="Times New Roman" pitchFamily="18" charset="0"/>
              <a:cs typeface="Times New Roman" pitchFamily="18" charset="0"/>
            </a:endParaRPr>
          </a:p>
          <a:p>
            <a:pPr marL="0" indent="0">
              <a:lnSpc>
                <a:spcPct val="200000"/>
              </a:lnSpc>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Axillary  </a:t>
            </a:r>
            <a:endParaRPr lang="en-US" dirty="0" smtClean="0">
              <a:latin typeface="Times New Roman" pitchFamily="18" charset="0"/>
              <a:cs typeface="Times New Roman" pitchFamily="18" charset="0"/>
            </a:endParaRPr>
          </a:p>
          <a:p>
            <a:pPr marL="0" indent="0">
              <a:lnSpc>
                <a:spcPct val="200000"/>
              </a:lnSpc>
              <a:buNone/>
            </a:pP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Rectal </a:t>
            </a:r>
            <a:endParaRPr lang="en-US" dirty="0" smtClean="0">
              <a:latin typeface="Times New Roman" pitchFamily="18" charset="0"/>
              <a:cs typeface="Times New Roman" pitchFamily="18" charset="0"/>
            </a:endParaRPr>
          </a:p>
          <a:p>
            <a:pPr marL="0" indent="0">
              <a:lnSpc>
                <a:spcPct val="200000"/>
              </a:lnSpc>
              <a:buNone/>
            </a:pPr>
            <a:r>
              <a:rPr lang="en-US" dirty="0" smtClean="0">
                <a:latin typeface="Times New Roman" pitchFamily="18" charset="0"/>
                <a:cs typeface="Times New Roman" pitchFamily="18" charset="0"/>
              </a:rPr>
              <a:t>4- </a:t>
            </a:r>
            <a:r>
              <a:rPr lang="en-US" dirty="0" smtClean="0">
                <a:latin typeface="Times New Roman" pitchFamily="18" charset="0"/>
                <a:cs typeface="Times New Roman" pitchFamily="18" charset="0"/>
              </a:rPr>
              <a:t>Tympanic</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95893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ediatric 2020\fever-checking-your-childs-temperature-2633579_FINAL_NEW-157db5602ff7485ab020ef8b62441bf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965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A-Oral Method</a:t>
            </a:r>
          </a:p>
        </p:txBody>
      </p:sp>
      <p:sp>
        <p:nvSpPr>
          <p:cNvPr id="3" name="Content Placeholder 2"/>
          <p:cNvSpPr>
            <a:spLocks noGrp="1"/>
          </p:cNvSpPr>
          <p:nvPr>
            <p:ph sz="quarter" idx="1"/>
          </p:nvPr>
        </p:nvSpPr>
        <p:spPr>
          <a:xfrm>
            <a:off x="76200" y="1600200"/>
            <a:ext cx="8915400" cy="4953000"/>
          </a:xfrm>
        </p:spPr>
        <p:txBody>
          <a:bodyPr>
            <a:normAutofit fontScale="77500" lnSpcReduction="20000"/>
          </a:bodyPr>
          <a:lstStyle/>
          <a:p>
            <a:pPr marL="0" indent="0">
              <a:lnSpc>
                <a:spcPct val="170000"/>
              </a:lnSpc>
              <a:buNone/>
            </a:pPr>
            <a:r>
              <a:rPr lang="en-US" b="1" dirty="0" smtClean="0">
                <a:latin typeface="Times New Roman" pitchFamily="18" charset="0"/>
                <a:cs typeface="Times New Roman" pitchFamily="18" charset="0"/>
              </a:rPr>
              <a:t>Contraindications</a:t>
            </a:r>
            <a:r>
              <a:rPr lang="en-US" dirty="0" smtClean="0">
                <a:latin typeface="Times New Roman" pitchFamily="18" charset="0"/>
                <a:cs typeface="Times New Roman" pitchFamily="18" charset="0"/>
              </a:rPr>
              <a:t> </a:t>
            </a:r>
          </a:p>
          <a:p>
            <a:pPr marL="0" indent="0">
              <a:lnSpc>
                <a:spcPct val="170000"/>
              </a:lnSpc>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If patient is extremely nervous, confused, unconscious, hysterical and when they can't follow instructions </a:t>
            </a:r>
            <a:endParaRPr lang="en-US" dirty="0" smtClean="0">
              <a:latin typeface="Times New Roman" pitchFamily="18" charset="0"/>
              <a:cs typeface="Times New Roman" pitchFamily="18" charset="0"/>
            </a:endParaRPr>
          </a:p>
          <a:p>
            <a:pPr marL="0" indent="0">
              <a:lnSpc>
                <a:spcPct val="170000"/>
              </a:lnSpc>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In patients having convulsions  </a:t>
            </a:r>
          </a:p>
          <a:p>
            <a:pPr marL="0" indent="0">
              <a:lnSpc>
                <a:spcPct val="170000"/>
              </a:lnSpc>
              <a:buNone/>
            </a:pPr>
            <a:r>
              <a:rPr lang="en-US" dirty="0">
                <a:latin typeface="Times New Roman" pitchFamily="18" charset="0"/>
                <a:cs typeface="Times New Roman" pitchFamily="18" charset="0"/>
              </a:rPr>
              <a:t>3- If patients having injuries, inflammations, and operation of the mouth or in patients who breathe by mouth </a:t>
            </a:r>
            <a:endParaRPr lang="en-US" dirty="0" smtClean="0">
              <a:latin typeface="Times New Roman" pitchFamily="18" charset="0"/>
              <a:cs typeface="Times New Roman" pitchFamily="18" charset="0"/>
            </a:endParaRPr>
          </a:p>
          <a:p>
            <a:pPr marL="0" indent="0">
              <a:lnSpc>
                <a:spcPct val="170000"/>
              </a:lnSpc>
              <a:buNone/>
            </a:pPr>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In children under 6 years  </a:t>
            </a:r>
            <a:endParaRPr lang="en-US" dirty="0" smtClean="0">
              <a:latin typeface="Times New Roman" pitchFamily="18" charset="0"/>
              <a:cs typeface="Times New Roman" pitchFamily="18" charset="0"/>
            </a:endParaRPr>
          </a:p>
          <a:p>
            <a:pPr marL="0" indent="0">
              <a:lnSpc>
                <a:spcPct val="170000"/>
              </a:lnSpc>
              <a:buNone/>
            </a:pPr>
            <a:r>
              <a:rPr lang="en-US" dirty="0" smtClean="0">
                <a:latin typeface="Times New Roman" pitchFamily="18" charset="0"/>
                <a:cs typeface="Times New Roman" pitchFamily="18" charset="0"/>
              </a:rPr>
              <a:t>5- </a:t>
            </a:r>
            <a:r>
              <a:rPr lang="en-US" dirty="0">
                <a:latin typeface="Times New Roman" pitchFamily="18" charset="0"/>
                <a:cs typeface="Times New Roman" pitchFamily="18" charset="0"/>
              </a:rPr>
              <a:t>Immediately after taking hot/cold drinks, chewing gum/betel leaves  </a:t>
            </a:r>
            <a:endParaRPr lang="en-US" dirty="0" smtClean="0">
              <a:latin typeface="Times New Roman" pitchFamily="18" charset="0"/>
              <a:cs typeface="Times New Roman" pitchFamily="18" charset="0"/>
            </a:endParaRPr>
          </a:p>
          <a:p>
            <a:pPr marL="0" indent="0">
              <a:lnSpc>
                <a:spcPct val="170000"/>
              </a:lnSpc>
              <a:buNone/>
            </a:pPr>
            <a:r>
              <a:rPr lang="en-US" dirty="0" smtClean="0">
                <a:latin typeface="Times New Roman" pitchFamily="18" charset="0"/>
                <a:cs typeface="Times New Roman" pitchFamily="18" charset="0"/>
              </a:rPr>
              <a:t>6- </a:t>
            </a:r>
            <a:r>
              <a:rPr lang="en-US" dirty="0">
                <a:latin typeface="Times New Roman" pitchFamily="18" charset="0"/>
                <a:cs typeface="Times New Roman" pitchFamily="18" charset="0"/>
              </a:rPr>
              <a:t>If patient is receiving oxygen per face mask</a:t>
            </a:r>
          </a:p>
        </p:txBody>
      </p:sp>
    </p:spTree>
    <p:extLst>
      <p:ext uri="{BB962C8B-B14F-4D97-AF65-F5344CB8AC3E}">
        <p14:creationId xmlns:p14="http://schemas.microsoft.com/office/powerpoint/2010/main" val="987912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Preparation of the articles</a:t>
            </a:r>
          </a:p>
        </p:txBody>
      </p:sp>
      <p:sp>
        <p:nvSpPr>
          <p:cNvPr id="3" name="Content Placeholder 2"/>
          <p:cNvSpPr>
            <a:spLocks noGrp="1"/>
          </p:cNvSpPr>
          <p:nvPr>
            <p:ph sz="quarter" idx="1"/>
          </p:nvPr>
        </p:nvSpPr>
        <p:spPr>
          <a:xfrm>
            <a:off x="457200" y="1447800"/>
            <a:ext cx="8382000" cy="5105400"/>
          </a:xfrm>
        </p:spPr>
        <p:txBody>
          <a:bodyPr>
            <a:normAutofit/>
          </a:bodyPr>
          <a:lstStyle/>
          <a:p>
            <a:pPr marL="0" indent="0">
              <a:lnSpc>
                <a:spcPct val="150000"/>
              </a:lnSpc>
              <a:buNone/>
            </a:pPr>
            <a:r>
              <a:rPr lang="en-US" b="1" dirty="0" smtClean="0">
                <a:latin typeface="Times New Roman" pitchFamily="18" charset="0"/>
                <a:cs typeface="Times New Roman" pitchFamily="18" charset="0"/>
              </a:rPr>
              <a:t>Clean </a:t>
            </a:r>
            <a:r>
              <a:rPr lang="en-US" b="1" dirty="0">
                <a:latin typeface="Times New Roman" pitchFamily="18" charset="0"/>
                <a:cs typeface="Times New Roman" pitchFamily="18" charset="0"/>
              </a:rPr>
              <a:t>tray </a:t>
            </a:r>
            <a:r>
              <a:rPr lang="en-US" b="1" dirty="0" smtClean="0">
                <a:latin typeface="Times New Roman" pitchFamily="18" charset="0"/>
                <a:cs typeface="Times New Roman" pitchFamily="18" charset="0"/>
              </a:rPr>
              <a:t>containing </a:t>
            </a:r>
          </a:p>
          <a:p>
            <a:pPr marL="0" indent="0">
              <a:lnSpc>
                <a:spcPct val="150000"/>
              </a:lnSpc>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Thermometer in a container lined with soft material containing disinfectant.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Container lined with soft material containing plain water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3- Clean cotton swabs in a container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4- Paper bag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5- </a:t>
            </a:r>
            <a:r>
              <a:rPr lang="en-US" dirty="0">
                <a:latin typeface="Times New Roman" pitchFamily="18" charset="0"/>
                <a:cs typeface="Times New Roman" pitchFamily="18" charset="0"/>
              </a:rPr>
              <a:t>Watch with seconds</a:t>
            </a:r>
          </a:p>
        </p:txBody>
      </p:sp>
    </p:spTree>
    <p:extLst>
      <p:ext uri="{BB962C8B-B14F-4D97-AF65-F5344CB8AC3E}">
        <p14:creationId xmlns:p14="http://schemas.microsoft.com/office/powerpoint/2010/main" val="727604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Preparation of the patient and unit</a:t>
            </a:r>
          </a:p>
        </p:txBody>
      </p:sp>
      <p:sp>
        <p:nvSpPr>
          <p:cNvPr id="3" name="Content Placeholder 2"/>
          <p:cNvSpPr>
            <a:spLocks noGrp="1"/>
          </p:cNvSpPr>
          <p:nvPr>
            <p:ph sz="quarter" idx="1"/>
          </p:nvPr>
        </p:nvSpPr>
        <p:spPr>
          <a:xfrm>
            <a:off x="228600" y="1447800"/>
            <a:ext cx="8610600" cy="5029200"/>
          </a:xfrm>
        </p:spPr>
        <p:txBody>
          <a:bodyPr/>
          <a:lstStyle/>
          <a:p>
            <a:pPr marL="0" indent="0">
              <a:lnSpc>
                <a:spcPct val="150000"/>
              </a:lnSpc>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Explain the procedure to the patient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Tell the patient not to eat or drink 15 minutes prior to the taking of the oral temperature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Place the patient in a comfortable position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Keep the thermometer tray at the bed side with the necessary articles arranged neatly in it</a:t>
            </a:r>
          </a:p>
        </p:txBody>
      </p:sp>
    </p:spTree>
    <p:extLst>
      <p:ext uri="{BB962C8B-B14F-4D97-AF65-F5344CB8AC3E}">
        <p14:creationId xmlns:p14="http://schemas.microsoft.com/office/powerpoint/2010/main" val="2528602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pediatric 2020\IMD_temperature_oral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911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B-Axillary Method</a:t>
            </a:r>
          </a:p>
        </p:txBody>
      </p:sp>
      <p:sp>
        <p:nvSpPr>
          <p:cNvPr id="3" name="Content Placeholder 2"/>
          <p:cNvSpPr>
            <a:spLocks noGrp="1"/>
          </p:cNvSpPr>
          <p:nvPr>
            <p:ph sz="quarter" idx="1"/>
          </p:nvPr>
        </p:nvSpPr>
        <p:spPr>
          <a:xfrm>
            <a:off x="152400" y="1600200"/>
            <a:ext cx="8839200" cy="4876800"/>
          </a:xfrm>
        </p:spPr>
        <p:txBody>
          <a:bodyPr>
            <a:normAutofit/>
          </a:bodyPr>
          <a:lstStyle/>
          <a:p>
            <a:pPr marL="0" indent="0">
              <a:lnSpc>
                <a:spcPct val="200000"/>
              </a:lnSpc>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axillary route is often used for newborn and for children. The axillary temperature is generally 0.5 C lower than the oral temperature</a:t>
            </a:r>
            <a:r>
              <a:rPr lang="en-US"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6694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itchFamily="18" charset="0"/>
                <a:cs typeface="Times New Roman" pitchFamily="18" charset="0"/>
              </a:rPr>
              <a:t>Preparation of patient and unit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447800"/>
            <a:ext cx="8534400" cy="5105400"/>
          </a:xfrm>
        </p:spPr>
        <p:txBody>
          <a:bodyPr/>
          <a:lstStyle/>
          <a:p>
            <a:pPr marL="0" indent="0">
              <a:lnSpc>
                <a:spcPct val="150000"/>
              </a:lnSpc>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Explain the procedure to the child and his parents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Place the patient in a comfortable position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Dry the axilla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Provide privacy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5- </a:t>
            </a:r>
            <a:r>
              <a:rPr lang="en-US" dirty="0">
                <a:latin typeface="Times New Roman" pitchFamily="18" charset="0"/>
                <a:cs typeface="Times New Roman" pitchFamily="18" charset="0"/>
              </a:rPr>
              <a:t>Keep the thermometer tray at the bed side with the necessary articles arranged neatly in it</a:t>
            </a:r>
          </a:p>
        </p:txBody>
      </p:sp>
    </p:spTree>
    <p:extLst>
      <p:ext uri="{BB962C8B-B14F-4D97-AF65-F5344CB8AC3E}">
        <p14:creationId xmlns:p14="http://schemas.microsoft.com/office/powerpoint/2010/main" val="3299828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pediatric 2020\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199"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58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smtClean="0">
                <a:solidFill>
                  <a:srgbClr val="FF0000"/>
                </a:solidFill>
              </a:rPr>
              <a:t>Discussion Rules</a:t>
            </a:r>
            <a:endParaRPr lang="ar-EG" b="1" u="sng" dirty="0">
              <a:solidFill>
                <a:srgbClr val="FF0000"/>
              </a:solidFill>
            </a:endParaRPr>
          </a:p>
        </p:txBody>
      </p:sp>
      <p:pic>
        <p:nvPicPr>
          <p:cNvPr id="4" name="صورة 3"/>
          <p:cNvPicPr>
            <a:picLocks noGrp="1" noChangeAspect="1"/>
          </p:cNvPicPr>
          <p:nvPr>
            <p:ph idx="1"/>
          </p:nvPr>
        </p:nvPicPr>
        <p:blipFill>
          <a:blip r:embed="rId2"/>
          <a:srcRect/>
          <a:stretch>
            <a:fillRect/>
          </a:stretch>
        </p:blipFill>
        <p:spPr bwMode="auto">
          <a:xfrm>
            <a:off x="3384771" y="1600200"/>
            <a:ext cx="2374458" cy="4525963"/>
          </a:xfrm>
          <a:prstGeom prst="rect">
            <a:avLst/>
          </a:prstGeom>
          <a:noFill/>
          <a:ln w="9525">
            <a:noFill/>
            <a:miter lim="800000"/>
            <a:headEnd/>
            <a:tailEnd/>
          </a:ln>
        </p:spPr>
      </p:pic>
      <p:pic>
        <p:nvPicPr>
          <p:cNvPr id="5" name="صورة 4"/>
          <p:cNvPicPr>
            <a:picLocks noChangeAspect="1"/>
          </p:cNvPicPr>
          <p:nvPr/>
        </p:nvPicPr>
        <p:blipFill>
          <a:blip r:embed="rId3"/>
          <a:srcRect/>
          <a:stretch>
            <a:fillRect/>
          </a:stretch>
        </p:blipFill>
        <p:spPr bwMode="auto">
          <a:xfrm>
            <a:off x="0" y="1928802"/>
            <a:ext cx="3357555" cy="4668848"/>
          </a:xfrm>
          <a:prstGeom prst="rect">
            <a:avLst/>
          </a:prstGeom>
          <a:noFill/>
          <a:ln w="9525">
            <a:noFill/>
            <a:miter lim="800000"/>
            <a:headEnd/>
            <a:tailEnd/>
          </a:ln>
        </p:spPr>
      </p:pic>
      <p:pic>
        <p:nvPicPr>
          <p:cNvPr id="6" name="صورة 5"/>
          <p:cNvPicPr>
            <a:picLocks noChangeAspect="1"/>
          </p:cNvPicPr>
          <p:nvPr/>
        </p:nvPicPr>
        <p:blipFill>
          <a:blip r:embed="rId4"/>
          <a:srcRect/>
          <a:stretch>
            <a:fillRect/>
          </a:stretch>
        </p:blipFill>
        <p:spPr bwMode="auto">
          <a:xfrm>
            <a:off x="5857884" y="1714488"/>
            <a:ext cx="3286116" cy="4714908"/>
          </a:xfrm>
          <a:prstGeom prst="rect">
            <a:avLst/>
          </a:prstGeom>
          <a:noFill/>
          <a:ln w="9525">
            <a:noFill/>
            <a:miter lim="800000"/>
            <a:headEnd/>
            <a:tailEnd/>
          </a:ln>
        </p:spPr>
      </p:pic>
    </p:spTree>
    <p:extLst>
      <p:ext uri="{BB962C8B-B14F-4D97-AF65-F5344CB8AC3E}">
        <p14:creationId xmlns:p14="http://schemas.microsoft.com/office/powerpoint/2010/main" val="3582131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C-Rectal Method</a:t>
            </a:r>
          </a:p>
        </p:txBody>
      </p:sp>
      <p:sp>
        <p:nvSpPr>
          <p:cNvPr id="3" name="Content Placeholder 2"/>
          <p:cNvSpPr>
            <a:spLocks noGrp="1"/>
          </p:cNvSpPr>
          <p:nvPr>
            <p:ph sz="quarter" idx="1"/>
          </p:nvPr>
        </p:nvSpPr>
        <p:spPr>
          <a:xfrm>
            <a:off x="228600" y="1600200"/>
            <a:ext cx="8610600" cy="4876800"/>
          </a:xfrm>
        </p:spPr>
        <p:txBody>
          <a:bodyPr>
            <a:normAutofit/>
          </a:bodyPr>
          <a:lstStyle/>
          <a:p>
            <a:pPr marL="0" indent="0">
              <a:lnSpc>
                <a:spcPct val="150000"/>
              </a:lnSpc>
              <a:buNone/>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rectal route should be used only when no other route is possible, due to the potential for rectal perforation and because most children view this as an intrusive procedure. The rectal temperature is 0.5 degree higher than the oral temperature.</a:t>
            </a:r>
          </a:p>
        </p:txBody>
      </p:sp>
    </p:spTree>
    <p:extLst>
      <p:ext uri="{BB962C8B-B14F-4D97-AF65-F5344CB8AC3E}">
        <p14:creationId xmlns:p14="http://schemas.microsoft.com/office/powerpoint/2010/main" val="1258877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Preparation of the articles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447800"/>
            <a:ext cx="8686800" cy="5105400"/>
          </a:xfrm>
        </p:spPr>
        <p:txBody>
          <a:bodyPr>
            <a:normAutofit lnSpcReduction="10000"/>
          </a:bodyPr>
          <a:lstStyle/>
          <a:p>
            <a:pPr marL="0" indent="0">
              <a:lnSpc>
                <a:spcPct val="150000"/>
              </a:lnSpc>
              <a:buNone/>
            </a:pPr>
            <a:r>
              <a:rPr lang="en-US" b="1" dirty="0" smtClean="0">
                <a:latin typeface="Times New Roman" pitchFamily="18" charset="0"/>
                <a:cs typeface="Times New Roman" pitchFamily="18" charset="0"/>
              </a:rPr>
              <a:t>A clean tray containing</a:t>
            </a:r>
          </a:p>
          <a:p>
            <a:pPr marL="0" indent="0">
              <a:lnSpc>
                <a:spcPct val="150000"/>
              </a:lnSpc>
              <a:buNone/>
            </a:pPr>
            <a:r>
              <a:rPr lang="en-US" dirty="0" smtClean="0">
                <a:latin typeface="Times New Roman" pitchFamily="18" charset="0"/>
                <a:cs typeface="Times New Roman" pitchFamily="18" charset="0"/>
              </a:rPr>
              <a:t>1- Rectal thermometer in a container containing disinfectant solution </a:t>
            </a:r>
          </a:p>
          <a:p>
            <a:pPr marL="0" indent="0">
              <a:lnSpc>
                <a:spcPct val="150000"/>
              </a:lnSpc>
              <a:buNone/>
            </a:pPr>
            <a:r>
              <a:rPr lang="en-US" dirty="0" smtClean="0">
                <a:latin typeface="Times New Roman" pitchFamily="18" charset="0"/>
                <a:cs typeface="Times New Roman" pitchFamily="18" charset="0"/>
              </a:rPr>
              <a:t>2- Soft tissues </a:t>
            </a:r>
          </a:p>
          <a:p>
            <a:pPr marL="0" indent="0">
              <a:lnSpc>
                <a:spcPct val="150000"/>
              </a:lnSpc>
              <a:buNone/>
            </a:pPr>
            <a:r>
              <a:rPr lang="en-US" dirty="0" smtClean="0">
                <a:latin typeface="Times New Roman" pitchFamily="18" charset="0"/>
                <a:cs typeface="Times New Roman" pitchFamily="18" charset="0"/>
              </a:rPr>
              <a:t>3- Lubricant  </a:t>
            </a:r>
          </a:p>
          <a:p>
            <a:pPr marL="0" indent="0">
              <a:lnSpc>
                <a:spcPct val="150000"/>
              </a:lnSpc>
              <a:buNone/>
            </a:pPr>
            <a:r>
              <a:rPr lang="en-US" dirty="0" smtClean="0">
                <a:latin typeface="Times New Roman" pitchFamily="18" charset="0"/>
                <a:cs typeface="Times New Roman" pitchFamily="18" charset="0"/>
              </a:rPr>
              <a:t>4- Disposable gloves </a:t>
            </a:r>
          </a:p>
          <a:p>
            <a:pPr marL="0" indent="0">
              <a:lnSpc>
                <a:spcPct val="150000"/>
              </a:lnSpc>
              <a:buNone/>
            </a:pPr>
            <a:r>
              <a:rPr lang="en-US" dirty="0" smtClean="0">
                <a:latin typeface="Times New Roman" pitchFamily="18" charset="0"/>
                <a:cs typeface="Times New Roman" pitchFamily="18" charset="0"/>
              </a:rPr>
              <a:t>5- Kidney tray/paper bag </a:t>
            </a:r>
          </a:p>
          <a:p>
            <a:pPr marL="0" indent="0">
              <a:lnSpc>
                <a:spcPct val="150000"/>
              </a:lnSpc>
              <a:buNone/>
            </a:pPr>
            <a:r>
              <a:rPr lang="en-US" dirty="0" smtClean="0">
                <a:latin typeface="Times New Roman" pitchFamily="18" charset="0"/>
                <a:cs typeface="Times New Roman" pitchFamily="18" charset="0"/>
              </a:rPr>
              <a:t>6- Watch with second handed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06836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Preparation of the patient and unit</a:t>
            </a:r>
          </a:p>
        </p:txBody>
      </p:sp>
      <p:sp>
        <p:nvSpPr>
          <p:cNvPr id="3" name="Content Placeholder 2"/>
          <p:cNvSpPr>
            <a:spLocks noGrp="1"/>
          </p:cNvSpPr>
          <p:nvPr>
            <p:ph sz="quarter" idx="1"/>
          </p:nvPr>
        </p:nvSpPr>
        <p:spPr>
          <a:xfrm>
            <a:off x="228600" y="1447800"/>
            <a:ext cx="8686800" cy="5029200"/>
          </a:xfrm>
        </p:spPr>
        <p:txBody>
          <a:bodyPr/>
          <a:lstStyle/>
          <a:p>
            <a:pPr marL="0" indent="0">
              <a:lnSpc>
                <a:spcPct val="150000"/>
              </a:lnSpc>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Explain the procedure to the patient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Place the infant or child prone on a bed or the parent's lap; turn the older child on the side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Provide privacy (draw curtain around bed or close room door)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Rinse and dry the anal area</a:t>
            </a:r>
          </a:p>
        </p:txBody>
      </p:sp>
    </p:spTree>
    <p:extLst>
      <p:ext uri="{BB962C8B-B14F-4D97-AF65-F5344CB8AC3E}">
        <p14:creationId xmlns:p14="http://schemas.microsoft.com/office/powerpoint/2010/main" val="495042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pediatric 2020\IMD_temperature_rectal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8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220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D-Tympanic method</a:t>
            </a:r>
          </a:p>
        </p:txBody>
      </p:sp>
      <p:sp>
        <p:nvSpPr>
          <p:cNvPr id="3" name="Content Placeholder 2"/>
          <p:cNvSpPr>
            <a:spLocks noGrp="1"/>
          </p:cNvSpPr>
          <p:nvPr>
            <p:ph sz="quarter" idx="1"/>
          </p:nvPr>
        </p:nvSpPr>
        <p:spPr>
          <a:xfrm>
            <a:off x="152400" y="1600200"/>
            <a:ext cx="8839200" cy="4953000"/>
          </a:xfrm>
        </p:spPr>
        <p:txBody>
          <a:bodyPr>
            <a:normAutofit/>
          </a:bodyPr>
          <a:lstStyle/>
          <a:p>
            <a:pPr marL="0" indent="0">
              <a:lnSpc>
                <a:spcPct val="200000"/>
              </a:lnSpc>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tympanic route is a convenient and fast method for taking temperatures in infants and children. Infrared technology provides a rapid reading of the temperature of the blood flowing through the carotid artery from the body core. </a:t>
            </a:r>
          </a:p>
        </p:txBody>
      </p:sp>
    </p:spTree>
    <p:extLst>
      <p:ext uri="{BB962C8B-B14F-4D97-AF65-F5344CB8AC3E}">
        <p14:creationId xmlns:p14="http://schemas.microsoft.com/office/powerpoint/2010/main" val="666727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Preparation</a:t>
            </a:r>
          </a:p>
        </p:txBody>
      </p:sp>
      <p:sp>
        <p:nvSpPr>
          <p:cNvPr id="3" name="Content Placeholder 2"/>
          <p:cNvSpPr>
            <a:spLocks noGrp="1"/>
          </p:cNvSpPr>
          <p:nvPr>
            <p:ph sz="quarter" idx="1"/>
          </p:nvPr>
        </p:nvSpPr>
        <p:spPr>
          <a:xfrm>
            <a:off x="381000" y="1447800"/>
            <a:ext cx="8534400" cy="5029200"/>
          </a:xfrm>
        </p:spPr>
        <p:txBody>
          <a:bodyPr/>
          <a:lstStyle/>
          <a:p>
            <a:pPr marL="0" indent="0">
              <a:lnSpc>
                <a:spcPct val="150000"/>
              </a:lnSpc>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Explain procedure to patient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Place the infant in a supine on a flat surface. Stabilize the infant's head, and turn the infant's head 90 degree for easy access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Position the child on the parent's or assistant's lap with head secured</a:t>
            </a:r>
          </a:p>
        </p:txBody>
      </p:sp>
    </p:spTree>
    <p:extLst>
      <p:ext uri="{BB962C8B-B14F-4D97-AF65-F5344CB8AC3E}">
        <p14:creationId xmlns:p14="http://schemas.microsoft.com/office/powerpoint/2010/main" val="1672709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pediatric 2020\IMD_temperature_ear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66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Temporal method</a:t>
            </a:r>
            <a:endParaRPr lang="en-US" b="1" dirty="0">
              <a:latin typeface="Times New Roman" pitchFamily="18" charset="0"/>
              <a:cs typeface="Times New Roman" pitchFamily="18" charset="0"/>
            </a:endParaRPr>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86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895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latin typeface="Times New Roman" pitchFamily="18" charset="0"/>
                <a:cs typeface="Times New Roman" pitchFamily="18" charset="0"/>
              </a:rPr>
              <a:t>Heart </a:t>
            </a:r>
            <a:r>
              <a:rPr lang="en-US" sz="3600" b="1" dirty="0">
                <a:latin typeface="Times New Roman" pitchFamily="18" charset="0"/>
                <a:cs typeface="Times New Roman" pitchFamily="18" charset="0"/>
              </a:rPr>
              <a:t>Rate </a:t>
            </a:r>
            <a:br>
              <a:rPr lang="en-US" sz="3600" b="1" dirty="0">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600200"/>
            <a:ext cx="8763000" cy="4876800"/>
          </a:xfrm>
        </p:spPr>
        <p:txBody>
          <a:bodyPr>
            <a:normAutofit fontScale="92500" lnSpcReduction="10000"/>
          </a:bodyPr>
          <a:lstStyle/>
          <a:p>
            <a:pPr marL="0" indent="0">
              <a:lnSpc>
                <a:spcPct val="170000"/>
              </a:lnSpc>
              <a:buNone/>
            </a:pPr>
            <a:r>
              <a:rPr lang="en-US" b="1" dirty="0" smtClean="0">
                <a:latin typeface="Times New Roman" pitchFamily="18" charset="0"/>
                <a:cs typeface="Times New Roman" pitchFamily="18" charset="0"/>
              </a:rPr>
              <a:t>Definition</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lnSpc>
                <a:spcPct val="170000"/>
              </a:lnSpc>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heart rate is a wave of blood created by contraction of left ventricle of the heart. The rate of pulse is expressed in beats per minute. The apical heart rate is preferred in infants and young children as it is difficult to palpate the pulse in an extremity consistency enough to count the rate.   Pulse rates may be palpated in children over 3 years of </a:t>
            </a:r>
            <a:r>
              <a:rPr lang="en-US" dirty="0" smtClean="0">
                <a:latin typeface="Times New Roman" pitchFamily="18" charset="0"/>
                <a:cs typeface="Times New Roman" pitchFamily="18" charset="0"/>
              </a:rPr>
              <a:t>age. </a:t>
            </a:r>
            <a:r>
              <a:rPr lang="en-US" b="1" dirty="0">
                <a:latin typeface="Times New Roman" pitchFamily="18" charset="0"/>
                <a:cs typeface="Times New Roman" pitchFamily="18" charset="0"/>
              </a:rPr>
              <a:t>Sites commonly used to palpate heart rate include the brachial, radial, femoral and </a:t>
            </a:r>
            <a:r>
              <a:rPr lang="en-US" b="1" dirty="0" smtClean="0">
                <a:latin typeface="Times New Roman" pitchFamily="18" charset="0"/>
                <a:cs typeface="Times New Roman" pitchFamily="18" charset="0"/>
              </a:rPr>
              <a:t>dorsal pedis</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809298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pediatric 2020\MD0906_img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400"/>
            <a:ext cx="89916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91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Introduction</a:t>
            </a:r>
            <a:endParaRPr lang="en-US" dirty="0"/>
          </a:p>
        </p:txBody>
      </p:sp>
      <p:sp>
        <p:nvSpPr>
          <p:cNvPr id="3" name="Content Placeholder 2"/>
          <p:cNvSpPr>
            <a:spLocks noGrp="1"/>
          </p:cNvSpPr>
          <p:nvPr>
            <p:ph sz="quarter" idx="1"/>
          </p:nvPr>
        </p:nvSpPr>
        <p:spPr>
          <a:xfrm>
            <a:off x="381000" y="1447800"/>
            <a:ext cx="8534400" cy="5105400"/>
          </a:xfrm>
        </p:spPr>
        <p:txBody>
          <a:bodyPr>
            <a:normAutofit lnSpcReduction="10000"/>
          </a:bodyPr>
          <a:lstStyle/>
          <a:p>
            <a:pPr marL="0" indent="0">
              <a:lnSpc>
                <a:spcPct val="160000"/>
              </a:lnSpc>
              <a:buNone/>
            </a:pPr>
            <a:endParaRPr lang="en-US" dirty="0" smtClean="0">
              <a:latin typeface="Times New Roman" pitchFamily="18" charset="0"/>
              <a:cs typeface="Times New Roman" pitchFamily="18" charset="0"/>
            </a:endParaRPr>
          </a:p>
          <a:p>
            <a:pPr marL="0" indent="0">
              <a:lnSpc>
                <a:spcPct val="160000"/>
              </a:lnSpc>
              <a:buNone/>
            </a:pPr>
            <a:r>
              <a:rPr lang="en-US" dirty="0" smtClean="0">
                <a:latin typeface="Times New Roman" pitchFamily="18" charset="0"/>
                <a:cs typeface="Times New Roman" pitchFamily="18" charset="0"/>
              </a:rPr>
              <a:t>Vital </a:t>
            </a:r>
            <a:r>
              <a:rPr lang="en-US" dirty="0">
                <a:latin typeface="Times New Roman" pitchFamily="18" charset="0"/>
                <a:cs typeface="Times New Roman" pitchFamily="18" charset="0"/>
              </a:rPr>
              <a:t>signs provide clues to the severity of the disease and early signs of complications. These needs to be carefully measured and any deviations are reported and </a:t>
            </a:r>
            <a:r>
              <a:rPr lang="en-US" dirty="0" smtClean="0">
                <a:latin typeface="Times New Roman" pitchFamily="18" charset="0"/>
                <a:cs typeface="Times New Roman" pitchFamily="18" charset="0"/>
              </a:rPr>
              <a:t>recorded.</a:t>
            </a:r>
          </a:p>
          <a:p>
            <a:pPr marL="0" indent="0">
              <a:lnSpc>
                <a:spcPct val="160000"/>
              </a:lnSpc>
              <a:buNone/>
            </a:pPr>
            <a:r>
              <a:rPr lang="en-US" b="1" dirty="0" smtClean="0">
                <a:latin typeface="Times New Roman" pitchFamily="18" charset="0"/>
                <a:cs typeface="Times New Roman" pitchFamily="18" charset="0"/>
              </a:rPr>
              <a:t>Definitions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lnSpc>
                <a:spcPct val="160000"/>
              </a:lnSpc>
              <a:buNone/>
            </a:pPr>
            <a:r>
              <a:rPr lang="en-US" dirty="0">
                <a:latin typeface="Times New Roman" pitchFamily="18" charset="0"/>
                <a:cs typeface="Times New Roman" pitchFamily="18" charset="0"/>
              </a:rPr>
              <a:t> Temperature, heart rate, respiration and blood pressure are known as vital signs because these are governed by vital organs. </a:t>
            </a:r>
          </a:p>
        </p:txBody>
      </p:sp>
    </p:spTree>
    <p:extLst>
      <p:ext uri="{BB962C8B-B14F-4D97-AF65-F5344CB8AC3E}">
        <p14:creationId xmlns:p14="http://schemas.microsoft.com/office/powerpoint/2010/main" val="499949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Articles required</a:t>
            </a:r>
          </a:p>
        </p:txBody>
      </p:sp>
      <p:sp>
        <p:nvSpPr>
          <p:cNvPr id="3" name="Content Placeholder 2"/>
          <p:cNvSpPr>
            <a:spLocks noGrp="1"/>
          </p:cNvSpPr>
          <p:nvPr>
            <p:ph sz="quarter" idx="1"/>
          </p:nvPr>
        </p:nvSpPr>
        <p:spPr>
          <a:xfrm>
            <a:off x="304800" y="1447800"/>
            <a:ext cx="8686800" cy="5181600"/>
          </a:xfrm>
        </p:spPr>
        <p:txBody>
          <a:bodyPr>
            <a:normAutofit fontScale="85000" lnSpcReduction="20000"/>
          </a:bodyPr>
          <a:lstStyle/>
          <a:p>
            <a:pPr marL="514350" indent="-514350">
              <a:lnSpc>
                <a:spcPct val="150000"/>
              </a:lnSpc>
              <a:buFont typeface="+mj-lt"/>
              <a:buAutoNum type="arabicPeriod"/>
            </a:pPr>
            <a:r>
              <a:rPr lang="en-US" dirty="0" smtClean="0">
                <a:latin typeface="Times New Roman" pitchFamily="18" charset="0"/>
                <a:cs typeface="Times New Roman" pitchFamily="18" charset="0"/>
              </a:rPr>
              <a:t>Stethoscope </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514350" indent="-514350">
              <a:lnSpc>
                <a:spcPct val="150000"/>
              </a:lnSpc>
              <a:buFont typeface="+mj-lt"/>
              <a:buAutoNum type="arabicPeriod"/>
            </a:pPr>
            <a:r>
              <a:rPr lang="en-US" dirty="0" smtClean="0">
                <a:latin typeface="Times New Roman" pitchFamily="18" charset="0"/>
                <a:cs typeface="Times New Roman" pitchFamily="18" charset="0"/>
              </a:rPr>
              <a:t>Watch </a:t>
            </a:r>
            <a:r>
              <a:rPr lang="en-US" dirty="0">
                <a:latin typeface="Times New Roman" pitchFamily="18" charset="0"/>
                <a:cs typeface="Times New Roman" pitchFamily="18" charset="0"/>
              </a:rPr>
              <a:t>with second hand . </a:t>
            </a:r>
            <a:endParaRPr lang="en-US" dirty="0" smtClean="0">
              <a:latin typeface="Times New Roman" pitchFamily="18" charset="0"/>
              <a:cs typeface="Times New Roman" pitchFamily="18" charset="0"/>
            </a:endParaRPr>
          </a:p>
          <a:p>
            <a:pPr marL="514350" indent="-514350">
              <a:lnSpc>
                <a:spcPct val="150000"/>
              </a:lnSpc>
              <a:buFont typeface="+mj-lt"/>
              <a:buAutoNum type="arabicPeriod"/>
            </a:pPr>
            <a:r>
              <a:rPr lang="en-US" dirty="0" smtClean="0">
                <a:latin typeface="Times New Roman" pitchFamily="18" charset="0"/>
                <a:cs typeface="Times New Roman" pitchFamily="18" charset="0"/>
              </a:rPr>
              <a:t>Alcohol </a:t>
            </a:r>
            <a:r>
              <a:rPr lang="en-US" dirty="0">
                <a:latin typeface="Times New Roman" pitchFamily="18" charset="0"/>
                <a:cs typeface="Times New Roman" pitchFamily="18" charset="0"/>
              </a:rPr>
              <a:t>swabs </a:t>
            </a:r>
            <a:endParaRPr lang="en-US" dirty="0" smtClean="0">
              <a:latin typeface="Times New Roman" pitchFamily="18" charset="0"/>
              <a:cs typeface="Times New Roman" pitchFamily="18" charset="0"/>
            </a:endParaRPr>
          </a:p>
          <a:p>
            <a:pPr marL="0" indent="0">
              <a:lnSpc>
                <a:spcPct val="150000"/>
              </a:lnSpc>
              <a:buNone/>
            </a:pPr>
            <a:r>
              <a:rPr lang="en-US" b="1" dirty="0" smtClean="0">
                <a:latin typeface="Times New Roman" pitchFamily="18" charset="0"/>
                <a:cs typeface="Times New Roman" pitchFamily="18" charset="0"/>
              </a:rPr>
              <a:t>Preparation </a:t>
            </a:r>
          </a:p>
          <a:p>
            <a:pPr marL="0" indent="0">
              <a:lnSpc>
                <a:spcPct val="150000"/>
              </a:lnSpc>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Explain the procedure to child and his parents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Move clothing away from the anterior chest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Give the infant a pacifier or other distraction to get a resting pulse rate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Provide privacy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5- </a:t>
            </a:r>
            <a:r>
              <a:rPr lang="en-US" dirty="0">
                <a:latin typeface="Times New Roman" pitchFamily="18" charset="0"/>
                <a:cs typeface="Times New Roman" pitchFamily="18" charset="0"/>
              </a:rPr>
              <a:t>Provide a comfortable position </a:t>
            </a:r>
            <a:endParaRPr lang="en-US" dirty="0" smtClean="0">
              <a:latin typeface="Times New Roman" pitchFamily="18" charset="0"/>
              <a:cs typeface="Times New Roman" pitchFamily="18" charset="0"/>
            </a:endParaRPr>
          </a:p>
          <a:p>
            <a:pPr marL="0" indent="0">
              <a:lnSpc>
                <a:spcPct val="150000"/>
              </a:lnSpc>
              <a:buNone/>
            </a:pPr>
            <a:r>
              <a:rPr lang="en-US" dirty="0" smtClean="0">
                <a:latin typeface="Times New Roman" pitchFamily="18" charset="0"/>
                <a:cs typeface="Times New Roman" pitchFamily="18" charset="0"/>
              </a:rPr>
              <a:t>6- </a:t>
            </a:r>
            <a:r>
              <a:rPr lang="en-US" dirty="0">
                <a:latin typeface="Times New Roman" pitchFamily="18" charset="0"/>
                <a:cs typeface="Times New Roman" pitchFamily="18" charset="0"/>
              </a:rPr>
              <a:t>Take articles to the bed side</a:t>
            </a:r>
          </a:p>
        </p:txBody>
      </p:sp>
    </p:spTree>
    <p:extLst>
      <p:ext uri="{BB962C8B-B14F-4D97-AF65-F5344CB8AC3E}">
        <p14:creationId xmlns:p14="http://schemas.microsoft.com/office/powerpoint/2010/main" val="2513403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Cont.,</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marL="0" indent="0">
              <a:lnSpc>
                <a:spcPct val="150000"/>
              </a:lnSpc>
              <a:buNone/>
            </a:pPr>
            <a:r>
              <a:rPr lang="en-US" sz="2800" b="1" dirty="0">
                <a:latin typeface="Times New Roman" pitchFamily="18" charset="0"/>
                <a:cs typeface="Times New Roman" pitchFamily="18" charset="0"/>
              </a:rPr>
              <a:t>Children (radial </a:t>
            </a:r>
            <a:r>
              <a:rPr lang="en-US" sz="2800" b="1" dirty="0" smtClean="0">
                <a:latin typeface="Times New Roman" pitchFamily="18" charset="0"/>
                <a:cs typeface="Times New Roman" pitchFamily="18" charset="0"/>
              </a:rPr>
              <a:t>pulse) Precautions</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marL="0" indent="0">
              <a:lnSpc>
                <a:spcPct val="150000"/>
              </a:lnSpc>
              <a:buNone/>
            </a:pPr>
            <a:r>
              <a:rPr lang="en-US" sz="2800" dirty="0" smtClean="0">
                <a:latin typeface="Times New Roman" pitchFamily="18" charset="0"/>
                <a:cs typeface="Times New Roman" pitchFamily="18" charset="0"/>
              </a:rPr>
              <a:t>1- </a:t>
            </a:r>
            <a:r>
              <a:rPr lang="en-US" sz="2800" dirty="0">
                <a:latin typeface="Times New Roman" pitchFamily="18" charset="0"/>
                <a:cs typeface="Times New Roman" pitchFamily="18" charset="0"/>
              </a:rPr>
              <a:t>Don't apply too much force/pressure over the arteries while taking </a:t>
            </a:r>
            <a:r>
              <a:rPr lang="en-US" sz="2800" dirty="0" smtClean="0">
                <a:latin typeface="Times New Roman" pitchFamily="18" charset="0"/>
                <a:cs typeface="Times New Roman" pitchFamily="18" charset="0"/>
              </a:rPr>
              <a:t>pulse.</a:t>
            </a:r>
          </a:p>
          <a:p>
            <a:pPr marL="0" indent="0">
              <a:lnSpc>
                <a:spcPct val="150000"/>
              </a:lnSpc>
              <a:buNone/>
            </a:pPr>
            <a:r>
              <a:rPr lang="en-US" sz="2800" dirty="0" smtClean="0">
                <a:latin typeface="Times New Roman" pitchFamily="18" charset="0"/>
                <a:cs typeface="Times New Roman" pitchFamily="18" charset="0"/>
              </a:rPr>
              <a:t>2- </a:t>
            </a:r>
            <a:r>
              <a:rPr lang="en-US" sz="2800" dirty="0">
                <a:latin typeface="Times New Roman" pitchFamily="18" charset="0"/>
                <a:cs typeface="Times New Roman" pitchFamily="18" charset="0"/>
              </a:rPr>
              <a:t>Don't use thumb for counting pulse, because there is a pulse in thumb, which the nurse may mistake for patient's </a:t>
            </a:r>
            <a:r>
              <a:rPr lang="en-US" sz="2800" dirty="0" smtClean="0">
                <a:latin typeface="Times New Roman" pitchFamily="18" charset="0"/>
                <a:cs typeface="Times New Roman" pitchFamily="18" charset="0"/>
              </a:rPr>
              <a:t>pulse.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58647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501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Times New Roman" pitchFamily="18" charset="0"/>
                <a:cs typeface="Times New Roman" pitchFamily="18" charset="0"/>
              </a:rPr>
              <a:t>Respiratory </a:t>
            </a:r>
            <a:r>
              <a:rPr lang="en-US" sz="3600" b="1" dirty="0">
                <a:latin typeface="Times New Roman" pitchFamily="18" charset="0"/>
                <a:cs typeface="Times New Roman" pitchFamily="18" charset="0"/>
              </a:rPr>
              <a:t>Rate</a:t>
            </a:r>
          </a:p>
        </p:txBody>
      </p:sp>
      <p:sp>
        <p:nvSpPr>
          <p:cNvPr id="3" name="Content Placeholder 2"/>
          <p:cNvSpPr>
            <a:spLocks noGrp="1"/>
          </p:cNvSpPr>
          <p:nvPr>
            <p:ph sz="quarter" idx="1"/>
          </p:nvPr>
        </p:nvSpPr>
        <p:spPr>
          <a:xfrm>
            <a:off x="304800" y="1447800"/>
            <a:ext cx="8610600" cy="5105400"/>
          </a:xfrm>
        </p:spPr>
        <p:txBody>
          <a:bodyPr>
            <a:normAutofit lnSpcReduction="10000"/>
          </a:bodyPr>
          <a:lstStyle/>
          <a:p>
            <a:pPr marL="0" indent="0">
              <a:lnSpc>
                <a:spcPct val="150000"/>
              </a:lnSpc>
              <a:buNone/>
            </a:pPr>
            <a:r>
              <a:rPr lang="en-US" b="1" dirty="0" smtClean="0">
                <a:latin typeface="Times New Roman" pitchFamily="18" charset="0"/>
                <a:cs typeface="Times New Roman" pitchFamily="18" charset="0"/>
              </a:rPr>
              <a:t>Definition</a:t>
            </a:r>
            <a:r>
              <a:rPr lang="en-US" dirty="0" smtClean="0">
                <a:latin typeface="Times New Roman" pitchFamily="18" charset="0"/>
                <a:cs typeface="Times New Roman" pitchFamily="18" charset="0"/>
              </a:rPr>
              <a:t> </a:t>
            </a:r>
          </a:p>
          <a:p>
            <a:pPr marL="0" indent="0">
              <a:lnSpc>
                <a:spcPct val="150000"/>
              </a:lnSpc>
              <a:buNone/>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an involuntary process and consists of inspiration, </a:t>
            </a:r>
            <a:r>
              <a:rPr lang="en-US" dirty="0" smtClean="0">
                <a:latin typeface="Times New Roman" pitchFamily="18" charset="0"/>
                <a:cs typeface="Times New Roman" pitchFamily="18" charset="0"/>
              </a:rPr>
              <a:t>expiration.</a:t>
            </a:r>
            <a:endParaRPr lang="en-US" dirty="0" smtClean="0">
              <a:latin typeface="Times New Roman" pitchFamily="18" charset="0"/>
              <a:cs typeface="Times New Roman" pitchFamily="18" charset="0"/>
            </a:endParaRPr>
          </a:p>
          <a:p>
            <a:pPr marL="0" indent="0">
              <a:lnSpc>
                <a:spcPct val="150000"/>
              </a:lnSpc>
              <a:buNone/>
            </a:pPr>
            <a:r>
              <a:rPr lang="en-US" b="1" dirty="0" smtClean="0">
                <a:latin typeface="Times New Roman" pitchFamily="18" charset="0"/>
                <a:cs typeface="Times New Roman" pitchFamily="18" charset="0"/>
              </a:rPr>
              <a:t>Precautions</a:t>
            </a:r>
          </a:p>
          <a:p>
            <a:pPr marL="0" indent="0">
              <a:lnSpc>
                <a:spcPct val="150000"/>
              </a:lnSpc>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Don't take pulse and respiration immediately after exercise, in emotional stress, during or after a painful treatment in nervous </a:t>
            </a:r>
            <a:r>
              <a:rPr lang="en-US" dirty="0" smtClean="0">
                <a:latin typeface="Times New Roman" pitchFamily="18" charset="0"/>
                <a:cs typeface="Times New Roman" pitchFamily="18" charset="0"/>
              </a:rPr>
              <a:t>state.  </a:t>
            </a:r>
          </a:p>
          <a:p>
            <a:pPr marL="0" indent="0">
              <a:lnSpc>
                <a:spcPct val="150000"/>
              </a:lnSpc>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Never make conscious that you are counting </a:t>
            </a:r>
            <a:r>
              <a:rPr lang="en-US" dirty="0" smtClean="0">
                <a:latin typeface="Times New Roman" pitchFamily="18" charset="0"/>
                <a:cs typeface="Times New Roman" pitchFamily="18" charset="0"/>
              </a:rPr>
              <a:t>breathing.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25498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Times New Roman" pitchFamily="18" charset="0"/>
                <a:cs typeface="Times New Roman" pitchFamily="18" charset="0"/>
              </a:rPr>
              <a:t>Blood </a:t>
            </a:r>
            <a:r>
              <a:rPr lang="en-US" sz="3600" b="1" dirty="0">
                <a:latin typeface="Times New Roman" pitchFamily="18" charset="0"/>
                <a:cs typeface="Times New Roman" pitchFamily="18" charset="0"/>
              </a:rPr>
              <a:t>pressure</a:t>
            </a:r>
          </a:p>
        </p:txBody>
      </p:sp>
      <p:sp>
        <p:nvSpPr>
          <p:cNvPr id="3" name="Content Placeholder 2"/>
          <p:cNvSpPr>
            <a:spLocks noGrp="1"/>
          </p:cNvSpPr>
          <p:nvPr>
            <p:ph sz="quarter" idx="1"/>
          </p:nvPr>
        </p:nvSpPr>
        <p:spPr>
          <a:xfrm>
            <a:off x="228600" y="1600200"/>
            <a:ext cx="8686800" cy="4876800"/>
          </a:xfrm>
        </p:spPr>
        <p:txBody>
          <a:bodyPr>
            <a:normAutofit fontScale="92500"/>
          </a:bodyPr>
          <a:lstStyle/>
          <a:p>
            <a:pPr marL="0" indent="0">
              <a:lnSpc>
                <a:spcPct val="150000"/>
              </a:lnSpc>
              <a:buNone/>
            </a:pPr>
            <a:r>
              <a:rPr lang="en-US" b="1" dirty="0" smtClean="0">
                <a:latin typeface="Times New Roman" pitchFamily="18" charset="0"/>
                <a:cs typeface="Times New Roman" pitchFamily="18" charset="0"/>
              </a:rPr>
              <a:t>Definition </a:t>
            </a:r>
          </a:p>
          <a:p>
            <a:pPr marL="0" indent="0">
              <a:lnSpc>
                <a:spcPct val="150000"/>
              </a:lnSpc>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pressure exerted by the blood on the walls of the blood vessels. </a:t>
            </a:r>
            <a:endParaRPr lang="en-US" dirty="0" smtClean="0">
              <a:latin typeface="Times New Roman" pitchFamily="18" charset="0"/>
              <a:cs typeface="Times New Roman" pitchFamily="18" charset="0"/>
            </a:endParaRPr>
          </a:p>
          <a:p>
            <a:pPr marL="0" indent="0">
              <a:lnSpc>
                <a:spcPct val="150000"/>
              </a:lnSpc>
              <a:buNone/>
            </a:pPr>
            <a:r>
              <a:rPr lang="en-US" b="1" dirty="0" smtClean="0">
                <a:latin typeface="Times New Roman" pitchFamily="18" charset="0"/>
                <a:cs typeface="Times New Roman" pitchFamily="18" charset="0"/>
              </a:rPr>
              <a:t>Purposes  </a:t>
            </a:r>
          </a:p>
          <a:p>
            <a:pPr marL="0" indent="0">
              <a:lnSpc>
                <a:spcPct val="150000"/>
              </a:lnSpc>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Maintain a baseline measure of arterial </a:t>
            </a:r>
            <a:r>
              <a:rPr lang="en-US" dirty="0" smtClean="0">
                <a:latin typeface="Times New Roman" pitchFamily="18" charset="0"/>
                <a:cs typeface="Times New Roman" pitchFamily="18" charset="0"/>
              </a:rPr>
              <a:t>pressure.  </a:t>
            </a:r>
          </a:p>
          <a:p>
            <a:pPr marL="0" indent="0">
              <a:lnSpc>
                <a:spcPct val="150000"/>
              </a:lnSpc>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Assess the hemodynamic status of a </a:t>
            </a:r>
            <a:r>
              <a:rPr lang="en-US" dirty="0" smtClean="0">
                <a:latin typeface="Times New Roman" pitchFamily="18" charset="0"/>
                <a:cs typeface="Times New Roman" pitchFamily="18" charset="0"/>
              </a:rPr>
              <a:t>client.</a:t>
            </a:r>
          </a:p>
          <a:p>
            <a:pPr marL="0" indent="0">
              <a:lnSpc>
                <a:spcPct val="150000"/>
              </a:lnSpc>
              <a:buNone/>
            </a:pPr>
            <a:r>
              <a:rPr lang="en-US" dirty="0">
                <a:latin typeface="Times New Roman" pitchFamily="18" charset="0"/>
                <a:cs typeface="Times New Roman" pitchFamily="18" charset="0"/>
              </a:rPr>
              <a:t>3- Monitor the response of the circulating systems to various pathological conditions and </a:t>
            </a:r>
            <a:r>
              <a:rPr lang="en-US" dirty="0" smtClean="0">
                <a:latin typeface="Times New Roman" pitchFamily="18" charset="0"/>
                <a:cs typeface="Times New Roman" pitchFamily="18" charset="0"/>
              </a:rPr>
              <a:t>therapies.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75935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Patient preparation</a:t>
            </a:r>
          </a:p>
        </p:txBody>
      </p:sp>
      <p:sp>
        <p:nvSpPr>
          <p:cNvPr id="3" name="Content Placeholder 2"/>
          <p:cNvSpPr>
            <a:spLocks noGrp="1"/>
          </p:cNvSpPr>
          <p:nvPr>
            <p:ph sz="quarter" idx="1"/>
          </p:nvPr>
        </p:nvSpPr>
        <p:spPr>
          <a:xfrm>
            <a:off x="228600" y="1447800"/>
            <a:ext cx="8686800" cy="5029200"/>
          </a:xfrm>
        </p:spPr>
        <p:txBody>
          <a:bodyPr>
            <a:normAutofit lnSpcReduction="10000"/>
          </a:bodyPr>
          <a:lstStyle/>
          <a:p>
            <a:pPr marL="0" indent="0">
              <a:lnSpc>
                <a:spcPct val="200000"/>
              </a:lnSpc>
              <a:buNone/>
            </a:pPr>
            <a:r>
              <a:rPr lang="en-US" dirty="0" smtClean="0">
                <a:latin typeface="Times New Roman" pitchFamily="18" charset="0"/>
                <a:cs typeface="Times New Roman" pitchFamily="18" charset="0"/>
              </a:rPr>
              <a:t>1- </a:t>
            </a:r>
            <a:r>
              <a:rPr lang="en-US" dirty="0">
                <a:latin typeface="Times New Roman" pitchFamily="18" charset="0"/>
                <a:cs typeface="Times New Roman" pitchFamily="18" charset="0"/>
              </a:rPr>
              <a:t>Explain the procedure  </a:t>
            </a:r>
            <a:endParaRPr lang="en-US" dirty="0" smtClean="0">
              <a:latin typeface="Times New Roman" pitchFamily="18" charset="0"/>
              <a:cs typeface="Times New Roman" pitchFamily="18" charset="0"/>
            </a:endParaRPr>
          </a:p>
          <a:p>
            <a:pPr marL="0" indent="0">
              <a:lnSpc>
                <a:spcPct val="200000"/>
              </a:lnSpc>
              <a:buNone/>
            </a:pPr>
            <a:r>
              <a:rPr lang="en-US" dirty="0" smtClean="0">
                <a:latin typeface="Times New Roman" pitchFamily="18" charset="0"/>
                <a:cs typeface="Times New Roman" pitchFamily="18" charset="0"/>
              </a:rPr>
              <a:t>2- </a:t>
            </a:r>
            <a:r>
              <a:rPr lang="en-US" dirty="0">
                <a:latin typeface="Times New Roman" pitchFamily="18" charset="0"/>
                <a:cs typeface="Times New Roman" pitchFamily="18" charset="0"/>
              </a:rPr>
              <a:t>Instruct to remain quiet during procedure  </a:t>
            </a:r>
            <a:endParaRPr lang="en-US" dirty="0" smtClean="0">
              <a:latin typeface="Times New Roman" pitchFamily="18" charset="0"/>
              <a:cs typeface="Times New Roman" pitchFamily="18" charset="0"/>
            </a:endParaRPr>
          </a:p>
          <a:p>
            <a:pPr marL="0" indent="0">
              <a:lnSpc>
                <a:spcPct val="200000"/>
              </a:lnSpc>
              <a:buNone/>
            </a:pP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Patient should be in a relaxing or standing position for at least 5-10 minutes prior to taking B.P </a:t>
            </a:r>
            <a:endParaRPr lang="en-US" dirty="0" smtClean="0">
              <a:latin typeface="Times New Roman" pitchFamily="18" charset="0"/>
              <a:cs typeface="Times New Roman" pitchFamily="18" charset="0"/>
            </a:endParaRPr>
          </a:p>
          <a:p>
            <a:pPr marL="0" indent="0">
              <a:lnSpc>
                <a:spcPct val="200000"/>
              </a:lnSpc>
              <a:buNone/>
            </a:pPr>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Permit the child to handle the B.P apparatus prior to using it on him to decrease his fear</a:t>
            </a:r>
          </a:p>
        </p:txBody>
      </p:sp>
    </p:spTree>
    <p:extLst>
      <p:ext uri="{BB962C8B-B14F-4D97-AF65-F5344CB8AC3E}">
        <p14:creationId xmlns:p14="http://schemas.microsoft.com/office/powerpoint/2010/main" val="1854924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594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590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85800"/>
            <a:ext cx="7772400" cy="4572000"/>
          </a:xfr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rmAutofit/>
          </a:bodyPr>
          <a:lstStyle/>
          <a:p>
            <a:endParaRPr lang="en-US" sz="8000" b="1" dirty="0" smtClean="0">
              <a:latin typeface="Times New Roman" pitchFamily="18" charset="0"/>
              <a:cs typeface="Times New Roman" pitchFamily="18" charset="0"/>
            </a:endParaRPr>
          </a:p>
          <a:p>
            <a:pPr marL="0" indent="0" algn="ctr">
              <a:buNone/>
            </a:pPr>
            <a:r>
              <a:rPr lang="en-US" sz="8000" b="1" dirty="0" smtClean="0">
                <a:latin typeface="Times New Roman" pitchFamily="18" charset="0"/>
                <a:cs typeface="Times New Roman" pitchFamily="18" charset="0"/>
              </a:rPr>
              <a:t>Purposes</a:t>
            </a:r>
            <a:endParaRPr lang="en-US" sz="8000" dirty="0"/>
          </a:p>
        </p:txBody>
      </p:sp>
    </p:spTree>
    <p:extLst>
      <p:ext uri="{BB962C8B-B14F-4D97-AF65-F5344CB8AC3E}">
        <p14:creationId xmlns:p14="http://schemas.microsoft.com/office/powerpoint/2010/main" val="373380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Purposes</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8686800" cy="4876800"/>
          </a:xfrm>
        </p:spPr>
        <p:txBody>
          <a:bodyPr>
            <a:normAutofit/>
          </a:bodyPr>
          <a:lstStyle/>
          <a:p>
            <a:pPr marL="0" indent="0">
              <a:lnSpc>
                <a:spcPct val="150000"/>
              </a:lnSpc>
              <a:buNone/>
            </a:pPr>
            <a:r>
              <a:rPr lang="en-US" sz="2400" dirty="0">
                <a:latin typeface="Times New Roman" pitchFamily="18" charset="0"/>
                <a:cs typeface="Times New Roman" pitchFamily="18" charset="0"/>
              </a:rPr>
              <a:t>1- To check any temperature alteration  </a:t>
            </a:r>
            <a:endParaRPr lang="en-US" sz="2400" dirty="0" smtClean="0">
              <a:latin typeface="Times New Roman" pitchFamily="18" charset="0"/>
              <a:cs typeface="Times New Roman" pitchFamily="18" charset="0"/>
            </a:endParaRPr>
          </a:p>
          <a:p>
            <a:pPr marL="0" indent="0">
              <a:lnSpc>
                <a:spcPct val="150000"/>
              </a:lnSpc>
              <a:buNone/>
            </a:pPr>
            <a:r>
              <a:rPr lang="en-US" sz="2400" dirty="0" smtClean="0">
                <a:latin typeface="Times New Roman" pitchFamily="18" charset="0"/>
                <a:cs typeface="Times New Roman" pitchFamily="18" charset="0"/>
              </a:rPr>
              <a:t>2- </a:t>
            </a:r>
            <a:r>
              <a:rPr lang="en-US" sz="2400" dirty="0">
                <a:latin typeface="Times New Roman" pitchFamily="18" charset="0"/>
                <a:cs typeface="Times New Roman" pitchFamily="18" charset="0"/>
              </a:rPr>
              <a:t>To assess cardiac output  </a:t>
            </a:r>
            <a:endParaRPr lang="en-US" sz="2400" dirty="0" smtClean="0">
              <a:latin typeface="Times New Roman" pitchFamily="18" charset="0"/>
              <a:cs typeface="Times New Roman" pitchFamily="18" charset="0"/>
            </a:endParaRPr>
          </a:p>
          <a:p>
            <a:pPr marL="0" indent="0">
              <a:lnSpc>
                <a:spcPct val="150000"/>
              </a:lnSpc>
              <a:buNone/>
            </a:pPr>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To identify abnormalities in the rate, rhythm and volume of the pulse </a:t>
            </a:r>
            <a:endParaRPr lang="en-US" sz="2400" dirty="0" smtClean="0">
              <a:latin typeface="Times New Roman" pitchFamily="18" charset="0"/>
              <a:cs typeface="Times New Roman" pitchFamily="18" charset="0"/>
            </a:endParaRPr>
          </a:p>
          <a:p>
            <a:pPr marL="0" indent="0">
              <a:lnSpc>
                <a:spcPct val="150000"/>
              </a:lnSpc>
              <a:buNone/>
            </a:pPr>
            <a:r>
              <a:rPr lang="en-US" sz="2400" dirty="0" smtClean="0">
                <a:latin typeface="Times New Roman" pitchFamily="18" charset="0"/>
                <a:cs typeface="Times New Roman" pitchFamily="18" charset="0"/>
              </a:rPr>
              <a:t>4- </a:t>
            </a:r>
            <a:r>
              <a:rPr lang="en-US" sz="2400" dirty="0">
                <a:latin typeface="Times New Roman" pitchFamily="18" charset="0"/>
                <a:cs typeface="Times New Roman" pitchFamily="18" charset="0"/>
              </a:rPr>
              <a:t>To identify any abnormalities in the rate, rhythm and depth of respiration </a:t>
            </a:r>
            <a:endParaRPr lang="en-US" sz="2400" dirty="0" smtClean="0">
              <a:latin typeface="Times New Roman" pitchFamily="18" charset="0"/>
              <a:cs typeface="Times New Roman" pitchFamily="18" charset="0"/>
            </a:endParaRPr>
          </a:p>
          <a:p>
            <a:pPr marL="0" indent="0">
              <a:lnSpc>
                <a:spcPct val="150000"/>
              </a:lnSpc>
              <a:buNone/>
            </a:pPr>
            <a:r>
              <a:rPr lang="en-US" sz="2400" dirty="0" smtClean="0">
                <a:latin typeface="Times New Roman" pitchFamily="18" charset="0"/>
                <a:cs typeface="Times New Roman" pitchFamily="18" charset="0"/>
              </a:rPr>
              <a:t>5- </a:t>
            </a:r>
            <a:r>
              <a:rPr lang="en-US" sz="2400" dirty="0">
                <a:latin typeface="Times New Roman" pitchFamily="18" charset="0"/>
                <a:cs typeface="Times New Roman" pitchFamily="18" charset="0"/>
              </a:rPr>
              <a:t>To monitor patient response to illness and treatment </a:t>
            </a:r>
            <a:endParaRPr lang="en-US" sz="2400" dirty="0" smtClean="0">
              <a:latin typeface="Times New Roman" pitchFamily="18" charset="0"/>
              <a:cs typeface="Times New Roman" pitchFamily="18" charset="0"/>
            </a:endParaRPr>
          </a:p>
          <a:p>
            <a:pPr marL="0" indent="0">
              <a:lnSpc>
                <a:spcPct val="150000"/>
              </a:lnSpc>
              <a:buNone/>
            </a:pPr>
            <a:r>
              <a:rPr lang="en-US" sz="2400" dirty="0" smtClean="0">
                <a:latin typeface="Times New Roman" pitchFamily="18" charset="0"/>
                <a:cs typeface="Times New Roman" pitchFamily="18" charset="0"/>
              </a:rPr>
              <a:t>6- </a:t>
            </a:r>
            <a:r>
              <a:rPr lang="en-US" sz="2400" dirty="0">
                <a:latin typeface="Times New Roman" pitchFamily="18" charset="0"/>
                <a:cs typeface="Times New Roman" pitchFamily="18" charset="0"/>
              </a:rPr>
              <a:t>To help in the planning of nursing care </a:t>
            </a:r>
          </a:p>
        </p:txBody>
      </p:sp>
    </p:spTree>
    <p:extLst>
      <p:ext uri="{BB962C8B-B14F-4D97-AF65-F5344CB8AC3E}">
        <p14:creationId xmlns:p14="http://schemas.microsoft.com/office/powerpoint/2010/main" val="894836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85800"/>
            <a:ext cx="7772400" cy="4572000"/>
          </a:xfr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rmAutofit/>
          </a:bodyPr>
          <a:lstStyle/>
          <a:p>
            <a:endParaRPr lang="en-US" sz="8000" b="1" dirty="0" smtClean="0">
              <a:latin typeface="Times New Roman" pitchFamily="18" charset="0"/>
              <a:cs typeface="Times New Roman" pitchFamily="18" charset="0"/>
            </a:endParaRPr>
          </a:p>
          <a:p>
            <a:pPr marL="0" indent="0" algn="ctr">
              <a:buNone/>
            </a:pPr>
            <a:r>
              <a:rPr lang="en-US" sz="8000" b="1" dirty="0" smtClean="0">
                <a:latin typeface="Times New Roman" pitchFamily="18" charset="0"/>
                <a:cs typeface="Times New Roman" pitchFamily="18" charset="0"/>
              </a:rPr>
              <a:t>Indications</a:t>
            </a:r>
            <a:endParaRPr lang="en-US" sz="8000" dirty="0"/>
          </a:p>
        </p:txBody>
      </p:sp>
    </p:spTree>
    <p:extLst>
      <p:ext uri="{BB962C8B-B14F-4D97-AF65-F5344CB8AC3E}">
        <p14:creationId xmlns:p14="http://schemas.microsoft.com/office/powerpoint/2010/main" val="15549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itchFamily="18" charset="0"/>
                <a:cs typeface="Times New Roman" pitchFamily="18" charset="0"/>
              </a:rPr>
              <a:t>Indications </a:t>
            </a:r>
          </a:p>
        </p:txBody>
      </p:sp>
      <p:sp>
        <p:nvSpPr>
          <p:cNvPr id="3" name="Content Placeholder 2"/>
          <p:cNvSpPr>
            <a:spLocks noGrp="1"/>
          </p:cNvSpPr>
          <p:nvPr>
            <p:ph sz="quarter" idx="1"/>
          </p:nvPr>
        </p:nvSpPr>
        <p:spPr>
          <a:xfrm>
            <a:off x="304800" y="1600200"/>
            <a:ext cx="8610600" cy="5029200"/>
          </a:xfrm>
        </p:spPr>
        <p:txBody>
          <a:bodyPr>
            <a:noAutofit/>
          </a:bodyPr>
          <a:lstStyle/>
          <a:p>
            <a:pPr marL="0" indent="0">
              <a:lnSpc>
                <a:spcPct val="150000"/>
              </a:lnSpc>
              <a:buNone/>
            </a:pPr>
            <a:r>
              <a:rPr lang="en-US" sz="2400" dirty="0">
                <a:latin typeface="Times New Roman" pitchFamily="18" charset="0"/>
                <a:cs typeface="Times New Roman" pitchFamily="18" charset="0"/>
              </a:rPr>
              <a:t>1- At the time of admission in the hospital </a:t>
            </a:r>
            <a:endParaRPr lang="en-US" sz="2400" dirty="0" smtClean="0">
              <a:latin typeface="Times New Roman" pitchFamily="18" charset="0"/>
              <a:cs typeface="Times New Roman" pitchFamily="18" charset="0"/>
            </a:endParaRPr>
          </a:p>
          <a:p>
            <a:pPr marL="0" indent="0">
              <a:lnSpc>
                <a:spcPct val="150000"/>
              </a:lnSpc>
              <a:buNone/>
            </a:pPr>
            <a:r>
              <a:rPr lang="en-US" sz="2400" dirty="0" smtClean="0">
                <a:latin typeface="Times New Roman" pitchFamily="18" charset="0"/>
                <a:cs typeface="Times New Roman" pitchFamily="18" charset="0"/>
              </a:rPr>
              <a:t>2- </a:t>
            </a:r>
            <a:r>
              <a:rPr lang="en-US" sz="2400" dirty="0">
                <a:latin typeface="Times New Roman" pitchFamily="18" charset="0"/>
                <a:cs typeface="Times New Roman" pitchFamily="18" charset="0"/>
              </a:rPr>
              <a:t>Before and after any surgical procedures </a:t>
            </a:r>
            <a:endParaRPr lang="en-US" sz="2400" dirty="0" smtClean="0">
              <a:latin typeface="Times New Roman" pitchFamily="18" charset="0"/>
              <a:cs typeface="Times New Roman" pitchFamily="18" charset="0"/>
            </a:endParaRPr>
          </a:p>
          <a:p>
            <a:pPr marL="0" indent="0">
              <a:lnSpc>
                <a:spcPct val="150000"/>
              </a:lnSpc>
              <a:buNone/>
            </a:pPr>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Before and after any invasive diagnostic procedures </a:t>
            </a:r>
            <a:endParaRPr lang="en-US" sz="2400" dirty="0" smtClean="0">
              <a:latin typeface="Times New Roman" pitchFamily="18" charset="0"/>
              <a:cs typeface="Times New Roman" pitchFamily="18" charset="0"/>
            </a:endParaRPr>
          </a:p>
          <a:p>
            <a:pPr marL="0" indent="0">
              <a:lnSpc>
                <a:spcPct val="150000"/>
              </a:lnSpc>
              <a:buNone/>
            </a:pPr>
            <a:r>
              <a:rPr lang="en-US" sz="2400" dirty="0" smtClean="0">
                <a:latin typeface="Times New Roman" pitchFamily="18" charset="0"/>
                <a:cs typeface="Times New Roman" pitchFamily="18" charset="0"/>
              </a:rPr>
              <a:t>4- </a:t>
            </a:r>
            <a:r>
              <a:rPr lang="en-US" sz="2400" dirty="0">
                <a:latin typeface="Times New Roman" pitchFamily="18" charset="0"/>
                <a:cs typeface="Times New Roman" pitchFamily="18" charset="0"/>
              </a:rPr>
              <a:t>Before and after the administration of certain medications   which affects respiratory, cardiovascular and thermoregulatory systems  </a:t>
            </a:r>
            <a:endParaRPr lang="en-US" sz="2400" dirty="0" smtClean="0">
              <a:latin typeface="Times New Roman" pitchFamily="18" charset="0"/>
              <a:cs typeface="Times New Roman" pitchFamily="18" charset="0"/>
            </a:endParaRPr>
          </a:p>
          <a:p>
            <a:pPr marL="0" indent="0">
              <a:lnSpc>
                <a:spcPct val="150000"/>
              </a:lnSpc>
              <a:buNone/>
            </a:pPr>
            <a:r>
              <a:rPr lang="en-US" sz="2400" dirty="0" smtClean="0">
                <a:latin typeface="Times New Roman" pitchFamily="18" charset="0"/>
                <a:cs typeface="Times New Roman" pitchFamily="18" charset="0"/>
              </a:rPr>
              <a:t>5- </a:t>
            </a:r>
            <a:r>
              <a:rPr lang="en-US" sz="2400" dirty="0">
                <a:latin typeface="Times New Roman" pitchFamily="18" charset="0"/>
                <a:cs typeface="Times New Roman" pitchFamily="18" charset="0"/>
              </a:rPr>
              <a:t>When client is experiencing severe pain and anxiety  </a:t>
            </a:r>
            <a:endParaRPr lang="en-US" sz="2400" dirty="0" smtClean="0">
              <a:latin typeface="Times New Roman" pitchFamily="18" charset="0"/>
              <a:cs typeface="Times New Roman" pitchFamily="18" charset="0"/>
            </a:endParaRPr>
          </a:p>
          <a:p>
            <a:pPr marL="0" indent="0">
              <a:lnSpc>
                <a:spcPct val="150000"/>
              </a:lnSpc>
              <a:buNone/>
            </a:pPr>
            <a:r>
              <a:rPr lang="en-US" sz="2400" dirty="0" smtClean="0">
                <a:latin typeface="Times New Roman" pitchFamily="18" charset="0"/>
                <a:cs typeface="Times New Roman" pitchFamily="18" charset="0"/>
              </a:rPr>
              <a:t>6- </a:t>
            </a:r>
            <a:r>
              <a:rPr lang="en-US" sz="2400" dirty="0">
                <a:latin typeface="Times New Roman" pitchFamily="18" charset="0"/>
                <a:cs typeface="Times New Roman" pitchFamily="18" charset="0"/>
              </a:rPr>
              <a:t>Patient with cardiac, renal, respiratory diseases or having physical injuries </a:t>
            </a:r>
          </a:p>
        </p:txBody>
      </p:sp>
    </p:spTree>
    <p:extLst>
      <p:ext uri="{BB962C8B-B14F-4D97-AF65-F5344CB8AC3E}">
        <p14:creationId xmlns:p14="http://schemas.microsoft.com/office/powerpoint/2010/main" val="3056565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itchFamily="18" charset="0"/>
                <a:cs typeface="Times New Roman" pitchFamily="18" charset="0"/>
              </a:rPr>
              <a:t>Normal vital signs in children </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605053030"/>
              </p:ext>
            </p:extLst>
          </p:nvPr>
        </p:nvGraphicFramePr>
        <p:xfrm>
          <a:off x="457200" y="1447800"/>
          <a:ext cx="8458200" cy="5029199"/>
        </p:xfrm>
        <a:graphic>
          <a:graphicData uri="http://schemas.openxmlformats.org/drawingml/2006/table">
            <a:tbl>
              <a:tblPr firstRow="1" bandRow="1">
                <a:tableStyleId>{5C22544A-7EE6-4342-B048-85BDC9FD1C3A}</a:tableStyleId>
              </a:tblPr>
              <a:tblGrid>
                <a:gridCol w="1691640"/>
                <a:gridCol w="1691640"/>
                <a:gridCol w="1691640"/>
                <a:gridCol w="1691640"/>
                <a:gridCol w="1691640"/>
              </a:tblGrid>
              <a:tr h="1438671">
                <a:tc>
                  <a:txBody>
                    <a:bodyPr/>
                    <a:lstStyle/>
                    <a:p>
                      <a:r>
                        <a:rPr lang="en-US" dirty="0" smtClean="0"/>
                        <a:t>Age </a:t>
                      </a:r>
                      <a:endParaRPr lang="en-US" dirty="0"/>
                    </a:p>
                  </a:txBody>
                  <a:tcPr marL="86360" marR="86360"/>
                </a:tc>
                <a:tc>
                  <a:txBody>
                    <a:bodyPr/>
                    <a:lstStyle/>
                    <a:p>
                      <a:r>
                        <a:rPr lang="en-US" dirty="0" smtClean="0"/>
                        <a:t>Heart rate b/m </a:t>
                      </a:r>
                      <a:endParaRPr lang="en-US" dirty="0"/>
                    </a:p>
                  </a:txBody>
                  <a:tcPr marL="86360" marR="86360"/>
                </a:tc>
                <a:tc>
                  <a:txBody>
                    <a:bodyPr/>
                    <a:lstStyle/>
                    <a:p>
                      <a:r>
                        <a:rPr lang="en-US" dirty="0" smtClean="0"/>
                        <a:t>Respiratory rate c/m </a:t>
                      </a:r>
                      <a:endParaRPr lang="en-US" dirty="0"/>
                    </a:p>
                  </a:txBody>
                  <a:tcPr marL="86360" marR="86360"/>
                </a:tc>
                <a:tc>
                  <a:txBody>
                    <a:bodyPr/>
                    <a:lstStyle/>
                    <a:p>
                      <a:r>
                        <a:rPr lang="en-US" dirty="0" smtClean="0"/>
                        <a:t>Systolic blood pressure mmHg </a:t>
                      </a:r>
                      <a:endParaRPr lang="en-US" dirty="0"/>
                    </a:p>
                  </a:txBody>
                  <a:tcPr marL="86360" marR="86360"/>
                </a:tc>
                <a:tc>
                  <a:txBody>
                    <a:bodyPr/>
                    <a:lstStyle/>
                    <a:p>
                      <a:r>
                        <a:rPr lang="en-US" dirty="0" smtClean="0"/>
                        <a:t>Diastolic blood pressure mmHg </a:t>
                      </a:r>
                    </a:p>
                    <a:p>
                      <a:r>
                        <a:rPr lang="en-US" dirty="0" smtClean="0"/>
                        <a:t> </a:t>
                      </a:r>
                      <a:endParaRPr lang="en-US" dirty="0"/>
                    </a:p>
                  </a:txBody>
                  <a:tcPr marL="86360" marR="86360"/>
                </a:tc>
              </a:tr>
              <a:tr h="448816">
                <a:tc>
                  <a:txBody>
                    <a:bodyPr/>
                    <a:lstStyle/>
                    <a:p>
                      <a:r>
                        <a:rPr lang="en-US" dirty="0" smtClean="0"/>
                        <a:t>Premature </a:t>
                      </a:r>
                      <a:endParaRPr lang="en-US" dirty="0"/>
                    </a:p>
                  </a:txBody>
                  <a:tcPr marL="86360" marR="86360"/>
                </a:tc>
                <a:tc>
                  <a:txBody>
                    <a:bodyPr/>
                    <a:lstStyle/>
                    <a:p>
                      <a:r>
                        <a:rPr lang="en-US" dirty="0" smtClean="0"/>
                        <a:t>120 -170 </a:t>
                      </a:r>
                      <a:endParaRPr lang="en-US" dirty="0"/>
                    </a:p>
                  </a:txBody>
                  <a:tcPr marL="86360" marR="86360"/>
                </a:tc>
                <a:tc>
                  <a:txBody>
                    <a:bodyPr/>
                    <a:lstStyle/>
                    <a:p>
                      <a:r>
                        <a:rPr lang="en-US" dirty="0" smtClean="0"/>
                        <a:t>40 -70 </a:t>
                      </a:r>
                      <a:endParaRPr lang="en-US" dirty="0"/>
                    </a:p>
                  </a:txBody>
                  <a:tcPr marL="86360" marR="86360"/>
                </a:tc>
                <a:tc>
                  <a:txBody>
                    <a:bodyPr/>
                    <a:lstStyle/>
                    <a:p>
                      <a:r>
                        <a:rPr lang="en-US" dirty="0" smtClean="0"/>
                        <a:t>55 -75 </a:t>
                      </a:r>
                      <a:endParaRPr lang="en-US" dirty="0"/>
                    </a:p>
                  </a:txBody>
                  <a:tcPr marL="86360" marR="86360"/>
                </a:tc>
                <a:tc>
                  <a:txBody>
                    <a:bodyPr/>
                    <a:lstStyle/>
                    <a:p>
                      <a:r>
                        <a:rPr lang="en-US" dirty="0" smtClean="0"/>
                        <a:t>35-45 </a:t>
                      </a:r>
                      <a:endParaRPr lang="en-US" dirty="0"/>
                    </a:p>
                  </a:txBody>
                  <a:tcPr marL="86360" marR="86360"/>
                </a:tc>
              </a:tr>
              <a:tr h="448816">
                <a:tc>
                  <a:txBody>
                    <a:bodyPr/>
                    <a:lstStyle/>
                    <a:p>
                      <a:r>
                        <a:rPr lang="it-IT" dirty="0" smtClean="0"/>
                        <a:t>0 -3 months</a:t>
                      </a:r>
                      <a:endParaRPr lang="en-US" dirty="0"/>
                    </a:p>
                  </a:txBody>
                  <a:tcPr marL="86360" marR="86360"/>
                </a:tc>
                <a:tc>
                  <a:txBody>
                    <a:bodyPr/>
                    <a:lstStyle/>
                    <a:p>
                      <a:r>
                        <a:rPr lang="en-US" dirty="0" smtClean="0"/>
                        <a:t>100-150</a:t>
                      </a:r>
                      <a:endParaRPr lang="en-US" dirty="0"/>
                    </a:p>
                  </a:txBody>
                  <a:tcPr marL="86360" marR="86360"/>
                </a:tc>
                <a:tc>
                  <a:txBody>
                    <a:bodyPr/>
                    <a:lstStyle/>
                    <a:p>
                      <a:r>
                        <a:rPr lang="en-US" dirty="0" smtClean="0"/>
                        <a:t>35-55</a:t>
                      </a:r>
                      <a:endParaRPr lang="en-US" dirty="0"/>
                    </a:p>
                  </a:txBody>
                  <a:tcPr marL="86360" marR="86360"/>
                </a:tc>
                <a:tc>
                  <a:txBody>
                    <a:bodyPr/>
                    <a:lstStyle/>
                    <a:p>
                      <a:r>
                        <a:rPr lang="en-US" dirty="0" smtClean="0"/>
                        <a:t>65-85</a:t>
                      </a:r>
                      <a:endParaRPr lang="en-US" dirty="0"/>
                    </a:p>
                  </a:txBody>
                  <a:tcPr marL="86360" marR="86360"/>
                </a:tc>
                <a:tc>
                  <a:txBody>
                    <a:bodyPr/>
                    <a:lstStyle/>
                    <a:p>
                      <a:r>
                        <a:rPr lang="en-US" dirty="0" smtClean="0"/>
                        <a:t>45-55</a:t>
                      </a:r>
                      <a:endParaRPr lang="en-US" dirty="0"/>
                    </a:p>
                  </a:txBody>
                  <a:tcPr marL="86360" marR="86360"/>
                </a:tc>
              </a:tr>
              <a:tr h="448816">
                <a:tc>
                  <a:txBody>
                    <a:bodyPr/>
                    <a:lstStyle/>
                    <a:p>
                      <a:r>
                        <a:rPr lang="en-US" dirty="0" smtClean="0"/>
                        <a:t>3-6 months</a:t>
                      </a:r>
                      <a:endParaRPr lang="en-US" dirty="0"/>
                    </a:p>
                  </a:txBody>
                  <a:tcPr marL="86360" marR="86360"/>
                </a:tc>
                <a:tc>
                  <a:txBody>
                    <a:bodyPr/>
                    <a:lstStyle/>
                    <a:p>
                      <a:r>
                        <a:rPr lang="en-US" dirty="0" smtClean="0"/>
                        <a:t>90-120</a:t>
                      </a:r>
                      <a:endParaRPr lang="en-US" dirty="0"/>
                    </a:p>
                  </a:txBody>
                  <a:tcPr marL="86360" marR="86360"/>
                </a:tc>
                <a:tc>
                  <a:txBody>
                    <a:bodyPr/>
                    <a:lstStyle/>
                    <a:p>
                      <a:r>
                        <a:rPr lang="en-US" dirty="0" smtClean="0"/>
                        <a:t>30-45</a:t>
                      </a:r>
                      <a:endParaRPr lang="en-US" dirty="0"/>
                    </a:p>
                  </a:txBody>
                  <a:tcPr marL="86360" marR="86360"/>
                </a:tc>
                <a:tc>
                  <a:txBody>
                    <a:bodyPr/>
                    <a:lstStyle/>
                    <a:p>
                      <a:r>
                        <a:rPr lang="en-US" dirty="0" smtClean="0"/>
                        <a:t>70-90</a:t>
                      </a:r>
                      <a:endParaRPr lang="en-US" dirty="0"/>
                    </a:p>
                  </a:txBody>
                  <a:tcPr marL="86360" marR="86360"/>
                </a:tc>
                <a:tc>
                  <a:txBody>
                    <a:bodyPr/>
                    <a:lstStyle/>
                    <a:p>
                      <a:r>
                        <a:rPr lang="en-US" dirty="0" smtClean="0"/>
                        <a:t>50-65</a:t>
                      </a:r>
                      <a:endParaRPr lang="en-US" dirty="0"/>
                    </a:p>
                  </a:txBody>
                  <a:tcPr marL="86360" marR="86360"/>
                </a:tc>
              </a:tr>
              <a:tr h="448816">
                <a:tc>
                  <a:txBody>
                    <a:bodyPr/>
                    <a:lstStyle/>
                    <a:p>
                      <a:r>
                        <a:rPr lang="en-US" dirty="0" smtClean="0"/>
                        <a:t>6-12 months</a:t>
                      </a:r>
                      <a:endParaRPr lang="en-US" dirty="0"/>
                    </a:p>
                  </a:txBody>
                  <a:tcPr marL="86360" marR="86360"/>
                </a:tc>
                <a:tc>
                  <a:txBody>
                    <a:bodyPr/>
                    <a:lstStyle/>
                    <a:p>
                      <a:r>
                        <a:rPr lang="en-US" dirty="0" smtClean="0"/>
                        <a:t>80-120</a:t>
                      </a:r>
                      <a:endParaRPr lang="en-US" dirty="0"/>
                    </a:p>
                  </a:txBody>
                  <a:tcPr marL="86360" marR="86360"/>
                </a:tc>
                <a:tc>
                  <a:txBody>
                    <a:bodyPr/>
                    <a:lstStyle/>
                    <a:p>
                      <a:r>
                        <a:rPr lang="en-US" dirty="0" smtClean="0"/>
                        <a:t>25-40</a:t>
                      </a:r>
                      <a:endParaRPr lang="en-US" dirty="0"/>
                    </a:p>
                  </a:txBody>
                  <a:tcPr marL="86360" marR="86360"/>
                </a:tc>
                <a:tc>
                  <a:txBody>
                    <a:bodyPr/>
                    <a:lstStyle/>
                    <a:p>
                      <a:r>
                        <a:rPr lang="en-US" dirty="0" smtClean="0"/>
                        <a:t>80-100</a:t>
                      </a:r>
                      <a:endParaRPr lang="en-US" dirty="0"/>
                    </a:p>
                  </a:txBody>
                  <a:tcPr marL="86360" marR="86360"/>
                </a:tc>
                <a:tc>
                  <a:txBody>
                    <a:bodyPr/>
                    <a:lstStyle/>
                    <a:p>
                      <a:r>
                        <a:rPr lang="en-US" dirty="0" smtClean="0"/>
                        <a:t>55-65</a:t>
                      </a:r>
                      <a:endParaRPr lang="en-US" dirty="0"/>
                    </a:p>
                  </a:txBody>
                  <a:tcPr marL="86360" marR="86360"/>
                </a:tc>
              </a:tr>
              <a:tr h="448816">
                <a:tc>
                  <a:txBody>
                    <a:bodyPr/>
                    <a:lstStyle/>
                    <a:p>
                      <a:r>
                        <a:rPr lang="en-US" dirty="0" smtClean="0"/>
                        <a:t>1-3 years</a:t>
                      </a:r>
                      <a:endParaRPr lang="en-US" dirty="0"/>
                    </a:p>
                  </a:txBody>
                  <a:tcPr marL="86360" marR="86360"/>
                </a:tc>
                <a:tc>
                  <a:txBody>
                    <a:bodyPr/>
                    <a:lstStyle/>
                    <a:p>
                      <a:r>
                        <a:rPr lang="en-US" dirty="0" smtClean="0"/>
                        <a:t>70-110</a:t>
                      </a:r>
                      <a:endParaRPr lang="en-US" dirty="0"/>
                    </a:p>
                  </a:txBody>
                  <a:tcPr marL="86360" marR="86360"/>
                </a:tc>
                <a:tc>
                  <a:txBody>
                    <a:bodyPr/>
                    <a:lstStyle/>
                    <a:p>
                      <a:r>
                        <a:rPr lang="en-US" dirty="0" smtClean="0"/>
                        <a:t>20-30</a:t>
                      </a:r>
                      <a:endParaRPr lang="en-US" dirty="0"/>
                    </a:p>
                  </a:txBody>
                  <a:tcPr marL="86360" marR="86360"/>
                </a:tc>
                <a:tc>
                  <a:txBody>
                    <a:bodyPr/>
                    <a:lstStyle/>
                    <a:p>
                      <a:r>
                        <a:rPr lang="en-US" dirty="0" smtClean="0"/>
                        <a:t>90-105</a:t>
                      </a:r>
                      <a:endParaRPr lang="en-US" dirty="0"/>
                    </a:p>
                  </a:txBody>
                  <a:tcPr marL="86360" marR="86360"/>
                </a:tc>
                <a:tc>
                  <a:txBody>
                    <a:bodyPr/>
                    <a:lstStyle/>
                    <a:p>
                      <a:r>
                        <a:rPr lang="en-US" dirty="0" smtClean="0"/>
                        <a:t>55-70</a:t>
                      </a:r>
                      <a:endParaRPr lang="en-US" dirty="0"/>
                    </a:p>
                  </a:txBody>
                  <a:tcPr marL="86360" marR="86360"/>
                </a:tc>
              </a:tr>
              <a:tr h="448816">
                <a:tc>
                  <a:txBody>
                    <a:bodyPr/>
                    <a:lstStyle/>
                    <a:p>
                      <a:r>
                        <a:rPr lang="en-US" dirty="0" smtClean="0"/>
                        <a:t>3-6 years</a:t>
                      </a:r>
                      <a:endParaRPr lang="en-US" dirty="0"/>
                    </a:p>
                  </a:txBody>
                  <a:tcPr marL="86360" marR="86360"/>
                </a:tc>
                <a:tc>
                  <a:txBody>
                    <a:bodyPr/>
                    <a:lstStyle/>
                    <a:p>
                      <a:r>
                        <a:rPr lang="en-US" dirty="0" smtClean="0"/>
                        <a:t>65-110</a:t>
                      </a:r>
                      <a:endParaRPr lang="en-US" dirty="0"/>
                    </a:p>
                  </a:txBody>
                  <a:tcPr marL="86360" marR="86360"/>
                </a:tc>
                <a:tc>
                  <a:txBody>
                    <a:bodyPr/>
                    <a:lstStyle/>
                    <a:p>
                      <a:r>
                        <a:rPr lang="en-US" dirty="0" smtClean="0"/>
                        <a:t>20-25</a:t>
                      </a:r>
                      <a:endParaRPr lang="en-US" dirty="0"/>
                    </a:p>
                  </a:txBody>
                  <a:tcPr marL="86360" marR="86360"/>
                </a:tc>
                <a:tc>
                  <a:txBody>
                    <a:bodyPr/>
                    <a:lstStyle/>
                    <a:p>
                      <a:r>
                        <a:rPr lang="en-US" dirty="0" smtClean="0"/>
                        <a:t>95-110</a:t>
                      </a:r>
                      <a:endParaRPr lang="en-US" dirty="0"/>
                    </a:p>
                  </a:txBody>
                  <a:tcPr marL="86360" marR="86360"/>
                </a:tc>
                <a:tc>
                  <a:txBody>
                    <a:bodyPr/>
                    <a:lstStyle/>
                    <a:p>
                      <a:r>
                        <a:rPr lang="en-US" dirty="0" smtClean="0"/>
                        <a:t>60-75</a:t>
                      </a:r>
                      <a:endParaRPr lang="en-US" dirty="0"/>
                    </a:p>
                  </a:txBody>
                  <a:tcPr marL="86360" marR="86360"/>
                </a:tc>
              </a:tr>
              <a:tr h="448816">
                <a:tc>
                  <a:txBody>
                    <a:bodyPr/>
                    <a:lstStyle/>
                    <a:p>
                      <a:r>
                        <a:rPr lang="en-US" dirty="0" smtClean="0"/>
                        <a:t>6-12 year</a:t>
                      </a:r>
                      <a:endParaRPr lang="en-US" dirty="0"/>
                    </a:p>
                  </a:txBody>
                  <a:tcPr marL="86360" marR="86360"/>
                </a:tc>
                <a:tc>
                  <a:txBody>
                    <a:bodyPr/>
                    <a:lstStyle/>
                    <a:p>
                      <a:r>
                        <a:rPr lang="en-US" dirty="0" smtClean="0"/>
                        <a:t>60-95</a:t>
                      </a:r>
                      <a:endParaRPr lang="en-US" dirty="0"/>
                    </a:p>
                  </a:txBody>
                  <a:tcPr marL="86360" marR="86360"/>
                </a:tc>
                <a:tc>
                  <a:txBody>
                    <a:bodyPr/>
                    <a:lstStyle/>
                    <a:p>
                      <a:r>
                        <a:rPr lang="en-US" dirty="0" smtClean="0"/>
                        <a:t>14-22</a:t>
                      </a:r>
                      <a:endParaRPr lang="en-US" dirty="0"/>
                    </a:p>
                  </a:txBody>
                  <a:tcPr marL="86360" marR="86360"/>
                </a:tc>
                <a:tc>
                  <a:txBody>
                    <a:bodyPr/>
                    <a:lstStyle/>
                    <a:p>
                      <a:r>
                        <a:rPr lang="en-US" dirty="0" smtClean="0"/>
                        <a:t>100-120</a:t>
                      </a:r>
                      <a:endParaRPr lang="en-US" dirty="0"/>
                    </a:p>
                  </a:txBody>
                  <a:tcPr marL="86360" marR="86360"/>
                </a:tc>
                <a:tc>
                  <a:txBody>
                    <a:bodyPr/>
                    <a:lstStyle/>
                    <a:p>
                      <a:r>
                        <a:rPr lang="en-US" dirty="0" smtClean="0"/>
                        <a:t>60-75</a:t>
                      </a:r>
                      <a:endParaRPr lang="en-US" dirty="0"/>
                    </a:p>
                  </a:txBody>
                  <a:tcPr marL="86360" marR="86360"/>
                </a:tc>
              </a:tr>
              <a:tr h="448816">
                <a:tc>
                  <a:txBody>
                    <a:bodyPr/>
                    <a:lstStyle/>
                    <a:p>
                      <a:r>
                        <a:rPr lang="en-US" dirty="0" smtClean="0"/>
                        <a:t>Over 12 year</a:t>
                      </a:r>
                      <a:endParaRPr lang="en-US" dirty="0"/>
                    </a:p>
                  </a:txBody>
                  <a:tcPr marL="86360" marR="86360"/>
                </a:tc>
                <a:tc>
                  <a:txBody>
                    <a:bodyPr/>
                    <a:lstStyle/>
                    <a:p>
                      <a:r>
                        <a:rPr lang="en-US" dirty="0" smtClean="0"/>
                        <a:t>55-85</a:t>
                      </a:r>
                      <a:endParaRPr lang="en-US" dirty="0"/>
                    </a:p>
                  </a:txBody>
                  <a:tcPr marL="86360" marR="86360"/>
                </a:tc>
                <a:tc>
                  <a:txBody>
                    <a:bodyPr/>
                    <a:lstStyle/>
                    <a:p>
                      <a:r>
                        <a:rPr lang="en-US" dirty="0" smtClean="0"/>
                        <a:t>12-18</a:t>
                      </a:r>
                      <a:endParaRPr lang="en-US" dirty="0"/>
                    </a:p>
                  </a:txBody>
                  <a:tcPr marL="86360" marR="86360"/>
                </a:tc>
                <a:tc>
                  <a:txBody>
                    <a:bodyPr/>
                    <a:lstStyle/>
                    <a:p>
                      <a:r>
                        <a:rPr lang="en-US" dirty="0" smtClean="0"/>
                        <a:t>110-135</a:t>
                      </a:r>
                      <a:endParaRPr lang="en-US" dirty="0"/>
                    </a:p>
                  </a:txBody>
                  <a:tcPr marL="86360" marR="86360"/>
                </a:tc>
                <a:tc>
                  <a:txBody>
                    <a:bodyPr/>
                    <a:lstStyle/>
                    <a:p>
                      <a:r>
                        <a:rPr lang="en-US" dirty="0" smtClean="0"/>
                        <a:t>65-85</a:t>
                      </a:r>
                      <a:endParaRPr lang="en-US" dirty="0"/>
                    </a:p>
                  </a:txBody>
                  <a:tcPr marL="86360" marR="86360"/>
                </a:tc>
              </a:tr>
            </a:tbl>
          </a:graphicData>
        </a:graphic>
      </p:graphicFrame>
    </p:spTree>
    <p:extLst>
      <p:ext uri="{BB962C8B-B14F-4D97-AF65-F5344CB8AC3E}">
        <p14:creationId xmlns:p14="http://schemas.microsoft.com/office/powerpoint/2010/main" val="1325092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Equipment needed</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447800"/>
            <a:ext cx="8686800" cy="5105400"/>
          </a:xfrm>
        </p:spPr>
        <p:txBody>
          <a:bodyPr>
            <a:normAutofit fontScale="85000" lnSpcReduction="20000"/>
          </a:bodyPr>
          <a:lstStyle/>
          <a:p>
            <a:pPr marL="0" indent="0">
              <a:lnSpc>
                <a:spcPct val="150000"/>
              </a:lnSpc>
              <a:buNone/>
            </a:pPr>
            <a:r>
              <a:rPr lang="en-US" b="1" dirty="0">
                <a:latin typeface="Times New Roman" pitchFamily="18" charset="0"/>
                <a:cs typeface="Times New Roman" pitchFamily="18" charset="0"/>
              </a:rPr>
              <a:t>Clean tray containing </a:t>
            </a:r>
          </a:p>
          <a:p>
            <a:pPr marL="0" indent="0">
              <a:lnSpc>
                <a:spcPct val="150000"/>
              </a:lnSpc>
              <a:buNone/>
            </a:pPr>
            <a:r>
              <a:rPr lang="en-US" dirty="0">
                <a:latin typeface="Times New Roman" pitchFamily="18" charset="0"/>
                <a:cs typeface="Times New Roman" pitchFamily="18" charset="0"/>
              </a:rPr>
              <a:t>1- Thermometer in a container lined with soft material containing disinfectant</a:t>
            </a:r>
            <a:r>
              <a:rPr lang="en-US" dirty="0" smtClean="0">
                <a:latin typeface="Times New Roman" pitchFamily="18" charset="0"/>
                <a:cs typeface="Times New Roman" pitchFamily="18" charset="0"/>
              </a:rPr>
              <a:t>.(digital, rectal, tympanic or temporal) </a:t>
            </a:r>
            <a:endParaRPr lang="en-US" dirty="0">
              <a:latin typeface="Times New Roman" pitchFamily="18" charset="0"/>
              <a:cs typeface="Times New Roman" pitchFamily="18" charset="0"/>
            </a:endParaRPr>
          </a:p>
          <a:p>
            <a:pPr marL="0" indent="0">
              <a:lnSpc>
                <a:spcPct val="150000"/>
              </a:lnSpc>
              <a:buNone/>
            </a:pPr>
            <a:r>
              <a:rPr lang="en-US" dirty="0">
                <a:latin typeface="Times New Roman" pitchFamily="18" charset="0"/>
                <a:cs typeface="Times New Roman" pitchFamily="18" charset="0"/>
              </a:rPr>
              <a:t>2- Container lined with soft material containing plain water </a:t>
            </a:r>
          </a:p>
          <a:p>
            <a:pPr marL="0" indent="0">
              <a:lnSpc>
                <a:spcPct val="150000"/>
              </a:lnSpc>
              <a:buNone/>
            </a:pP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Clean cotton swabs in a container </a:t>
            </a:r>
          </a:p>
          <a:p>
            <a:pPr marL="0" indent="0">
              <a:lnSpc>
                <a:spcPct val="150000"/>
              </a:lnSpc>
              <a:buNone/>
            </a:pPr>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Paper bag  </a:t>
            </a:r>
          </a:p>
          <a:p>
            <a:pPr marL="0" indent="0">
              <a:lnSpc>
                <a:spcPct val="150000"/>
              </a:lnSpc>
              <a:buNone/>
            </a:pPr>
            <a:r>
              <a:rPr lang="en-US" dirty="0">
                <a:latin typeface="Times New Roman" pitchFamily="18" charset="0"/>
                <a:cs typeface="Times New Roman" pitchFamily="18" charset="0"/>
              </a:rPr>
              <a:t>5- Watch with </a:t>
            </a:r>
            <a:r>
              <a:rPr lang="en-US" dirty="0" smtClean="0">
                <a:latin typeface="Times New Roman" pitchFamily="18" charset="0"/>
                <a:cs typeface="Times New Roman" pitchFamily="18" charset="0"/>
              </a:rPr>
              <a:t>seconds</a:t>
            </a:r>
          </a:p>
          <a:p>
            <a:pPr marL="0" indent="0">
              <a:lnSpc>
                <a:spcPct val="150000"/>
              </a:lnSpc>
              <a:buNone/>
            </a:pPr>
            <a:r>
              <a:rPr lang="en-US" dirty="0" smtClean="0">
                <a:latin typeface="Times New Roman" pitchFamily="18" charset="0"/>
                <a:cs typeface="Times New Roman" pitchFamily="18" charset="0"/>
              </a:rPr>
              <a:t>6- Stethoscope</a:t>
            </a:r>
          </a:p>
          <a:p>
            <a:pPr marL="0" indent="0">
              <a:lnSpc>
                <a:spcPct val="150000"/>
              </a:lnSpc>
              <a:buNone/>
            </a:pPr>
            <a:r>
              <a:rPr lang="en-US" dirty="0" smtClean="0">
                <a:latin typeface="Times New Roman" pitchFamily="18" charset="0"/>
                <a:cs typeface="Times New Roman" pitchFamily="18" charset="0"/>
              </a:rPr>
              <a:t>7- Blood Pressure Apparatus</a:t>
            </a:r>
          </a:p>
          <a:p>
            <a:pPr marL="0" indent="0">
              <a:lnSpc>
                <a:spcPct val="150000"/>
              </a:lnSpc>
              <a:buNone/>
            </a:pPr>
            <a:r>
              <a:rPr lang="en-US" dirty="0" smtClean="0">
                <a:latin typeface="Times New Roman" pitchFamily="18" charset="0"/>
                <a:cs typeface="Times New Roman" pitchFamily="18" charset="0"/>
              </a:rPr>
              <a:t>8- Soft Tissue</a:t>
            </a:r>
          </a:p>
          <a:p>
            <a:pPr marL="0" indent="0">
              <a:lnSpc>
                <a:spcPct val="150000"/>
              </a:lnSpc>
              <a:buNone/>
            </a:pPr>
            <a:endParaRPr lang="en-US"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2875926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284</TotalTime>
  <Words>1231</Words>
  <Application>Microsoft Office PowerPoint</Application>
  <PresentationFormat>On-screen Show (4:3)</PresentationFormat>
  <Paragraphs>180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Equity</vt:lpstr>
      <vt:lpstr>Vital signs </vt:lpstr>
      <vt:lpstr>Discussion Rules</vt:lpstr>
      <vt:lpstr>Introduction</vt:lpstr>
      <vt:lpstr>PowerPoint Presentation</vt:lpstr>
      <vt:lpstr>Purposes</vt:lpstr>
      <vt:lpstr>PowerPoint Presentation</vt:lpstr>
      <vt:lpstr>Indications </vt:lpstr>
      <vt:lpstr>Normal vital signs in children </vt:lpstr>
      <vt:lpstr>Equipment needed</vt:lpstr>
      <vt:lpstr>Body Temperature</vt:lpstr>
      <vt:lpstr>Routes for measuring body temperature</vt:lpstr>
      <vt:lpstr>PowerPoint Presentation</vt:lpstr>
      <vt:lpstr>A-Oral Method</vt:lpstr>
      <vt:lpstr>Preparation of the articles</vt:lpstr>
      <vt:lpstr>Preparation of the patient and unit</vt:lpstr>
      <vt:lpstr>PowerPoint Presentation</vt:lpstr>
      <vt:lpstr>B-Axillary Method</vt:lpstr>
      <vt:lpstr>Preparation of patient and unit  </vt:lpstr>
      <vt:lpstr>PowerPoint Presentation</vt:lpstr>
      <vt:lpstr>C-Rectal Method</vt:lpstr>
      <vt:lpstr>Preparation of the articles</vt:lpstr>
      <vt:lpstr>Preparation of the patient and unit</vt:lpstr>
      <vt:lpstr>PowerPoint Presentation</vt:lpstr>
      <vt:lpstr>D-Tympanic method</vt:lpstr>
      <vt:lpstr>Preparation</vt:lpstr>
      <vt:lpstr>PowerPoint Presentation</vt:lpstr>
      <vt:lpstr>Temporal method</vt:lpstr>
      <vt:lpstr>Heart Rate  </vt:lpstr>
      <vt:lpstr>PowerPoint Presentation</vt:lpstr>
      <vt:lpstr>Articles required</vt:lpstr>
      <vt:lpstr>Cont.,</vt:lpstr>
      <vt:lpstr>PowerPoint Presentation</vt:lpstr>
      <vt:lpstr>Respiratory Rate</vt:lpstr>
      <vt:lpstr>Blood pressure</vt:lpstr>
      <vt:lpstr>Patient preparation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 signs </dc:title>
  <dc:creator>HP</dc:creator>
  <cp:lastModifiedBy>HP</cp:lastModifiedBy>
  <cp:revision>24</cp:revision>
  <dcterms:created xsi:type="dcterms:W3CDTF">2006-08-16T00:00:00Z</dcterms:created>
  <dcterms:modified xsi:type="dcterms:W3CDTF">2020-02-12T15:39:44Z</dcterms:modified>
</cp:coreProperties>
</file>