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3" r:id="rId44"/>
    <p:sldId id="302" r:id="rId45"/>
    <p:sldId id="304" r:id="rId46"/>
    <p:sldId id="305" r:id="rId47"/>
    <p:sldId id="306" r:id="rId48"/>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299894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82731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849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309273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465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411041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170074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286666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136888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49DB-A6FC-4EFA-8245-A97D5DAD8697}" type="datetimeFigureOut">
              <a:rPr lang="ar-BH" smtClean="0"/>
              <a:t>07/08/1441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180938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1D49DB-A6FC-4EFA-8245-A97D5DAD8697}" type="datetimeFigureOut">
              <a:rPr lang="ar-BH" smtClean="0"/>
              <a:t>07/08/1441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198507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1D49DB-A6FC-4EFA-8245-A97D5DAD8697}" type="datetimeFigureOut">
              <a:rPr lang="ar-BH" smtClean="0"/>
              <a:t>07/08/1441</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386960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1D49DB-A6FC-4EFA-8245-A97D5DAD8697}" type="datetimeFigureOut">
              <a:rPr lang="ar-BH" smtClean="0"/>
              <a:t>07/08/1441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246688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49DB-A6FC-4EFA-8245-A97D5DAD8697}" type="datetimeFigureOut">
              <a:rPr lang="ar-BH" smtClean="0"/>
              <a:t>07/08/1441</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399801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D49DB-A6FC-4EFA-8245-A97D5DAD8697}" type="datetimeFigureOut">
              <a:rPr lang="ar-BH" smtClean="0"/>
              <a:t>07/08/1441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281689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D49DB-A6FC-4EFA-8245-A97D5DAD8697}" type="datetimeFigureOut">
              <a:rPr lang="ar-BH" smtClean="0"/>
              <a:t>07/08/1441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61509376-4864-44EE-B81D-9F35B0D828D1}" type="slidenum">
              <a:rPr lang="ar-BH" smtClean="0"/>
              <a:t>‹#›</a:t>
            </a:fld>
            <a:endParaRPr lang="ar-BH"/>
          </a:p>
        </p:txBody>
      </p:sp>
    </p:spTree>
    <p:extLst>
      <p:ext uri="{BB962C8B-B14F-4D97-AF65-F5344CB8AC3E}">
        <p14:creationId xmlns:p14="http://schemas.microsoft.com/office/powerpoint/2010/main" val="170359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D49DB-A6FC-4EFA-8245-A97D5DAD8697}" type="datetimeFigureOut">
              <a:rPr lang="ar-BH" smtClean="0"/>
              <a:t>07/08/1441</a:t>
            </a:fld>
            <a:endParaRPr lang="ar-B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509376-4864-44EE-B81D-9F35B0D828D1}" type="slidenum">
              <a:rPr lang="ar-BH" smtClean="0"/>
              <a:t>‹#›</a:t>
            </a:fld>
            <a:endParaRPr lang="ar-BH"/>
          </a:p>
        </p:txBody>
      </p:sp>
    </p:spTree>
    <p:extLst>
      <p:ext uri="{BB962C8B-B14F-4D97-AF65-F5344CB8AC3E}">
        <p14:creationId xmlns:p14="http://schemas.microsoft.com/office/powerpoint/2010/main" val="13670155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793" y="685799"/>
            <a:ext cx="10687987" cy="2971801"/>
          </a:xfrm>
        </p:spPr>
        <p:txBody>
          <a:bodyPr>
            <a:normAutofit/>
          </a:bodyPr>
          <a:lstStyle/>
          <a:p>
            <a:r>
              <a:rPr lang="en-US" b="1" dirty="0"/>
              <a:t>Assessment of Gestational Age </a:t>
            </a:r>
            <a:r>
              <a:rPr lang="en-US" dirty="0"/>
              <a:t/>
            </a:r>
            <a:br>
              <a:rPr lang="en-US" dirty="0"/>
            </a:br>
            <a:r>
              <a:rPr lang="en-US" b="1" dirty="0"/>
              <a:t> ( New Ballard Score </a:t>
            </a:r>
            <a:r>
              <a:rPr lang="en-US" b="1" dirty="0" smtClean="0"/>
              <a:t>)       </a:t>
            </a:r>
            <a:r>
              <a:rPr lang="en-US" dirty="0"/>
              <a:t/>
            </a:r>
            <a:br>
              <a:rPr lang="en-US" dirty="0"/>
            </a:br>
            <a:endParaRPr lang="ar-BH" dirty="0"/>
          </a:p>
        </p:txBody>
      </p:sp>
    </p:spTree>
    <p:extLst>
      <p:ext uri="{BB962C8B-B14F-4D97-AF65-F5344CB8AC3E}">
        <p14:creationId xmlns:p14="http://schemas.microsoft.com/office/powerpoint/2010/main" val="295857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901" y="389745"/>
            <a:ext cx="11857219" cy="4573496"/>
          </a:xfrm>
          <a:prstGeom prst="rect">
            <a:avLst/>
          </a:prstGeom>
        </p:spPr>
        <p:txBody>
          <a:bodyPr wrap="square">
            <a:spAutoFit/>
          </a:bodyPr>
          <a:lstStyle/>
          <a:p>
            <a:pPr marL="6350" marR="1905" indent="-6350" algn="ctr" rtl="0">
              <a:lnSpc>
                <a:spcPct val="102000"/>
              </a:lnSpc>
              <a:spcBef>
                <a:spcPts val="0"/>
              </a:spcBef>
              <a:spcAft>
                <a:spcPts val="795"/>
              </a:spcAft>
            </a:pPr>
            <a:r>
              <a:rPr lang="en-US" sz="4000" b="1" dirty="0" smtClean="0">
                <a:solidFill>
                  <a:srgbClr val="000000"/>
                </a:solidFill>
                <a:effectLst/>
                <a:latin typeface="Times New Roman" panose="02020603050405020304" pitchFamily="18" charset="0"/>
                <a:ea typeface="Times New Roman" panose="02020603050405020304" pitchFamily="18" charset="0"/>
              </a:rPr>
              <a:t>A- Neuromuscular maturity</a:t>
            </a:r>
            <a:endParaRPr lang="en-US" sz="4000" dirty="0" smtClean="0">
              <a:solidFill>
                <a:srgbClr val="000000"/>
              </a:solidFill>
              <a:effectLst/>
              <a:latin typeface="Times New Roman" panose="02020603050405020304" pitchFamily="18" charset="0"/>
              <a:ea typeface="Times New Roman" panose="02020603050405020304" pitchFamily="18" charset="0"/>
            </a:endParaRPr>
          </a:p>
          <a:p>
            <a:pPr marL="6350"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b="1" dirty="0" smtClean="0">
                <a:solidFill>
                  <a:srgbClr val="000000"/>
                </a:solidFill>
                <a:effectLst/>
                <a:latin typeface="Times New Roman" panose="02020603050405020304" pitchFamily="18" charset="0"/>
                <a:ea typeface="Times New Roman" panose="02020603050405020304" pitchFamily="18" charset="0"/>
              </a:rPr>
              <a:t>1- Posture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infant is placed supine and the examiner waits until the infant settles into a relaxed or preferred posture.  </a:t>
            </a:r>
          </a:p>
          <a:p>
            <a:pPr marL="342900" marR="1905" lvl="0" indent="-342900" algn="just" rtl="0" fontAlgn="base">
              <a:lnSpc>
                <a:spcPct val="104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Observe the flexion of the arms and legs.  </a:t>
            </a: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Compare with the figures on the diagram and place an (X) through the figure most similar. </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45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892" y="0"/>
            <a:ext cx="12027108" cy="6858000"/>
          </a:xfrm>
          <a:prstGeom prst="rect">
            <a:avLst/>
          </a:prstGeom>
        </p:spPr>
      </p:pic>
    </p:spTree>
    <p:extLst>
      <p:ext uri="{BB962C8B-B14F-4D97-AF65-F5344CB8AC3E}">
        <p14:creationId xmlns:p14="http://schemas.microsoft.com/office/powerpoint/2010/main" val="16863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8474612"/>
              </p:ext>
            </p:extLst>
          </p:nvPr>
        </p:nvGraphicFramePr>
        <p:xfrm>
          <a:off x="143241" y="-1"/>
          <a:ext cx="12048759" cy="6858000"/>
        </p:xfrm>
        <a:graphic>
          <a:graphicData uri="http://schemas.openxmlformats.org/drawingml/2006/table">
            <a:tbl>
              <a:tblPr rtl="1" firstRow="1" bandRow="1">
                <a:tableStyleId>{5C22544A-7EE6-4342-B048-85BDC9FD1C3A}</a:tableStyleId>
              </a:tblPr>
              <a:tblGrid>
                <a:gridCol w="1217221"/>
                <a:gridCol w="3688698"/>
                <a:gridCol w="7142840"/>
              </a:tblGrid>
              <a:tr h="1053524">
                <a:tc>
                  <a:txBody>
                    <a:bodyPr/>
                    <a:lstStyle/>
                    <a:p>
                      <a:pPr marL="3810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54610" marR="112395" marT="0" marB="52705"/>
                </a:tc>
                <a:tc>
                  <a:txBody>
                    <a:bodyPr/>
                    <a:lstStyle/>
                    <a:p>
                      <a:pPr rtl="1"/>
                      <a:endParaRPr lang="ar-BH" dirty="0"/>
                    </a:p>
                  </a:txBody>
                  <a:tcPr/>
                </a:tc>
                <a:tc>
                  <a:txBody>
                    <a:bodyPr/>
                    <a:lstStyle/>
                    <a:p>
                      <a:pPr marL="1524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arms and legs are perfectly flat</a:t>
                      </a:r>
                    </a:p>
                  </a:txBody>
                  <a:tcPr marL="54610" marR="112395" marT="0" marB="52705"/>
                </a:tc>
              </a:tr>
              <a:tr h="1053524">
                <a:tc>
                  <a:txBody>
                    <a:bodyPr/>
                    <a:lstStyle/>
                    <a:p>
                      <a:pPr marL="3810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54610" marR="112395" marT="0" marB="52705"/>
                </a:tc>
                <a:tc>
                  <a:txBody>
                    <a:bodyPr/>
                    <a:lstStyle/>
                    <a:p>
                      <a:pPr rtl="1"/>
                      <a:endParaRPr lang="ar-BH" dirty="0"/>
                    </a:p>
                  </a:txBody>
                  <a:tcPr/>
                </a:tc>
                <a:tc>
                  <a:txBody>
                    <a:bodyPr/>
                    <a:lstStyle/>
                    <a:p>
                      <a:pPr marL="1524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Simple flexion of the knee and thigh joint</a:t>
                      </a:r>
                    </a:p>
                  </a:txBody>
                  <a:tcPr marL="54610" marR="112395" marT="0" marB="52705"/>
                </a:tc>
              </a:tr>
              <a:tr h="1053524">
                <a:tc>
                  <a:txBody>
                    <a:bodyPr/>
                    <a:lstStyle/>
                    <a:p>
                      <a:pPr marL="3810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54610" marR="112395" marT="0" marB="52705"/>
                </a:tc>
                <a:tc>
                  <a:txBody>
                    <a:bodyPr/>
                    <a:lstStyle/>
                    <a:p>
                      <a:pPr rtl="1"/>
                      <a:endParaRPr lang="ar-BH" dirty="0"/>
                    </a:p>
                  </a:txBody>
                  <a:tcPr/>
                </a:tc>
                <a:tc>
                  <a:txBody>
                    <a:bodyPr/>
                    <a:lstStyle/>
                    <a:p>
                      <a:pPr marL="1524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Medial flexion of the knee, hip, and elbow joints</a:t>
                      </a:r>
                    </a:p>
                  </a:txBody>
                  <a:tcPr marL="54610" marR="112395" marT="0" marB="52705"/>
                </a:tc>
              </a:tr>
              <a:tr h="2004871">
                <a:tc>
                  <a:txBody>
                    <a:bodyPr/>
                    <a:lstStyle/>
                    <a:p>
                      <a:pPr marL="3810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54610" marR="112395" marT="0" marB="52705"/>
                </a:tc>
                <a:tc>
                  <a:txBody>
                    <a:bodyPr/>
                    <a:lstStyle/>
                    <a:p>
                      <a:pPr rtl="1"/>
                      <a:endParaRPr lang="ar-BH" dirty="0"/>
                    </a:p>
                  </a:txBody>
                  <a:tcPr/>
                </a:tc>
                <a:tc>
                  <a:txBody>
                    <a:bodyPr/>
                    <a:lstStyle/>
                    <a:p>
                      <a:pPr marL="1524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Flexion with spacing or legs, marked flexion of arms</a:t>
                      </a:r>
                    </a:p>
                  </a:txBody>
                  <a:tcPr marL="54610" marR="112395" marT="0" marB="52705"/>
                </a:tc>
              </a:tr>
              <a:tr h="1692557">
                <a:tc>
                  <a:txBody>
                    <a:bodyPr/>
                    <a:lstStyle/>
                    <a:p>
                      <a:pPr algn="ctr" rtl="1"/>
                      <a:r>
                        <a:rPr lang="en-US" sz="2800" b="1" kern="1200" dirty="0" smtClean="0">
                          <a:solidFill>
                            <a:schemeClr val="dk1"/>
                          </a:solidFill>
                          <a:effectLst/>
                          <a:latin typeface="+mn-lt"/>
                          <a:ea typeface="+mn-ea"/>
                          <a:cs typeface="+mn-cs"/>
                        </a:rPr>
                        <a:t>4</a:t>
                      </a:r>
                      <a:endParaRPr lang="ar-BH" sz="2800" b="1" dirty="0"/>
                    </a:p>
                  </a:txBody>
                  <a:tcPr/>
                </a:tc>
                <a:tc>
                  <a:txBody>
                    <a:bodyPr/>
                    <a:lstStyle/>
                    <a:p>
                      <a:pPr rtl="1"/>
                      <a:endParaRPr lang="ar-BH" dirty="0"/>
                    </a:p>
                  </a:txBody>
                  <a:tcPr/>
                </a:tc>
                <a:tc>
                  <a:txBody>
                    <a:bodyPr/>
                    <a:lstStyle/>
                    <a:p>
                      <a:pPr marL="15240" marR="0" indent="0" algn="l">
                        <a:lnSpc>
                          <a:spcPct val="104000"/>
                        </a:lnSpc>
                        <a:spcBef>
                          <a:spcPts val="0"/>
                        </a:spcBef>
                        <a:spcAft>
                          <a:spcPts val="510"/>
                        </a:spcAft>
                      </a:pPr>
                      <a:r>
                        <a:rPr lang="en-US" sz="2800" dirty="0" smtClean="0">
                          <a:solidFill>
                            <a:srgbClr val="000000"/>
                          </a:solidFill>
                          <a:effectLst/>
                          <a:latin typeface="Times New Roman" panose="02020603050405020304" pitchFamily="18" charset="0"/>
                          <a:ea typeface="Times New Roman" panose="02020603050405020304" pitchFamily="18" charset="0"/>
                        </a:rPr>
                        <a:t>Full flexion for arms and legs</a:t>
                      </a:r>
                    </a:p>
                    <a:p>
                      <a:pPr rtl="1"/>
                      <a:endParaRPr lang="ar-BH" dirty="0"/>
                    </a:p>
                  </a:txBody>
                  <a:tcPr/>
                </a:tc>
              </a:tr>
            </a:tbl>
          </a:graphicData>
        </a:graphic>
      </p:graphicFrame>
      <p:pic>
        <p:nvPicPr>
          <p:cNvPr id="3" name="Picture 2"/>
          <p:cNvPicPr>
            <a:picLocks noChangeAspect="1"/>
          </p:cNvPicPr>
          <p:nvPr/>
        </p:nvPicPr>
        <p:blipFill>
          <a:blip r:embed="rId2"/>
          <a:stretch>
            <a:fillRect/>
          </a:stretch>
        </p:blipFill>
        <p:spPr>
          <a:xfrm>
            <a:off x="7659974" y="1"/>
            <a:ext cx="2803160" cy="929389"/>
          </a:xfrm>
          <a:prstGeom prst="rect">
            <a:avLst/>
          </a:prstGeom>
        </p:spPr>
      </p:pic>
      <p:pic>
        <p:nvPicPr>
          <p:cNvPr id="4" name="Picture 3"/>
          <p:cNvPicPr>
            <a:picLocks noChangeAspect="1"/>
          </p:cNvPicPr>
          <p:nvPr/>
        </p:nvPicPr>
        <p:blipFill>
          <a:blip r:embed="rId3"/>
          <a:stretch>
            <a:fillRect/>
          </a:stretch>
        </p:blipFill>
        <p:spPr>
          <a:xfrm>
            <a:off x="7540052" y="1154244"/>
            <a:ext cx="2923082" cy="734517"/>
          </a:xfrm>
          <a:prstGeom prst="rect">
            <a:avLst/>
          </a:prstGeom>
        </p:spPr>
      </p:pic>
      <p:pic>
        <p:nvPicPr>
          <p:cNvPr id="5" name="Picture 4"/>
          <p:cNvPicPr>
            <a:picLocks noChangeAspect="1"/>
          </p:cNvPicPr>
          <p:nvPr/>
        </p:nvPicPr>
        <p:blipFill>
          <a:blip r:embed="rId4"/>
          <a:stretch>
            <a:fillRect/>
          </a:stretch>
        </p:blipFill>
        <p:spPr>
          <a:xfrm>
            <a:off x="7659974" y="2113616"/>
            <a:ext cx="2803160" cy="704535"/>
          </a:xfrm>
          <a:prstGeom prst="rect">
            <a:avLst/>
          </a:prstGeom>
        </p:spPr>
      </p:pic>
      <p:pic>
        <p:nvPicPr>
          <p:cNvPr id="6" name="Picture 5"/>
          <p:cNvPicPr>
            <a:picLocks noChangeAspect="1"/>
          </p:cNvPicPr>
          <p:nvPr/>
        </p:nvPicPr>
        <p:blipFill>
          <a:blip r:embed="rId5"/>
          <a:stretch>
            <a:fillRect/>
          </a:stretch>
        </p:blipFill>
        <p:spPr>
          <a:xfrm>
            <a:off x="7839856" y="3507698"/>
            <a:ext cx="2623278" cy="1064302"/>
          </a:xfrm>
          <a:prstGeom prst="rect">
            <a:avLst/>
          </a:prstGeom>
        </p:spPr>
      </p:pic>
      <p:pic>
        <p:nvPicPr>
          <p:cNvPr id="7" name="Picture 6"/>
          <p:cNvPicPr>
            <a:picLocks noChangeAspect="1"/>
          </p:cNvPicPr>
          <p:nvPr/>
        </p:nvPicPr>
        <p:blipFill>
          <a:blip r:embed="rId6"/>
          <a:stretch>
            <a:fillRect/>
          </a:stretch>
        </p:blipFill>
        <p:spPr>
          <a:xfrm>
            <a:off x="7839856" y="5531369"/>
            <a:ext cx="2623278" cy="989351"/>
          </a:xfrm>
          <a:prstGeom prst="rect">
            <a:avLst/>
          </a:prstGeom>
        </p:spPr>
      </p:pic>
    </p:spTree>
    <p:extLst>
      <p:ext uri="{BB962C8B-B14F-4D97-AF65-F5344CB8AC3E}">
        <p14:creationId xmlns:p14="http://schemas.microsoft.com/office/powerpoint/2010/main" val="214243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1" y="119921"/>
            <a:ext cx="10268263" cy="3740448"/>
          </a:xfrm>
          <a:prstGeom prst="rect">
            <a:avLst/>
          </a:prstGeom>
        </p:spPr>
        <p:txBody>
          <a:bodyPr wrap="square">
            <a:spAutoFit/>
          </a:bodyPr>
          <a:lstStyle/>
          <a:p>
            <a:pPr marL="6350"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2- Square window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Flex the infant's hand at the wrist and observe the angle between the thumb and forearm. </a:t>
            </a:r>
          </a:p>
          <a:p>
            <a:pPr marL="342900" marR="1905" lvl="0" indent="-342900" algn="just" rtl="0" fontAlgn="base">
              <a:lnSpc>
                <a:spcPct val="104000"/>
              </a:lnSpc>
              <a:spcBef>
                <a:spcPts val="0"/>
              </a:spcBef>
              <a:spcAft>
                <a:spcPts val="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Apply gentle pressure to get as much flexion as possible.  </a:t>
            </a: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Compare the angle at the thumb with the figures on the diagram and choose the figure most similar.</a:t>
            </a:r>
            <a:r>
              <a:rPr lang="en-US" sz="2800" b="1"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8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39907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0550679"/>
              </p:ext>
            </p:extLst>
          </p:nvPr>
        </p:nvGraphicFramePr>
        <p:xfrm>
          <a:off x="0" y="2"/>
          <a:ext cx="12192000" cy="6858000"/>
        </p:xfrm>
        <a:graphic>
          <a:graphicData uri="http://schemas.openxmlformats.org/drawingml/2006/table">
            <a:tbl>
              <a:tblPr rtl="1" firstRow="1" bandRow="1">
                <a:tableStyleId>{5C22544A-7EE6-4342-B048-85BDC9FD1C3A}</a:tableStyleId>
              </a:tblPr>
              <a:tblGrid>
                <a:gridCol w="849443"/>
                <a:gridCol w="3395272"/>
                <a:gridCol w="7947285"/>
              </a:tblGrid>
              <a:tr h="1143000">
                <a:tc>
                  <a:txBody>
                    <a:bodyPr/>
                    <a:lstStyle/>
                    <a:p>
                      <a:pPr marL="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5651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thumb and forearm is more than 90 degrees.</a:t>
                      </a:r>
                    </a:p>
                  </a:txBody>
                  <a:tcPr marL="62230" marR="56515"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2230" marR="56515" marT="0" marB="66675"/>
                </a:tc>
                <a:tc>
                  <a:txBody>
                    <a:bodyPr/>
                    <a:lstStyle/>
                    <a:p>
                      <a:pPr rtl="1"/>
                      <a:endParaRPr lang="ar-BH" dirty="0"/>
                    </a:p>
                  </a:txBody>
                  <a:tcPr/>
                </a:tc>
                <a:tc>
                  <a:txBody>
                    <a:bodyPr/>
                    <a:lstStyle/>
                    <a:p>
                      <a:pPr marL="8890" marR="0" indent="0" algn="just">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forefinger and the armrest is 90 degrees.</a:t>
                      </a:r>
                    </a:p>
                  </a:txBody>
                  <a:tcPr marL="62230" marR="56515"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5651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forefinger and the wrist of the arm is 60 degrees.</a:t>
                      </a:r>
                    </a:p>
                  </a:txBody>
                  <a:tcPr marL="62230" marR="56515"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2230" marR="5651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forefinger and the wrist of the arm is 45 degrees.</a:t>
                      </a:r>
                    </a:p>
                  </a:txBody>
                  <a:tcPr marL="62230" marR="56515"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2230" marR="5651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forefinger and the wrist of the arm is 30 degrees.</a:t>
                      </a:r>
                    </a:p>
                  </a:txBody>
                  <a:tcPr marL="62230" marR="56515" marT="0" marB="66675"/>
                </a:tc>
              </a:tr>
              <a:tr h="1143000">
                <a:tc>
                  <a:txBody>
                    <a:bodyPr/>
                    <a:lstStyle/>
                    <a:p>
                      <a:pPr marL="3048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2230" marR="5651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angle between the base of the forefinger and the armrest is zero.</a:t>
                      </a:r>
                    </a:p>
                  </a:txBody>
                  <a:tcPr marL="62230" marR="56515" marT="0" marB="66675"/>
                </a:tc>
              </a:tr>
            </a:tbl>
          </a:graphicData>
        </a:graphic>
      </p:graphicFrame>
      <p:pic>
        <p:nvPicPr>
          <p:cNvPr id="4" name="Picture 3"/>
          <p:cNvPicPr>
            <a:picLocks noChangeAspect="1"/>
          </p:cNvPicPr>
          <p:nvPr/>
        </p:nvPicPr>
        <p:blipFill>
          <a:blip r:embed="rId2"/>
          <a:stretch>
            <a:fillRect/>
          </a:stretch>
        </p:blipFill>
        <p:spPr>
          <a:xfrm>
            <a:off x="9519888" y="-1"/>
            <a:ext cx="898276" cy="989351"/>
          </a:xfrm>
          <a:prstGeom prst="rect">
            <a:avLst/>
          </a:prstGeom>
        </p:spPr>
      </p:pic>
      <p:pic>
        <p:nvPicPr>
          <p:cNvPr id="5" name="Picture 4"/>
          <p:cNvPicPr>
            <a:picLocks noChangeAspect="1"/>
          </p:cNvPicPr>
          <p:nvPr/>
        </p:nvPicPr>
        <p:blipFill>
          <a:blip r:embed="rId3"/>
          <a:stretch>
            <a:fillRect/>
          </a:stretch>
        </p:blipFill>
        <p:spPr>
          <a:xfrm>
            <a:off x="9519888" y="1244184"/>
            <a:ext cx="718394" cy="839449"/>
          </a:xfrm>
          <a:prstGeom prst="rect">
            <a:avLst/>
          </a:prstGeom>
        </p:spPr>
      </p:pic>
      <p:pic>
        <p:nvPicPr>
          <p:cNvPr id="6" name="Picture 5"/>
          <p:cNvPicPr>
            <a:picLocks noChangeAspect="1"/>
          </p:cNvPicPr>
          <p:nvPr/>
        </p:nvPicPr>
        <p:blipFill>
          <a:blip r:embed="rId4"/>
          <a:stretch>
            <a:fillRect/>
          </a:stretch>
        </p:blipFill>
        <p:spPr>
          <a:xfrm>
            <a:off x="9341084" y="2473378"/>
            <a:ext cx="897198" cy="824458"/>
          </a:xfrm>
          <a:prstGeom prst="rect">
            <a:avLst/>
          </a:prstGeom>
        </p:spPr>
      </p:pic>
      <p:pic>
        <p:nvPicPr>
          <p:cNvPr id="7" name="Picture 6"/>
          <p:cNvPicPr>
            <a:picLocks noChangeAspect="1"/>
          </p:cNvPicPr>
          <p:nvPr/>
        </p:nvPicPr>
        <p:blipFill>
          <a:blip r:embed="rId5"/>
          <a:stretch>
            <a:fillRect/>
          </a:stretch>
        </p:blipFill>
        <p:spPr>
          <a:xfrm>
            <a:off x="9519888" y="3582648"/>
            <a:ext cx="718394" cy="839449"/>
          </a:xfrm>
          <a:prstGeom prst="rect">
            <a:avLst/>
          </a:prstGeom>
        </p:spPr>
      </p:pic>
      <p:pic>
        <p:nvPicPr>
          <p:cNvPr id="8" name="Picture 7"/>
          <p:cNvPicPr>
            <a:picLocks noChangeAspect="1"/>
          </p:cNvPicPr>
          <p:nvPr/>
        </p:nvPicPr>
        <p:blipFill>
          <a:blip r:embed="rId6"/>
          <a:stretch>
            <a:fillRect/>
          </a:stretch>
        </p:blipFill>
        <p:spPr>
          <a:xfrm>
            <a:off x="9519888" y="4781864"/>
            <a:ext cx="718394" cy="854438"/>
          </a:xfrm>
          <a:prstGeom prst="rect">
            <a:avLst/>
          </a:prstGeom>
        </p:spPr>
      </p:pic>
      <p:pic>
        <p:nvPicPr>
          <p:cNvPr id="9" name="Picture 8"/>
          <p:cNvPicPr>
            <a:picLocks noChangeAspect="1"/>
          </p:cNvPicPr>
          <p:nvPr/>
        </p:nvPicPr>
        <p:blipFill>
          <a:blip r:embed="rId7"/>
          <a:stretch>
            <a:fillRect/>
          </a:stretch>
        </p:blipFill>
        <p:spPr>
          <a:xfrm>
            <a:off x="9341084" y="5996069"/>
            <a:ext cx="897198" cy="861931"/>
          </a:xfrm>
          <a:prstGeom prst="rect">
            <a:avLst/>
          </a:prstGeom>
        </p:spPr>
      </p:pic>
    </p:spTree>
    <p:extLst>
      <p:ext uri="{BB962C8B-B14F-4D97-AF65-F5344CB8AC3E}">
        <p14:creationId xmlns:p14="http://schemas.microsoft.com/office/powerpoint/2010/main" val="97143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21" y="194873"/>
            <a:ext cx="10328223" cy="3389133"/>
          </a:xfrm>
          <a:prstGeom prst="rect">
            <a:avLst/>
          </a:prstGeom>
        </p:spPr>
        <p:txBody>
          <a:bodyPr wrap="square">
            <a:spAutoFit/>
          </a:bodyPr>
          <a:lstStyle/>
          <a:p>
            <a:pPr marL="6350" marR="1905" indent="-6350" algn="just" rtl="0">
              <a:lnSpc>
                <a:spcPct val="103000"/>
              </a:lnSpc>
              <a:spcBef>
                <a:spcPts val="0"/>
              </a:spcBef>
              <a:spcAft>
                <a:spcPts val="830"/>
              </a:spcAft>
            </a:pPr>
            <a:r>
              <a:rPr lang="en-US" b="1" dirty="0" smtClean="0">
                <a:solidFill>
                  <a:srgbClr val="000000"/>
                </a:solidFill>
                <a:effectLst/>
                <a:latin typeface="Times New Roman" panose="02020603050405020304" pitchFamily="18" charset="0"/>
                <a:ea typeface="Times New Roman" panose="02020603050405020304" pitchFamily="18" charset="0"/>
              </a:rPr>
              <a:t> </a:t>
            </a:r>
            <a:r>
              <a:rPr lang="en-US" sz="3200" b="1" dirty="0" smtClean="0">
                <a:solidFill>
                  <a:srgbClr val="000000"/>
                </a:solidFill>
                <a:effectLst/>
                <a:latin typeface="Times New Roman" panose="02020603050405020304" pitchFamily="18" charset="0"/>
                <a:ea typeface="Times New Roman" panose="02020603050405020304" pitchFamily="18" charset="0"/>
              </a:rPr>
              <a:t>3- Arm recoil</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04000"/>
              </a:lnSpc>
              <a:spcBef>
                <a:spcPts val="0"/>
              </a:spcBef>
              <a:spcAft>
                <a:spcPts val="840"/>
              </a:spcAft>
              <a:buClr>
                <a:srgbClr val="000000"/>
              </a:buClr>
              <a:buSzPts val="14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Place the infant in the supine position.  </a:t>
            </a: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Flex the forearms for 5 seconds; then grasp the hand and fully extend the arm and release.  </a:t>
            </a:r>
          </a:p>
          <a:p>
            <a:pPr marL="102870" marR="1905" indent="-6350" algn="just" rtl="0">
              <a:lnSpc>
                <a:spcPct val="104000"/>
              </a:lnSpc>
              <a:spcBef>
                <a:spcPts val="0"/>
              </a:spcBef>
              <a:spcAft>
                <a:spcPts val="840"/>
              </a:spcAft>
            </a:pPr>
            <a:r>
              <a:rPr lang="en-US" sz="3200" dirty="0" smtClean="0">
                <a:solidFill>
                  <a:srgbClr val="000000"/>
                </a:solidFill>
                <a:effectLst/>
                <a:latin typeface="Times New Roman" panose="02020603050405020304" pitchFamily="18" charset="0"/>
                <a:ea typeface="Times New Roman" panose="02020603050405020304" pitchFamily="18" charset="0"/>
              </a:rPr>
              <a:t>Observe the infant‘s arm reaction to the release. </a:t>
            </a:r>
            <a:endParaRPr lang="en-US" sz="32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613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163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6004600"/>
              </p:ext>
            </p:extLst>
          </p:nvPr>
        </p:nvGraphicFramePr>
        <p:xfrm>
          <a:off x="-1" y="1"/>
          <a:ext cx="12192001" cy="6857999"/>
        </p:xfrm>
        <a:graphic>
          <a:graphicData uri="http://schemas.openxmlformats.org/drawingml/2006/table">
            <a:tbl>
              <a:tblPr rtl="1" firstRow="1" bandRow="1">
                <a:tableStyleId>{5C22544A-7EE6-4342-B048-85BDC9FD1C3A}</a:tableStyleId>
              </a:tblPr>
              <a:tblGrid>
                <a:gridCol w="1219200"/>
                <a:gridCol w="3792511"/>
                <a:gridCol w="7180290"/>
              </a:tblGrid>
              <a:tr h="1062010">
                <a:tc>
                  <a:txBody>
                    <a:bodyPr/>
                    <a:lstStyle/>
                    <a:p>
                      <a:pPr marL="6731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26035" marR="73025" marT="0" marB="67945"/>
                </a:tc>
                <a:tc>
                  <a:txBody>
                    <a:bodyPr/>
                    <a:lstStyle/>
                    <a:p>
                      <a:pPr rtl="1"/>
                      <a:endParaRPr lang="ar-BH" dirty="0"/>
                    </a:p>
                  </a:txBody>
                  <a:tcPr/>
                </a:tc>
                <a:tc>
                  <a:txBody>
                    <a:bodyPr/>
                    <a:lstStyle/>
                    <a:p>
                      <a:pPr marL="4572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arm is at least 180 degrees</a:t>
                      </a:r>
                    </a:p>
                  </a:txBody>
                  <a:tcPr marL="26035" marR="73025" marT="0" marB="67945"/>
                </a:tc>
              </a:tr>
              <a:tr h="1577993">
                <a:tc>
                  <a:txBody>
                    <a:bodyPr/>
                    <a:lstStyle/>
                    <a:p>
                      <a:pPr marL="6731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26035" marR="73025" marT="0" marB="67945"/>
                </a:tc>
                <a:tc>
                  <a:txBody>
                    <a:bodyPr/>
                    <a:lstStyle/>
                    <a:p>
                      <a:pPr rtl="1"/>
                      <a:endParaRPr lang="ar-BH" dirty="0"/>
                    </a:p>
                  </a:txBody>
                  <a:tcPr/>
                </a:tc>
                <a:tc>
                  <a:txBody>
                    <a:bodyPr/>
                    <a:lstStyle/>
                    <a:p>
                      <a:pPr marL="4572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slight flexion of the elbow joint at an angle of   140 - 180 degrees</a:t>
                      </a:r>
                    </a:p>
                  </a:txBody>
                  <a:tcPr marL="26035" marR="73025" marT="0" marB="67945"/>
                </a:tc>
              </a:tr>
              <a:tr h="1577993">
                <a:tc>
                  <a:txBody>
                    <a:bodyPr/>
                    <a:lstStyle/>
                    <a:p>
                      <a:pPr marL="6731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26035" marR="73025" marT="0" marB="67945"/>
                </a:tc>
                <a:tc>
                  <a:txBody>
                    <a:bodyPr/>
                    <a:lstStyle/>
                    <a:p>
                      <a:pPr rtl="1"/>
                      <a:endParaRPr lang="ar-BH" dirty="0"/>
                    </a:p>
                  </a:txBody>
                  <a:tcPr/>
                </a:tc>
                <a:tc>
                  <a:txBody>
                    <a:bodyPr/>
                    <a:lstStyle/>
                    <a:p>
                      <a:pPr marL="4572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slight bend at an angle of 110 - 140  degrees</a:t>
                      </a:r>
                    </a:p>
                  </a:txBody>
                  <a:tcPr marL="26035" marR="73025" marT="0" marB="67945" anchor="ctr"/>
                </a:tc>
              </a:tr>
              <a:tr h="1577993">
                <a:tc>
                  <a:txBody>
                    <a:bodyPr/>
                    <a:lstStyle/>
                    <a:p>
                      <a:pPr marL="6731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26035" marR="73025" marT="0" marB="67945"/>
                </a:tc>
                <a:tc>
                  <a:txBody>
                    <a:bodyPr/>
                    <a:lstStyle/>
                    <a:p>
                      <a:pPr rtl="1"/>
                      <a:endParaRPr lang="ar-BH" dirty="0"/>
                    </a:p>
                  </a:txBody>
                  <a:tcPr/>
                </a:tc>
                <a:tc>
                  <a:txBody>
                    <a:bodyPr/>
                    <a:lstStyle/>
                    <a:p>
                      <a:pPr marL="4572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Medium flexion at an angle of 90 - 110 degrees</a:t>
                      </a:r>
                    </a:p>
                  </a:txBody>
                  <a:tcPr marL="26035" marR="73025" marT="0" marB="67945"/>
                </a:tc>
              </a:tr>
              <a:tr h="1062010">
                <a:tc>
                  <a:txBody>
                    <a:bodyPr/>
                    <a:lstStyle/>
                    <a:p>
                      <a:pPr marL="6731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26035" marR="73025" marT="0" marB="67945"/>
                </a:tc>
                <a:tc>
                  <a:txBody>
                    <a:bodyPr/>
                    <a:lstStyle/>
                    <a:p>
                      <a:pPr rtl="1"/>
                      <a:endParaRPr lang="ar-BH" dirty="0"/>
                    </a:p>
                  </a:txBody>
                  <a:tcPr/>
                </a:tc>
                <a:tc>
                  <a:txBody>
                    <a:bodyPr/>
                    <a:lstStyle/>
                    <a:p>
                      <a:pPr marL="4572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Brisk return to full flexion</a:t>
                      </a:r>
                    </a:p>
                  </a:txBody>
                  <a:tcPr marL="26035" marR="73025" marT="0" marB="67945"/>
                </a:tc>
              </a:tr>
            </a:tbl>
          </a:graphicData>
        </a:graphic>
      </p:graphicFrame>
      <p:pic>
        <p:nvPicPr>
          <p:cNvPr id="3" name="Picture 2"/>
          <p:cNvPicPr>
            <a:picLocks noChangeAspect="1"/>
          </p:cNvPicPr>
          <p:nvPr/>
        </p:nvPicPr>
        <p:blipFill>
          <a:blip r:embed="rId2"/>
          <a:stretch>
            <a:fillRect/>
          </a:stretch>
        </p:blipFill>
        <p:spPr>
          <a:xfrm>
            <a:off x="8064708" y="0"/>
            <a:ext cx="1633928" cy="959370"/>
          </a:xfrm>
          <a:prstGeom prst="rect">
            <a:avLst/>
          </a:prstGeom>
        </p:spPr>
      </p:pic>
      <p:pic>
        <p:nvPicPr>
          <p:cNvPr id="4" name="Picture 3"/>
          <p:cNvPicPr>
            <a:picLocks noChangeAspect="1"/>
          </p:cNvPicPr>
          <p:nvPr/>
        </p:nvPicPr>
        <p:blipFill>
          <a:blip r:embed="rId3"/>
          <a:stretch>
            <a:fillRect/>
          </a:stretch>
        </p:blipFill>
        <p:spPr>
          <a:xfrm>
            <a:off x="8619344" y="1199214"/>
            <a:ext cx="1079292" cy="1394084"/>
          </a:xfrm>
          <a:prstGeom prst="rect">
            <a:avLst/>
          </a:prstGeom>
        </p:spPr>
      </p:pic>
      <p:pic>
        <p:nvPicPr>
          <p:cNvPr id="5" name="Picture 4"/>
          <p:cNvPicPr>
            <a:picLocks noChangeAspect="1"/>
          </p:cNvPicPr>
          <p:nvPr/>
        </p:nvPicPr>
        <p:blipFill>
          <a:blip r:embed="rId4"/>
          <a:stretch>
            <a:fillRect/>
          </a:stretch>
        </p:blipFill>
        <p:spPr>
          <a:xfrm>
            <a:off x="8384804" y="2833142"/>
            <a:ext cx="1313831" cy="1214201"/>
          </a:xfrm>
          <a:prstGeom prst="rect">
            <a:avLst/>
          </a:prstGeom>
        </p:spPr>
      </p:pic>
      <p:pic>
        <p:nvPicPr>
          <p:cNvPr id="6" name="Picture 5"/>
          <p:cNvPicPr>
            <a:picLocks noChangeAspect="1"/>
          </p:cNvPicPr>
          <p:nvPr/>
        </p:nvPicPr>
        <p:blipFill>
          <a:blip r:embed="rId5"/>
          <a:stretch>
            <a:fillRect/>
          </a:stretch>
        </p:blipFill>
        <p:spPr>
          <a:xfrm>
            <a:off x="8387853" y="4467070"/>
            <a:ext cx="1310782" cy="1169232"/>
          </a:xfrm>
          <a:prstGeom prst="rect">
            <a:avLst/>
          </a:prstGeom>
        </p:spPr>
      </p:pic>
      <p:pic>
        <p:nvPicPr>
          <p:cNvPr id="7" name="Picture 6"/>
          <p:cNvPicPr>
            <a:picLocks noChangeAspect="1"/>
          </p:cNvPicPr>
          <p:nvPr/>
        </p:nvPicPr>
        <p:blipFill>
          <a:blip r:embed="rId6"/>
          <a:stretch>
            <a:fillRect/>
          </a:stretch>
        </p:blipFill>
        <p:spPr>
          <a:xfrm>
            <a:off x="8365004" y="5921115"/>
            <a:ext cx="1213711" cy="824458"/>
          </a:xfrm>
          <a:prstGeom prst="rect">
            <a:avLst/>
          </a:prstGeom>
        </p:spPr>
      </p:pic>
    </p:spTree>
    <p:extLst>
      <p:ext uri="{BB962C8B-B14F-4D97-AF65-F5344CB8AC3E}">
        <p14:creationId xmlns:p14="http://schemas.microsoft.com/office/powerpoint/2010/main" val="162924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1" y="1"/>
            <a:ext cx="11947161" cy="4743222"/>
          </a:xfrm>
          <a:prstGeom prst="rect">
            <a:avLst/>
          </a:prstGeom>
        </p:spPr>
        <p:txBody>
          <a:bodyPr wrap="square">
            <a:spAutoFit/>
          </a:bodyPr>
          <a:lstStyle/>
          <a:p>
            <a:pPr marL="102870" marR="1905" indent="-6350" algn="just" rtl="0">
              <a:lnSpc>
                <a:spcPct val="103000"/>
              </a:lnSpc>
              <a:spcBef>
                <a:spcPts val="0"/>
              </a:spcBef>
              <a:spcAft>
                <a:spcPts val="1895"/>
              </a:spcAft>
            </a:pPr>
            <a:r>
              <a:rPr lang="en-US" sz="2800" b="1" dirty="0" smtClean="0">
                <a:solidFill>
                  <a:srgbClr val="000000"/>
                </a:solidFill>
                <a:effectLst/>
                <a:latin typeface="Times New Roman" panose="02020603050405020304" pitchFamily="18" charset="0"/>
                <a:ea typeface="Times New Roman" panose="02020603050405020304" pitchFamily="18" charset="0"/>
              </a:rPr>
              <a:t>4- Popliteal angle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With infant lying supine, and with diaper removed and pelvis flat on the examining surface.  </a:t>
            </a:r>
          </a:p>
          <a:p>
            <a:pPr marL="342900" marR="1905" lvl="0" indent="-342900" algn="just" rtl="0" fontAlgn="base">
              <a:lnSpc>
                <a:spcPct val="150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Hold the thigh in the knee-chest position with the left index finger and the thumb supporting the knee. Then extend the leg by gentle pressure from the right index finger behind the ankle. </a:t>
            </a:r>
            <a:r>
              <a:rPr lang="en-US" sz="2800" u="none" strike="noStrike" dirty="0" smtClean="0">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a:t>
            </a: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Compare the angle behind the knee or the popliteal angle, with the figures on the diagram  </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6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843" y="0"/>
            <a:ext cx="11452485" cy="5782545"/>
          </a:xfrm>
          <a:prstGeom prst="rect">
            <a:avLst/>
          </a:prstGeom>
        </p:spPr>
        <p:txBody>
          <a:bodyPr wrap="square">
            <a:spAutoFit/>
          </a:bodyPr>
          <a:lstStyle/>
          <a:p>
            <a:pPr marL="93345" marR="1905" indent="-6350" algn="l">
              <a:lnSpc>
                <a:spcPct val="102000"/>
              </a:lnSpc>
              <a:spcBef>
                <a:spcPts val="0"/>
              </a:spcBef>
              <a:spcAft>
                <a:spcPts val="920"/>
              </a:spcAft>
            </a:pPr>
            <a:r>
              <a:rPr lang="en-US" sz="3200" b="1" dirty="0" smtClean="0">
                <a:solidFill>
                  <a:srgbClr val="000000"/>
                </a:solidFill>
                <a:effectLst/>
                <a:latin typeface="Times New Roman" panose="02020603050405020304" pitchFamily="18" charset="0"/>
                <a:ea typeface="Times New Roman" panose="02020603050405020304" pitchFamily="18" charset="0"/>
              </a:rPr>
              <a:t>Objectives:   </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algn="l"/>
            <a:r>
              <a:rPr lang="en-US" sz="3200" dirty="0" smtClean="0">
                <a:solidFill>
                  <a:srgbClr val="000000"/>
                </a:solidFill>
                <a:effectLst/>
                <a:latin typeface="Times New Roman" panose="02020603050405020304" pitchFamily="18" charset="0"/>
                <a:ea typeface="Times New Roman" panose="02020603050405020304" pitchFamily="18" charset="0"/>
              </a:rPr>
              <a:t>At the end of this lecture every student will be able to correctly:</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1-Define Assessment of Gestational Age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2-List the purposes of Assessment of Gestational Age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3-Discuss tips for procedure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4-List component of assessment of gestational age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5-Perform the Assessment of Gestational Age</a:t>
            </a:r>
          </a:p>
          <a:p>
            <a:pPr marR="1905" lvl="0" algn="just" rtl="0" fontAlgn="base">
              <a:lnSpc>
                <a:spcPct val="104000"/>
              </a:lnSpc>
              <a:spcBef>
                <a:spcPts val="0"/>
              </a:spcBef>
              <a:spcAft>
                <a:spcPts val="840"/>
              </a:spcAft>
              <a:buClr>
                <a:srgbClr val="000000"/>
              </a:buClr>
              <a:buSzPts val="1400"/>
            </a:pPr>
            <a:r>
              <a:rPr lang="en-US" sz="32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a:t>
            </a: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effectLst/>
                <a:latin typeface="Times New Roman" panose="02020603050405020304" pitchFamily="18" charset="0"/>
                <a:ea typeface="Times New Roman" panose="02020603050405020304" pitchFamily="18" charset="0"/>
              </a:rPr>
              <a:t>Discuss Scoring and maturity rating </a:t>
            </a:r>
            <a:endPar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1905" lvl="0" algn="just" rtl="0" fontAlgn="base">
              <a:lnSpc>
                <a:spcPct val="104000"/>
              </a:lnSpc>
              <a:spcBef>
                <a:spcPts val="0"/>
              </a:spcBef>
              <a:spcAft>
                <a:spcPts val="840"/>
              </a:spcAft>
              <a:buClr>
                <a:srgbClr val="000000"/>
              </a:buClr>
              <a:buSzPts val="1400"/>
            </a:pPr>
            <a:endPar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lgn="r" rtl="0"/>
            <a:endParaRPr lang="ar-BH" dirty="0"/>
          </a:p>
        </p:txBody>
      </p:sp>
    </p:spTree>
    <p:extLst>
      <p:ext uri="{BB962C8B-B14F-4D97-AF65-F5344CB8AC3E}">
        <p14:creationId xmlns:p14="http://schemas.microsoft.com/office/powerpoint/2010/main" val="278882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931" y="0"/>
            <a:ext cx="12087069" cy="6857999"/>
          </a:xfrm>
          <a:prstGeom prst="rect">
            <a:avLst/>
          </a:prstGeom>
        </p:spPr>
      </p:pic>
    </p:spTree>
    <p:extLst>
      <p:ext uri="{BB962C8B-B14F-4D97-AF65-F5344CB8AC3E}">
        <p14:creationId xmlns:p14="http://schemas.microsoft.com/office/powerpoint/2010/main" val="187880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341257"/>
              </p:ext>
            </p:extLst>
          </p:nvPr>
        </p:nvGraphicFramePr>
        <p:xfrm>
          <a:off x="1" y="-1"/>
          <a:ext cx="12192000" cy="6858001"/>
        </p:xfrm>
        <a:graphic>
          <a:graphicData uri="http://schemas.openxmlformats.org/drawingml/2006/table">
            <a:tbl>
              <a:tblPr rtl="1" firstRow="1" bandRow="1">
                <a:tableStyleId>{5C22544A-7EE6-4342-B048-85BDC9FD1C3A}</a:tableStyleId>
              </a:tblPr>
              <a:tblGrid>
                <a:gridCol w="1050947"/>
                <a:gridCol w="2789053"/>
                <a:gridCol w="8352000"/>
              </a:tblGrid>
              <a:tr h="967711">
                <a:tc>
                  <a:txBody>
                    <a:bodyPr/>
                    <a:lstStyle/>
                    <a:p>
                      <a:pPr marL="0" marR="0" indent="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leg is completely rolled at 180 degrees</a:t>
                      </a:r>
                    </a:p>
                  </a:txBody>
                  <a:tcPr marL="62230" marR="73025" marT="0" marB="66675"/>
                </a:tc>
              </a:tr>
              <a:tr h="890561">
                <a:tc>
                  <a:txBody>
                    <a:bodyPr/>
                    <a:lstStyle/>
                    <a:p>
                      <a:pPr marL="3048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slight flexion behind the knee at a 160 degree angle</a:t>
                      </a:r>
                    </a:p>
                  </a:txBody>
                  <a:tcPr marL="62230" marR="73025" marT="0" marB="66675"/>
                </a:tc>
              </a:tr>
              <a:tr h="967711">
                <a:tc>
                  <a:txBody>
                    <a:bodyPr/>
                    <a:lstStyle/>
                    <a:p>
                      <a:pPr marL="3048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Bend behind the knee at a 140 degree angle</a:t>
                      </a:r>
                    </a:p>
                  </a:txBody>
                  <a:tcPr marL="62230" marR="73025" marT="0" marB="66675"/>
                </a:tc>
              </a:tr>
              <a:tr h="842083">
                <a:tc>
                  <a:txBody>
                    <a:bodyPr/>
                    <a:lstStyle/>
                    <a:p>
                      <a:pPr marL="3048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marked bend at an angle of 120 - 130 degrees</a:t>
                      </a:r>
                    </a:p>
                  </a:txBody>
                  <a:tcPr marL="62230" marR="73025" marT="0" marB="66675"/>
                </a:tc>
              </a:tr>
              <a:tr h="788898">
                <a:tc>
                  <a:txBody>
                    <a:bodyPr/>
                    <a:lstStyle/>
                    <a:p>
                      <a:pPr marL="3048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Medium flexion at an angle of 100 - 110 degrees</a:t>
                      </a:r>
                    </a:p>
                  </a:txBody>
                  <a:tcPr marL="62230" marR="73025" marT="0" marB="66675"/>
                </a:tc>
              </a:tr>
              <a:tr h="967711">
                <a:tc>
                  <a:txBody>
                    <a:bodyPr/>
                    <a:lstStyle/>
                    <a:p>
                      <a:pPr marL="3048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Flex the knee joint at a 90 ° angle</a:t>
                      </a:r>
                    </a:p>
                  </a:txBody>
                  <a:tcPr marL="62230" marR="73025" marT="0" marB="66675"/>
                </a:tc>
              </a:tr>
              <a:tr h="1433326">
                <a:tc>
                  <a:txBody>
                    <a:bodyPr/>
                    <a:lstStyle/>
                    <a:p>
                      <a:pPr marL="30480" marR="0" indent="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5</a:t>
                      </a:r>
                    </a:p>
                  </a:txBody>
                  <a:tcPr marL="62230" marR="73025" marT="0" marB="66675"/>
                </a:tc>
                <a:tc>
                  <a:txBody>
                    <a:bodyPr/>
                    <a:lstStyle/>
                    <a:p>
                      <a:pPr rtl="1"/>
                      <a:endParaRPr lang="ar-BH" dirty="0"/>
                    </a:p>
                  </a:txBody>
                  <a:tcPr/>
                </a:tc>
                <a:tc>
                  <a:txBody>
                    <a:bodyPr/>
                    <a:lstStyle/>
                    <a:p>
                      <a:pPr marL="889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Full flexion of the knee joint at an angle of less than 90 degrees</a:t>
                      </a:r>
                    </a:p>
                  </a:txBody>
                  <a:tcPr marL="62230" marR="73025" marT="0" marB="66675"/>
                </a:tc>
              </a:tr>
            </a:tbl>
          </a:graphicData>
        </a:graphic>
      </p:graphicFrame>
      <p:pic>
        <p:nvPicPr>
          <p:cNvPr id="3" name="Picture 2"/>
          <p:cNvPicPr>
            <a:picLocks noChangeAspect="1"/>
          </p:cNvPicPr>
          <p:nvPr/>
        </p:nvPicPr>
        <p:blipFill>
          <a:blip r:embed="rId2"/>
          <a:stretch>
            <a:fillRect/>
          </a:stretch>
        </p:blipFill>
        <p:spPr>
          <a:xfrm>
            <a:off x="8529402" y="0"/>
            <a:ext cx="2398427" cy="809469"/>
          </a:xfrm>
          <a:prstGeom prst="rect">
            <a:avLst/>
          </a:prstGeom>
        </p:spPr>
      </p:pic>
      <p:pic>
        <p:nvPicPr>
          <p:cNvPr id="4" name="Picture 3"/>
          <p:cNvPicPr>
            <a:picLocks noChangeAspect="1"/>
          </p:cNvPicPr>
          <p:nvPr/>
        </p:nvPicPr>
        <p:blipFill>
          <a:blip r:embed="rId3"/>
          <a:stretch>
            <a:fillRect/>
          </a:stretch>
        </p:blipFill>
        <p:spPr>
          <a:xfrm>
            <a:off x="9009089" y="1064303"/>
            <a:ext cx="1768839" cy="665180"/>
          </a:xfrm>
          <a:prstGeom prst="rect">
            <a:avLst/>
          </a:prstGeom>
        </p:spPr>
      </p:pic>
      <p:pic>
        <p:nvPicPr>
          <p:cNvPr id="5" name="Picture 4"/>
          <p:cNvPicPr>
            <a:picLocks noChangeAspect="1"/>
          </p:cNvPicPr>
          <p:nvPr/>
        </p:nvPicPr>
        <p:blipFill>
          <a:blip r:embed="rId4"/>
          <a:stretch>
            <a:fillRect/>
          </a:stretch>
        </p:blipFill>
        <p:spPr>
          <a:xfrm>
            <a:off x="8982238" y="1984317"/>
            <a:ext cx="1822540" cy="587182"/>
          </a:xfrm>
          <a:prstGeom prst="rect">
            <a:avLst/>
          </a:prstGeom>
        </p:spPr>
      </p:pic>
      <p:pic>
        <p:nvPicPr>
          <p:cNvPr id="6" name="Picture 5"/>
          <p:cNvPicPr>
            <a:picLocks noChangeAspect="1"/>
          </p:cNvPicPr>
          <p:nvPr/>
        </p:nvPicPr>
        <p:blipFill>
          <a:blip r:embed="rId5"/>
          <a:stretch>
            <a:fillRect/>
          </a:stretch>
        </p:blipFill>
        <p:spPr>
          <a:xfrm>
            <a:off x="8664314" y="2826333"/>
            <a:ext cx="2113613" cy="696356"/>
          </a:xfrm>
          <a:prstGeom prst="rect">
            <a:avLst/>
          </a:prstGeom>
        </p:spPr>
      </p:pic>
      <p:pic>
        <p:nvPicPr>
          <p:cNvPr id="7" name="Picture 6"/>
          <p:cNvPicPr>
            <a:picLocks noChangeAspect="1"/>
          </p:cNvPicPr>
          <p:nvPr/>
        </p:nvPicPr>
        <p:blipFill>
          <a:blip r:embed="rId6"/>
          <a:stretch>
            <a:fillRect/>
          </a:stretch>
        </p:blipFill>
        <p:spPr>
          <a:xfrm>
            <a:off x="9009089" y="3746347"/>
            <a:ext cx="1648918" cy="570820"/>
          </a:xfrm>
          <a:prstGeom prst="rect">
            <a:avLst/>
          </a:prstGeom>
        </p:spPr>
      </p:pic>
      <p:pic>
        <p:nvPicPr>
          <p:cNvPr id="8" name="Picture 7"/>
          <p:cNvPicPr>
            <a:picLocks noChangeAspect="1"/>
          </p:cNvPicPr>
          <p:nvPr/>
        </p:nvPicPr>
        <p:blipFill>
          <a:blip r:embed="rId7"/>
          <a:stretch>
            <a:fillRect/>
          </a:stretch>
        </p:blipFill>
        <p:spPr>
          <a:xfrm>
            <a:off x="9114021" y="4540826"/>
            <a:ext cx="1424064" cy="765692"/>
          </a:xfrm>
          <a:prstGeom prst="rect">
            <a:avLst/>
          </a:prstGeom>
        </p:spPr>
      </p:pic>
      <p:pic>
        <p:nvPicPr>
          <p:cNvPr id="9" name="Picture 8"/>
          <p:cNvPicPr>
            <a:picLocks noChangeAspect="1"/>
          </p:cNvPicPr>
          <p:nvPr/>
        </p:nvPicPr>
        <p:blipFill>
          <a:blip r:embed="rId8"/>
          <a:stretch>
            <a:fillRect/>
          </a:stretch>
        </p:blipFill>
        <p:spPr>
          <a:xfrm>
            <a:off x="9114021" y="5539553"/>
            <a:ext cx="1543986" cy="906238"/>
          </a:xfrm>
          <a:prstGeom prst="rect">
            <a:avLst/>
          </a:prstGeom>
        </p:spPr>
      </p:pic>
    </p:spTree>
    <p:extLst>
      <p:ext uri="{BB962C8B-B14F-4D97-AF65-F5344CB8AC3E}">
        <p14:creationId xmlns:p14="http://schemas.microsoft.com/office/powerpoint/2010/main" val="419447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348982"/>
          </a:xfrm>
          <a:prstGeom prst="rect">
            <a:avLst/>
          </a:prstGeom>
        </p:spPr>
        <p:txBody>
          <a:bodyPr wrap="square">
            <a:spAutoFit/>
          </a:bodyPr>
          <a:lstStyle/>
          <a:p>
            <a:pPr marL="102870"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5- Scarf sign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04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Place the infant in the supine position.  </a:t>
            </a: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Hold the infant's hand and draw the arm as far across the neck (like a scarf) to the opposite shoulder as possible.  </a:t>
            </a:r>
          </a:p>
          <a:p>
            <a:pPr marL="342900" marR="1905" lvl="0" indent="-342900" algn="just" rtl="0" fontAlgn="base">
              <a:lnSpc>
                <a:spcPct val="147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 perform this maneuver the elbow may need to be lifted across the body, but both shoulders should remain on the examining surface and the head should remain midline.  </a:t>
            </a:r>
          </a:p>
          <a:p>
            <a:pPr marL="342900" marR="1905" lvl="0" indent="-342900" algn="just" rtl="0" fontAlgn="base">
              <a:lnSpc>
                <a:spcPct val="149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point on the chest to which the elbow moves easily prior to significant resistance is noted.  </a:t>
            </a:r>
          </a:p>
          <a:p>
            <a:pPr marL="342900" marR="1905" lvl="0" indent="-342900" algn="just" rtl="0" fontAlgn="base">
              <a:lnSpc>
                <a:spcPct val="148000"/>
              </a:lnSpc>
              <a:spcBef>
                <a:spcPts val="0"/>
              </a:spcBef>
              <a:spcAft>
                <a:spcPts val="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Observe the position of the elbow on the infant's chest and compare it to the figures on the diagram. </a:t>
            </a:r>
            <a:endParaRPr lang="en-US"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87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7547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0924854"/>
              </p:ext>
            </p:extLst>
          </p:nvPr>
        </p:nvGraphicFramePr>
        <p:xfrm>
          <a:off x="164894" y="2"/>
          <a:ext cx="12027106" cy="6858000"/>
        </p:xfrm>
        <a:graphic>
          <a:graphicData uri="http://schemas.openxmlformats.org/drawingml/2006/table">
            <a:tbl>
              <a:tblPr rtl="1" firstRow="1" bandRow="1">
                <a:tableStyleId>{5C22544A-7EE6-4342-B048-85BDC9FD1C3A}</a:tableStyleId>
              </a:tblPr>
              <a:tblGrid>
                <a:gridCol w="837954"/>
                <a:gridCol w="3083179"/>
                <a:gridCol w="8105973"/>
              </a:tblGrid>
              <a:tr h="1143000">
                <a:tc>
                  <a:txBody>
                    <a:bodyPr/>
                    <a:lstStyle/>
                    <a:p>
                      <a:pPr marL="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Full scarf at the level of the neck </a:t>
                      </a:r>
                    </a:p>
                  </a:txBody>
                  <a:tcPr marL="62230" marR="121920"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Contralateral axillary line </a:t>
                      </a:r>
                    </a:p>
                  </a:txBody>
                  <a:tcPr marL="62230" marR="121920"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Contralateral nipple line </a:t>
                      </a:r>
                    </a:p>
                  </a:txBody>
                  <a:tcPr marL="62230" marR="121920"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Xyphoid</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process </a:t>
                      </a:r>
                    </a:p>
                  </a:txBody>
                  <a:tcPr marL="62230" marR="121920" marT="0" marB="66675"/>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Ipsilateral nipple line </a:t>
                      </a:r>
                    </a:p>
                  </a:txBody>
                  <a:tcPr marL="62230" marR="121920" marT="0" marB="66675"/>
                </a:tc>
              </a:tr>
              <a:tr h="1143000">
                <a:tc>
                  <a:txBody>
                    <a:bodyPr/>
                    <a:lstStyle/>
                    <a:p>
                      <a:pPr marL="3048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2230" marR="121920" marT="0" marB="66675"/>
                </a:tc>
                <a:tc>
                  <a:txBody>
                    <a:bodyPr/>
                    <a:lstStyle/>
                    <a:p>
                      <a:pPr rtl="1"/>
                      <a:endParaRPr lang="ar-BH" dirty="0"/>
                    </a:p>
                  </a:txBody>
                  <a:tcPr/>
                </a:tc>
                <a:tc>
                  <a:txBody>
                    <a:bodyPr/>
                    <a:lstStyle/>
                    <a:p>
                      <a:pPr marL="6350" marR="0" indent="0" algn="l">
                        <a:lnSpc>
                          <a:spcPct val="115000"/>
                        </a:lnSpc>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Ipsilateral</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axillary line </a:t>
                      </a:r>
                    </a:p>
                  </a:txBody>
                  <a:tcPr marL="62230" marR="121920" marT="0" marB="66675"/>
                </a:tc>
              </a:tr>
            </a:tbl>
          </a:graphicData>
        </a:graphic>
      </p:graphicFrame>
      <p:pic>
        <p:nvPicPr>
          <p:cNvPr id="3" name="Picture 2"/>
          <p:cNvPicPr>
            <a:picLocks noChangeAspect="1"/>
          </p:cNvPicPr>
          <p:nvPr/>
        </p:nvPicPr>
        <p:blipFill>
          <a:blip r:embed="rId2"/>
          <a:stretch>
            <a:fillRect/>
          </a:stretch>
        </p:blipFill>
        <p:spPr>
          <a:xfrm>
            <a:off x="9009089" y="0"/>
            <a:ext cx="1169231" cy="799556"/>
          </a:xfrm>
          <a:prstGeom prst="rect">
            <a:avLst/>
          </a:prstGeom>
        </p:spPr>
      </p:pic>
      <p:pic>
        <p:nvPicPr>
          <p:cNvPr id="4" name="Picture 3"/>
          <p:cNvPicPr>
            <a:picLocks noChangeAspect="1"/>
          </p:cNvPicPr>
          <p:nvPr/>
        </p:nvPicPr>
        <p:blipFill>
          <a:blip r:embed="rId3"/>
          <a:stretch>
            <a:fillRect/>
          </a:stretch>
        </p:blipFill>
        <p:spPr>
          <a:xfrm>
            <a:off x="8872617" y="1324879"/>
            <a:ext cx="1305703" cy="799072"/>
          </a:xfrm>
          <a:prstGeom prst="rect">
            <a:avLst/>
          </a:prstGeom>
        </p:spPr>
      </p:pic>
      <p:pic>
        <p:nvPicPr>
          <p:cNvPr id="5" name="Picture 4"/>
          <p:cNvPicPr>
            <a:picLocks noChangeAspect="1"/>
          </p:cNvPicPr>
          <p:nvPr/>
        </p:nvPicPr>
        <p:blipFill>
          <a:blip r:embed="rId4"/>
          <a:stretch>
            <a:fillRect/>
          </a:stretch>
        </p:blipFill>
        <p:spPr>
          <a:xfrm>
            <a:off x="9009090" y="2433631"/>
            <a:ext cx="1169230" cy="830159"/>
          </a:xfrm>
          <a:prstGeom prst="rect">
            <a:avLst/>
          </a:prstGeom>
        </p:spPr>
      </p:pic>
      <p:pic>
        <p:nvPicPr>
          <p:cNvPr id="6" name="Picture 5"/>
          <p:cNvPicPr>
            <a:picLocks noChangeAspect="1"/>
          </p:cNvPicPr>
          <p:nvPr/>
        </p:nvPicPr>
        <p:blipFill>
          <a:blip r:embed="rId5"/>
          <a:stretch>
            <a:fillRect/>
          </a:stretch>
        </p:blipFill>
        <p:spPr>
          <a:xfrm>
            <a:off x="9009088" y="3573470"/>
            <a:ext cx="1032126" cy="857291"/>
          </a:xfrm>
          <a:prstGeom prst="rect">
            <a:avLst/>
          </a:prstGeom>
        </p:spPr>
      </p:pic>
      <p:pic>
        <p:nvPicPr>
          <p:cNvPr id="7" name="Picture 6"/>
          <p:cNvPicPr>
            <a:picLocks noChangeAspect="1"/>
          </p:cNvPicPr>
          <p:nvPr/>
        </p:nvPicPr>
        <p:blipFill>
          <a:blip r:embed="rId6"/>
          <a:stretch>
            <a:fillRect/>
          </a:stretch>
        </p:blipFill>
        <p:spPr>
          <a:xfrm>
            <a:off x="8872616" y="4740441"/>
            <a:ext cx="1168597" cy="805920"/>
          </a:xfrm>
          <a:prstGeom prst="rect">
            <a:avLst/>
          </a:prstGeom>
        </p:spPr>
      </p:pic>
      <p:pic>
        <p:nvPicPr>
          <p:cNvPr id="8" name="Picture 7"/>
          <p:cNvPicPr>
            <a:picLocks noChangeAspect="1"/>
          </p:cNvPicPr>
          <p:nvPr/>
        </p:nvPicPr>
        <p:blipFill>
          <a:blip r:embed="rId7"/>
          <a:stretch>
            <a:fillRect/>
          </a:stretch>
        </p:blipFill>
        <p:spPr>
          <a:xfrm>
            <a:off x="9009087" y="5856041"/>
            <a:ext cx="1032125" cy="1001959"/>
          </a:xfrm>
          <a:prstGeom prst="rect">
            <a:avLst/>
          </a:prstGeom>
        </p:spPr>
      </p:pic>
    </p:spTree>
    <p:extLst>
      <p:ext uri="{BB962C8B-B14F-4D97-AF65-F5344CB8AC3E}">
        <p14:creationId xmlns:p14="http://schemas.microsoft.com/office/powerpoint/2010/main" val="196214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179882"/>
            <a:ext cx="11977141" cy="4485587"/>
          </a:xfrm>
          <a:prstGeom prst="rect">
            <a:avLst/>
          </a:prstGeom>
        </p:spPr>
        <p:txBody>
          <a:bodyPr wrap="square">
            <a:spAutoFit/>
          </a:bodyPr>
          <a:lstStyle/>
          <a:p>
            <a:pPr marL="102870"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6- Heel-to-ear-maneuver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9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infant is placed supine and the flexed lower extremity is brought to rest on the mattress alongside the infant's trunk. </a:t>
            </a:r>
          </a:p>
          <a:p>
            <a:pPr marL="342900" marR="1905" lvl="0" indent="-342900" algn="just" rtl="0" fontAlgn="base">
              <a:lnSpc>
                <a:spcPct val="146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Support the infant's thigh laterally alongside the body with the palm of one hand. Hold the infant's foot between the thumb and index finger of the other hand and draw it to as near the head as possible towards the </a:t>
            </a:r>
            <a:r>
              <a:rPr lang="en-US" sz="2400" u="none" strike="noStrike" dirty="0" err="1"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ipsilateral</a:t>
            </a: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ear without forcing it. Keep the pelvis flat on the examining surface. </a:t>
            </a:r>
          </a:p>
          <a:p>
            <a:pPr marL="342900" marR="1905" lvl="0" indent="-342900" algn="just" rtl="0" fontAlgn="base">
              <a:lnSpc>
                <a:spcPct val="104000"/>
              </a:lnSpc>
              <a:spcBef>
                <a:spcPts val="0"/>
              </a:spcBef>
              <a:spcAft>
                <a:spcPts val="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Note the location of the heel where significant resistance is appreciated. </a:t>
            </a:r>
            <a:endParaRPr lang="en-US"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76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53327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4655303"/>
              </p:ext>
            </p:extLst>
          </p:nvPr>
        </p:nvGraphicFramePr>
        <p:xfrm>
          <a:off x="0" y="0"/>
          <a:ext cx="12191999" cy="6887470"/>
        </p:xfrm>
        <a:graphic>
          <a:graphicData uri="http://schemas.openxmlformats.org/drawingml/2006/table">
            <a:tbl>
              <a:tblPr rtl="1" firstRow="1" bandRow="1">
                <a:tableStyleId>{5C22544A-7EE6-4342-B048-85BDC9FD1C3A}</a:tableStyleId>
              </a:tblPr>
              <a:tblGrid>
                <a:gridCol w="1164235"/>
                <a:gridCol w="3327818"/>
                <a:gridCol w="7699946"/>
              </a:tblGrid>
              <a:tr h="915108">
                <a:tc>
                  <a:txBody>
                    <a:bodyPr/>
                    <a:lstStyle/>
                    <a:p>
                      <a:pPr marL="0" marR="0" indent="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62230" marT="0" marB="67945"/>
                </a:tc>
                <a:tc>
                  <a:txBody>
                    <a:bodyPr/>
                    <a:lstStyle/>
                    <a:p>
                      <a:pPr rtl="1"/>
                      <a:endParaRPr lang="ar-BH" dirty="0"/>
                    </a:p>
                  </a:txBody>
                  <a:tcPr/>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ear. </a:t>
                      </a:r>
                    </a:p>
                  </a:txBody>
                  <a:tcPr marL="68580" marR="62230" marT="0" marB="67945"/>
                </a:tc>
              </a:tr>
              <a:tr h="1477058">
                <a:tc>
                  <a:txBody>
                    <a:bodyPr/>
                    <a:lstStyle/>
                    <a:p>
                      <a:pPr marL="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 </a:t>
                      </a:r>
                    </a:p>
                  </a:txBody>
                  <a:tcPr marL="68580" marR="62230" marT="0" marB="67945"/>
                </a:tc>
                <a:tc>
                  <a:txBody>
                    <a:bodyPr/>
                    <a:lstStyle/>
                    <a:p>
                      <a:pPr rtl="1"/>
                      <a:endParaRPr lang="ar-BH" dirty="0"/>
                    </a:p>
                  </a:txBody>
                  <a:tcPr/>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nose. </a:t>
                      </a:r>
                    </a:p>
                  </a:txBody>
                  <a:tcPr marL="68580" marR="62230" marT="0" marB="67945"/>
                </a:tc>
              </a:tr>
              <a:tr h="1044680">
                <a:tc>
                  <a:txBody>
                    <a:bodyPr/>
                    <a:lstStyle/>
                    <a:p>
                      <a:pPr marL="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62230" marT="0" marB="67945"/>
                </a:tc>
                <a:tc>
                  <a:txBody>
                    <a:bodyPr/>
                    <a:lstStyle/>
                    <a:p>
                      <a:pPr rtl="1"/>
                      <a:endParaRPr lang="ar-BH" dirty="0"/>
                    </a:p>
                  </a:txBody>
                  <a:tcPr/>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chin level. </a:t>
                      </a:r>
                    </a:p>
                  </a:txBody>
                  <a:tcPr marL="68580" marR="62230" marT="0" marB="67945"/>
                </a:tc>
              </a:tr>
              <a:tr h="1150662">
                <a:tc>
                  <a:txBody>
                    <a:bodyPr/>
                    <a:lstStyle/>
                    <a:p>
                      <a:pPr marL="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a:t>
                      </a:r>
                    </a:p>
                  </a:txBody>
                  <a:tcPr marL="68580" marR="62230" marT="0" marB="67945"/>
                </a:tc>
                <a:tc>
                  <a:txBody>
                    <a:bodyPr/>
                    <a:lstStyle/>
                    <a:p>
                      <a:pPr rtl="1"/>
                      <a:endParaRPr lang="ar-BH" dirty="0"/>
                    </a:p>
                  </a:txBody>
                  <a:tcPr/>
                </a:tc>
                <a:tc>
                  <a:txBody>
                    <a:bodyPr/>
                    <a:lstStyle/>
                    <a:p>
                      <a:pPr marL="0" marR="0" indent="0" algn="l">
                        <a:lnSpc>
                          <a:spcPct val="104000"/>
                        </a:lnSpc>
                        <a:spcBef>
                          <a:spcPts val="0"/>
                        </a:spcBef>
                        <a:spcAft>
                          <a:spcPts val="25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nipple line. </a:t>
                      </a:r>
                    </a:p>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2230" marT="0" marB="67945"/>
                </a:tc>
              </a:tr>
              <a:tr h="998405">
                <a:tc>
                  <a:txBody>
                    <a:bodyPr/>
                    <a:lstStyle/>
                    <a:p>
                      <a:pPr marL="0" marR="0" indent="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a:t>
                      </a:r>
                    </a:p>
                  </a:txBody>
                  <a:tcPr marL="68580" marR="62230" marT="0" marB="67945"/>
                </a:tc>
                <a:tc>
                  <a:txBody>
                    <a:bodyPr/>
                    <a:lstStyle/>
                    <a:p>
                      <a:pPr rtl="1"/>
                      <a:endParaRPr lang="ar-BH" dirty="0"/>
                    </a:p>
                  </a:txBody>
                  <a:tcPr/>
                </a:tc>
                <a:tc>
                  <a:txBody>
                    <a:bodyPr/>
                    <a:lstStyle/>
                    <a:p>
                      <a:pPr marL="0" marR="0" indent="0" algn="l">
                        <a:lnSpc>
                          <a:spcPct val="104000"/>
                        </a:lnSpc>
                        <a:spcBef>
                          <a:spcPts val="0"/>
                        </a:spcBef>
                        <a:spcAft>
                          <a:spcPts val="235"/>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umbilical area. </a:t>
                      </a:r>
                    </a:p>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2230" marT="0" marB="67945"/>
                </a:tc>
              </a:tr>
              <a:tr h="1272087">
                <a:tc>
                  <a:txBody>
                    <a:bodyPr/>
                    <a:lstStyle/>
                    <a:p>
                      <a:pPr marL="0" marR="0" indent="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a:t>
                      </a:r>
                    </a:p>
                  </a:txBody>
                  <a:tcPr marL="68580" marR="62230" marT="0" marB="67945"/>
                </a:tc>
                <a:tc>
                  <a:txBody>
                    <a:bodyPr/>
                    <a:lstStyle/>
                    <a:p>
                      <a:pPr rtl="1"/>
                      <a:endParaRPr lang="ar-BH" dirty="0"/>
                    </a:p>
                  </a:txBody>
                  <a:tcPr/>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heel is at or near the femoral crease. </a:t>
                      </a:r>
                    </a:p>
                  </a:txBody>
                  <a:tcPr marL="68580" marR="62230" marT="0" marB="67945"/>
                </a:tc>
              </a:tr>
            </a:tbl>
          </a:graphicData>
        </a:graphic>
      </p:graphicFrame>
      <p:pic>
        <p:nvPicPr>
          <p:cNvPr id="3" name="Picture 2"/>
          <p:cNvPicPr>
            <a:picLocks noChangeAspect="1"/>
          </p:cNvPicPr>
          <p:nvPr/>
        </p:nvPicPr>
        <p:blipFill>
          <a:blip r:embed="rId2"/>
          <a:stretch>
            <a:fillRect/>
          </a:stretch>
        </p:blipFill>
        <p:spPr>
          <a:xfrm>
            <a:off x="8334530" y="0"/>
            <a:ext cx="1888761" cy="809469"/>
          </a:xfrm>
          <a:prstGeom prst="rect">
            <a:avLst/>
          </a:prstGeom>
        </p:spPr>
      </p:pic>
      <p:pic>
        <p:nvPicPr>
          <p:cNvPr id="4" name="Picture 3"/>
          <p:cNvPicPr>
            <a:picLocks noChangeAspect="1"/>
          </p:cNvPicPr>
          <p:nvPr/>
        </p:nvPicPr>
        <p:blipFill>
          <a:blip r:embed="rId3"/>
          <a:stretch>
            <a:fillRect/>
          </a:stretch>
        </p:blipFill>
        <p:spPr>
          <a:xfrm>
            <a:off x="8550939" y="1004341"/>
            <a:ext cx="1672352" cy="1004341"/>
          </a:xfrm>
          <a:prstGeom prst="rect">
            <a:avLst/>
          </a:prstGeom>
        </p:spPr>
      </p:pic>
      <p:pic>
        <p:nvPicPr>
          <p:cNvPr id="5" name="Picture 4"/>
          <p:cNvPicPr>
            <a:picLocks noChangeAspect="1"/>
          </p:cNvPicPr>
          <p:nvPr/>
        </p:nvPicPr>
        <p:blipFill>
          <a:blip r:embed="rId4"/>
          <a:stretch>
            <a:fillRect/>
          </a:stretch>
        </p:blipFill>
        <p:spPr>
          <a:xfrm>
            <a:off x="8709285" y="2428407"/>
            <a:ext cx="1394085" cy="869429"/>
          </a:xfrm>
          <a:prstGeom prst="rect">
            <a:avLst/>
          </a:prstGeom>
        </p:spPr>
      </p:pic>
      <p:pic>
        <p:nvPicPr>
          <p:cNvPr id="6" name="Picture 5"/>
          <p:cNvPicPr>
            <a:picLocks noChangeAspect="1"/>
          </p:cNvPicPr>
          <p:nvPr/>
        </p:nvPicPr>
        <p:blipFill>
          <a:blip r:embed="rId5"/>
          <a:stretch>
            <a:fillRect/>
          </a:stretch>
        </p:blipFill>
        <p:spPr>
          <a:xfrm>
            <a:off x="8709285" y="3597640"/>
            <a:ext cx="1514006" cy="757668"/>
          </a:xfrm>
          <a:prstGeom prst="rect">
            <a:avLst/>
          </a:prstGeom>
        </p:spPr>
      </p:pic>
      <p:pic>
        <p:nvPicPr>
          <p:cNvPr id="7" name="Picture 6"/>
          <p:cNvPicPr>
            <a:picLocks noChangeAspect="1"/>
          </p:cNvPicPr>
          <p:nvPr/>
        </p:nvPicPr>
        <p:blipFill>
          <a:blip r:embed="rId6"/>
          <a:stretch>
            <a:fillRect/>
          </a:stretch>
        </p:blipFill>
        <p:spPr>
          <a:xfrm>
            <a:off x="8709285" y="4583338"/>
            <a:ext cx="1514005" cy="798131"/>
          </a:xfrm>
          <a:prstGeom prst="rect">
            <a:avLst/>
          </a:prstGeom>
        </p:spPr>
      </p:pic>
      <p:pic>
        <p:nvPicPr>
          <p:cNvPr id="8" name="Picture 7"/>
          <p:cNvPicPr>
            <a:picLocks noChangeAspect="1"/>
          </p:cNvPicPr>
          <p:nvPr/>
        </p:nvPicPr>
        <p:blipFill>
          <a:blip r:embed="rId7"/>
          <a:stretch>
            <a:fillRect/>
          </a:stretch>
        </p:blipFill>
        <p:spPr>
          <a:xfrm>
            <a:off x="8847157" y="5756223"/>
            <a:ext cx="1376133" cy="1101777"/>
          </a:xfrm>
          <a:prstGeom prst="rect">
            <a:avLst/>
          </a:prstGeom>
        </p:spPr>
      </p:pic>
    </p:spTree>
    <p:extLst>
      <p:ext uri="{BB962C8B-B14F-4D97-AF65-F5344CB8AC3E}">
        <p14:creationId xmlns:p14="http://schemas.microsoft.com/office/powerpoint/2010/main" val="323205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754" y="839449"/>
            <a:ext cx="9863528" cy="2777748"/>
          </a:xfrm>
          <a:prstGeom prst="rect">
            <a:avLst/>
          </a:prstGeom>
        </p:spPr>
        <p:txBody>
          <a:bodyPr wrap="square">
            <a:spAutoFit/>
          </a:bodyPr>
          <a:lstStyle/>
          <a:p>
            <a:pPr marL="6350" marR="1905" indent="-6350" algn="ctr" rtl="0">
              <a:lnSpc>
                <a:spcPct val="102000"/>
              </a:lnSpc>
              <a:spcBef>
                <a:spcPts val="0"/>
              </a:spcBef>
              <a:spcAft>
                <a:spcPts val="1805"/>
              </a:spcAft>
            </a:pPr>
            <a:r>
              <a:rPr lang="en-US" sz="4000" b="1" dirty="0" smtClean="0">
                <a:solidFill>
                  <a:srgbClr val="000000"/>
                </a:solidFill>
                <a:effectLst/>
                <a:latin typeface="Times New Roman" panose="02020603050405020304" pitchFamily="18" charset="0"/>
                <a:ea typeface="Times New Roman" panose="02020603050405020304" pitchFamily="18" charset="0"/>
              </a:rPr>
              <a:t>B- Physical maturity</a:t>
            </a:r>
            <a:endParaRPr lang="en-US" sz="4000" dirty="0" smtClean="0">
              <a:solidFill>
                <a:srgbClr val="000000"/>
              </a:solidFill>
              <a:effectLst/>
              <a:latin typeface="Times New Roman" panose="02020603050405020304" pitchFamily="18" charset="0"/>
              <a:ea typeface="Times New Roman" panose="02020603050405020304" pitchFamily="18" charset="0"/>
            </a:endParaRPr>
          </a:p>
          <a:p>
            <a:pPr marL="6350" marR="1905" indent="-6350" algn="just" rtl="0">
              <a:lnSpc>
                <a:spcPct val="103000"/>
              </a:lnSpc>
              <a:spcBef>
                <a:spcPts val="0"/>
              </a:spcBef>
              <a:spcAft>
                <a:spcPts val="1885"/>
              </a:spcAft>
            </a:pP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3200" b="1" dirty="0" smtClean="0">
                <a:solidFill>
                  <a:srgbClr val="000000"/>
                </a:solidFill>
                <a:effectLst/>
                <a:latin typeface="Times New Roman" panose="02020603050405020304" pitchFamily="18" charset="0"/>
                <a:ea typeface="Times New Roman" panose="02020603050405020304" pitchFamily="18" charset="0"/>
              </a:rPr>
              <a:t>1- Skin</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21590" marR="1905" indent="-6350" algn="just" rtl="0">
              <a:lnSpc>
                <a:spcPct val="104000"/>
              </a:lnSpc>
              <a:spcBef>
                <a:spcPts val="0"/>
              </a:spcBef>
              <a:spcAft>
                <a:spcPts val="1915"/>
              </a:spcAft>
            </a:pP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dirty="0" smtClean="0">
                <a:solidFill>
                  <a:srgbClr val="000000"/>
                </a:solidFill>
                <a:effectLst/>
                <a:latin typeface="Times New Roman" panose="02020603050405020304" pitchFamily="18" charset="0"/>
                <a:ea typeface="Times New Roman" panose="02020603050405020304" pitchFamily="18" charset="0"/>
              </a:rPr>
              <a:t> Carefully look at the skin and grade according to the diagram</a:t>
            </a:r>
            <a:r>
              <a:rPr lang="en-US" sz="2400" dirty="0" smtClean="0">
                <a:solidFill>
                  <a:srgbClr val="000000"/>
                </a:solidFill>
                <a:effectLst/>
                <a:latin typeface="Times New Roman" panose="02020603050405020304" pitchFamily="18" charset="0"/>
                <a:ea typeface="Times New Roman" panose="02020603050405020304" pitchFamily="18" charset="0"/>
              </a:rPr>
              <a:t>.</a:t>
            </a:r>
          </a:p>
          <a:p>
            <a:pPr marL="21590" marR="1905" indent="-6350" algn="just" rtl="0">
              <a:lnSpc>
                <a:spcPct val="104000"/>
              </a:lnSpc>
              <a:spcBef>
                <a:spcPts val="0"/>
              </a:spcBef>
              <a:spcAft>
                <a:spcPts val="1915"/>
              </a:spcAft>
            </a:pPr>
            <a:endParaRPr lang="en-US"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55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7724309"/>
              </p:ext>
            </p:extLst>
          </p:nvPr>
        </p:nvGraphicFramePr>
        <p:xfrm>
          <a:off x="0" y="3"/>
          <a:ext cx="12192000" cy="6857998"/>
        </p:xfrm>
        <a:graphic>
          <a:graphicData uri="http://schemas.openxmlformats.org/drawingml/2006/table">
            <a:tbl>
              <a:tblPr rtl="1" firstRow="1" bandRow="1">
                <a:tableStyleId>{5C22544A-7EE6-4342-B048-85BDC9FD1C3A}</a:tableStyleId>
              </a:tblPr>
              <a:tblGrid>
                <a:gridCol w="910926"/>
                <a:gridCol w="11281074"/>
              </a:tblGrid>
              <a:tr h="979714">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18415" marR="73025" marT="0" marB="0"/>
                </a:tc>
                <a:tc>
                  <a:txBody>
                    <a:bodyPr/>
                    <a:lstStyle/>
                    <a:p>
                      <a:pPr marL="5207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Sticky, friable, transparent</a:t>
                      </a:r>
                    </a:p>
                  </a:txBody>
                  <a:tcPr marL="18415" marR="73025" marT="0" marB="0"/>
                </a:tc>
              </a:tr>
              <a:tr h="979714">
                <a:tc>
                  <a:txBody>
                    <a:bodyPr/>
                    <a:lstStyle/>
                    <a:p>
                      <a:pPr marL="29210" marR="0" indent="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18415" marR="73025" marT="0" marB="0"/>
                </a:tc>
                <a:tc>
                  <a:txBody>
                    <a:bodyPr/>
                    <a:lstStyle/>
                    <a:p>
                      <a:pPr marL="5207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Gelatinous, red, translucent </a:t>
                      </a:r>
                    </a:p>
                  </a:txBody>
                  <a:tcPr marL="18415" marR="73025" marT="0" marB="0"/>
                </a:tc>
              </a:tr>
              <a:tr h="979714">
                <a:tc>
                  <a:txBody>
                    <a:bodyPr/>
                    <a:lstStyle/>
                    <a:p>
                      <a:pPr marL="29210" marR="0" indent="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18415" marR="73025" marT="0" marB="0"/>
                </a:tc>
                <a:tc>
                  <a:txBody>
                    <a:bodyPr/>
                    <a:lstStyle/>
                    <a:p>
                      <a:pPr marL="5207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Smooth pink, visible veins</a:t>
                      </a:r>
                    </a:p>
                  </a:txBody>
                  <a:tcPr marL="18415" marR="73025" marT="0" marB="0"/>
                </a:tc>
              </a:tr>
              <a:tr h="979714">
                <a:tc>
                  <a:txBody>
                    <a:bodyPr/>
                    <a:lstStyle/>
                    <a:p>
                      <a:pPr marL="0" marR="0" indent="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18415" marR="73025" marT="0" marB="0"/>
                </a:tc>
                <a:tc>
                  <a:txBody>
                    <a:bodyPr/>
                    <a:lstStyle/>
                    <a:p>
                      <a:pPr marL="2286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Superficial peeling &amp;/or rash, few veins</a:t>
                      </a:r>
                    </a:p>
                  </a:txBody>
                  <a:tcPr marL="18415" marR="73025" marT="0" marB="0"/>
                </a:tc>
              </a:tr>
              <a:tr h="979714">
                <a:tc>
                  <a:txBody>
                    <a:bodyPr/>
                    <a:lstStyle/>
                    <a:p>
                      <a:pPr marL="0" marR="0" indent="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18415" marR="73025" marT="0" marB="0"/>
                </a:tc>
                <a:tc>
                  <a:txBody>
                    <a:bodyPr/>
                    <a:lstStyle/>
                    <a:p>
                      <a:pPr marL="2286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Cracking, pale areas, rare veins</a:t>
                      </a:r>
                    </a:p>
                  </a:txBody>
                  <a:tcPr marL="18415" marR="73025" marT="0" marB="0"/>
                </a:tc>
              </a:tr>
              <a:tr h="979714">
                <a:tc>
                  <a:txBody>
                    <a:bodyPr/>
                    <a:lstStyle/>
                    <a:p>
                      <a:pPr marL="0" marR="0" indent="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18415" marR="73025" marT="0" marB="0"/>
                </a:tc>
                <a:tc>
                  <a:txBody>
                    <a:bodyPr/>
                    <a:lstStyle/>
                    <a:p>
                      <a:pPr marL="2286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Parchment, deep cracking, no vessels</a:t>
                      </a:r>
                    </a:p>
                  </a:txBody>
                  <a:tcPr marL="18415" marR="73025" marT="0" marB="0"/>
                </a:tc>
              </a:tr>
              <a:tr h="979714">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5</a:t>
                      </a:r>
                    </a:p>
                  </a:txBody>
                  <a:tcPr marL="18415" marR="73025" marT="0" marB="0"/>
                </a:tc>
                <a:tc>
                  <a:txBody>
                    <a:bodyPr/>
                    <a:lstStyle/>
                    <a:p>
                      <a:pPr marL="2286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Leathery, cracked, wrinkled</a:t>
                      </a:r>
                    </a:p>
                  </a:txBody>
                  <a:tcPr marL="18415" marR="73025" marT="0" marB="0"/>
                </a:tc>
              </a:tr>
            </a:tbl>
          </a:graphicData>
        </a:graphic>
      </p:graphicFrame>
    </p:spTree>
    <p:extLst>
      <p:ext uri="{BB962C8B-B14F-4D97-AF65-F5344CB8AC3E}">
        <p14:creationId xmlns:p14="http://schemas.microsoft.com/office/powerpoint/2010/main" val="74999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833" y="119922"/>
            <a:ext cx="10687987" cy="5242333"/>
          </a:xfrm>
          <a:prstGeom prst="rect">
            <a:avLst/>
          </a:prstGeom>
        </p:spPr>
        <p:txBody>
          <a:bodyPr wrap="square">
            <a:spAutoFit/>
          </a:bodyPr>
          <a:lstStyle/>
          <a:p>
            <a:pPr marL="102870" marR="2491740" indent="-6350" algn="just" rtl="0">
              <a:lnSpc>
                <a:spcPct val="138000"/>
              </a:lnSpc>
              <a:spcBef>
                <a:spcPts val="0"/>
              </a:spcBef>
              <a:spcAft>
                <a:spcPts val="840"/>
              </a:spcAft>
            </a:pPr>
            <a:r>
              <a:rPr lang="en-US" sz="3200" b="1" dirty="0" smtClean="0">
                <a:solidFill>
                  <a:srgbClr val="000000"/>
                </a:solidFill>
                <a:effectLst/>
                <a:latin typeface="Times New Roman" panose="02020603050405020304" pitchFamily="18" charset="0"/>
                <a:ea typeface="Times New Roman" panose="02020603050405020304" pitchFamily="18" charset="0"/>
              </a:rPr>
              <a:t>Outlines:  </a:t>
            </a:r>
            <a:endParaRPr lang="en-US" sz="3200" dirty="0">
              <a:solidFill>
                <a:srgbClr val="000000"/>
              </a:solidFill>
              <a:latin typeface="Times New Roman" panose="02020603050405020304" pitchFamily="18" charset="0"/>
              <a:ea typeface="Times New Roman" panose="02020603050405020304" pitchFamily="18" charset="0"/>
            </a:endParaRPr>
          </a:p>
          <a:p>
            <a:pPr marL="102870" marR="2491740" indent="-6350" algn="just" rtl="0">
              <a:lnSpc>
                <a:spcPct val="138000"/>
              </a:lnSpc>
              <a:spcBef>
                <a:spcPts val="0"/>
              </a:spcBef>
              <a:spcAft>
                <a:spcPts val="840"/>
              </a:spcAft>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1-Definition of  Assessment of Gestational Age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2-Purposes of Assessment of Gestational Age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3-Accuracy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4-Tips for procedure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5-Neuromuscular maturity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6-Physical maturity </a:t>
            </a:r>
          </a:p>
          <a:p>
            <a:pPr marR="1905" lvl="0" algn="just" rtl="0" fontAlgn="base">
              <a:lnSpc>
                <a:spcPct val="104000"/>
              </a:lnSpc>
              <a:spcBef>
                <a:spcPts val="0"/>
              </a:spcBef>
              <a:spcAft>
                <a:spcPts val="840"/>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7-Scoring and maturity rating  </a:t>
            </a:r>
            <a:endParaRPr lang="en-US" sz="3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51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74" y="794480"/>
            <a:ext cx="10028419" cy="1696683"/>
          </a:xfrm>
          <a:prstGeom prst="rect">
            <a:avLst/>
          </a:prstGeom>
        </p:spPr>
        <p:txBody>
          <a:bodyPr wrap="square">
            <a:spAutoFit/>
          </a:bodyPr>
          <a:lstStyle/>
          <a:p>
            <a:pPr marL="6350" marR="1905" indent="-6350" algn="just" rtl="0">
              <a:lnSpc>
                <a:spcPct val="103000"/>
              </a:lnSpc>
              <a:spcBef>
                <a:spcPts val="0"/>
              </a:spcBef>
              <a:spcAft>
                <a:spcPts val="830"/>
              </a:spcAft>
            </a:pPr>
            <a:r>
              <a:rPr lang="en-US" b="1" dirty="0" smtClean="0">
                <a:solidFill>
                  <a:srgbClr val="000000"/>
                </a:solidFill>
                <a:effectLst/>
                <a:latin typeface="Times New Roman" panose="02020603050405020304" pitchFamily="18" charset="0"/>
                <a:ea typeface="Times New Roman" panose="02020603050405020304" pitchFamily="18" charset="0"/>
              </a:rPr>
              <a:t> </a:t>
            </a:r>
            <a:r>
              <a:rPr lang="en-US" sz="3200" b="1" dirty="0" smtClean="0">
                <a:solidFill>
                  <a:srgbClr val="000000"/>
                </a:solidFill>
                <a:effectLst/>
                <a:latin typeface="Times New Roman" panose="02020603050405020304" pitchFamily="18" charset="0"/>
                <a:ea typeface="Times New Roman" panose="02020603050405020304" pitchFamily="18" charset="0"/>
              </a:rPr>
              <a:t>2- Lanugo hair</a:t>
            </a:r>
          </a:p>
          <a:p>
            <a:pPr marL="6350" marR="1905" indent="-6350" algn="just" rtl="0">
              <a:lnSpc>
                <a:spcPct val="103000"/>
              </a:lnSpc>
              <a:spcBef>
                <a:spcPts val="0"/>
              </a:spcBef>
              <a:spcAft>
                <a:spcPts val="830"/>
              </a:spcAft>
            </a:pP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1590" marR="1905" indent="-6350" algn="just" rtl="0">
              <a:lnSpc>
                <a:spcPct val="104000"/>
              </a:lnSpc>
              <a:spcBef>
                <a:spcPts val="0"/>
              </a:spcBef>
              <a:spcAft>
                <a:spcPts val="1915"/>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dirty="0" smtClean="0">
                <a:solidFill>
                  <a:srgbClr val="000000"/>
                </a:solidFill>
                <a:effectLst/>
                <a:latin typeface="Times New Roman" panose="02020603050405020304" pitchFamily="18" charset="0"/>
                <a:ea typeface="Times New Roman" panose="02020603050405020304" pitchFamily="18" charset="0"/>
              </a:rPr>
              <a:t> Examine on the infant's back; between and over the scapulae.</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452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43408"/>
              </p:ext>
            </p:extLst>
          </p:nvPr>
        </p:nvGraphicFramePr>
        <p:xfrm>
          <a:off x="-29980" y="2"/>
          <a:ext cx="12221980" cy="6858000"/>
        </p:xfrm>
        <a:graphic>
          <a:graphicData uri="http://schemas.openxmlformats.org/drawingml/2006/table">
            <a:tbl>
              <a:tblPr rtl="1" firstRow="1" bandRow="1">
                <a:tableStyleId>{5C22544A-7EE6-4342-B048-85BDC9FD1C3A}</a:tableStyleId>
              </a:tblPr>
              <a:tblGrid>
                <a:gridCol w="6096000"/>
                <a:gridCol w="6125980"/>
              </a:tblGrid>
              <a:tr h="1143000">
                <a:tc>
                  <a:txBody>
                    <a:bodyPr/>
                    <a:lstStyle/>
                    <a:p>
                      <a:pPr marL="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None</a:t>
                      </a:r>
                    </a:p>
                  </a:txBody>
                  <a:tcPr marL="60960" marR="73025" marT="0" marB="37465" anchor="b"/>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Sparse</a:t>
                      </a:r>
                    </a:p>
                  </a:txBody>
                  <a:tcPr marL="60960" marR="73025" marT="0" marB="37465" anchor="b"/>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Abundant</a:t>
                      </a:r>
                    </a:p>
                  </a:txBody>
                  <a:tcPr marL="60960" marR="73025" marT="0" marB="37465" anchor="b"/>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Thinning</a:t>
                      </a:r>
                    </a:p>
                  </a:txBody>
                  <a:tcPr marL="60960" marR="73025" marT="0" marB="37465" anchor="b"/>
                </a:tc>
              </a:tr>
              <a:tr h="1143000">
                <a:tc>
                  <a:txBody>
                    <a:bodyPr/>
                    <a:lstStyle/>
                    <a:p>
                      <a:pPr marL="30480" marR="0" indent="0" algn="ctr">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Bald areas</a:t>
                      </a:r>
                    </a:p>
                  </a:txBody>
                  <a:tcPr marL="60960" marR="73025" marT="0" marB="37465" anchor="b"/>
                </a:tc>
              </a:tr>
              <a:tr h="1143000">
                <a:tc>
                  <a:txBody>
                    <a:bodyPr/>
                    <a:lstStyle/>
                    <a:p>
                      <a:pPr marL="30480" marR="0" indent="0" algn="ctr">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0960" marR="73025" marT="0" marB="37465"/>
                </a:tc>
                <a:tc>
                  <a:txBody>
                    <a:bodyPr/>
                    <a:lstStyle/>
                    <a:p>
                      <a:pPr marL="10795"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Mostly bald</a:t>
                      </a:r>
                    </a:p>
                  </a:txBody>
                  <a:tcPr marL="60960" marR="73025" marT="0" marB="37465" anchor="b"/>
                </a:tc>
              </a:tr>
            </a:tbl>
          </a:graphicData>
        </a:graphic>
      </p:graphicFrame>
    </p:spTree>
    <p:extLst>
      <p:ext uri="{BB962C8B-B14F-4D97-AF65-F5344CB8AC3E}">
        <p14:creationId xmlns:p14="http://schemas.microsoft.com/office/powerpoint/2010/main" val="253925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1" y="179882"/>
            <a:ext cx="10508105" cy="3166060"/>
          </a:xfrm>
          <a:prstGeom prst="rect">
            <a:avLst/>
          </a:prstGeom>
        </p:spPr>
        <p:txBody>
          <a:bodyPr wrap="square">
            <a:spAutoFit/>
          </a:bodyPr>
          <a:lstStyle/>
          <a:p>
            <a:pPr marL="635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3- Plantar surface </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Measure foot length from the tip of the great toe to the back of the heel; give a score  of (0) if the result is 50 mm and no creases are seen on the plantar surface. </a:t>
            </a:r>
          </a:p>
          <a:p>
            <a:pPr marL="342900" marR="1905" lvl="0" indent="-342900" algn="just" rtl="0" fontAlgn="base">
              <a:lnSpc>
                <a:spcPct val="104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there are creases, score accordingly.</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3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7903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562198"/>
              </p:ext>
            </p:extLst>
          </p:nvPr>
        </p:nvGraphicFramePr>
        <p:xfrm>
          <a:off x="0" y="3"/>
          <a:ext cx="12192000" cy="6857998"/>
        </p:xfrm>
        <a:graphic>
          <a:graphicData uri="http://schemas.openxmlformats.org/drawingml/2006/table">
            <a:tbl>
              <a:tblPr rtl="1" firstRow="1" bandRow="1">
                <a:tableStyleId>{5C22544A-7EE6-4342-B048-85BDC9FD1C3A}</a:tableStyleId>
              </a:tblPr>
              <a:tblGrid>
                <a:gridCol w="3255365"/>
                <a:gridCol w="8936635"/>
              </a:tblGrid>
              <a:tr h="979714">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Heel-toe &lt;40mm </a:t>
                      </a:r>
                    </a:p>
                  </a:txBody>
                  <a:tcPr marL="69850" marR="73025" marT="0" marB="0"/>
                </a:tc>
              </a:tr>
              <a:tr h="97971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Heel-toe 40-50mm</a:t>
                      </a:r>
                    </a:p>
                  </a:txBody>
                  <a:tcPr marL="69850" marR="73025" marT="0" marB="0"/>
                </a:tc>
              </a:tr>
              <a:tr h="97971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Heel-toe &gt;50 mm no  crease</a:t>
                      </a:r>
                    </a:p>
                  </a:txBody>
                  <a:tcPr marL="69850" marR="73025" marT="0" marB="0"/>
                </a:tc>
              </a:tr>
              <a:tr h="97971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Faint red marks</a:t>
                      </a:r>
                    </a:p>
                  </a:txBody>
                  <a:tcPr marL="69850" marR="73025" marT="0" marB="0"/>
                </a:tc>
              </a:tr>
              <a:tr h="97971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Anterior transverse crease only</a:t>
                      </a:r>
                    </a:p>
                  </a:txBody>
                  <a:tcPr marL="69850" marR="73025" marT="0" marB="0"/>
                </a:tc>
              </a:tr>
              <a:tr h="97971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Creases ant. 2/3</a:t>
                      </a:r>
                    </a:p>
                  </a:txBody>
                  <a:tcPr marL="69850" marR="73025" marT="0" marB="0"/>
                </a:tc>
              </a:tr>
              <a:tr h="979714">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Creases over entire sole</a:t>
                      </a:r>
                    </a:p>
                  </a:txBody>
                  <a:tcPr marL="69850" marR="73025" marT="0" marB="0"/>
                </a:tc>
              </a:tr>
            </a:tbl>
          </a:graphicData>
        </a:graphic>
      </p:graphicFrame>
    </p:spTree>
    <p:extLst>
      <p:ext uri="{BB962C8B-B14F-4D97-AF65-F5344CB8AC3E}">
        <p14:creationId xmlns:p14="http://schemas.microsoft.com/office/powerpoint/2010/main" val="414708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823" y="959370"/>
            <a:ext cx="10208302" cy="3045385"/>
          </a:xfrm>
          <a:prstGeom prst="rect">
            <a:avLst/>
          </a:prstGeom>
        </p:spPr>
        <p:txBody>
          <a:bodyPr wrap="square">
            <a:spAutoFit/>
          </a:bodyPr>
          <a:lstStyle/>
          <a:p>
            <a:pPr marL="635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4- Breast</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102870" marR="1905" indent="-6350" algn="just" rtl="0">
              <a:lnSpc>
                <a:spcPct val="104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dirty="0" smtClean="0">
                <a:solidFill>
                  <a:srgbClr val="000000"/>
                </a:solidFill>
                <a:effectLst/>
                <a:latin typeface="Times New Roman" panose="02020603050405020304" pitchFamily="18" charset="0"/>
                <a:ea typeface="Times New Roman" panose="02020603050405020304" pitchFamily="18" charset="0"/>
              </a:rPr>
              <a:t> The examiner notes the size of the areola and the presence or absence of stippling.  </a:t>
            </a:r>
          </a:p>
          <a:p>
            <a:pPr marL="102870" marR="1905" indent="-6350" algn="just" rtl="0">
              <a:lnSpc>
                <a:spcPct val="104000"/>
              </a:lnSpc>
              <a:spcBef>
                <a:spcPts val="0"/>
              </a:spcBef>
              <a:spcAft>
                <a:spcPts val="840"/>
              </a:spcAft>
            </a:pPr>
            <a:r>
              <a:rPr lang="en-US" sz="2800" dirty="0" smtClean="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dirty="0" smtClean="0">
                <a:solidFill>
                  <a:srgbClr val="000000"/>
                </a:solidFill>
                <a:effectLst/>
                <a:latin typeface="Times New Roman" panose="02020603050405020304" pitchFamily="18" charset="0"/>
                <a:ea typeface="Times New Roman" panose="02020603050405020304" pitchFamily="18" charset="0"/>
              </a:rPr>
              <a:t> The examiner then palpates the breast tissue beneath the skin by holding it between thumb and forefinger, estimating its diameter in millimeters, and selects the appropriate square on the score sheet.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97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6114024"/>
              </p:ext>
            </p:extLst>
          </p:nvPr>
        </p:nvGraphicFramePr>
        <p:xfrm>
          <a:off x="1" y="2"/>
          <a:ext cx="12192000" cy="6858000"/>
        </p:xfrm>
        <a:graphic>
          <a:graphicData uri="http://schemas.openxmlformats.org/drawingml/2006/table">
            <a:tbl>
              <a:tblPr rtl="1" firstRow="1" bandRow="1">
                <a:tableStyleId>{5C22544A-7EE6-4342-B048-85BDC9FD1C3A}</a:tableStyleId>
              </a:tblPr>
              <a:tblGrid>
                <a:gridCol w="3210393"/>
                <a:gridCol w="8981607"/>
              </a:tblGrid>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Imperceptible</a:t>
                      </a:r>
                    </a:p>
                  </a:txBody>
                  <a:tcPr marL="69850" marR="73025" marT="0" marB="0"/>
                </a:tc>
              </a:tr>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0</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Barely perceptible</a:t>
                      </a:r>
                    </a:p>
                  </a:txBody>
                  <a:tcPr marL="69850" marR="73025" marT="0" marB="0"/>
                </a:tc>
              </a:tr>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Flat areola no bud</a:t>
                      </a:r>
                    </a:p>
                  </a:txBody>
                  <a:tcPr marL="69850" marR="73025" marT="0" marB="0"/>
                </a:tc>
              </a:tr>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Stippled areola 1-2 mm bud</a:t>
                      </a:r>
                    </a:p>
                  </a:txBody>
                  <a:tcPr marL="69850" marR="73025" marT="0" marB="0"/>
                </a:tc>
              </a:tr>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Raised areola 3-4 mm bud</a:t>
                      </a:r>
                    </a:p>
                  </a:txBody>
                  <a:tcPr marL="69850" marR="73025" marT="0" marB="0"/>
                </a:tc>
              </a:tr>
              <a:tr h="114300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4</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Full areola 5-10 mm bud</a:t>
                      </a:r>
                    </a:p>
                  </a:txBody>
                  <a:tcPr marL="69850" marR="73025" marT="0" marB="0"/>
                </a:tc>
              </a:tr>
            </a:tbl>
          </a:graphicData>
        </a:graphic>
      </p:graphicFrame>
    </p:spTree>
    <p:extLst>
      <p:ext uri="{BB962C8B-B14F-4D97-AF65-F5344CB8AC3E}">
        <p14:creationId xmlns:p14="http://schemas.microsoft.com/office/powerpoint/2010/main" val="113126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62" y="1229192"/>
            <a:ext cx="11982138" cy="4062138"/>
          </a:xfrm>
          <a:prstGeom prst="rect">
            <a:avLst/>
          </a:prstGeom>
        </p:spPr>
        <p:txBody>
          <a:bodyPr wrap="square">
            <a:spAutoFit/>
          </a:bodyPr>
          <a:lstStyle/>
          <a:p>
            <a:pPr marL="6350" marR="1905" indent="-6350" algn="just" rtl="0">
              <a:lnSpc>
                <a:spcPct val="103000"/>
              </a:lnSpc>
              <a:spcBef>
                <a:spcPts val="0"/>
              </a:spcBef>
              <a:spcAft>
                <a:spcPts val="830"/>
              </a:spcAft>
            </a:pP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3200" b="1" dirty="0" smtClean="0">
                <a:solidFill>
                  <a:srgbClr val="000000"/>
                </a:solidFill>
                <a:effectLst/>
                <a:latin typeface="Times New Roman" panose="02020603050405020304" pitchFamily="18" charset="0"/>
                <a:ea typeface="Times New Roman" panose="02020603050405020304" pitchFamily="18" charset="0"/>
              </a:rPr>
              <a:t>5- Eye and ear</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7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pinna of the fetal ear changes it configuration and increases in cartilage content as maturation progresses. Assessment includes palpation for cartilage thickness, then folding the pinna forward toward the face and releasing it.  </a:t>
            </a:r>
          </a:p>
          <a:p>
            <a:pPr marL="342900" marR="1905" lvl="0" indent="-342900" algn="just" rtl="0" fontAlgn="base">
              <a:lnSpc>
                <a:spcPct val="147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examiner notes the rapidity with which the folded pinna snaps back away from the face when released, then selects the square that most closely describes the degree of cartilaginous development.  </a:t>
            </a:r>
          </a:p>
        </p:txBody>
      </p:sp>
    </p:spTree>
    <p:extLst>
      <p:ext uri="{BB962C8B-B14F-4D97-AF65-F5344CB8AC3E}">
        <p14:creationId xmlns:p14="http://schemas.microsoft.com/office/powerpoint/2010/main" val="32044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784" y="1424066"/>
            <a:ext cx="11392524" cy="2843727"/>
          </a:xfrm>
          <a:prstGeom prst="rect">
            <a:avLst/>
          </a:prstGeom>
        </p:spPr>
        <p:txBody>
          <a:bodyPr wrap="square">
            <a:spAutoFit/>
          </a:bodyPr>
          <a:lstStyle/>
          <a:p>
            <a:pPr marL="342900" marR="1905" lvl="0" indent="-342900" algn="just" rtl="0" fontAlgn="base">
              <a:lnSpc>
                <a:spcPct val="149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 very premature infants, the pinnae may remain folded when released. In such infants, the examiner notes the state of eyelid development as an additional indicator of fetal maturation. The examiner places thumb and forefinger on the upper and lower lids, gently moving them apart to separate them. The extremely immature infant will have tightly fused eyelids. </a:t>
            </a:r>
            <a:endParaRPr lang="en-US"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13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3042260"/>
              </p:ext>
            </p:extLst>
          </p:nvPr>
        </p:nvGraphicFramePr>
        <p:xfrm>
          <a:off x="0" y="0"/>
          <a:ext cx="12192000" cy="6858000"/>
        </p:xfrm>
        <a:graphic>
          <a:graphicData uri="http://schemas.openxmlformats.org/drawingml/2006/table">
            <a:tbl>
              <a:tblPr rtl="1" firstRow="1" bandRow="1">
                <a:tableStyleId>{5C22544A-7EE6-4342-B048-85BDC9FD1C3A}</a:tableStyleId>
              </a:tblPr>
              <a:tblGrid>
                <a:gridCol w="3795011"/>
                <a:gridCol w="8396989"/>
              </a:tblGrid>
              <a:tr h="848004">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Lids fused tightly </a:t>
                      </a:r>
                    </a:p>
                  </a:txBody>
                  <a:tcPr marL="68580" marR="73025" marT="0" marB="0"/>
                </a:tc>
              </a:tr>
              <a:tr h="84800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Lids fused loosely </a:t>
                      </a:r>
                    </a:p>
                  </a:txBody>
                  <a:tcPr marL="68580" marR="73025" marT="0" marB="0"/>
                </a:tc>
              </a:tr>
              <a:tr h="84800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 </a:t>
                      </a:r>
                    </a:p>
                  </a:txBody>
                  <a:tcPr marL="6858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Lids open pinna flat stays folded </a:t>
                      </a:r>
                    </a:p>
                  </a:txBody>
                  <a:tcPr marL="68580" marR="73025" marT="0" marB="0"/>
                </a:tc>
              </a:tr>
              <a:tr h="84800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Sl. curved pinna; soft; slow recoil </a:t>
                      </a:r>
                    </a:p>
                  </a:txBody>
                  <a:tcPr marL="68580" marR="73025" marT="0" marB="0"/>
                </a:tc>
              </a:tr>
              <a:tr h="1769976">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Well-curved pinna; soft but ready recoil </a:t>
                      </a:r>
                    </a:p>
                  </a:txBody>
                  <a:tcPr marL="68580" marR="73025" marT="0" marB="0"/>
                </a:tc>
              </a:tr>
              <a:tr h="848004">
                <a:tc>
                  <a:txBody>
                    <a:bodyPr/>
                    <a:lstStyle/>
                    <a:p>
                      <a:pPr marL="0" marR="0" indent="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a:t>
                      </a:r>
                    </a:p>
                  </a:txBody>
                  <a:tcPr marL="6858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Formed &amp; firm instant recoil </a:t>
                      </a:r>
                    </a:p>
                  </a:txBody>
                  <a:tcPr marL="68580" marR="73025" marT="0" marB="0"/>
                </a:tc>
              </a:tr>
              <a:tr h="848004">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Thick cartilage ear stiff </a:t>
                      </a:r>
                    </a:p>
                  </a:txBody>
                  <a:tcPr marL="68580" marR="73025" marT="0" marB="0"/>
                </a:tc>
              </a:tr>
            </a:tbl>
          </a:graphicData>
        </a:graphic>
      </p:graphicFrame>
    </p:spTree>
    <p:extLst>
      <p:ext uri="{BB962C8B-B14F-4D97-AF65-F5344CB8AC3E}">
        <p14:creationId xmlns:p14="http://schemas.microsoft.com/office/powerpoint/2010/main" val="150978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4262" y="1828801"/>
            <a:ext cx="8019738" cy="1260986"/>
          </a:xfrm>
          <a:prstGeom prst="rect">
            <a:avLst/>
          </a:prstGeom>
        </p:spPr>
        <p:txBody>
          <a:bodyPr wrap="square">
            <a:spAutoFit/>
          </a:bodyPr>
          <a:lstStyle/>
          <a:p>
            <a:pPr marL="1735455" marR="1905" indent="-6350" algn="l">
              <a:lnSpc>
                <a:spcPct val="102000"/>
              </a:lnSpc>
              <a:spcBef>
                <a:spcPts val="0"/>
              </a:spcBef>
              <a:spcAft>
                <a:spcPts val="295"/>
              </a:spcAft>
            </a:pPr>
            <a:r>
              <a:rPr lang="en-US" sz="3600" b="1" dirty="0" smtClean="0">
                <a:solidFill>
                  <a:srgbClr val="000000"/>
                </a:solidFill>
                <a:effectLst/>
                <a:latin typeface="Times New Roman" panose="02020603050405020304" pitchFamily="18" charset="0"/>
                <a:ea typeface="Times New Roman" panose="02020603050405020304" pitchFamily="18" charset="0"/>
              </a:rPr>
              <a:t>Assessment of Gestational Age</a:t>
            </a:r>
            <a:endParaRPr lang="en-US" sz="3600" dirty="0" smtClean="0">
              <a:solidFill>
                <a:srgbClr val="000000"/>
              </a:solidFill>
              <a:effectLst/>
              <a:latin typeface="Times New Roman" panose="02020603050405020304" pitchFamily="18" charset="0"/>
              <a:ea typeface="Times New Roman" panose="02020603050405020304" pitchFamily="18" charset="0"/>
            </a:endParaRPr>
          </a:p>
          <a:p>
            <a:pPr marL="2177415" marR="1905" indent="-6350" algn="l">
              <a:lnSpc>
                <a:spcPct val="102000"/>
              </a:lnSpc>
              <a:spcBef>
                <a:spcPts val="0"/>
              </a:spcBef>
              <a:spcAft>
                <a:spcPts val="920"/>
              </a:spcAft>
            </a:pPr>
            <a:r>
              <a:rPr lang="en-US" sz="3600" b="1" dirty="0" smtClean="0">
                <a:solidFill>
                  <a:srgbClr val="000000"/>
                </a:solidFill>
                <a:effectLst/>
                <a:latin typeface="Times New Roman" panose="02020603050405020304" pitchFamily="18" charset="0"/>
                <a:ea typeface="Times New Roman" panose="02020603050405020304" pitchFamily="18" charset="0"/>
              </a:rPr>
              <a:t>       ( New Ballard Score )</a:t>
            </a:r>
            <a:endParaRPr lang="en-US" sz="3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0655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4911"/>
            <a:ext cx="12007121" cy="4127605"/>
          </a:xfrm>
          <a:prstGeom prst="rect">
            <a:avLst/>
          </a:prstGeom>
        </p:spPr>
        <p:txBody>
          <a:bodyPr wrap="square">
            <a:spAutoFit/>
          </a:bodyPr>
          <a:lstStyle/>
          <a:p>
            <a:pPr marL="102870" marR="1905" indent="-6350" algn="just" rtl="0">
              <a:lnSpc>
                <a:spcPct val="103000"/>
              </a:lnSpc>
              <a:spcBef>
                <a:spcPts val="0"/>
              </a:spcBef>
              <a:spcAft>
                <a:spcPts val="830"/>
              </a:spcAft>
            </a:pPr>
            <a:r>
              <a:rPr lang="en-US" sz="4400" b="1" dirty="0" smtClean="0">
                <a:solidFill>
                  <a:srgbClr val="000000"/>
                </a:solidFill>
                <a:effectLst/>
                <a:latin typeface="Arial" panose="020B0604020202020204" pitchFamily="34" charset="0"/>
                <a:ea typeface="Arial" panose="020B0604020202020204" pitchFamily="34" charset="0"/>
              </a:rPr>
              <a:t> </a:t>
            </a:r>
            <a:r>
              <a:rPr lang="en-US" sz="4400" b="1" dirty="0" smtClean="0">
                <a:solidFill>
                  <a:srgbClr val="000000"/>
                </a:solidFill>
                <a:effectLst/>
                <a:latin typeface="Times New Roman" panose="02020603050405020304" pitchFamily="18" charset="0"/>
                <a:ea typeface="Times New Roman" panose="02020603050405020304" pitchFamily="18" charset="0"/>
              </a:rPr>
              <a:t>Genitals                      </a:t>
            </a:r>
          </a:p>
          <a:p>
            <a:pPr marL="102870" marR="1905" indent="-6350" algn="just" rtl="0">
              <a:lnSpc>
                <a:spcPct val="103000"/>
              </a:lnSpc>
              <a:spcBef>
                <a:spcPts val="0"/>
              </a:spcBef>
              <a:spcAft>
                <a:spcPts val="830"/>
              </a:spcAft>
            </a:pPr>
            <a:r>
              <a:rPr lang="en-US" sz="2800" b="1"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Genitals-Male </a:t>
            </a:r>
            <a:endParaRPr lang="en-US" sz="28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02870" marR="1905" indent="-6350" algn="justLow">
              <a:lnSpc>
                <a:spcPct val="104000"/>
              </a:lnSpc>
              <a:spcBef>
                <a:spcPts val="0"/>
              </a:spcBef>
              <a:spcAft>
                <a:spcPts val="2375"/>
              </a:spcAft>
            </a:pPr>
            <a:r>
              <a:rPr lang="en-US" sz="2800" dirty="0" smtClean="0">
                <a:solidFill>
                  <a:srgbClr val="000000"/>
                </a:solidFill>
                <a:effectLst/>
                <a:latin typeface="Times New Roman" panose="02020603050405020304" pitchFamily="18" charset="0"/>
                <a:ea typeface="Times New Roman" panose="02020603050405020304" pitchFamily="18" charset="0"/>
              </a:rPr>
              <a:t>The fetal testicles begin their descent from the peritoneal cavity into the scrotal sack at approximately the 30th week of gestation. The left testicle precedes the right and usually enters the scrotum during the 32nd week. Both testicles are usually palpable in the upper to lower inguinal canals by the end of the 33rd to 34th weeks of gestation. Concurrently, the scrotal skin thickens and develops deeper and more numerous </a:t>
            </a:r>
            <a:r>
              <a:rPr lang="en-US" sz="2800" dirty="0" err="1" smtClean="0">
                <a:solidFill>
                  <a:srgbClr val="000000"/>
                </a:solidFill>
                <a:effectLst/>
                <a:latin typeface="Times New Roman" panose="02020603050405020304" pitchFamily="18" charset="0"/>
                <a:ea typeface="Times New Roman" panose="02020603050405020304" pitchFamily="18" charset="0"/>
              </a:rPr>
              <a:t>rugae</a:t>
            </a:r>
            <a:r>
              <a:rPr lang="en-US" sz="2800" dirty="0" smtClean="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6448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7125118"/>
              </p:ext>
            </p:extLst>
          </p:nvPr>
        </p:nvGraphicFramePr>
        <p:xfrm>
          <a:off x="0" y="2"/>
          <a:ext cx="12192000" cy="6876735"/>
        </p:xfrm>
        <a:graphic>
          <a:graphicData uri="http://schemas.openxmlformats.org/drawingml/2006/table">
            <a:tbl>
              <a:tblPr rtl="1" firstRow="1" bandRow="1">
                <a:tableStyleId>{5C22544A-7EE6-4342-B048-85BDC9FD1C3A}</a:tableStyleId>
              </a:tblPr>
              <a:tblGrid>
                <a:gridCol w="6096000"/>
                <a:gridCol w="6096000"/>
              </a:tblGrid>
              <a:tr h="662679">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Scrotum  flat, smooth </a:t>
                      </a:r>
                    </a:p>
                  </a:txBody>
                  <a:tcPr marL="69850" marR="73025" marT="0" marB="0"/>
                </a:tc>
              </a:tr>
              <a:tr h="138316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 </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Scrotum empty, faint rugae </a:t>
                      </a:r>
                    </a:p>
                  </a:txBody>
                  <a:tcPr marL="69850" marR="73025" marT="0" marB="0"/>
                </a:tc>
              </a:tr>
              <a:tr h="1401897">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Testes in upper canal, rare rugae </a:t>
                      </a:r>
                    </a:p>
                  </a:txBody>
                  <a:tcPr marL="69850" marR="73025" marT="0" marB="0"/>
                </a:tc>
              </a:tr>
              <a:tr h="138316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Testes descending, few </a:t>
                      </a:r>
                      <a:r>
                        <a:rPr lang="en-US" sz="2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rugae</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9850" marR="73025" marT="0" marB="0"/>
                </a:tc>
              </a:tr>
              <a:tr h="662679">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a:t>
                      </a:r>
                    </a:p>
                  </a:txBody>
                  <a:tcPr marL="69850" marR="73025" marT="0" marB="0"/>
                </a:tc>
                <a:tc>
                  <a:txBody>
                    <a:bodyPr/>
                    <a:lstStyle/>
                    <a:p>
                      <a:pPr marL="0" marR="0" indent="0" algn="l">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Testes down, good rugae </a:t>
                      </a:r>
                    </a:p>
                  </a:txBody>
                  <a:tcPr marL="69850" marR="73025" marT="0" marB="0"/>
                </a:tc>
              </a:tr>
              <a:tr h="1383160">
                <a:tc>
                  <a:txBody>
                    <a:bodyPr/>
                    <a:lstStyle/>
                    <a:p>
                      <a:pPr marL="0" marR="0" indent="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a:t>
                      </a:r>
                    </a:p>
                  </a:txBody>
                  <a:tcPr marL="6985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Testes pendulous, deep </a:t>
                      </a:r>
                      <a:r>
                        <a:rPr lang="en-US" sz="2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rugae</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9850" marR="73025" marT="0" marB="0"/>
                </a:tc>
              </a:tr>
            </a:tbl>
          </a:graphicData>
        </a:graphic>
      </p:graphicFrame>
    </p:spTree>
    <p:extLst>
      <p:ext uri="{BB962C8B-B14F-4D97-AF65-F5344CB8AC3E}">
        <p14:creationId xmlns:p14="http://schemas.microsoft.com/office/powerpoint/2010/main" val="2259923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833" y="1199213"/>
            <a:ext cx="9923487" cy="2937920"/>
          </a:xfrm>
          <a:prstGeom prst="rect">
            <a:avLst/>
          </a:prstGeom>
        </p:spPr>
        <p:txBody>
          <a:bodyPr wrap="square">
            <a:spAutoFit/>
          </a:bodyPr>
          <a:lstStyle/>
          <a:p>
            <a:pPr marR="1905" lvl="0" algn="ctr" rtl="0" fontAlgn="base">
              <a:lnSpc>
                <a:spcPct val="102000"/>
              </a:lnSpc>
              <a:spcBef>
                <a:spcPts val="0"/>
              </a:spcBef>
              <a:spcAft>
                <a:spcPts val="795"/>
              </a:spcAft>
              <a:buClr>
                <a:srgbClr val="000000"/>
              </a:buClr>
              <a:buSzPts val="1400"/>
            </a:pPr>
            <a:r>
              <a:rPr lang="en-US" sz="32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B-Genitals-Female</a:t>
            </a:r>
            <a:endPar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02870" marR="1905" indent="-6350" algn="just">
              <a:lnSpc>
                <a:spcPct val="104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To examine the infant female, the hips should be only partially abducted, i.e., to approximately 45° from the horizontal with the infant lying supine. Exaggerated abduction may cause the clitoris and labia minora to appear more prominent, whereas adduction may cause the labia majora to cover over them.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433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1628638"/>
              </p:ext>
            </p:extLst>
          </p:nvPr>
        </p:nvGraphicFramePr>
        <p:xfrm>
          <a:off x="0" y="0"/>
          <a:ext cx="12192000" cy="6858000"/>
        </p:xfrm>
        <a:graphic>
          <a:graphicData uri="http://schemas.openxmlformats.org/drawingml/2006/table">
            <a:tbl>
              <a:tblPr rtl="1" firstRow="1" bandRow="1">
                <a:tableStyleId>{5C22544A-7EE6-4342-B048-85BDC9FD1C3A}</a:tableStyleId>
              </a:tblPr>
              <a:tblGrid>
                <a:gridCol w="6096000"/>
                <a:gridCol w="6096000"/>
              </a:tblGrid>
              <a:tr h="1244333">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Clitoris prominent &amp; labia flat </a:t>
                      </a:r>
                    </a:p>
                  </a:txBody>
                  <a:tcPr marL="68580" marR="73025" marT="0" marB="0"/>
                </a:tc>
              </a:tr>
              <a:tr h="1244333">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Prominent clitoris &amp; small labia minora </a:t>
                      </a:r>
                    </a:p>
                  </a:txBody>
                  <a:tcPr marL="68580" marR="73025" marT="0" marB="0"/>
                </a:tc>
              </a:tr>
              <a:tr h="1244333">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Prominent clitoris &amp; enlarging minora </a:t>
                      </a:r>
                    </a:p>
                  </a:txBody>
                  <a:tcPr marL="68580" marR="73025" marT="0" marB="0"/>
                </a:tc>
              </a:tr>
              <a:tr h="1244333">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Majora &amp; minora equally prominent </a:t>
                      </a:r>
                    </a:p>
                  </a:txBody>
                  <a:tcPr marL="68580" marR="73025" marT="0" marB="0"/>
                </a:tc>
              </a:tr>
              <a:tr h="940334">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Majora large, minora small </a:t>
                      </a:r>
                    </a:p>
                  </a:txBody>
                  <a:tcPr marL="68580" marR="73025" marT="0" marB="0"/>
                </a:tc>
              </a:tr>
              <a:tr h="940334">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73025" marT="0" marB="0"/>
                </a:tc>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Majora cover clitoris &amp; minora </a:t>
                      </a:r>
                    </a:p>
                  </a:txBody>
                  <a:tcPr marL="68580" marR="73025" marT="0" marB="0"/>
                </a:tc>
              </a:tr>
            </a:tbl>
          </a:graphicData>
        </a:graphic>
      </p:graphicFrame>
    </p:spTree>
    <p:extLst>
      <p:ext uri="{BB962C8B-B14F-4D97-AF65-F5344CB8AC3E}">
        <p14:creationId xmlns:p14="http://schemas.microsoft.com/office/powerpoint/2010/main" val="286970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4910" y="0"/>
            <a:ext cx="7884826" cy="6858000"/>
          </a:xfrm>
          <a:prstGeom prst="rect">
            <a:avLst/>
          </a:prstGeom>
        </p:spPr>
      </p:pic>
    </p:spTree>
    <p:extLst>
      <p:ext uri="{BB962C8B-B14F-4D97-AF65-F5344CB8AC3E}">
        <p14:creationId xmlns:p14="http://schemas.microsoft.com/office/powerpoint/2010/main" val="276397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82" y="0"/>
            <a:ext cx="12012118" cy="4871975"/>
          </a:xfrm>
          <a:prstGeom prst="rect">
            <a:avLst/>
          </a:prstGeom>
        </p:spPr>
        <p:txBody>
          <a:bodyPr wrap="square">
            <a:spAutoFit/>
          </a:bodyPr>
          <a:lstStyle/>
          <a:p>
            <a:pPr marL="6350" marR="1905" indent="-6350" algn="just" rtl="0">
              <a:lnSpc>
                <a:spcPct val="103000"/>
              </a:lnSpc>
              <a:spcBef>
                <a:spcPts val="0"/>
              </a:spcBef>
              <a:spcAft>
                <a:spcPts val="1880"/>
              </a:spcAft>
            </a:pPr>
            <a:r>
              <a:rPr lang="en-US" sz="2800" b="1" dirty="0" smtClean="0">
                <a:solidFill>
                  <a:srgbClr val="000000"/>
                </a:solidFill>
                <a:effectLst/>
                <a:latin typeface="Times New Roman" panose="02020603050405020304" pitchFamily="18" charset="0"/>
                <a:ea typeface="Times New Roman" panose="02020603050405020304" pitchFamily="18" charset="0"/>
              </a:rPr>
              <a:t>Scoring and maturity rating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l" rtl="0" fontAlgn="base">
              <a:lnSpc>
                <a:spcPct val="144000"/>
              </a:lnSpc>
              <a:spcBef>
                <a:spcPts val="0"/>
              </a:spcBef>
              <a:spcAft>
                <a:spcPts val="189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After completing the physical and neuromuscular assessment, add up the scores received for each of the checked boxes and record the total scores on the worksheet. If the examination only consisted of a physical assessment; multiply the total score by  2.</a:t>
            </a:r>
          </a:p>
          <a:p>
            <a:pPr marL="342900" marR="1905" lvl="0" indent="-342900" algn="l" rtl="0" fontAlgn="base">
              <a:lnSpc>
                <a:spcPct val="148000"/>
              </a:lnSpc>
              <a:spcBef>
                <a:spcPts val="0"/>
              </a:spcBef>
              <a:spcAft>
                <a:spcPts val="0"/>
              </a:spcAft>
              <a:buClr>
                <a:srgbClr val="000000"/>
              </a:buClr>
              <a:buSzPts val="1400"/>
              <a:buFont typeface="Arial" panose="020B0604020202020204" pitchFamily="34" charset="0"/>
              <a:buChar char="•"/>
            </a:pPr>
            <a:r>
              <a:rPr lang="en-US" sz="3200" u="none" strike="noStrike" dirty="0" smtClean="0">
                <a:solidFill>
                  <a:schemeClr val="accent2">
                    <a:lumMod val="60000"/>
                    <a:lumOff val="4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Maturity rating: </a:t>
            </a: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compare the total score obtained from the assessment in the score </a:t>
            </a:r>
            <a:r>
              <a:rPr lang="en-US" sz="2800" b="1"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column to the estimated GA in the weeks‘ column</a:t>
            </a:r>
            <a:r>
              <a:rPr lang="en-US" sz="2800" b="1"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04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92"/>
            <a:ext cx="12191999" cy="6822015"/>
          </a:xfrm>
          <a:prstGeom prst="rect">
            <a:avLst/>
          </a:prstGeom>
        </p:spPr>
      </p:pic>
    </p:spTree>
    <p:extLst>
      <p:ext uri="{BB962C8B-B14F-4D97-AF65-F5344CB8AC3E}">
        <p14:creationId xmlns:p14="http://schemas.microsoft.com/office/powerpoint/2010/main" val="259328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3908" y="3244334"/>
            <a:ext cx="1198150" cy="646331"/>
          </a:xfrm>
          <a:prstGeom prst="rect">
            <a:avLst/>
          </a:prstGeom>
        </p:spPr>
        <p:txBody>
          <a:bodyPr wrap="none">
            <a:spAutoFit/>
          </a:bodyPr>
          <a:lstStyle/>
          <a:p>
            <a:r>
              <a:rPr lang="en-US" dirty="0" smtClean="0">
                <a:solidFill>
                  <a:srgbClr val="000000"/>
                </a:solidFill>
                <a:effectLst/>
                <a:latin typeface="Times New Roman" panose="02020603050405020304" pitchFamily="18" charset="0"/>
                <a:ea typeface="Times New Roman" panose="02020603050405020304" pitchFamily="18" charset="0"/>
              </a:rPr>
              <a:t> </a:t>
            </a:r>
          </a:p>
          <a:p>
            <a:r>
              <a:rPr lang="en-US" dirty="0" smtClean="0">
                <a:solidFill>
                  <a:srgbClr val="000000"/>
                </a:solidFill>
                <a:latin typeface="Times New Roman" panose="02020603050405020304" pitchFamily="18" charset="0"/>
              </a:rPr>
              <a:t>Thank You</a:t>
            </a:r>
            <a:endParaRPr lang="ar-BH" dirty="0"/>
          </a:p>
        </p:txBody>
      </p:sp>
      <p:sp>
        <p:nvSpPr>
          <p:cNvPr id="3" name="Rectangle 2"/>
          <p:cNvSpPr/>
          <p:nvPr/>
        </p:nvSpPr>
        <p:spPr>
          <a:xfrm>
            <a:off x="3101141" y="2967335"/>
            <a:ext cx="5989718" cy="1569660"/>
          </a:xfrm>
          <a:prstGeom prst="rect">
            <a:avLst/>
          </a:prstGeom>
          <a:noFill/>
        </p:spPr>
        <p:txBody>
          <a:bodyPr wrap="none" lIns="91440" tIns="45720" rIns="91440" bIns="45720">
            <a:spAutoFit/>
            <a:scene3d>
              <a:camera prst="isometricOffAxis2Left"/>
              <a:lightRig rig="threePt" dir="t"/>
            </a:scene3d>
          </a:bodyPr>
          <a:lstStyle/>
          <a:p>
            <a:pPr algn="ctr"/>
            <a:r>
              <a:rPr lang="en-US" sz="9600" b="1" dirty="0" smtClean="0">
                <a:ln w="22225">
                  <a:solidFill>
                    <a:schemeClr val="accent2"/>
                  </a:solidFill>
                  <a:prstDash val="solid"/>
                </a:ln>
                <a:solidFill>
                  <a:schemeClr val="accent2">
                    <a:lumMod val="40000"/>
                    <a:lumOff val="60000"/>
                  </a:schemeClr>
                </a:solidFill>
                <a:latin typeface="Times New Roman" panose="02020603050405020304" pitchFamily="18" charset="0"/>
              </a:rPr>
              <a:t>Thank You</a:t>
            </a:r>
            <a:endParaRPr lang="ar-BH"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4925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524656"/>
            <a:ext cx="9938479" cy="3538533"/>
          </a:xfrm>
          <a:prstGeom prst="rect">
            <a:avLst/>
          </a:prstGeom>
        </p:spPr>
        <p:txBody>
          <a:bodyPr wrap="square">
            <a:spAutoFit/>
          </a:bodyPr>
          <a:lstStyle/>
          <a:p>
            <a:pPr marL="635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Definition of the New Ballard Score:</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93345" marR="0" indent="-6350" algn="just" rtl="0">
              <a:lnSpc>
                <a:spcPct val="144000"/>
              </a:lnSpc>
              <a:spcBef>
                <a:spcPts val="0"/>
              </a:spcBef>
              <a:spcAft>
                <a:spcPts val="0"/>
              </a:spcAft>
            </a:pPr>
            <a:r>
              <a:rPr lang="en-US" sz="3200" dirty="0" smtClean="0">
                <a:solidFill>
                  <a:srgbClr val="000000"/>
                </a:solidFill>
                <a:effectLst/>
                <a:latin typeface="Times New Roman" panose="02020603050405020304" pitchFamily="18" charset="0"/>
                <a:ea typeface="Times New Roman" panose="02020603050405020304" pitchFamily="18" charset="0"/>
              </a:rPr>
              <a:t>The New Ballard Score is a set of procedures developed by Dr. Jeanne L Ballard, to determine Gestational Age through neuromuscular and physical assessment of a newborn infant. </a:t>
            </a:r>
            <a:endParaRPr lang="en-US" sz="32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998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69823"/>
            <a:ext cx="11647357" cy="4330160"/>
          </a:xfrm>
          <a:prstGeom prst="rect">
            <a:avLst/>
          </a:prstGeom>
        </p:spPr>
        <p:txBody>
          <a:bodyPr wrap="square">
            <a:spAutoFit/>
          </a:bodyPr>
          <a:lstStyle/>
          <a:p>
            <a:pPr marL="635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The purpose of the Gestational Age Assessment is to:</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R="1905" lvl="0" algn="just" rtl="0" fontAlgn="base">
              <a:lnSpc>
                <a:spcPct val="145000"/>
              </a:lnSpc>
              <a:spcBef>
                <a:spcPts val="0"/>
              </a:spcBef>
              <a:spcAft>
                <a:spcPts val="1765"/>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1-Compare a given infant against the standardized norms of neonatal growth based on gestational age and identify infants that are preterm, post-term, large or small for gestational age.  </a:t>
            </a:r>
          </a:p>
          <a:p>
            <a:pPr marR="1905" lvl="0" algn="just" rtl="0" fontAlgn="base">
              <a:lnSpc>
                <a:spcPct val="104000"/>
              </a:lnSpc>
              <a:spcBef>
                <a:spcPts val="0"/>
              </a:spcBef>
              <a:spcAft>
                <a:spcPts val="1805"/>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2-Verify the obstetrical estimate for gestational age.  </a:t>
            </a:r>
          </a:p>
          <a:p>
            <a:pPr marR="1905" lvl="0" algn="just" rtl="0" fontAlgn="base">
              <a:lnSpc>
                <a:spcPct val="104000"/>
              </a:lnSpc>
              <a:spcBef>
                <a:spcPts val="0"/>
              </a:spcBef>
              <a:spcAft>
                <a:spcPts val="1835"/>
              </a:spcAft>
              <a:buClr>
                <a:srgbClr val="000000"/>
              </a:buClr>
              <a:buSzPts val="1400"/>
            </a:pPr>
            <a:r>
              <a:rPr lang="en-US" sz="32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3-Observe and treat for possible complications. </a:t>
            </a:r>
            <a:endParaRPr lang="en-US" sz="3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4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2" y="359764"/>
            <a:ext cx="9683646" cy="3458960"/>
          </a:xfrm>
          <a:prstGeom prst="rect">
            <a:avLst/>
          </a:prstGeom>
        </p:spPr>
        <p:txBody>
          <a:bodyPr wrap="square">
            <a:spAutoFit/>
          </a:bodyPr>
          <a:lstStyle/>
          <a:p>
            <a:pPr marL="2159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Accuracy:</a:t>
            </a:r>
            <a:r>
              <a:rPr lang="en-US" sz="3200" dirty="0" smtClean="0">
                <a:solidFill>
                  <a:srgbClr val="000000"/>
                </a:solidFill>
                <a:effectLst/>
                <a:latin typeface="Times New Roman" panose="02020603050405020304" pitchFamily="18" charset="0"/>
                <a:ea typeface="Times New Roman" panose="02020603050405020304" pitchFamily="18" charset="0"/>
              </a:rPr>
              <a:t> </a:t>
            </a:r>
          </a:p>
          <a:p>
            <a:pPr marL="102870" marR="1905" indent="-6350" algn="just" rtl="0">
              <a:lnSpc>
                <a:spcPct val="104000"/>
              </a:lnSpc>
              <a:spcBef>
                <a:spcPts val="0"/>
              </a:spcBef>
              <a:spcAft>
                <a:spcPts val="840"/>
              </a:spcAft>
            </a:pPr>
            <a:r>
              <a:rPr lang="en-US" sz="3200" dirty="0" smtClean="0">
                <a:solidFill>
                  <a:srgbClr val="000000"/>
                </a:solidFill>
                <a:effectLst/>
                <a:latin typeface="Times New Roman" panose="02020603050405020304" pitchFamily="18" charset="0"/>
                <a:ea typeface="Times New Roman" panose="02020603050405020304" pitchFamily="18" charset="0"/>
              </a:rPr>
              <a:t>Examination is accurate to ± 2 weeks.  </a:t>
            </a:r>
          </a:p>
          <a:p>
            <a:pPr marL="102870" marR="1905" indent="-6350" algn="just" rtl="0">
              <a:lnSpc>
                <a:spcPct val="145000"/>
              </a:lnSpc>
              <a:spcBef>
                <a:spcPts val="0"/>
              </a:spcBef>
              <a:spcAft>
                <a:spcPts val="1810"/>
              </a:spcAft>
            </a:pPr>
            <a:r>
              <a:rPr lang="en-US" sz="3200" dirty="0" smtClean="0">
                <a:solidFill>
                  <a:srgbClr val="000000"/>
                </a:solidFill>
                <a:effectLst/>
                <a:latin typeface="Times New Roman" panose="02020603050405020304" pitchFamily="18" charset="0"/>
                <a:ea typeface="Times New Roman" panose="02020603050405020304" pitchFamily="18" charset="0"/>
              </a:rPr>
              <a:t>It is best performed at </a:t>
            </a:r>
            <a:r>
              <a:rPr lang="en-US" sz="3200" b="1" dirty="0" smtClean="0">
                <a:solidFill>
                  <a:srgbClr val="000000"/>
                </a:solidFill>
                <a:effectLst/>
                <a:latin typeface="Times New Roman" panose="02020603050405020304" pitchFamily="18" charset="0"/>
                <a:ea typeface="Times New Roman" panose="02020603050405020304" pitchFamily="18" charset="0"/>
              </a:rPr>
              <a:t>&lt;</a:t>
            </a:r>
            <a:r>
              <a:rPr lang="en-US" sz="3200" dirty="0" smtClean="0">
                <a:solidFill>
                  <a:srgbClr val="000000"/>
                </a:solidFill>
                <a:effectLst/>
                <a:latin typeface="Times New Roman" panose="02020603050405020304" pitchFamily="18" charset="0"/>
                <a:ea typeface="Times New Roman" panose="02020603050405020304" pitchFamily="18" charset="0"/>
              </a:rPr>
              <a:t> 12hrs of age if the infant is</a:t>
            </a:r>
            <a:r>
              <a:rPr lang="en-US" sz="3200" b="1" dirty="0" smtClean="0">
                <a:solidFill>
                  <a:srgbClr val="000000"/>
                </a:solidFill>
                <a:effectLst/>
                <a:latin typeface="Times New Roman" panose="02020603050405020304" pitchFamily="18" charset="0"/>
                <a:ea typeface="Times New Roman" panose="02020603050405020304" pitchFamily="18" charset="0"/>
              </a:rPr>
              <a:t>&lt; </a:t>
            </a:r>
            <a:r>
              <a:rPr lang="en-US" sz="3200" dirty="0" smtClean="0">
                <a:solidFill>
                  <a:srgbClr val="000000"/>
                </a:solidFill>
                <a:effectLst/>
                <a:latin typeface="Times New Roman" panose="02020603050405020304" pitchFamily="18" charset="0"/>
                <a:ea typeface="Times New Roman" panose="02020603050405020304" pitchFamily="18" charset="0"/>
              </a:rPr>
              <a:t>26 weeks' gestation. If the infant is</a:t>
            </a:r>
            <a:r>
              <a:rPr lang="en-US" sz="3200" b="1" dirty="0" smtClean="0">
                <a:solidFill>
                  <a:srgbClr val="000000"/>
                </a:solidFill>
                <a:effectLst/>
                <a:latin typeface="Times New Roman" panose="02020603050405020304" pitchFamily="18" charset="0"/>
                <a:ea typeface="Times New Roman" panose="02020603050405020304" pitchFamily="18" charset="0"/>
              </a:rPr>
              <a:t>&gt;</a:t>
            </a:r>
            <a:r>
              <a:rPr lang="en-US" sz="3200" dirty="0" smtClean="0">
                <a:solidFill>
                  <a:srgbClr val="000000"/>
                </a:solidFill>
                <a:effectLst/>
                <a:latin typeface="Times New Roman" panose="02020603050405020304" pitchFamily="18" charset="0"/>
                <a:ea typeface="Times New Roman" panose="02020603050405020304" pitchFamily="18" charset="0"/>
              </a:rPr>
              <a:t>26 weeks' gestation, there is no optimal age of examination up to 96 hrs</a:t>
            </a:r>
            <a:r>
              <a:rPr lang="en-US" sz="1400" dirty="0" smtClean="0">
                <a:solidFill>
                  <a:srgbClr val="000000"/>
                </a:solidFill>
                <a:effectLst/>
                <a:latin typeface="Times New Roman" panose="02020603050405020304" pitchFamily="18" charset="0"/>
                <a:ea typeface="Times New Roman" panose="02020603050405020304" pitchFamily="18" charset="0"/>
              </a:rPr>
              <a:t>.  </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93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1302584" cy="5186035"/>
          </a:xfrm>
          <a:prstGeom prst="rect">
            <a:avLst/>
          </a:prstGeom>
        </p:spPr>
        <p:txBody>
          <a:bodyPr wrap="square">
            <a:spAutoFit/>
          </a:bodyPr>
          <a:lstStyle/>
          <a:p>
            <a:pPr marL="6350" marR="1905" indent="-6350" algn="just" rtl="0">
              <a:lnSpc>
                <a:spcPct val="103000"/>
              </a:lnSpc>
              <a:spcBef>
                <a:spcPts val="0"/>
              </a:spcBef>
              <a:spcAft>
                <a:spcPts val="830"/>
              </a:spcAft>
            </a:pPr>
            <a:r>
              <a:rPr lang="en-US" sz="3200" b="1" dirty="0" smtClean="0">
                <a:solidFill>
                  <a:srgbClr val="000000"/>
                </a:solidFill>
                <a:effectLst/>
                <a:latin typeface="Times New Roman" panose="02020603050405020304" pitchFamily="18" charset="0"/>
                <a:ea typeface="Times New Roman" panose="02020603050405020304" pitchFamily="18" charset="0"/>
              </a:rPr>
              <a:t>Tips for Procedure</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GA assessment should be unhurried, systematic, and performed when the infant is stable and in a quiet, alert state. </a:t>
            </a:r>
          </a:p>
          <a:p>
            <a:pPr marL="342900" marR="1905" lvl="0" indent="-342900" algn="just" rtl="0" fontAlgn="base">
              <a:lnSpc>
                <a:spcPct val="148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Examination is performed twice by two different examiners to ensure objectivity, and the data are entered on the chart. </a:t>
            </a:r>
          </a:p>
          <a:p>
            <a:pPr marL="342900" marR="1905" lvl="0" indent="-342900" algn="just" rtl="0" fontAlgn="base">
              <a:lnSpc>
                <a:spcPct val="146000"/>
              </a:lnSpc>
              <a:spcBef>
                <a:spcPts val="0"/>
              </a:spcBef>
              <a:spcAft>
                <a:spcPts val="840"/>
              </a:spcAft>
              <a:buClr>
                <a:srgbClr val="000000"/>
              </a:buClr>
              <a:buSzPts val="1400"/>
              <a:buFont typeface="Arial" panose="020B0604020202020204" pitchFamily="34" charset="0"/>
              <a:buChar char="•"/>
            </a:pP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Physical maturity is most accurately assessed immediately after birth. If the infant was compromised during labor and delivery or was affected by labor medications, neurological maturity may not be accurately assessed at this time and should therefore be repeated after 24 </a:t>
            </a:r>
            <a:r>
              <a:rPr lang="en-US" sz="2400" u="none" strike="noStrike" dirty="0" err="1"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hrs</a:t>
            </a:r>
            <a:r>
              <a:rPr lang="en-US" sz="2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of age.  </a:t>
            </a:r>
            <a:endParaRPr lang="en-US"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71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1" y="1094282"/>
            <a:ext cx="11902191" cy="3379130"/>
          </a:xfrm>
          <a:prstGeom prst="rect">
            <a:avLst/>
          </a:prstGeom>
        </p:spPr>
        <p:txBody>
          <a:bodyPr wrap="square">
            <a:spAutoFit/>
          </a:bodyPr>
          <a:lstStyle/>
          <a:p>
            <a:pPr marL="342900" marR="1905" lvl="0" indent="-342900" algn="just" rtl="0" fontAlgn="base">
              <a:lnSpc>
                <a:spcPct val="149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the neurological assessment is not performed, the GA estimate can be based upon a doubling of the physical assessment score. </a:t>
            </a:r>
          </a:p>
          <a:p>
            <a:pPr marL="342900" marR="1905" lvl="0" indent="-342900" algn="just" rtl="0" fontAlgn="base">
              <a:lnSpc>
                <a:spcPct val="147000"/>
              </a:lnSpc>
              <a:spcBef>
                <a:spcPts val="0"/>
              </a:spcBef>
              <a:spcAft>
                <a:spcPts val="8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Assess the infant's physical and neuromuscular maturity and place an (X) in the box on the form which best describes the infant. When a second examination is performed, place a (0) in the appropriate box. </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0945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1670</TotalTime>
  <Words>1993</Words>
  <Application>Microsoft Office PowerPoint</Application>
  <PresentationFormat>Widescreen</PresentationFormat>
  <Paragraphs>249</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Segoe UI Symbol</vt:lpstr>
      <vt:lpstr>Tahoma</vt:lpstr>
      <vt:lpstr>Times New Roman</vt:lpstr>
      <vt:lpstr>Trebuchet MS</vt:lpstr>
      <vt:lpstr>Wingdings 3</vt:lpstr>
      <vt:lpstr>Facet</vt:lpstr>
      <vt:lpstr>Assessment of Gestational Age   ( New Ballard Score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Gestational Age   ( New Ballard Score ) </dc:title>
  <dc:creator>ELBOSTAN</dc:creator>
  <cp:lastModifiedBy>ELBOSTAN</cp:lastModifiedBy>
  <cp:revision>23</cp:revision>
  <dcterms:created xsi:type="dcterms:W3CDTF">2020-02-07T13:23:31Z</dcterms:created>
  <dcterms:modified xsi:type="dcterms:W3CDTF">2020-03-31T14:59:09Z</dcterms:modified>
</cp:coreProperties>
</file>