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72" r:id="rId3"/>
    <p:sldId id="279" r:id="rId4"/>
    <p:sldId id="258" r:id="rId5"/>
    <p:sldId id="259" r:id="rId6"/>
    <p:sldId id="260" r:id="rId7"/>
    <p:sldId id="261" r:id="rId8"/>
    <p:sldId id="280" r:id="rId9"/>
    <p:sldId id="262" r:id="rId10"/>
    <p:sldId id="281" r:id="rId11"/>
    <p:sldId id="263" r:id="rId12"/>
    <p:sldId id="282" r:id="rId13"/>
    <p:sldId id="264" r:id="rId14"/>
    <p:sldId id="283" r:id="rId15"/>
    <p:sldId id="265" r:id="rId16"/>
    <p:sldId id="287" r:id="rId17"/>
    <p:sldId id="266" r:id="rId18"/>
    <p:sldId id="284" r:id="rId19"/>
    <p:sldId id="267" r:id="rId20"/>
    <p:sldId id="285" r:id="rId21"/>
    <p:sldId id="268" r:id="rId22"/>
    <p:sldId id="286" r:id="rId23"/>
    <p:sldId id="290" r:id="rId24"/>
    <p:sldId id="291" r:id="rId25"/>
    <p:sldId id="292" r:id="rId26"/>
    <p:sldId id="293" r:id="rId27"/>
    <p:sldId id="294" r:id="rId28"/>
    <p:sldId id="295" r:id="rId29"/>
    <p:sldId id="296" r:id="rId30"/>
    <p:sldId id="297" r:id="rId31"/>
    <p:sldId id="298" r:id="rId32"/>
    <p:sldId id="299" r:id="rId33"/>
    <p:sldId id="300" r:id="rId34"/>
    <p:sldId id="301" r:id="rId35"/>
    <p:sldId id="302" r:id="rId36"/>
    <p:sldId id="303" r:id="rId37"/>
    <p:sldId id="304" r:id="rId38"/>
    <p:sldId id="305" r:id="rId39"/>
    <p:sldId id="269" r:id="rId40"/>
    <p:sldId id="270" r:id="rId41"/>
    <p:sldId id="271" r:id="rId42"/>
    <p:sldId id="273" r:id="rId43"/>
    <p:sldId id="274" r:id="rId44"/>
    <p:sldId id="275" r:id="rId45"/>
    <p:sldId id="276" r:id="rId46"/>
    <p:sldId id="277" r:id="rId47"/>
    <p:sldId id="288" r:id="rId48"/>
    <p:sldId id="289" r:id="rId49"/>
    <p:sldId id="278" r:id="rId5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16" y="-9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3" name="Rounded Rectangle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1D8BD707-D9CF-40AE-B4C6-C98DA3205C09}" type="datetimeFigureOut">
              <a:rPr lang="en-US" smtClean="0"/>
              <a:pPr/>
              <a:t>2/17/2020</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lIns="0" tIns="0" rIns="0" bIns="0">
            <a:noAutofit/>
          </a:bodyPr>
          <a:lstStyle>
            <a:lvl1pPr>
              <a:defRPr sz="1400">
                <a:solidFill>
                  <a:srgbClr val="FFFFFF"/>
                </a:solidFill>
              </a:defRPr>
            </a:lvl1pPr>
          </a:lstStyle>
          <a:p>
            <a:fld id="{B6F15528-21DE-4FAA-801E-634DDDAF4B2B}" type="slidenum">
              <a:rPr lang="en-US" smtClean="0"/>
              <a:pPr/>
              <a:t>‹#›</a:t>
            </a:fld>
            <a:endParaRPr lang="en-US"/>
          </a:p>
        </p:txBody>
      </p:sp>
      <p:sp>
        <p:nvSpPr>
          <p:cNvPr id="7" name="Rectangle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2/17/2020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1168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40"/>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2/17/2020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2/17/2020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0" name="Rounded Rectangle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722313" y="952500"/>
            <a:ext cx="7772400" cy="1362075"/>
          </a:xfrm>
        </p:spPr>
        <p:txBody>
          <a:bodyPr anchor="b" anchorCtr="0"/>
          <a:lstStyle>
            <a:lvl1pPr algn="l">
              <a:buNone/>
              <a:defRPr sz="4000" b="0" cap="none"/>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2/17/2020</a:t>
            </a:fld>
            <a:endParaRPr lang="en-US"/>
          </a:p>
        </p:txBody>
      </p:sp>
      <p:sp>
        <p:nvSpPr>
          <p:cNvPr id="5" name="Footer Placeholder 4"/>
          <p:cNvSpPr>
            <a:spLocks noGrp="1"/>
          </p:cNvSpPr>
          <p:nvPr>
            <p:ph type="ftr" sz="quarter" idx="11"/>
          </p:nvPr>
        </p:nvSpPr>
        <p:spPr>
          <a:xfrm>
            <a:off x="800100" y="6172200"/>
            <a:ext cx="4000500" cy="457200"/>
          </a:xfrm>
        </p:spPr>
        <p:txBody>
          <a:bodyPr/>
          <a:lstStyle/>
          <a:p>
            <a:endParaRPr lang="en-US"/>
          </a:p>
        </p:txBody>
      </p:sp>
      <p:sp>
        <p:nvSpPr>
          <p:cNvPr id="7" name="Rectangle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146304" y="6208776"/>
            <a:ext cx="457200" cy="457200"/>
          </a:xfrm>
        </p:spPr>
        <p:txBody>
          <a:bodyPr/>
          <a:lstStyle/>
          <a:p>
            <a:fld id="{B6F15528-21DE-4FAA-801E-634DDDAF4B2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2/17/2020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9" name="Content Placeholder 8"/>
          <p:cNvSpPr>
            <a:spLocks noGrp="1"/>
          </p:cNvSpPr>
          <p:nvPr>
            <p:ph sz="quarter" idx="1"/>
          </p:nvPr>
        </p:nvSpPr>
        <p:spPr>
          <a:xfrm>
            <a:off x="91440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93395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nchor="b" anchorCtr="0"/>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1D8BD707-D9CF-40AE-B4C6-C98DA3205C09}" type="datetimeFigureOut">
              <a:rPr lang="en-US" smtClean="0"/>
              <a:pPr/>
              <a:t>2/17/2020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
        <p:nvSpPr>
          <p:cNvPr id="11" name="Content Placeholder 10"/>
          <p:cNvSpPr>
            <a:spLocks noGrp="1"/>
          </p:cNvSpPr>
          <p:nvPr>
            <p:ph sz="half" idx="2"/>
          </p:nvPr>
        </p:nvSpPr>
        <p:spPr>
          <a:xfrm>
            <a:off x="9144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4"/>
          </p:nvPr>
        </p:nvSpPr>
        <p:spPr>
          <a:xfrm>
            <a:off x="49530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1D8BD707-D9CF-40AE-B4C6-C98DA3205C09}" type="datetimeFigureOut">
              <a:rPr lang="en-US" smtClean="0"/>
              <a:pPr/>
              <a:t>2/17/2020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9" name="Rounded Rectangle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914400" y="273050"/>
            <a:ext cx="7772400" cy="1143000"/>
          </a:xfrm>
        </p:spPr>
        <p:txBody>
          <a:bodyPr anchor="b" anchorCtr="0"/>
          <a:lstStyle>
            <a:lvl1pPr algn="l">
              <a:buNone/>
              <a:defRPr sz="4000" b="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11" name="Content Placeholder 10"/>
          <p:cNvSpPr>
            <a:spLocks noGrp="1"/>
          </p:cNvSpPr>
          <p:nvPr>
            <p:ph sz="quarter" idx="1"/>
          </p:nvPr>
        </p:nvSpPr>
        <p:spPr>
          <a:xfrm>
            <a:off x="2971800" y="1600200"/>
            <a:ext cx="5715000" cy="44958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2/17/2020</a:t>
            </a:fld>
            <a:endParaRPr lang="en-US"/>
          </a:p>
        </p:txBody>
      </p:sp>
      <p:sp>
        <p:nvSpPr>
          <p:cNvPr id="6" name="Footer Placeholder 5"/>
          <p:cNvSpPr>
            <a:spLocks noGrp="1"/>
          </p:cNvSpPr>
          <p:nvPr>
            <p:ph type="ftr" sz="quarter" idx="11"/>
          </p:nvPr>
        </p:nvSpPr>
        <p:spPr>
          <a:xfrm>
            <a:off x="914400" y="6172200"/>
            <a:ext cx="3886200" cy="457200"/>
          </a:xfrm>
        </p:spPr>
        <p:txBody>
          <a:bodyPr/>
          <a:lstStyle/>
          <a:p>
            <a:endParaRPr lang="en-US"/>
          </a:p>
        </p:txBody>
      </p:sp>
      <p:sp>
        <p:nvSpPr>
          <p:cNvPr id="7" name="Slide Number Placeholder 6"/>
          <p:cNvSpPr>
            <a:spLocks noGrp="1"/>
          </p:cNvSpPr>
          <p:nvPr>
            <p:ph type="sldNum" sz="quarter" idx="12"/>
          </p:nvPr>
        </p:nvSpPr>
        <p:spPr>
          <a:xfrm>
            <a:off x="146304" y="6208776"/>
            <a:ext cx="457200" cy="457200"/>
          </a:xfrm>
        </p:spPr>
        <p:txBody>
          <a:bodyPr/>
          <a:lstStyle/>
          <a:p>
            <a:fld id="{B6F15528-21DE-4FAA-801E-634DDDAF4B2B}" type="slidenum">
              <a:rPr lang="en-US" smtClean="0"/>
              <a:pPr/>
              <a:t>‹#›</a:t>
            </a:fld>
            <a:endParaRPr lang="en-US"/>
          </a:p>
        </p:txBody>
      </p:sp>
      <p:sp>
        <p:nvSpPr>
          <p:cNvPr id="11" name="Rectangle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Picture Placeholder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smtClean="0"/>
              <a:t>Click icon to add picture</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fld id="{1D8BD707-D9CF-40AE-B4C6-C98DA3205C09}" type="datetimeFigureOut">
              <a:rPr lang="en-US" smtClean="0"/>
              <a:pPr/>
              <a:t>2/17/2020</a:t>
            </a:fld>
            <a:endParaRPr lang="en-US"/>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endParaRPr lang="en-US"/>
          </a:p>
        </p:txBody>
      </p:sp>
      <p:sp>
        <p:nvSpPr>
          <p:cNvPr id="23" name="Slide Number Placehold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US" b="1" dirty="0" smtClean="0">
                <a:solidFill>
                  <a:schemeClr val="tx1"/>
                </a:solidFill>
                <a:latin typeface="Times New Roman" pitchFamily="18" charset="0"/>
                <a:cs typeface="Times New Roman" pitchFamily="18" charset="0"/>
              </a:rPr>
              <a:t>Prepared by </a:t>
            </a:r>
          </a:p>
          <a:p>
            <a:r>
              <a:rPr lang="en-US" b="1" dirty="0" smtClean="0">
                <a:solidFill>
                  <a:schemeClr val="tx1"/>
                </a:solidFill>
                <a:latin typeface="Times New Roman" pitchFamily="18" charset="0"/>
                <a:cs typeface="Times New Roman" pitchFamily="18" charset="0"/>
              </a:rPr>
              <a:t>Hossam Mahran</a:t>
            </a:r>
            <a:endParaRPr lang="en-US" b="1" dirty="0">
              <a:solidFill>
                <a:schemeClr val="tx1"/>
              </a:solidFill>
              <a:latin typeface="Times New Roman" pitchFamily="18" charset="0"/>
              <a:cs typeface="Times New Roman" pitchFamily="18" charset="0"/>
            </a:endParaRPr>
          </a:p>
        </p:txBody>
      </p:sp>
      <p:sp>
        <p:nvSpPr>
          <p:cNvPr id="2" name="Title 1"/>
          <p:cNvSpPr>
            <a:spLocks noGrp="1"/>
          </p:cNvSpPr>
          <p:nvPr>
            <p:ph type="ctrTitle"/>
          </p:nvPr>
        </p:nvSpPr>
        <p:spPr/>
        <p:txBody>
          <a:bodyPr>
            <a:normAutofit/>
          </a:bodyPr>
          <a:lstStyle/>
          <a:p>
            <a:r>
              <a:rPr lang="en-US" sz="3600" b="1" dirty="0">
                <a:latin typeface="Times New Roman" pitchFamily="18" charset="0"/>
                <a:cs typeface="Times New Roman" pitchFamily="18" charset="0"/>
              </a:rPr>
              <a:t>Antiseptic </a:t>
            </a:r>
            <a:r>
              <a:rPr lang="en-US" sz="3600" b="1" dirty="0" smtClean="0">
                <a:latin typeface="Times New Roman" pitchFamily="18" charset="0"/>
                <a:cs typeface="Times New Roman" pitchFamily="18" charset="0"/>
              </a:rPr>
              <a:t>solution, Surgical hand washing and Universal precautions </a:t>
            </a:r>
            <a:endParaRPr lang="en-US" sz="3600" b="1" dirty="0">
              <a:latin typeface="Times New Roman" pitchFamily="18" charset="0"/>
              <a:cs typeface="Times New Roman" pitchFamily="18" charset="0"/>
            </a:endParaRPr>
          </a:p>
        </p:txBody>
      </p:sp>
    </p:spTree>
    <p:extLst>
      <p:ext uri="{BB962C8B-B14F-4D97-AF65-F5344CB8AC3E}">
        <p14:creationId xmlns:p14="http://schemas.microsoft.com/office/powerpoint/2010/main" val="34605406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374571"/>
            <a:ext cx="3390900" cy="3390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228600"/>
            <a:ext cx="3638550"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0"/>
            <a:ext cx="2514600"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19500" y="2209800"/>
            <a:ext cx="2324100" cy="428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14691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latin typeface="Times New Roman" pitchFamily="18" charset="0"/>
                <a:cs typeface="Times New Roman" pitchFamily="18" charset="0"/>
              </a:rPr>
              <a:t>Cont.,</a:t>
            </a:r>
            <a:endParaRPr lang="en-US" b="1" dirty="0">
              <a:latin typeface="Times New Roman" pitchFamily="18" charset="0"/>
              <a:cs typeface="Times New Roman" pitchFamily="18" charset="0"/>
            </a:endParaRPr>
          </a:p>
        </p:txBody>
      </p:sp>
      <p:sp>
        <p:nvSpPr>
          <p:cNvPr id="3" name="Content Placeholder 2"/>
          <p:cNvSpPr>
            <a:spLocks noGrp="1"/>
          </p:cNvSpPr>
          <p:nvPr>
            <p:ph sz="quarter" idx="1"/>
          </p:nvPr>
        </p:nvSpPr>
        <p:spPr>
          <a:xfrm>
            <a:off x="304800" y="1600200"/>
            <a:ext cx="8610600" cy="4953000"/>
          </a:xfrm>
        </p:spPr>
        <p:txBody>
          <a:bodyPr>
            <a:normAutofit/>
          </a:bodyPr>
          <a:lstStyle/>
          <a:p>
            <a:pPr marL="0" indent="0">
              <a:lnSpc>
                <a:spcPct val="150000"/>
              </a:lnSpc>
              <a:buNone/>
            </a:pPr>
            <a:r>
              <a:rPr lang="en-US" sz="2400" b="1" dirty="0">
                <a:solidFill>
                  <a:srgbClr val="C00000"/>
                </a:solidFill>
                <a:latin typeface="Times New Roman" pitchFamily="18" charset="0"/>
                <a:cs typeface="Times New Roman" pitchFamily="18" charset="0"/>
              </a:rPr>
              <a:t>3. Iodine: </a:t>
            </a:r>
            <a:r>
              <a:rPr lang="en-US" sz="2400" dirty="0">
                <a:latin typeface="Times New Roman" pitchFamily="18" charset="0"/>
                <a:cs typeface="Times New Roman" pitchFamily="18" charset="0"/>
              </a:rPr>
              <a:t>This is a popular antiseptic used against a broad range of microorganisms. It acts fast but can cause skin irritation. It cannot be used for routine use in surgical scrub or on mucous membranes as it causes irritation. Because of this, when used for pre-procedure skin application, iodine must be allowed to dry and then removed from the skin using alcohol. </a:t>
            </a:r>
            <a:endParaRPr lang="en-US" sz="2400"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75773202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685800"/>
            <a:ext cx="3733800" cy="55530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685800"/>
            <a:ext cx="3943350" cy="555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154889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latin typeface="Times New Roman" pitchFamily="18" charset="0"/>
                <a:cs typeface="Times New Roman" pitchFamily="18" charset="0"/>
              </a:rPr>
              <a:t>Cont.,</a:t>
            </a:r>
            <a:endParaRPr lang="en-US" b="1" dirty="0">
              <a:latin typeface="Times New Roman" pitchFamily="18" charset="0"/>
              <a:cs typeface="Times New Roman" pitchFamily="18" charset="0"/>
            </a:endParaRPr>
          </a:p>
        </p:txBody>
      </p:sp>
      <p:sp>
        <p:nvSpPr>
          <p:cNvPr id="3" name="Content Placeholder 2"/>
          <p:cNvSpPr>
            <a:spLocks noGrp="1"/>
          </p:cNvSpPr>
          <p:nvPr>
            <p:ph sz="quarter" idx="1"/>
          </p:nvPr>
        </p:nvSpPr>
        <p:spPr>
          <a:xfrm>
            <a:off x="228600" y="1447800"/>
            <a:ext cx="8763000" cy="5029200"/>
          </a:xfrm>
        </p:spPr>
        <p:txBody>
          <a:bodyPr>
            <a:noAutofit/>
          </a:bodyPr>
          <a:lstStyle/>
          <a:p>
            <a:pPr marL="0" indent="0">
              <a:lnSpc>
                <a:spcPct val="150000"/>
              </a:lnSpc>
              <a:buNone/>
            </a:pPr>
            <a:r>
              <a:rPr lang="en-US" sz="2400" b="1" dirty="0">
                <a:solidFill>
                  <a:srgbClr val="C00000"/>
                </a:solidFill>
                <a:latin typeface="Times New Roman" pitchFamily="18" charset="0"/>
                <a:cs typeface="Times New Roman" pitchFamily="18" charset="0"/>
              </a:rPr>
              <a:t>4. Alcohol: </a:t>
            </a:r>
            <a:r>
              <a:rPr lang="en-US" sz="2400" dirty="0">
                <a:latin typeface="Times New Roman" pitchFamily="18" charset="0"/>
                <a:cs typeface="Times New Roman" pitchFamily="18" charset="0"/>
              </a:rPr>
              <a:t>This is another popular antiseptic product. Effective against a broad range of microorganisms. It acts fast in killing microorganisms. Has a drying effect on skin and hence not recommended to be used on mucous membranes. Wash the skin before applying it. To be effective, it must dry completely. Alcohol can also be diluted for optimal killing of microorganisms. </a:t>
            </a:r>
          </a:p>
          <a:p>
            <a:pPr marL="0" indent="0">
              <a:lnSpc>
                <a:spcPct val="150000"/>
              </a:lnSpc>
              <a:buNone/>
            </a:pP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35787925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533400"/>
            <a:ext cx="3810000"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500743"/>
            <a:ext cx="3352800" cy="5595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939908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latin typeface="Times New Roman" pitchFamily="18" charset="0"/>
                <a:cs typeface="Times New Roman" pitchFamily="18" charset="0"/>
              </a:rPr>
              <a:t>Cont.,</a:t>
            </a:r>
            <a:endParaRPr lang="en-US" b="1" dirty="0">
              <a:latin typeface="Times New Roman" pitchFamily="18" charset="0"/>
              <a:cs typeface="Times New Roman" pitchFamily="18" charset="0"/>
            </a:endParaRPr>
          </a:p>
        </p:txBody>
      </p:sp>
      <p:sp>
        <p:nvSpPr>
          <p:cNvPr id="3" name="Content Placeholder 2"/>
          <p:cNvSpPr>
            <a:spLocks noGrp="1"/>
          </p:cNvSpPr>
          <p:nvPr>
            <p:ph sz="quarter" idx="1"/>
          </p:nvPr>
        </p:nvSpPr>
        <p:spPr>
          <a:xfrm>
            <a:off x="228600" y="1600200"/>
            <a:ext cx="8686800" cy="4876800"/>
          </a:xfrm>
        </p:spPr>
        <p:txBody>
          <a:bodyPr>
            <a:normAutofit fontScale="92500"/>
          </a:bodyPr>
          <a:lstStyle/>
          <a:p>
            <a:pPr marL="0" indent="0">
              <a:lnSpc>
                <a:spcPct val="200000"/>
              </a:lnSpc>
              <a:buNone/>
            </a:pPr>
            <a:r>
              <a:rPr lang="en-US" b="1" dirty="0">
                <a:solidFill>
                  <a:srgbClr val="C00000"/>
                </a:solidFill>
                <a:latin typeface="Times New Roman" pitchFamily="18" charset="0"/>
                <a:cs typeface="Times New Roman" pitchFamily="18" charset="0"/>
              </a:rPr>
              <a:t>5. PCMX (Para-</a:t>
            </a:r>
            <a:r>
              <a:rPr lang="en-US" b="1" dirty="0" err="1">
                <a:solidFill>
                  <a:srgbClr val="C00000"/>
                </a:solidFill>
                <a:latin typeface="Times New Roman" pitchFamily="18" charset="0"/>
                <a:cs typeface="Times New Roman" pitchFamily="18" charset="0"/>
              </a:rPr>
              <a:t>chloro</a:t>
            </a:r>
            <a:r>
              <a:rPr lang="en-US" b="1" dirty="0">
                <a:solidFill>
                  <a:srgbClr val="C00000"/>
                </a:solidFill>
                <a:latin typeface="Times New Roman" pitchFamily="18" charset="0"/>
                <a:cs typeface="Times New Roman" pitchFamily="18" charset="0"/>
              </a:rPr>
              <a:t>-meta-</a:t>
            </a:r>
            <a:r>
              <a:rPr lang="en-US" b="1" dirty="0" err="1">
                <a:solidFill>
                  <a:srgbClr val="C00000"/>
                </a:solidFill>
                <a:latin typeface="Times New Roman" pitchFamily="18" charset="0"/>
                <a:cs typeface="Times New Roman" pitchFamily="18" charset="0"/>
              </a:rPr>
              <a:t>xylenol</a:t>
            </a:r>
            <a:r>
              <a:rPr lang="en-US" b="1" dirty="0">
                <a:solidFill>
                  <a:srgbClr val="C00000"/>
                </a:solidFill>
                <a:latin typeface="Times New Roman" pitchFamily="18" charset="0"/>
                <a:cs typeface="Times New Roman" pitchFamily="18" charset="0"/>
              </a:rPr>
              <a:t>): </a:t>
            </a:r>
            <a:r>
              <a:rPr lang="en-US" sz="2800" dirty="0">
                <a:latin typeface="Times New Roman" pitchFamily="18" charset="0"/>
                <a:cs typeface="Times New Roman" pitchFamily="18" charset="0"/>
              </a:rPr>
              <a:t>This is fairly effective against most microorganisms. This antiseptic has a persistent effect over many hours but it is less effective than chlorhexidine and iodophors. Available in both antiseptic and disinfectant preparations. It should not be used on mucous membranes. </a:t>
            </a:r>
            <a:endParaRPr lang="en-US" sz="2800"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68823000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
            <a:ext cx="2724150" cy="3333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433387"/>
            <a:ext cx="4286250" cy="277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6050" y="4267200"/>
            <a:ext cx="1924050"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137719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200" b="1" dirty="0">
                <a:latin typeface="Times New Roman" pitchFamily="18" charset="0"/>
                <a:cs typeface="Times New Roman" pitchFamily="18" charset="0"/>
              </a:rPr>
              <a:t>Cont.,</a:t>
            </a:r>
          </a:p>
        </p:txBody>
      </p:sp>
      <p:sp>
        <p:nvSpPr>
          <p:cNvPr id="3" name="Content Placeholder 2"/>
          <p:cNvSpPr>
            <a:spLocks noGrp="1"/>
          </p:cNvSpPr>
          <p:nvPr>
            <p:ph sz="quarter" idx="1"/>
          </p:nvPr>
        </p:nvSpPr>
        <p:spPr>
          <a:xfrm>
            <a:off x="228600" y="1600200"/>
            <a:ext cx="8686800" cy="4876800"/>
          </a:xfrm>
        </p:spPr>
        <p:txBody>
          <a:bodyPr>
            <a:normAutofit/>
          </a:bodyPr>
          <a:lstStyle/>
          <a:p>
            <a:pPr marL="0" indent="0">
              <a:lnSpc>
                <a:spcPct val="150000"/>
              </a:lnSpc>
              <a:buNone/>
            </a:pPr>
            <a:r>
              <a:rPr lang="en-US" sz="2400" b="1" dirty="0">
                <a:solidFill>
                  <a:srgbClr val="C00000"/>
                </a:solidFill>
                <a:latin typeface="Times New Roman" pitchFamily="18" charset="0"/>
                <a:cs typeface="Times New Roman" pitchFamily="18" charset="0"/>
              </a:rPr>
              <a:t>6. Hexachlorophene:</a:t>
            </a:r>
            <a:r>
              <a:rPr lang="en-US" sz="2400" b="1" dirty="0">
                <a:latin typeface="Times New Roman" pitchFamily="18" charset="0"/>
                <a:cs typeface="Times New Roman" pitchFamily="18" charset="0"/>
              </a:rPr>
              <a:t> </a:t>
            </a:r>
            <a:r>
              <a:rPr lang="en-US" sz="2400" dirty="0">
                <a:latin typeface="Times New Roman" pitchFamily="18" charset="0"/>
                <a:cs typeface="Times New Roman" pitchFamily="18" charset="0"/>
              </a:rPr>
              <a:t>Among the other antiseptics, this has the least effectiveness against most microorganisms. Has a good, persistent effect with repeated use</a:t>
            </a:r>
            <a:r>
              <a:rPr lang="en-US" sz="2400" dirty="0">
                <a:solidFill>
                  <a:srgbClr val="C00000"/>
                </a:solidFill>
                <a:latin typeface="Times New Roman" pitchFamily="18" charset="0"/>
                <a:cs typeface="Times New Roman" pitchFamily="18" charset="0"/>
              </a:rPr>
              <a:t>. It is toxic to the nervous system</a:t>
            </a:r>
            <a:r>
              <a:rPr lang="en-US" sz="2400" dirty="0">
                <a:latin typeface="Times New Roman" pitchFamily="18" charset="0"/>
                <a:cs typeface="Times New Roman" pitchFamily="18" charset="0"/>
              </a:rPr>
              <a:t>. Occasional use cannot reduce the number of microorganisms on hands. If use of this antiseptic is discontinued after long-term use, there are chances of re-growth of bacteria, causing large-scale contamination. Not recommended for use in surgical scrub. </a:t>
            </a:r>
          </a:p>
          <a:p>
            <a:pPr marL="0" indent="0">
              <a:lnSpc>
                <a:spcPct val="150000"/>
              </a:lnSpc>
              <a:buNone/>
            </a:pP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257148012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95600" y="381000"/>
            <a:ext cx="411480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990975"/>
            <a:ext cx="3352800" cy="238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3505200"/>
            <a:ext cx="3886200"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52364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smtClean="0">
                <a:latin typeface="Times New Roman" pitchFamily="18" charset="0"/>
                <a:cs typeface="Times New Roman" pitchFamily="18" charset="0"/>
              </a:rPr>
              <a:t>Cont.,</a:t>
            </a:r>
            <a:endParaRPr lang="en-US" sz="4000" b="1" dirty="0">
              <a:latin typeface="Times New Roman" pitchFamily="18" charset="0"/>
              <a:cs typeface="Times New Roman" pitchFamily="18" charset="0"/>
            </a:endParaRPr>
          </a:p>
        </p:txBody>
      </p:sp>
      <p:sp>
        <p:nvSpPr>
          <p:cNvPr id="3" name="Content Placeholder 2"/>
          <p:cNvSpPr>
            <a:spLocks noGrp="1"/>
          </p:cNvSpPr>
          <p:nvPr>
            <p:ph sz="quarter" idx="1"/>
          </p:nvPr>
        </p:nvSpPr>
        <p:spPr>
          <a:xfrm>
            <a:off x="304800" y="1600200"/>
            <a:ext cx="8610600" cy="4800600"/>
          </a:xfrm>
        </p:spPr>
        <p:txBody>
          <a:bodyPr>
            <a:normAutofit/>
          </a:bodyPr>
          <a:lstStyle/>
          <a:p>
            <a:pPr marL="0" indent="0">
              <a:lnSpc>
                <a:spcPct val="200000"/>
              </a:lnSpc>
              <a:buNone/>
            </a:pPr>
            <a:r>
              <a:rPr lang="en-US" sz="2400" b="1" dirty="0">
                <a:solidFill>
                  <a:srgbClr val="C00000"/>
                </a:solidFill>
                <a:latin typeface="Times New Roman" pitchFamily="18" charset="0"/>
                <a:cs typeface="Times New Roman" pitchFamily="18" charset="0"/>
              </a:rPr>
              <a:t>7. Boric acid: </a:t>
            </a:r>
            <a:r>
              <a:rPr lang="en-US" sz="2400" dirty="0">
                <a:latin typeface="Times New Roman" pitchFamily="18" charset="0"/>
                <a:cs typeface="Times New Roman" pitchFamily="18" charset="0"/>
              </a:rPr>
              <a:t>Used in suppositories for treating vaginal yeast infections. Can be used in eyewashes, and as an antiviral to reduce the duration of cold sore attacks</a:t>
            </a:r>
            <a:r>
              <a:rPr lang="en-US" sz="2400" dirty="0" smtClean="0">
                <a:latin typeface="Times New Roman" pitchFamily="18" charset="0"/>
                <a:cs typeface="Times New Roman" pitchFamily="18" charset="0"/>
              </a:rPr>
              <a:t>. Can </a:t>
            </a:r>
            <a:r>
              <a:rPr lang="en-US" sz="2400" dirty="0">
                <a:latin typeface="Times New Roman" pitchFamily="18" charset="0"/>
                <a:cs typeface="Times New Roman" pitchFamily="18" charset="0"/>
              </a:rPr>
              <a:t>be applied as creams for burns. </a:t>
            </a:r>
            <a:endParaRPr lang="en-US" sz="2400" dirty="0" smtClean="0">
              <a:latin typeface="Times New Roman" pitchFamily="18" charset="0"/>
              <a:cs typeface="Times New Roman" pitchFamily="18" charset="0"/>
            </a:endParaRPr>
          </a:p>
          <a:p>
            <a:pPr marL="0" indent="0">
              <a:lnSpc>
                <a:spcPct val="200000"/>
              </a:lnSpc>
              <a:buNone/>
            </a:pPr>
            <a:r>
              <a:rPr lang="en-US" sz="2400" b="1" dirty="0" smtClean="0">
                <a:solidFill>
                  <a:srgbClr val="C00000"/>
                </a:solidFill>
                <a:latin typeface="Times New Roman" pitchFamily="18" charset="0"/>
                <a:cs typeface="Times New Roman" pitchFamily="18" charset="0"/>
              </a:rPr>
              <a:t>8</a:t>
            </a:r>
            <a:r>
              <a:rPr lang="en-US" sz="2400" b="1" dirty="0">
                <a:solidFill>
                  <a:srgbClr val="C00000"/>
                </a:solidFill>
                <a:latin typeface="Times New Roman" pitchFamily="18" charset="0"/>
                <a:cs typeface="Times New Roman" pitchFamily="18" charset="0"/>
              </a:rPr>
              <a:t>. Hydrogen peroxide: </a:t>
            </a:r>
            <a:r>
              <a:rPr lang="en-US" sz="2400" dirty="0">
                <a:latin typeface="Times New Roman" pitchFamily="18" charset="0"/>
                <a:cs typeface="Times New Roman" pitchFamily="18" charset="0"/>
              </a:rPr>
              <a:t>Used to clean and deodorize wounds and ulcers. Can also be used in household first aid for scrapes, etc. </a:t>
            </a:r>
            <a:endParaRPr lang="en-US" sz="2400"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1028739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b="1" u="sng" dirty="0" smtClean="0">
                <a:solidFill>
                  <a:srgbClr val="FF0000"/>
                </a:solidFill>
              </a:rPr>
              <a:t>Discussion Rules</a:t>
            </a:r>
            <a:endParaRPr lang="ar-EG" b="1" u="sng" dirty="0">
              <a:solidFill>
                <a:srgbClr val="FF0000"/>
              </a:solidFill>
            </a:endParaRPr>
          </a:p>
        </p:txBody>
      </p:sp>
      <p:pic>
        <p:nvPicPr>
          <p:cNvPr id="4" name="صورة 3"/>
          <p:cNvPicPr>
            <a:picLocks noGrp="1" noChangeAspect="1"/>
          </p:cNvPicPr>
          <p:nvPr>
            <p:ph idx="1"/>
          </p:nvPr>
        </p:nvPicPr>
        <p:blipFill>
          <a:blip r:embed="rId2"/>
          <a:srcRect/>
          <a:stretch>
            <a:fillRect/>
          </a:stretch>
        </p:blipFill>
        <p:spPr bwMode="auto">
          <a:xfrm>
            <a:off x="3384771" y="1600200"/>
            <a:ext cx="2374458" cy="4525963"/>
          </a:xfrm>
          <a:prstGeom prst="rect">
            <a:avLst/>
          </a:prstGeom>
          <a:noFill/>
          <a:ln w="9525">
            <a:noFill/>
            <a:miter lim="800000"/>
            <a:headEnd/>
            <a:tailEnd/>
          </a:ln>
        </p:spPr>
      </p:pic>
      <p:pic>
        <p:nvPicPr>
          <p:cNvPr id="5" name="صورة 4"/>
          <p:cNvPicPr>
            <a:picLocks noChangeAspect="1"/>
          </p:cNvPicPr>
          <p:nvPr/>
        </p:nvPicPr>
        <p:blipFill>
          <a:blip r:embed="rId3"/>
          <a:srcRect/>
          <a:stretch>
            <a:fillRect/>
          </a:stretch>
        </p:blipFill>
        <p:spPr bwMode="auto">
          <a:xfrm>
            <a:off x="0" y="1928802"/>
            <a:ext cx="3357555" cy="4668848"/>
          </a:xfrm>
          <a:prstGeom prst="rect">
            <a:avLst/>
          </a:prstGeom>
          <a:noFill/>
          <a:ln w="9525">
            <a:noFill/>
            <a:miter lim="800000"/>
            <a:headEnd/>
            <a:tailEnd/>
          </a:ln>
        </p:spPr>
      </p:pic>
      <p:pic>
        <p:nvPicPr>
          <p:cNvPr id="6" name="صورة 5"/>
          <p:cNvPicPr>
            <a:picLocks noChangeAspect="1"/>
          </p:cNvPicPr>
          <p:nvPr/>
        </p:nvPicPr>
        <p:blipFill>
          <a:blip r:embed="rId4"/>
          <a:srcRect/>
          <a:stretch>
            <a:fillRect/>
          </a:stretch>
        </p:blipFill>
        <p:spPr bwMode="auto">
          <a:xfrm>
            <a:off x="5857884" y="1714488"/>
            <a:ext cx="3286116" cy="4714908"/>
          </a:xfrm>
          <a:prstGeom prst="rect">
            <a:avLst/>
          </a:prstGeom>
          <a:noFill/>
          <a:ln w="9525">
            <a:noFill/>
            <a:miter lim="800000"/>
            <a:headEnd/>
            <a:tailEnd/>
          </a:ln>
        </p:spPr>
      </p:pic>
    </p:spTree>
    <p:extLst>
      <p:ext uri="{BB962C8B-B14F-4D97-AF65-F5344CB8AC3E}">
        <p14:creationId xmlns:p14="http://schemas.microsoft.com/office/powerpoint/2010/main" val="346220659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799" y="152400"/>
            <a:ext cx="4155621" cy="601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457200"/>
            <a:ext cx="2743200"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13290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b="1" dirty="0" smtClean="0">
                <a:latin typeface="Times New Roman" pitchFamily="18" charset="0"/>
                <a:cs typeface="Times New Roman" pitchFamily="18" charset="0"/>
              </a:rPr>
              <a:t>Cont.,</a:t>
            </a:r>
            <a:endParaRPr lang="en-US" sz="3600" b="1" dirty="0">
              <a:latin typeface="Times New Roman" pitchFamily="18" charset="0"/>
              <a:cs typeface="Times New Roman" pitchFamily="18" charset="0"/>
            </a:endParaRPr>
          </a:p>
        </p:txBody>
      </p:sp>
      <p:sp>
        <p:nvSpPr>
          <p:cNvPr id="3" name="Content Placeholder 2"/>
          <p:cNvSpPr>
            <a:spLocks noGrp="1"/>
          </p:cNvSpPr>
          <p:nvPr>
            <p:ph sz="quarter" idx="1"/>
          </p:nvPr>
        </p:nvSpPr>
        <p:spPr>
          <a:xfrm>
            <a:off x="228600" y="1600200"/>
            <a:ext cx="8686800" cy="4876800"/>
          </a:xfrm>
        </p:spPr>
        <p:txBody>
          <a:bodyPr>
            <a:normAutofit/>
          </a:bodyPr>
          <a:lstStyle/>
          <a:p>
            <a:pPr marL="0" indent="0">
              <a:lnSpc>
                <a:spcPct val="170000"/>
              </a:lnSpc>
              <a:buNone/>
            </a:pPr>
            <a:r>
              <a:rPr lang="en-US" sz="2800" b="1" dirty="0">
                <a:solidFill>
                  <a:srgbClr val="C00000"/>
                </a:solidFill>
                <a:latin typeface="Times New Roman" pitchFamily="18" charset="0"/>
                <a:cs typeface="Times New Roman" pitchFamily="18" charset="0"/>
              </a:rPr>
              <a:t>9. </a:t>
            </a:r>
            <a:r>
              <a:rPr lang="en-US" sz="2800" b="1" dirty="0" smtClean="0">
                <a:solidFill>
                  <a:srgbClr val="C00000"/>
                </a:solidFill>
                <a:latin typeface="Times New Roman" pitchFamily="18" charset="0"/>
                <a:cs typeface="Times New Roman" pitchFamily="18" charset="0"/>
              </a:rPr>
              <a:t>Benzalkonium Chloride:</a:t>
            </a:r>
            <a:r>
              <a:rPr lang="en-US" sz="2800" dirty="0" smtClean="0">
                <a:latin typeface="Times New Roman" pitchFamily="18" charset="0"/>
                <a:cs typeface="Times New Roman" pitchFamily="18" charset="0"/>
              </a:rPr>
              <a:t>This </a:t>
            </a:r>
            <a:r>
              <a:rPr lang="en-US" sz="2800" dirty="0">
                <a:latin typeface="Times New Roman" pitchFamily="18" charset="0"/>
                <a:cs typeface="Times New Roman" pitchFamily="18" charset="0"/>
              </a:rPr>
              <a:t>is a mild antiseptic. Comes as a spray and in squirt-bottles</a:t>
            </a:r>
            <a:r>
              <a:rPr lang="en-US" sz="2800" dirty="0" smtClean="0">
                <a:latin typeface="Times New Roman" pitchFamily="18" charset="0"/>
                <a:cs typeface="Times New Roman" pitchFamily="18" charset="0"/>
              </a:rPr>
              <a:t>. One </a:t>
            </a:r>
            <a:r>
              <a:rPr lang="en-US" sz="2800" dirty="0">
                <a:latin typeface="Times New Roman" pitchFamily="18" charset="0"/>
                <a:cs typeface="Times New Roman" pitchFamily="18" charset="0"/>
              </a:rPr>
              <a:t>of the most common antiseptic in over-the-counter first aid preparations. </a:t>
            </a:r>
          </a:p>
          <a:p>
            <a:pPr>
              <a:lnSpc>
                <a:spcPct val="170000"/>
              </a:lnSpc>
              <a:buFont typeface="Wingdings" pitchFamily="2" charset="2"/>
              <a:buChar char="v"/>
            </a:pP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381676225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257" y="342900"/>
            <a:ext cx="2939143" cy="506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389164"/>
            <a:ext cx="1915886" cy="57068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838200"/>
            <a:ext cx="2057400"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42666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latin typeface="Times New Roman" pitchFamily="18" charset="0"/>
                <a:cs typeface="Times New Roman" pitchFamily="18" charset="0"/>
              </a:rPr>
              <a:t>Learning </a:t>
            </a:r>
            <a:r>
              <a:rPr lang="en-US" b="1" dirty="0" smtClean="0">
                <a:latin typeface="Times New Roman" pitchFamily="18" charset="0"/>
                <a:cs typeface="Times New Roman" pitchFamily="18" charset="0"/>
              </a:rPr>
              <a:t>objectives                                                            </a:t>
            </a:r>
            <a:r>
              <a:rPr lang="en-US" b="1" dirty="0">
                <a:latin typeface="Times New Roman" pitchFamily="18" charset="0"/>
                <a:cs typeface="Times New Roman" pitchFamily="18" charset="0"/>
              </a:rPr>
              <a:t/>
            </a:r>
            <a:br>
              <a:rPr lang="en-US" b="1" dirty="0">
                <a:latin typeface="Times New Roman" pitchFamily="18" charset="0"/>
                <a:cs typeface="Times New Roman" pitchFamily="18" charset="0"/>
              </a:rPr>
            </a:br>
            <a:endParaRPr lang="en-US" b="1" dirty="0">
              <a:latin typeface="Times New Roman" pitchFamily="18" charset="0"/>
              <a:cs typeface="Times New Roman" pitchFamily="18" charset="0"/>
            </a:endParaRPr>
          </a:p>
        </p:txBody>
      </p:sp>
      <p:sp>
        <p:nvSpPr>
          <p:cNvPr id="3" name="Content Placeholder 2"/>
          <p:cNvSpPr>
            <a:spLocks noGrp="1"/>
          </p:cNvSpPr>
          <p:nvPr>
            <p:ph sz="quarter" idx="1"/>
          </p:nvPr>
        </p:nvSpPr>
        <p:spPr>
          <a:xfrm>
            <a:off x="685800" y="1447800"/>
            <a:ext cx="8077200" cy="4876800"/>
          </a:xfrm>
        </p:spPr>
        <p:txBody>
          <a:bodyPr>
            <a:normAutofit/>
          </a:bodyPr>
          <a:lstStyle/>
          <a:p>
            <a:pPr marL="0" indent="0">
              <a:lnSpc>
                <a:spcPct val="200000"/>
              </a:lnSpc>
              <a:buNone/>
            </a:pPr>
            <a:r>
              <a:rPr lang="en-US" sz="2400" b="1" dirty="0" smtClean="0">
                <a:latin typeface="Times New Roman" pitchFamily="18" charset="0"/>
                <a:cs typeface="Times New Roman" pitchFamily="18" charset="0"/>
              </a:rPr>
              <a:t>By </a:t>
            </a:r>
            <a:r>
              <a:rPr lang="en-US" sz="2400" b="1" dirty="0">
                <a:latin typeface="Times New Roman" pitchFamily="18" charset="0"/>
                <a:cs typeface="Times New Roman" pitchFamily="18" charset="0"/>
              </a:rPr>
              <a:t>the end of this lecture the student will be able to:                 </a:t>
            </a:r>
          </a:p>
          <a:p>
            <a:pPr marL="0" indent="0">
              <a:lnSpc>
                <a:spcPct val="200000"/>
              </a:lnSpc>
              <a:buNone/>
            </a:pPr>
            <a:r>
              <a:rPr lang="en-US" sz="2400" dirty="0">
                <a:latin typeface="Times New Roman" pitchFamily="18" charset="0"/>
                <a:cs typeface="Times New Roman" pitchFamily="18" charset="0"/>
              </a:rPr>
              <a:t>1- Define the universal precaution. </a:t>
            </a:r>
          </a:p>
          <a:p>
            <a:pPr marL="0" indent="0">
              <a:lnSpc>
                <a:spcPct val="200000"/>
              </a:lnSpc>
              <a:buNone/>
            </a:pPr>
            <a:r>
              <a:rPr lang="en-US" sz="2400" dirty="0">
                <a:latin typeface="Times New Roman" pitchFamily="18" charset="0"/>
                <a:cs typeface="Times New Roman" pitchFamily="18" charset="0"/>
              </a:rPr>
              <a:t>2-List </a:t>
            </a:r>
            <a:r>
              <a:rPr lang="en-US" sz="2400" dirty="0" smtClean="0">
                <a:latin typeface="Times New Roman" pitchFamily="18" charset="0"/>
                <a:cs typeface="Times New Roman" pitchFamily="18" charset="0"/>
              </a:rPr>
              <a:t>purposes </a:t>
            </a:r>
            <a:r>
              <a:rPr lang="en-US" sz="2400" dirty="0">
                <a:latin typeface="Times New Roman" pitchFamily="18" charset="0"/>
                <a:cs typeface="Times New Roman" pitchFamily="18" charset="0"/>
              </a:rPr>
              <a:t>of universal precaution. </a:t>
            </a:r>
          </a:p>
          <a:p>
            <a:pPr marL="0" indent="0">
              <a:lnSpc>
                <a:spcPct val="200000"/>
              </a:lnSpc>
              <a:buNone/>
            </a:pPr>
            <a:r>
              <a:rPr lang="en-US" sz="2400" dirty="0">
                <a:latin typeface="Times New Roman" pitchFamily="18" charset="0"/>
                <a:cs typeface="Times New Roman" pitchFamily="18" charset="0"/>
              </a:rPr>
              <a:t>3-List types of the universal precaution. </a:t>
            </a:r>
          </a:p>
        </p:txBody>
      </p:sp>
    </p:spTree>
    <p:extLst>
      <p:ext uri="{BB962C8B-B14F-4D97-AF65-F5344CB8AC3E}">
        <p14:creationId xmlns:p14="http://schemas.microsoft.com/office/powerpoint/2010/main" val="17025418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latin typeface="Times New Roman" pitchFamily="18" charset="0"/>
                <a:cs typeface="Times New Roman" pitchFamily="18" charset="0"/>
              </a:rPr>
              <a:t>Introduction</a:t>
            </a:r>
            <a:endParaRPr lang="en-US" b="1" dirty="0">
              <a:latin typeface="Times New Roman" pitchFamily="18" charset="0"/>
              <a:cs typeface="Times New Roman" pitchFamily="18" charset="0"/>
            </a:endParaRPr>
          </a:p>
        </p:txBody>
      </p:sp>
      <p:sp>
        <p:nvSpPr>
          <p:cNvPr id="3" name="Content Placeholder 2"/>
          <p:cNvSpPr>
            <a:spLocks noGrp="1"/>
          </p:cNvSpPr>
          <p:nvPr>
            <p:ph sz="quarter" idx="1"/>
          </p:nvPr>
        </p:nvSpPr>
        <p:spPr>
          <a:xfrm>
            <a:off x="533400" y="1676400"/>
            <a:ext cx="8305800" cy="4572000"/>
          </a:xfrm>
        </p:spPr>
        <p:txBody>
          <a:bodyPr>
            <a:normAutofit/>
          </a:bodyPr>
          <a:lstStyle/>
          <a:p>
            <a:pPr marL="0" indent="0">
              <a:lnSpc>
                <a:spcPct val="150000"/>
              </a:lnSpc>
              <a:buNone/>
            </a:pPr>
            <a:r>
              <a:rPr lang="en-US" sz="2400" b="1" dirty="0">
                <a:latin typeface="Times New Roman" pitchFamily="18" charset="0"/>
                <a:cs typeface="Times New Roman" pitchFamily="18" charset="0"/>
              </a:rPr>
              <a:t>Standard precautions: </a:t>
            </a:r>
            <a:r>
              <a:rPr lang="en-US" sz="2400" dirty="0">
                <a:latin typeface="Times New Roman" pitchFamily="18" charset="0"/>
                <a:cs typeface="Times New Roman" pitchFamily="18" charset="0"/>
              </a:rPr>
              <a:t>are the minimum infection prevention practices that should be used in the care of all patients all of the time. These practices are designed to both protect the healthcare worker and to prevent the healthcare worker from spreading infections among patients. </a:t>
            </a:r>
          </a:p>
        </p:txBody>
      </p:sp>
    </p:spTree>
    <p:extLst>
      <p:ext uri="{BB962C8B-B14F-4D97-AF65-F5344CB8AC3E}">
        <p14:creationId xmlns:p14="http://schemas.microsoft.com/office/powerpoint/2010/main" val="7451420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Times New Roman" pitchFamily="18" charset="0"/>
                <a:cs typeface="Times New Roman" pitchFamily="18" charset="0"/>
              </a:rPr>
              <a:t>D</a:t>
            </a:r>
            <a:r>
              <a:rPr lang="en-US" b="1" dirty="0" smtClean="0">
                <a:latin typeface="Times New Roman" pitchFamily="18" charset="0"/>
                <a:cs typeface="Times New Roman" pitchFamily="18" charset="0"/>
              </a:rPr>
              <a:t>efinition</a:t>
            </a:r>
            <a:endParaRPr lang="en-US" b="1" dirty="0">
              <a:latin typeface="Times New Roman" pitchFamily="18" charset="0"/>
              <a:cs typeface="Times New Roman" pitchFamily="18" charset="0"/>
            </a:endParaRPr>
          </a:p>
        </p:txBody>
      </p:sp>
      <p:sp>
        <p:nvSpPr>
          <p:cNvPr id="3" name="Content Placeholder 2"/>
          <p:cNvSpPr>
            <a:spLocks noGrp="1"/>
          </p:cNvSpPr>
          <p:nvPr>
            <p:ph sz="quarter" idx="1"/>
          </p:nvPr>
        </p:nvSpPr>
        <p:spPr>
          <a:xfrm>
            <a:off x="457200" y="1828800"/>
            <a:ext cx="8305800" cy="4572000"/>
          </a:xfrm>
        </p:spPr>
        <p:txBody>
          <a:bodyPr>
            <a:normAutofit/>
          </a:bodyPr>
          <a:lstStyle/>
          <a:p>
            <a:pPr marL="0" indent="0">
              <a:lnSpc>
                <a:spcPct val="150000"/>
              </a:lnSpc>
              <a:buNone/>
            </a:pPr>
            <a:r>
              <a:rPr lang="en-US" sz="2400" dirty="0">
                <a:latin typeface="Times New Roman" pitchFamily="18" charset="0"/>
                <a:cs typeface="Times New Roman" pitchFamily="18" charset="0"/>
              </a:rPr>
              <a:t>Standard Precautions </a:t>
            </a:r>
            <a:r>
              <a:rPr lang="en-US" sz="2400" dirty="0" smtClean="0">
                <a:latin typeface="Times New Roman" pitchFamily="18" charset="0"/>
                <a:cs typeface="Times New Roman" pitchFamily="18" charset="0"/>
              </a:rPr>
              <a:t>are </a:t>
            </a:r>
            <a:r>
              <a:rPr lang="en-US" sz="2400" dirty="0">
                <a:latin typeface="Times New Roman" pitchFamily="18" charset="0"/>
                <a:cs typeface="Times New Roman" pitchFamily="18" charset="0"/>
              </a:rPr>
              <a:t>a </a:t>
            </a:r>
            <a:r>
              <a:rPr lang="en-US" sz="2400" b="1" dirty="0">
                <a:latin typeface="Times New Roman" pitchFamily="18" charset="0"/>
                <a:cs typeface="Times New Roman" pitchFamily="18" charset="0"/>
              </a:rPr>
              <a:t>set of standard recommendations </a:t>
            </a:r>
            <a:r>
              <a:rPr lang="en-US" sz="2400" b="1" dirty="0" smtClean="0">
                <a:latin typeface="Times New Roman" pitchFamily="18" charset="0"/>
                <a:cs typeface="Times New Roman" pitchFamily="18" charset="0"/>
              </a:rPr>
              <a:t> </a:t>
            </a:r>
            <a:r>
              <a:rPr lang="en-US" sz="2400" dirty="0">
                <a:latin typeface="Times New Roman" pitchFamily="18" charset="0"/>
                <a:cs typeface="Times New Roman" pitchFamily="18" charset="0"/>
              </a:rPr>
              <a:t>designed to reduce the risk of </a:t>
            </a:r>
            <a:r>
              <a:rPr lang="en-US" sz="2400" b="1" dirty="0">
                <a:latin typeface="Times New Roman" pitchFamily="18" charset="0"/>
                <a:cs typeface="Times New Roman" pitchFamily="18" charset="0"/>
              </a:rPr>
              <a:t>transmission</a:t>
            </a:r>
            <a:r>
              <a:rPr lang="en-US" sz="2400" dirty="0">
                <a:latin typeface="Times New Roman" pitchFamily="18" charset="0"/>
                <a:cs typeface="Times New Roman" pitchFamily="18" charset="0"/>
              </a:rPr>
              <a:t> of </a:t>
            </a:r>
            <a:r>
              <a:rPr lang="en-US" sz="2400" b="1" dirty="0">
                <a:latin typeface="Times New Roman" pitchFamily="18" charset="0"/>
                <a:cs typeface="Times New Roman" pitchFamily="18" charset="0"/>
              </a:rPr>
              <a:t>infectious agents </a:t>
            </a:r>
            <a:r>
              <a:rPr lang="en-US" sz="2400" dirty="0">
                <a:latin typeface="Times New Roman" pitchFamily="18" charset="0"/>
                <a:cs typeface="Times New Roman" pitchFamily="18" charset="0"/>
              </a:rPr>
              <a:t>from body fluids or environmental surfaces that contain infectious agents. </a:t>
            </a:r>
          </a:p>
        </p:txBody>
      </p:sp>
    </p:spTree>
    <p:extLst>
      <p:ext uri="{BB962C8B-B14F-4D97-AF65-F5344CB8AC3E}">
        <p14:creationId xmlns:p14="http://schemas.microsoft.com/office/powerpoint/2010/main" val="17510462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dirty="0" smtClean="0">
                <a:latin typeface="Times New Roman" pitchFamily="18" charset="0"/>
                <a:cs typeface="Times New Roman" pitchFamily="18" charset="0"/>
              </a:rPr>
              <a:t>Purpose </a:t>
            </a:r>
            <a:r>
              <a:rPr lang="en-US" b="1" dirty="0">
                <a:latin typeface="Times New Roman" pitchFamily="18" charset="0"/>
                <a:cs typeface="Times New Roman" pitchFamily="18" charset="0"/>
              </a:rPr>
              <a:t/>
            </a:r>
            <a:br>
              <a:rPr lang="en-US" b="1" dirty="0">
                <a:latin typeface="Times New Roman" pitchFamily="18" charset="0"/>
                <a:cs typeface="Times New Roman" pitchFamily="18" charset="0"/>
              </a:rPr>
            </a:br>
            <a:endParaRPr lang="en-US" b="1" dirty="0">
              <a:latin typeface="Times New Roman" pitchFamily="18" charset="0"/>
              <a:cs typeface="Times New Roman" pitchFamily="18" charset="0"/>
            </a:endParaRPr>
          </a:p>
        </p:txBody>
      </p:sp>
      <p:sp>
        <p:nvSpPr>
          <p:cNvPr id="3" name="Content Placeholder 2"/>
          <p:cNvSpPr>
            <a:spLocks noGrp="1"/>
          </p:cNvSpPr>
          <p:nvPr>
            <p:ph sz="quarter" idx="1"/>
          </p:nvPr>
        </p:nvSpPr>
        <p:spPr>
          <a:xfrm>
            <a:off x="381000" y="1447800"/>
            <a:ext cx="8534400" cy="4953000"/>
          </a:xfrm>
        </p:spPr>
        <p:txBody>
          <a:bodyPr>
            <a:normAutofit/>
          </a:bodyPr>
          <a:lstStyle/>
          <a:p>
            <a:pPr marL="0" indent="0">
              <a:lnSpc>
                <a:spcPct val="200000"/>
              </a:lnSpc>
              <a:buNone/>
            </a:pPr>
            <a:r>
              <a:rPr lang="en-US" sz="2800" dirty="0" smtClean="0">
                <a:latin typeface="Times New Roman" pitchFamily="18" charset="0"/>
                <a:cs typeface="Times New Roman" pitchFamily="18" charset="0"/>
              </a:rPr>
              <a:t>Standard </a:t>
            </a:r>
            <a:r>
              <a:rPr lang="en-US" sz="2800" dirty="0">
                <a:latin typeface="Times New Roman" pitchFamily="18" charset="0"/>
                <a:cs typeface="Times New Roman" pitchFamily="18" charset="0"/>
              </a:rPr>
              <a:t>Precautions are the primary method used to prevent the spread of infection. These precautions apply to all contact with all persons. </a:t>
            </a:r>
          </a:p>
        </p:txBody>
      </p:sp>
    </p:spTree>
    <p:extLst>
      <p:ext uri="{BB962C8B-B14F-4D97-AF65-F5344CB8AC3E}">
        <p14:creationId xmlns:p14="http://schemas.microsoft.com/office/powerpoint/2010/main" val="41524249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dirty="0">
                <a:latin typeface="Times New Roman" pitchFamily="18" charset="0"/>
                <a:cs typeface="Times New Roman" pitchFamily="18" charset="0"/>
              </a:rPr>
              <a:t>The Standard Precautions </a:t>
            </a:r>
            <a:r>
              <a:rPr lang="en-US" b="1" dirty="0" smtClean="0">
                <a:latin typeface="Times New Roman" pitchFamily="18" charset="0"/>
                <a:cs typeface="Times New Roman" pitchFamily="18" charset="0"/>
              </a:rPr>
              <a:t>are </a:t>
            </a:r>
            <a:r>
              <a:rPr lang="en-US" b="1" dirty="0">
                <a:latin typeface="Times New Roman" pitchFamily="18" charset="0"/>
                <a:cs typeface="Times New Roman" pitchFamily="18" charset="0"/>
              </a:rPr>
              <a:t/>
            </a:r>
            <a:br>
              <a:rPr lang="en-US" b="1" dirty="0">
                <a:latin typeface="Times New Roman" pitchFamily="18" charset="0"/>
                <a:cs typeface="Times New Roman" pitchFamily="18" charset="0"/>
              </a:rPr>
            </a:br>
            <a:endParaRPr lang="en-US" dirty="0"/>
          </a:p>
        </p:txBody>
      </p:sp>
      <p:sp>
        <p:nvSpPr>
          <p:cNvPr id="3" name="Content Placeholder 2"/>
          <p:cNvSpPr>
            <a:spLocks noGrp="1"/>
          </p:cNvSpPr>
          <p:nvPr>
            <p:ph sz="quarter" idx="1"/>
          </p:nvPr>
        </p:nvSpPr>
        <p:spPr>
          <a:xfrm>
            <a:off x="381000" y="1447800"/>
            <a:ext cx="8382000" cy="5029200"/>
          </a:xfrm>
        </p:spPr>
        <p:txBody>
          <a:bodyPr>
            <a:normAutofit/>
          </a:bodyPr>
          <a:lstStyle/>
          <a:p>
            <a:pPr marL="457200" indent="-457200">
              <a:lnSpc>
                <a:spcPct val="150000"/>
              </a:lnSpc>
              <a:buAutoNum type="arabicPeriod"/>
            </a:pPr>
            <a:r>
              <a:rPr lang="en-US" sz="2400" dirty="0" smtClean="0">
                <a:latin typeface="Times New Roman" pitchFamily="18" charset="0"/>
                <a:cs typeface="Times New Roman" pitchFamily="18" charset="0"/>
              </a:rPr>
              <a:t>Wash </a:t>
            </a:r>
            <a:r>
              <a:rPr lang="en-US" sz="2400" dirty="0">
                <a:latin typeface="Times New Roman" pitchFamily="18" charset="0"/>
                <a:cs typeface="Times New Roman" pitchFamily="18" charset="0"/>
              </a:rPr>
              <a:t>hands after contact with blood, body fluids, secretions, excretions, and contaminated objects whether or not gloves are worn. </a:t>
            </a:r>
            <a:endParaRPr lang="en-US" sz="2400" dirty="0" smtClean="0">
              <a:latin typeface="Times New Roman" pitchFamily="18" charset="0"/>
              <a:cs typeface="Times New Roman" pitchFamily="18" charset="0"/>
            </a:endParaRPr>
          </a:p>
          <a:p>
            <a:pPr marL="457200" indent="-457200">
              <a:lnSpc>
                <a:spcPct val="150000"/>
              </a:lnSpc>
              <a:buAutoNum type="arabicPeriod"/>
            </a:pPr>
            <a:r>
              <a:rPr lang="en-US" sz="2400" dirty="0" smtClean="0">
                <a:latin typeface="Times New Roman" pitchFamily="18" charset="0"/>
                <a:cs typeface="Times New Roman" pitchFamily="18" charset="0"/>
              </a:rPr>
              <a:t>Wear </a:t>
            </a:r>
            <a:r>
              <a:rPr lang="en-US" sz="2400" dirty="0">
                <a:latin typeface="Times New Roman" pitchFamily="18" charset="0"/>
                <a:cs typeface="Times New Roman" pitchFamily="18" charset="0"/>
              </a:rPr>
              <a:t>clean gloves when touching blood, body fluids, secretions, excretions, and contaminated items (i.e. soiled gowns). </a:t>
            </a:r>
            <a:endParaRPr lang="en-US" sz="2400" dirty="0" smtClean="0">
              <a:latin typeface="Times New Roman" pitchFamily="18" charset="0"/>
              <a:cs typeface="Times New Roman" pitchFamily="18" charset="0"/>
            </a:endParaRPr>
          </a:p>
          <a:p>
            <a:pPr marL="457200" indent="-457200">
              <a:lnSpc>
                <a:spcPct val="150000"/>
              </a:lnSpc>
              <a:buAutoNum type="arabicPeriod"/>
            </a:pPr>
            <a:r>
              <a:rPr lang="en-US" sz="2400" dirty="0" smtClean="0">
                <a:latin typeface="Times New Roman" pitchFamily="18" charset="0"/>
                <a:cs typeface="Times New Roman" pitchFamily="18" charset="0"/>
              </a:rPr>
              <a:t>Wear </a:t>
            </a:r>
            <a:r>
              <a:rPr lang="en-US" sz="2400" dirty="0">
                <a:latin typeface="Times New Roman" pitchFamily="18" charset="0"/>
                <a:cs typeface="Times New Roman" pitchFamily="18" charset="0"/>
              </a:rPr>
              <a:t>a mask, eye protection, or a face shield if </a:t>
            </a:r>
            <a:r>
              <a:rPr lang="en-US" sz="2400" dirty="0" smtClean="0">
                <a:latin typeface="Times New Roman" pitchFamily="18" charset="0"/>
                <a:cs typeface="Times New Roman" pitchFamily="18" charset="0"/>
              </a:rPr>
              <a:t>sprays </a:t>
            </a:r>
            <a:r>
              <a:rPr lang="en-US" sz="2400" dirty="0">
                <a:latin typeface="Times New Roman" pitchFamily="18" charset="0"/>
                <a:cs typeface="Times New Roman" pitchFamily="18" charset="0"/>
              </a:rPr>
              <a:t>of blood, body fluids, secretions, and excretions can be expected. </a:t>
            </a:r>
          </a:p>
        </p:txBody>
      </p:sp>
    </p:spTree>
    <p:extLst>
      <p:ext uri="{BB962C8B-B14F-4D97-AF65-F5344CB8AC3E}">
        <p14:creationId xmlns:p14="http://schemas.microsoft.com/office/powerpoint/2010/main" val="4427110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latin typeface="Times New Roman" pitchFamily="18" charset="0"/>
                <a:cs typeface="Times New Roman" pitchFamily="18" charset="0"/>
              </a:rPr>
              <a:t>Cont.,</a:t>
            </a:r>
            <a:endParaRPr lang="en-US" b="1" dirty="0">
              <a:latin typeface="Times New Roman" pitchFamily="18" charset="0"/>
              <a:cs typeface="Times New Roman" pitchFamily="18" charset="0"/>
            </a:endParaRPr>
          </a:p>
        </p:txBody>
      </p:sp>
      <p:sp>
        <p:nvSpPr>
          <p:cNvPr id="3" name="Content Placeholder 2"/>
          <p:cNvSpPr>
            <a:spLocks noGrp="1"/>
          </p:cNvSpPr>
          <p:nvPr>
            <p:ph sz="quarter" idx="1"/>
          </p:nvPr>
        </p:nvSpPr>
        <p:spPr>
          <a:xfrm>
            <a:off x="304800" y="1898073"/>
            <a:ext cx="8610600" cy="4953000"/>
          </a:xfrm>
        </p:spPr>
        <p:txBody>
          <a:bodyPr>
            <a:normAutofit/>
          </a:bodyPr>
          <a:lstStyle/>
          <a:p>
            <a:pPr marL="0" indent="0">
              <a:lnSpc>
                <a:spcPct val="150000"/>
              </a:lnSpc>
              <a:buNone/>
            </a:pPr>
            <a:r>
              <a:rPr lang="en-US" sz="2400" dirty="0">
                <a:latin typeface="Times New Roman" pitchFamily="18" charset="0"/>
                <a:cs typeface="Times New Roman" pitchFamily="18" charset="0"/>
              </a:rPr>
              <a:t>4. Wear a clean, non-sterile gown if client case is likely to result in splashes or sprays of blood, body fluids, secretions, or excretions. The gown is intended to protect clothing. </a:t>
            </a:r>
            <a:endParaRPr lang="en-US" sz="2400" dirty="0" smtClean="0">
              <a:latin typeface="Times New Roman" pitchFamily="18" charset="0"/>
              <a:cs typeface="Times New Roman" pitchFamily="18" charset="0"/>
            </a:endParaRPr>
          </a:p>
          <a:p>
            <a:pPr marL="0" indent="0">
              <a:lnSpc>
                <a:spcPct val="150000"/>
              </a:lnSpc>
              <a:buNone/>
            </a:pPr>
            <a:r>
              <a:rPr lang="en-US" sz="2400" dirty="0" smtClean="0">
                <a:latin typeface="Times New Roman" pitchFamily="18" charset="0"/>
                <a:cs typeface="Times New Roman" pitchFamily="18" charset="0"/>
              </a:rPr>
              <a:t>5</a:t>
            </a:r>
            <a:r>
              <a:rPr lang="en-US" sz="2400" dirty="0">
                <a:latin typeface="Times New Roman" pitchFamily="18" charset="0"/>
                <a:cs typeface="Times New Roman" pitchFamily="18" charset="0"/>
              </a:rPr>
              <a:t>. Handle client care equipment that is soiled with blood, body fluids, secretions, or excretions carefully to prevent the transfer of microorganisms to others and to the environment. </a:t>
            </a:r>
            <a:endParaRPr lang="en-US" sz="2400"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29851464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Cont.,</a:t>
            </a:r>
            <a:endParaRPr lang="en-US" dirty="0"/>
          </a:p>
        </p:txBody>
      </p:sp>
      <p:sp>
        <p:nvSpPr>
          <p:cNvPr id="3" name="Content Placeholder 2"/>
          <p:cNvSpPr>
            <a:spLocks noGrp="1"/>
          </p:cNvSpPr>
          <p:nvPr>
            <p:ph sz="quarter" idx="1"/>
          </p:nvPr>
        </p:nvSpPr>
        <p:spPr>
          <a:xfrm>
            <a:off x="304800" y="1676400"/>
            <a:ext cx="8610600" cy="4953000"/>
          </a:xfrm>
        </p:spPr>
        <p:txBody>
          <a:bodyPr>
            <a:normAutofit/>
          </a:bodyPr>
          <a:lstStyle/>
          <a:p>
            <a:pPr marL="0" indent="0">
              <a:lnSpc>
                <a:spcPct val="150000"/>
              </a:lnSpc>
              <a:buNone/>
            </a:pPr>
            <a:r>
              <a:rPr lang="en-US" sz="2800" dirty="0">
                <a:latin typeface="Times New Roman" pitchFamily="18" charset="0"/>
                <a:cs typeface="Times New Roman" pitchFamily="18" charset="0"/>
              </a:rPr>
              <a:t>6. Handle, transport, and process linen that is soiled with blood, body fluids, secretions, or excretions in a manner to prevent contamination of clothing and the transfer of microorganisms to others and to the environment. </a:t>
            </a:r>
          </a:p>
          <a:p>
            <a:pPr marL="0" indent="0">
              <a:lnSpc>
                <a:spcPct val="150000"/>
              </a:lnSpc>
              <a:buNone/>
            </a:pPr>
            <a:r>
              <a:rPr lang="en-US" sz="2800" dirty="0">
                <a:latin typeface="Times New Roman" pitchFamily="18" charset="0"/>
                <a:cs typeface="Times New Roman" pitchFamily="18" charset="0"/>
              </a:rPr>
              <a:t>7. Prevent injuries from used equipment, i.e. scalpels or needles, and place in puncture-resistant containers.</a:t>
            </a:r>
          </a:p>
          <a:p>
            <a:endParaRPr lang="en-US" dirty="0"/>
          </a:p>
        </p:txBody>
      </p:sp>
    </p:spTree>
    <p:extLst>
      <p:ext uri="{BB962C8B-B14F-4D97-AF65-F5344CB8AC3E}">
        <p14:creationId xmlns:p14="http://schemas.microsoft.com/office/powerpoint/2010/main" val="3421663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latin typeface="Times New Roman" pitchFamily="18" charset="0"/>
                <a:cs typeface="Times New Roman" pitchFamily="18" charset="0"/>
              </a:rPr>
              <a:t>Learning </a:t>
            </a:r>
            <a:r>
              <a:rPr lang="en-US" b="1" dirty="0" smtClean="0">
                <a:latin typeface="Times New Roman" pitchFamily="18" charset="0"/>
                <a:cs typeface="Times New Roman" pitchFamily="18" charset="0"/>
              </a:rPr>
              <a:t>objectives                                                            </a:t>
            </a:r>
            <a:r>
              <a:rPr lang="en-US" b="1" dirty="0">
                <a:latin typeface="Times New Roman" pitchFamily="18" charset="0"/>
                <a:cs typeface="Times New Roman" pitchFamily="18" charset="0"/>
              </a:rPr>
              <a:t/>
            </a:r>
            <a:br>
              <a:rPr lang="en-US" b="1" dirty="0">
                <a:latin typeface="Times New Roman" pitchFamily="18" charset="0"/>
                <a:cs typeface="Times New Roman" pitchFamily="18" charset="0"/>
              </a:rPr>
            </a:br>
            <a:endParaRPr lang="en-US" b="1" dirty="0">
              <a:latin typeface="Times New Roman" pitchFamily="18" charset="0"/>
              <a:cs typeface="Times New Roman" pitchFamily="18" charset="0"/>
            </a:endParaRPr>
          </a:p>
        </p:txBody>
      </p:sp>
      <p:sp>
        <p:nvSpPr>
          <p:cNvPr id="3" name="Content Placeholder 2"/>
          <p:cNvSpPr>
            <a:spLocks noGrp="1"/>
          </p:cNvSpPr>
          <p:nvPr>
            <p:ph sz="quarter" idx="1"/>
          </p:nvPr>
        </p:nvSpPr>
        <p:spPr>
          <a:xfrm>
            <a:off x="381000" y="1447800"/>
            <a:ext cx="8534400" cy="5181600"/>
          </a:xfrm>
        </p:spPr>
        <p:txBody>
          <a:bodyPr>
            <a:normAutofit/>
          </a:bodyPr>
          <a:lstStyle/>
          <a:p>
            <a:pPr marL="0" indent="0">
              <a:lnSpc>
                <a:spcPct val="200000"/>
              </a:lnSpc>
              <a:buNone/>
            </a:pPr>
            <a:r>
              <a:rPr lang="en-US" sz="2400" b="1" dirty="0" smtClean="0">
                <a:latin typeface="Times New Roman" pitchFamily="18" charset="0"/>
                <a:cs typeface="Times New Roman" pitchFamily="18" charset="0"/>
              </a:rPr>
              <a:t>By </a:t>
            </a:r>
            <a:r>
              <a:rPr lang="en-US" sz="2400" b="1" dirty="0">
                <a:latin typeface="Times New Roman" pitchFamily="18" charset="0"/>
                <a:cs typeface="Times New Roman" pitchFamily="18" charset="0"/>
              </a:rPr>
              <a:t>the end of this lecture the student will be able to:                 </a:t>
            </a:r>
          </a:p>
          <a:p>
            <a:pPr marL="0" indent="0">
              <a:lnSpc>
                <a:spcPct val="200000"/>
              </a:lnSpc>
              <a:buNone/>
            </a:pPr>
            <a:r>
              <a:rPr lang="en-US" sz="2400" dirty="0">
                <a:latin typeface="Times New Roman" pitchFamily="18" charset="0"/>
                <a:cs typeface="Times New Roman" pitchFamily="18" charset="0"/>
              </a:rPr>
              <a:t>1-Define the Antiseptic solutions.    </a:t>
            </a:r>
          </a:p>
          <a:p>
            <a:pPr marL="0" indent="0">
              <a:lnSpc>
                <a:spcPct val="200000"/>
              </a:lnSpc>
              <a:buNone/>
            </a:pPr>
            <a:r>
              <a:rPr lang="en-US" sz="2400" dirty="0">
                <a:latin typeface="Times New Roman" pitchFamily="18" charset="0"/>
                <a:cs typeface="Times New Roman" pitchFamily="18" charset="0"/>
              </a:rPr>
              <a:t>2-List uses of antiseptic solution.         .     </a:t>
            </a:r>
          </a:p>
          <a:p>
            <a:pPr marL="0" indent="0">
              <a:lnSpc>
                <a:spcPct val="200000"/>
              </a:lnSpc>
              <a:buNone/>
            </a:pPr>
            <a:r>
              <a:rPr lang="en-US" sz="2400" dirty="0">
                <a:latin typeface="Times New Roman" pitchFamily="18" charset="0"/>
                <a:cs typeface="Times New Roman" pitchFamily="18" charset="0"/>
              </a:rPr>
              <a:t>4-Enumerate </a:t>
            </a:r>
            <a:r>
              <a:rPr lang="en-US" sz="2400" dirty="0" smtClean="0">
                <a:latin typeface="Times New Roman" pitchFamily="18" charset="0"/>
                <a:cs typeface="Times New Roman" pitchFamily="18" charset="0"/>
              </a:rPr>
              <a:t>the most </a:t>
            </a:r>
            <a:r>
              <a:rPr lang="en-US" sz="2400" dirty="0">
                <a:latin typeface="Times New Roman" pitchFamily="18" charset="0"/>
                <a:cs typeface="Times New Roman" pitchFamily="18" charset="0"/>
              </a:rPr>
              <a:t>common antiseptics solution. </a:t>
            </a:r>
          </a:p>
        </p:txBody>
      </p:sp>
    </p:spTree>
    <p:extLst>
      <p:ext uri="{BB962C8B-B14F-4D97-AF65-F5344CB8AC3E}">
        <p14:creationId xmlns:p14="http://schemas.microsoft.com/office/powerpoint/2010/main" val="68980743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latin typeface="Times New Roman" pitchFamily="18" charset="0"/>
                <a:cs typeface="Times New Roman" pitchFamily="18" charset="0"/>
              </a:rPr>
              <a:t>Cont.,</a:t>
            </a:r>
            <a:endParaRPr lang="en-US" b="1" dirty="0">
              <a:latin typeface="Times New Roman" pitchFamily="18" charset="0"/>
              <a:cs typeface="Times New Roman" pitchFamily="18" charset="0"/>
            </a:endParaRPr>
          </a:p>
        </p:txBody>
      </p:sp>
      <p:sp>
        <p:nvSpPr>
          <p:cNvPr id="3" name="Content Placeholder 2"/>
          <p:cNvSpPr>
            <a:spLocks noGrp="1"/>
          </p:cNvSpPr>
          <p:nvPr>
            <p:ph sz="quarter" idx="1"/>
          </p:nvPr>
        </p:nvSpPr>
        <p:spPr>
          <a:xfrm>
            <a:off x="304800" y="1600200"/>
            <a:ext cx="8610600" cy="4953000"/>
          </a:xfrm>
        </p:spPr>
        <p:txBody>
          <a:bodyPr>
            <a:normAutofit fontScale="92500" lnSpcReduction="20000"/>
          </a:bodyPr>
          <a:lstStyle/>
          <a:p>
            <a:pPr marL="0" indent="0">
              <a:lnSpc>
                <a:spcPct val="170000"/>
              </a:lnSpc>
              <a:buNone/>
            </a:pPr>
            <a:r>
              <a:rPr lang="en-US" b="1" dirty="0">
                <a:latin typeface="Times New Roman" pitchFamily="18" charset="0"/>
                <a:cs typeface="Times New Roman" pitchFamily="18" charset="0"/>
              </a:rPr>
              <a:t>Standard precautions apply to all patients regardless of their diagnosis or presumed infection status, and in the handling of: </a:t>
            </a:r>
            <a:endParaRPr lang="en-US" b="1" dirty="0" smtClean="0">
              <a:latin typeface="Times New Roman" pitchFamily="18" charset="0"/>
              <a:cs typeface="Times New Roman" pitchFamily="18" charset="0"/>
            </a:endParaRPr>
          </a:p>
          <a:p>
            <a:pPr marL="514350" indent="-514350">
              <a:lnSpc>
                <a:spcPct val="170000"/>
              </a:lnSpc>
              <a:buFont typeface="+mj-lt"/>
              <a:buAutoNum type="arabicPeriod"/>
            </a:pPr>
            <a:r>
              <a:rPr lang="en-US" dirty="0" smtClean="0">
                <a:latin typeface="Times New Roman" pitchFamily="18" charset="0"/>
                <a:cs typeface="Times New Roman" pitchFamily="18" charset="0"/>
              </a:rPr>
              <a:t> Blood </a:t>
            </a:r>
          </a:p>
          <a:p>
            <a:pPr marL="514350" indent="-514350">
              <a:lnSpc>
                <a:spcPct val="170000"/>
              </a:lnSpc>
              <a:buFont typeface="+mj-lt"/>
              <a:buAutoNum type="arabicPeriod"/>
            </a:pPr>
            <a:r>
              <a:rPr lang="en-US" dirty="0" smtClean="0">
                <a:latin typeface="Times New Roman" pitchFamily="18" charset="0"/>
                <a:cs typeface="Times New Roman" pitchFamily="18" charset="0"/>
              </a:rPr>
              <a:t>All </a:t>
            </a:r>
            <a:r>
              <a:rPr lang="en-US" dirty="0">
                <a:latin typeface="Times New Roman" pitchFamily="18" charset="0"/>
                <a:cs typeface="Times New Roman" pitchFamily="18" charset="0"/>
              </a:rPr>
              <a:t>other body fluids, secretions and excretions (except sweat), regardless of whether they contain visible blood </a:t>
            </a:r>
            <a:endParaRPr lang="en-US" dirty="0" smtClean="0">
              <a:latin typeface="Times New Roman" pitchFamily="18" charset="0"/>
              <a:cs typeface="Times New Roman" pitchFamily="18" charset="0"/>
            </a:endParaRPr>
          </a:p>
          <a:p>
            <a:pPr marL="514350" indent="-514350">
              <a:lnSpc>
                <a:spcPct val="170000"/>
              </a:lnSpc>
              <a:buFont typeface="+mj-lt"/>
              <a:buAutoNum type="arabicPeriod"/>
            </a:pPr>
            <a:r>
              <a:rPr lang="en-US" dirty="0" smtClean="0">
                <a:latin typeface="Times New Roman" pitchFamily="18" charset="0"/>
                <a:cs typeface="Times New Roman" pitchFamily="18" charset="0"/>
              </a:rPr>
              <a:t>Non-intact </a:t>
            </a:r>
            <a:r>
              <a:rPr lang="en-US" dirty="0">
                <a:latin typeface="Times New Roman" pitchFamily="18" charset="0"/>
                <a:cs typeface="Times New Roman" pitchFamily="18" charset="0"/>
              </a:rPr>
              <a:t>skin </a:t>
            </a:r>
            <a:endParaRPr lang="en-US" dirty="0" smtClean="0">
              <a:latin typeface="Times New Roman" pitchFamily="18" charset="0"/>
              <a:cs typeface="Times New Roman" pitchFamily="18" charset="0"/>
            </a:endParaRPr>
          </a:p>
          <a:p>
            <a:pPr marL="514350" indent="-514350">
              <a:lnSpc>
                <a:spcPct val="170000"/>
              </a:lnSpc>
              <a:buFont typeface="+mj-lt"/>
              <a:buAutoNum type="arabicPeriod"/>
            </a:pPr>
            <a:r>
              <a:rPr lang="en-US" dirty="0" smtClean="0">
                <a:latin typeface="Times New Roman" pitchFamily="18" charset="0"/>
                <a:cs typeface="Times New Roman" pitchFamily="18" charset="0"/>
              </a:rPr>
              <a:t>Mucous </a:t>
            </a:r>
            <a:r>
              <a:rPr lang="en-US" dirty="0">
                <a:latin typeface="Times New Roman" pitchFamily="18" charset="0"/>
                <a:cs typeface="Times New Roman" pitchFamily="18" charset="0"/>
              </a:rPr>
              <a:t>membranes (mouth and eyes) </a:t>
            </a:r>
            <a:endParaRPr lang="en-US" dirty="0" smtClean="0">
              <a:latin typeface="Times New Roman" pitchFamily="18" charset="0"/>
              <a:cs typeface="Times New Roman" pitchFamily="18" charset="0"/>
            </a:endParaRPr>
          </a:p>
          <a:p>
            <a:pPr marL="514350" indent="-514350">
              <a:lnSpc>
                <a:spcPct val="170000"/>
              </a:lnSpc>
              <a:buFont typeface="+mj-lt"/>
              <a:buAutoNum type="arabicPeriod"/>
            </a:pPr>
            <a:r>
              <a:rPr lang="en-US" dirty="0" smtClean="0">
                <a:latin typeface="Times New Roman" pitchFamily="18" charset="0"/>
                <a:cs typeface="Times New Roman" pitchFamily="18" charset="0"/>
              </a:rPr>
              <a:t>Dried </a:t>
            </a:r>
            <a:r>
              <a:rPr lang="en-US" dirty="0">
                <a:latin typeface="Times New Roman" pitchFamily="18" charset="0"/>
                <a:cs typeface="Times New Roman" pitchFamily="18" charset="0"/>
              </a:rPr>
              <a:t>blood and other body substances, including saliva. </a:t>
            </a:r>
          </a:p>
        </p:txBody>
      </p:sp>
    </p:spTree>
    <p:extLst>
      <p:ext uri="{BB962C8B-B14F-4D97-AF65-F5344CB8AC3E}">
        <p14:creationId xmlns:p14="http://schemas.microsoft.com/office/powerpoint/2010/main" val="39279871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Times New Roman" pitchFamily="18" charset="0"/>
                <a:cs typeface="Times New Roman" pitchFamily="18" charset="0"/>
              </a:rPr>
              <a:t>Types of </a:t>
            </a:r>
            <a:r>
              <a:rPr lang="en-US" b="1" dirty="0" smtClean="0">
                <a:latin typeface="Times New Roman" pitchFamily="18" charset="0"/>
                <a:cs typeface="Times New Roman" pitchFamily="18" charset="0"/>
              </a:rPr>
              <a:t>precautions</a:t>
            </a:r>
            <a:endParaRPr lang="en-US" b="1" dirty="0">
              <a:latin typeface="Times New Roman" pitchFamily="18" charset="0"/>
              <a:cs typeface="Times New Roman" pitchFamily="18" charset="0"/>
            </a:endParaRPr>
          </a:p>
        </p:txBody>
      </p:sp>
      <p:sp>
        <p:nvSpPr>
          <p:cNvPr id="3" name="Content Placeholder 2"/>
          <p:cNvSpPr>
            <a:spLocks noGrp="1"/>
          </p:cNvSpPr>
          <p:nvPr>
            <p:ph sz="quarter" idx="1"/>
          </p:nvPr>
        </p:nvSpPr>
        <p:spPr>
          <a:xfrm>
            <a:off x="228600" y="1600200"/>
            <a:ext cx="8686800" cy="4876800"/>
          </a:xfrm>
        </p:spPr>
        <p:txBody>
          <a:bodyPr>
            <a:normAutofit/>
          </a:bodyPr>
          <a:lstStyle/>
          <a:p>
            <a:pPr marL="0" indent="0">
              <a:lnSpc>
                <a:spcPct val="200000"/>
              </a:lnSpc>
              <a:buNone/>
            </a:pPr>
            <a:r>
              <a:rPr lang="en-US" sz="2800" dirty="0" smtClean="0">
                <a:latin typeface="Times New Roman" pitchFamily="18" charset="0"/>
                <a:cs typeface="Times New Roman" pitchFamily="18" charset="0"/>
              </a:rPr>
              <a:t>1- General </a:t>
            </a:r>
            <a:r>
              <a:rPr lang="en-US" sz="2800" dirty="0">
                <a:latin typeface="Times New Roman" pitchFamily="18" charset="0"/>
                <a:cs typeface="Times New Roman" pitchFamily="18" charset="0"/>
              </a:rPr>
              <a:t>precaution (standard precaution</a:t>
            </a:r>
            <a:r>
              <a:rPr lang="en-US" sz="2800" dirty="0" smtClean="0">
                <a:latin typeface="Times New Roman" pitchFamily="18" charset="0"/>
                <a:cs typeface="Times New Roman" pitchFamily="18" charset="0"/>
              </a:rPr>
              <a:t>).</a:t>
            </a:r>
          </a:p>
          <a:p>
            <a:pPr marL="0" indent="0">
              <a:lnSpc>
                <a:spcPct val="200000"/>
              </a:lnSpc>
              <a:buNone/>
            </a:pPr>
            <a:r>
              <a:rPr lang="en-US" sz="2800" dirty="0">
                <a:latin typeface="Times New Roman" pitchFamily="18" charset="0"/>
                <a:cs typeface="Times New Roman" pitchFamily="18" charset="0"/>
              </a:rPr>
              <a:t>2- Special consideration. </a:t>
            </a:r>
            <a:endParaRPr lang="en-US" sz="2800" dirty="0" smtClean="0">
              <a:latin typeface="Times New Roman" pitchFamily="18" charset="0"/>
              <a:cs typeface="Times New Roman" pitchFamily="18" charset="0"/>
            </a:endParaRPr>
          </a:p>
          <a:p>
            <a:pPr marL="0" indent="0">
              <a:lnSpc>
                <a:spcPct val="200000"/>
              </a:lnSpc>
              <a:buNone/>
            </a:pPr>
            <a:r>
              <a:rPr lang="en-US" sz="2800" dirty="0" smtClean="0">
                <a:latin typeface="Times New Roman" pitchFamily="18" charset="0"/>
                <a:cs typeface="Times New Roman" pitchFamily="18" charset="0"/>
              </a:rPr>
              <a:t>3- </a:t>
            </a:r>
            <a:r>
              <a:rPr lang="en-US" sz="2800" dirty="0">
                <a:latin typeface="Times New Roman" pitchFamily="18" charset="0"/>
                <a:cs typeface="Times New Roman" pitchFamily="18" charset="0"/>
              </a:rPr>
              <a:t>Precaution for invasive procedure.  </a:t>
            </a:r>
          </a:p>
        </p:txBody>
      </p:sp>
    </p:spTree>
    <p:extLst>
      <p:ext uri="{BB962C8B-B14F-4D97-AF65-F5344CB8AC3E}">
        <p14:creationId xmlns:p14="http://schemas.microsoft.com/office/powerpoint/2010/main" val="28303557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b="1" dirty="0" smtClean="0">
                <a:latin typeface="Times New Roman" pitchFamily="18" charset="0"/>
                <a:cs typeface="Times New Roman" pitchFamily="18" charset="0"/>
              </a:rPr>
              <a:t>General </a:t>
            </a:r>
            <a:r>
              <a:rPr lang="en-US" sz="3200" b="1" dirty="0">
                <a:latin typeface="Times New Roman" pitchFamily="18" charset="0"/>
                <a:cs typeface="Times New Roman" pitchFamily="18" charset="0"/>
              </a:rPr>
              <a:t>precaution (standard precaution</a:t>
            </a:r>
            <a:r>
              <a:rPr lang="en-US" sz="3200" b="1" dirty="0" smtClean="0">
                <a:latin typeface="Times New Roman" pitchFamily="18" charset="0"/>
                <a:cs typeface="Times New Roman" pitchFamily="18" charset="0"/>
              </a:rPr>
              <a:t>)</a:t>
            </a:r>
            <a:endParaRPr lang="en-US" sz="3200" b="1" dirty="0">
              <a:latin typeface="Times New Roman" pitchFamily="18" charset="0"/>
              <a:cs typeface="Times New Roman" pitchFamily="18" charset="0"/>
            </a:endParaRPr>
          </a:p>
        </p:txBody>
      </p:sp>
      <p:sp>
        <p:nvSpPr>
          <p:cNvPr id="3" name="Content Placeholder 2"/>
          <p:cNvSpPr>
            <a:spLocks noGrp="1"/>
          </p:cNvSpPr>
          <p:nvPr>
            <p:ph sz="quarter" idx="1"/>
          </p:nvPr>
        </p:nvSpPr>
        <p:spPr>
          <a:xfrm>
            <a:off x="228600" y="1600200"/>
            <a:ext cx="8686800" cy="4876800"/>
          </a:xfrm>
        </p:spPr>
        <p:txBody>
          <a:bodyPr>
            <a:normAutofit fontScale="70000" lnSpcReduction="20000"/>
          </a:bodyPr>
          <a:lstStyle/>
          <a:p>
            <a:pPr marL="0" indent="0">
              <a:lnSpc>
                <a:spcPct val="170000"/>
              </a:lnSpc>
              <a:buNone/>
            </a:pPr>
            <a:r>
              <a:rPr lang="en-US" dirty="0">
                <a:latin typeface="Times New Roman" pitchFamily="18" charset="0"/>
                <a:cs typeface="Times New Roman" pitchFamily="18" charset="0"/>
              </a:rPr>
              <a:t> </a:t>
            </a:r>
            <a:r>
              <a:rPr lang="en-US" b="1" dirty="0">
                <a:latin typeface="Times New Roman" pitchFamily="18" charset="0"/>
                <a:cs typeface="Times New Roman" pitchFamily="18" charset="0"/>
              </a:rPr>
              <a:t>Protective equipment includes gloves, gowns, masks, and eyewear worn by health care workers to reduce the risk of exposure to potentially infectious materials. </a:t>
            </a:r>
          </a:p>
          <a:p>
            <a:pPr>
              <a:lnSpc>
                <a:spcPct val="170000"/>
              </a:lnSpc>
              <a:buFont typeface="Wingdings" pitchFamily="2" charset="2"/>
              <a:buChar char="v"/>
            </a:pPr>
            <a:r>
              <a:rPr lang="en-US" dirty="0" smtClean="0">
                <a:latin typeface="Times New Roman" pitchFamily="18" charset="0"/>
                <a:cs typeface="Times New Roman" pitchFamily="18" charset="0"/>
              </a:rPr>
              <a:t> </a:t>
            </a:r>
            <a:r>
              <a:rPr lang="en-US" dirty="0">
                <a:latin typeface="Times New Roman" pitchFamily="18" charset="0"/>
                <a:cs typeface="Times New Roman" pitchFamily="18" charset="0"/>
              </a:rPr>
              <a:t>All patients are considered to be possible carriers of infection. </a:t>
            </a:r>
          </a:p>
          <a:p>
            <a:pPr>
              <a:lnSpc>
                <a:spcPct val="170000"/>
              </a:lnSpc>
              <a:buFont typeface="Wingdings" pitchFamily="2" charset="2"/>
              <a:buChar char="v"/>
            </a:pPr>
            <a:r>
              <a:rPr lang="en-US" dirty="0" smtClean="0">
                <a:latin typeface="Times New Roman" pitchFamily="18" charset="0"/>
                <a:cs typeface="Times New Roman" pitchFamily="18" charset="0"/>
              </a:rPr>
              <a:t> </a:t>
            </a:r>
            <a:r>
              <a:rPr lang="en-US" dirty="0">
                <a:latin typeface="Times New Roman" pitchFamily="18" charset="0"/>
                <a:cs typeface="Times New Roman" pitchFamily="18" charset="0"/>
              </a:rPr>
              <a:t>Chang gloves after contact with each patient. </a:t>
            </a:r>
          </a:p>
          <a:p>
            <a:pPr>
              <a:lnSpc>
                <a:spcPct val="170000"/>
              </a:lnSpc>
              <a:buFont typeface="Wingdings" pitchFamily="2" charset="2"/>
              <a:buChar char="v"/>
            </a:pPr>
            <a:r>
              <a:rPr lang="en-US" dirty="0" smtClean="0">
                <a:latin typeface="Times New Roman" pitchFamily="18" charset="0"/>
                <a:cs typeface="Times New Roman" pitchFamily="18" charset="0"/>
              </a:rPr>
              <a:t> </a:t>
            </a:r>
            <a:r>
              <a:rPr lang="en-US" dirty="0">
                <a:latin typeface="Times New Roman" pitchFamily="18" charset="0"/>
                <a:cs typeface="Times New Roman" pitchFamily="18" charset="0"/>
              </a:rPr>
              <a:t>Wash hands and skin surface immediately if contaminated with blood or body fluid. </a:t>
            </a:r>
            <a:endParaRPr lang="en-US" dirty="0" smtClean="0">
              <a:latin typeface="Times New Roman" pitchFamily="18" charset="0"/>
              <a:cs typeface="Times New Roman" pitchFamily="18" charset="0"/>
            </a:endParaRPr>
          </a:p>
          <a:p>
            <a:pPr>
              <a:lnSpc>
                <a:spcPct val="170000"/>
              </a:lnSpc>
              <a:buFont typeface="Wingdings" pitchFamily="2" charset="2"/>
              <a:buChar char="v"/>
            </a:pPr>
            <a:r>
              <a:rPr lang="en-US" dirty="0" smtClean="0">
                <a:latin typeface="Times New Roman" pitchFamily="18" charset="0"/>
                <a:cs typeface="Times New Roman" pitchFamily="18" charset="0"/>
              </a:rPr>
              <a:t> </a:t>
            </a:r>
            <a:r>
              <a:rPr lang="en-US" dirty="0">
                <a:latin typeface="Times New Roman" pitchFamily="18" charset="0"/>
                <a:cs typeface="Times New Roman" pitchFamily="18" charset="0"/>
              </a:rPr>
              <a:t>Clean all equipment before reused to other patient</a:t>
            </a:r>
            <a:r>
              <a:rPr lang="en-US" dirty="0" smtClean="0">
                <a:latin typeface="Times New Roman" pitchFamily="18" charset="0"/>
                <a:cs typeface="Times New Roman" pitchFamily="18" charset="0"/>
              </a:rPr>
              <a:t>. </a:t>
            </a:r>
          </a:p>
          <a:p>
            <a:pPr>
              <a:lnSpc>
                <a:spcPct val="170000"/>
              </a:lnSpc>
              <a:buFont typeface="Wingdings" pitchFamily="2" charset="2"/>
              <a:buChar char="v"/>
            </a:pPr>
            <a:r>
              <a:rPr lang="en-US" dirty="0" smtClean="0">
                <a:latin typeface="Times New Roman" pitchFamily="18" charset="0"/>
                <a:cs typeface="Times New Roman" pitchFamily="18" charset="0"/>
              </a:rPr>
              <a:t> </a:t>
            </a:r>
            <a:r>
              <a:rPr lang="en-US" dirty="0">
                <a:latin typeface="Times New Roman" pitchFamily="18" charset="0"/>
                <a:cs typeface="Times New Roman" pitchFamily="18" charset="0"/>
              </a:rPr>
              <a:t>Take precaution to prevent injury with sharp instrument. </a:t>
            </a:r>
          </a:p>
          <a:p>
            <a:pPr>
              <a:lnSpc>
                <a:spcPct val="170000"/>
              </a:lnSpc>
              <a:buFont typeface="Wingdings" pitchFamily="2" charset="2"/>
              <a:buChar char="v"/>
            </a:pPr>
            <a:r>
              <a:rPr lang="en-US" dirty="0" smtClean="0">
                <a:latin typeface="Times New Roman" pitchFamily="18" charset="0"/>
                <a:cs typeface="Times New Roman" pitchFamily="18" charset="0"/>
              </a:rPr>
              <a:t> </a:t>
            </a:r>
            <a:r>
              <a:rPr lang="en-US" dirty="0">
                <a:latin typeface="Times New Roman" pitchFamily="18" charset="0"/>
                <a:cs typeface="Times New Roman" pitchFamily="18" charset="0"/>
              </a:rPr>
              <a:t>Know roles and responsibilities for personal safety. </a:t>
            </a:r>
          </a:p>
        </p:txBody>
      </p:sp>
    </p:spTree>
    <p:extLst>
      <p:ext uri="{BB962C8B-B14F-4D97-AF65-F5344CB8AC3E}">
        <p14:creationId xmlns:p14="http://schemas.microsoft.com/office/powerpoint/2010/main" val="41087367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1" y="533401"/>
            <a:ext cx="3276600" cy="5176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609599"/>
            <a:ext cx="3657600" cy="5100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405352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smtClean="0">
                <a:latin typeface="Times New Roman" pitchFamily="18" charset="0"/>
                <a:cs typeface="Times New Roman" pitchFamily="18" charset="0"/>
              </a:rPr>
              <a:t>Special consideration</a:t>
            </a:r>
            <a:endParaRPr lang="en-US" sz="4000" b="1" dirty="0">
              <a:latin typeface="Times New Roman" pitchFamily="18" charset="0"/>
              <a:cs typeface="Times New Roman" pitchFamily="18" charset="0"/>
            </a:endParaRPr>
          </a:p>
        </p:txBody>
      </p:sp>
      <p:sp>
        <p:nvSpPr>
          <p:cNvPr id="3" name="Content Placeholder 2"/>
          <p:cNvSpPr>
            <a:spLocks noGrp="1"/>
          </p:cNvSpPr>
          <p:nvPr>
            <p:ph sz="quarter" idx="1"/>
          </p:nvPr>
        </p:nvSpPr>
        <p:spPr>
          <a:xfrm>
            <a:off x="304800" y="1600200"/>
            <a:ext cx="8610600" cy="4800600"/>
          </a:xfrm>
        </p:spPr>
        <p:txBody>
          <a:bodyPr>
            <a:normAutofit/>
          </a:bodyPr>
          <a:lstStyle/>
          <a:p>
            <a:pPr>
              <a:lnSpc>
                <a:spcPct val="200000"/>
              </a:lnSpc>
              <a:buFont typeface="Wingdings" pitchFamily="2" charset="2"/>
              <a:buChar char="v"/>
            </a:pPr>
            <a:r>
              <a:rPr lang="en-US" sz="2400" dirty="0" smtClean="0">
                <a:latin typeface="Times New Roman" pitchFamily="18" charset="0"/>
                <a:cs typeface="Times New Roman" pitchFamily="18" charset="0"/>
              </a:rPr>
              <a:t> </a:t>
            </a:r>
            <a:r>
              <a:rPr lang="en-US" sz="2400" dirty="0">
                <a:latin typeface="Times New Roman" pitchFamily="18" charset="0"/>
                <a:cs typeface="Times New Roman" pitchFamily="18" charset="0"/>
              </a:rPr>
              <a:t>Health workers who have oxidative lesions or dermatitis should </a:t>
            </a:r>
            <a:r>
              <a:rPr lang="en-US" sz="2400" dirty="0" smtClean="0">
                <a:latin typeface="Times New Roman" pitchFamily="18" charset="0"/>
                <a:cs typeface="Times New Roman" pitchFamily="18" charset="0"/>
              </a:rPr>
              <a:t>avoid </a:t>
            </a:r>
            <a:r>
              <a:rPr lang="en-US" sz="2400" dirty="0">
                <a:latin typeface="Times New Roman" pitchFamily="18" charset="0"/>
                <a:cs typeface="Times New Roman" pitchFamily="18" charset="0"/>
              </a:rPr>
              <a:t>all direct care or handling equipment. </a:t>
            </a:r>
            <a:endParaRPr lang="en-US" sz="2400" dirty="0" smtClean="0">
              <a:latin typeface="Times New Roman" pitchFamily="18" charset="0"/>
              <a:cs typeface="Times New Roman" pitchFamily="18" charset="0"/>
            </a:endParaRPr>
          </a:p>
          <a:p>
            <a:pPr>
              <a:lnSpc>
                <a:spcPct val="200000"/>
              </a:lnSpc>
              <a:buFont typeface="Wingdings" pitchFamily="2" charset="2"/>
              <a:buChar char="v"/>
            </a:pPr>
            <a:r>
              <a:rPr lang="en-US" sz="2400" dirty="0" smtClean="0">
                <a:latin typeface="Times New Roman" pitchFamily="18" charset="0"/>
                <a:cs typeface="Times New Roman" pitchFamily="18" charset="0"/>
              </a:rPr>
              <a:t> </a:t>
            </a:r>
            <a:r>
              <a:rPr lang="en-US" sz="2400" dirty="0">
                <a:latin typeface="Times New Roman" pitchFamily="18" charset="0"/>
                <a:cs typeface="Times New Roman" pitchFamily="18" charset="0"/>
              </a:rPr>
              <a:t>Pregnant healthcare workers are   greater risk for infection than </a:t>
            </a:r>
            <a:r>
              <a:rPr lang="en-US" sz="2400" dirty="0" smtClean="0">
                <a:latin typeface="Times New Roman" pitchFamily="18" charset="0"/>
                <a:cs typeface="Times New Roman" pitchFamily="18" charset="0"/>
              </a:rPr>
              <a:t>non pregnant</a:t>
            </a:r>
            <a:r>
              <a:rPr lang="en-US" sz="2400" dirty="0">
                <a:latin typeface="Times New Roman" pitchFamily="18" charset="0"/>
                <a:cs typeface="Times New Roman" pitchFamily="18" charset="0"/>
              </a:rPr>
              <a:t>. </a:t>
            </a:r>
          </a:p>
        </p:txBody>
      </p:sp>
    </p:spTree>
    <p:extLst>
      <p:ext uri="{BB962C8B-B14F-4D97-AF65-F5344CB8AC3E}">
        <p14:creationId xmlns:p14="http://schemas.microsoft.com/office/powerpoint/2010/main" val="9015003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latin typeface="Times New Roman" pitchFamily="18" charset="0"/>
                <a:cs typeface="Times New Roman" pitchFamily="18" charset="0"/>
              </a:rPr>
              <a:t>Precautions </a:t>
            </a:r>
            <a:r>
              <a:rPr lang="en-US" sz="3600" b="1" dirty="0">
                <a:latin typeface="Times New Roman" pitchFamily="18" charset="0"/>
                <a:cs typeface="Times New Roman" pitchFamily="18" charset="0"/>
              </a:rPr>
              <a:t>for invasive </a:t>
            </a:r>
            <a:r>
              <a:rPr lang="en-US" sz="3600" b="1" dirty="0" smtClean="0">
                <a:latin typeface="Times New Roman" pitchFamily="18" charset="0"/>
                <a:cs typeface="Times New Roman" pitchFamily="18" charset="0"/>
              </a:rPr>
              <a:t>procedures</a:t>
            </a:r>
            <a:endParaRPr lang="en-US" sz="3600" b="1" dirty="0">
              <a:latin typeface="Times New Roman" pitchFamily="18" charset="0"/>
              <a:cs typeface="Times New Roman" pitchFamily="18" charset="0"/>
            </a:endParaRPr>
          </a:p>
        </p:txBody>
      </p:sp>
      <p:sp>
        <p:nvSpPr>
          <p:cNvPr id="3" name="Content Placeholder 2"/>
          <p:cNvSpPr>
            <a:spLocks noGrp="1"/>
          </p:cNvSpPr>
          <p:nvPr>
            <p:ph sz="quarter" idx="1"/>
          </p:nvPr>
        </p:nvSpPr>
        <p:spPr>
          <a:xfrm>
            <a:off x="228600" y="1600200"/>
            <a:ext cx="8686800" cy="4876800"/>
          </a:xfrm>
        </p:spPr>
        <p:txBody>
          <a:bodyPr>
            <a:normAutofit fontScale="92500"/>
          </a:bodyPr>
          <a:lstStyle/>
          <a:p>
            <a:pPr>
              <a:lnSpc>
                <a:spcPct val="170000"/>
              </a:lnSpc>
              <a:buFont typeface="Wingdings" pitchFamily="2" charset="2"/>
              <a:buChar char="v"/>
            </a:pPr>
            <a:r>
              <a:rPr lang="en-US" dirty="0" smtClean="0">
                <a:latin typeface="Times New Roman" pitchFamily="18" charset="0"/>
                <a:cs typeface="Times New Roman" pitchFamily="18" charset="0"/>
              </a:rPr>
              <a:t>All </a:t>
            </a:r>
            <a:r>
              <a:rPr lang="en-US" dirty="0">
                <a:latin typeface="Times New Roman" pitchFamily="18" charset="0"/>
                <a:cs typeface="Times New Roman" pitchFamily="18" charset="0"/>
              </a:rPr>
              <a:t>health workers who participate in invasive procedures must routinely use appropriate barrier.  </a:t>
            </a:r>
            <a:endParaRPr lang="en-US" dirty="0" smtClean="0">
              <a:latin typeface="Times New Roman" pitchFamily="18" charset="0"/>
              <a:cs typeface="Times New Roman" pitchFamily="18" charset="0"/>
            </a:endParaRPr>
          </a:p>
          <a:p>
            <a:pPr>
              <a:lnSpc>
                <a:spcPct val="170000"/>
              </a:lnSpc>
              <a:buFont typeface="Wingdings" pitchFamily="2" charset="2"/>
              <a:buChar char="v"/>
            </a:pPr>
            <a:r>
              <a:rPr lang="en-US" dirty="0" smtClean="0">
                <a:latin typeface="Times New Roman" pitchFamily="18" charset="0"/>
                <a:cs typeface="Times New Roman" pitchFamily="18" charset="0"/>
              </a:rPr>
              <a:t> </a:t>
            </a:r>
            <a:r>
              <a:rPr lang="en-US" dirty="0">
                <a:latin typeface="Times New Roman" pitchFamily="18" charset="0"/>
                <a:cs typeface="Times New Roman" pitchFamily="18" charset="0"/>
              </a:rPr>
              <a:t>Gloves and surgical masks must be worn for all invasive procedures. </a:t>
            </a:r>
            <a:endParaRPr lang="en-US" dirty="0" smtClean="0">
              <a:latin typeface="Times New Roman" pitchFamily="18" charset="0"/>
              <a:cs typeface="Times New Roman" pitchFamily="18" charset="0"/>
            </a:endParaRPr>
          </a:p>
          <a:p>
            <a:pPr>
              <a:lnSpc>
                <a:spcPct val="170000"/>
              </a:lnSpc>
              <a:buFont typeface="Wingdings" pitchFamily="2" charset="2"/>
              <a:buChar char="v"/>
            </a:pPr>
            <a:r>
              <a:rPr lang="en-US" dirty="0" smtClean="0">
                <a:latin typeface="Times New Roman" pitchFamily="18" charset="0"/>
                <a:cs typeface="Times New Roman" pitchFamily="18" charset="0"/>
              </a:rPr>
              <a:t> </a:t>
            </a:r>
            <a:r>
              <a:rPr lang="en-US" dirty="0">
                <a:latin typeface="Times New Roman" pitchFamily="18" charset="0"/>
                <a:cs typeface="Times New Roman" pitchFamily="18" charset="0"/>
              </a:rPr>
              <a:t>If glove is torn it should be removed and wear another gloves. </a:t>
            </a:r>
            <a:endParaRPr lang="en-US" dirty="0" smtClean="0">
              <a:latin typeface="Times New Roman" pitchFamily="18" charset="0"/>
              <a:cs typeface="Times New Roman" pitchFamily="18" charset="0"/>
            </a:endParaRPr>
          </a:p>
          <a:p>
            <a:pPr>
              <a:lnSpc>
                <a:spcPct val="170000"/>
              </a:lnSpc>
              <a:buFont typeface="Wingdings" pitchFamily="2" charset="2"/>
              <a:buChar char="v"/>
            </a:pPr>
            <a:r>
              <a:rPr lang="en-US" dirty="0" smtClean="0">
                <a:latin typeface="Times New Roman" pitchFamily="18" charset="0"/>
                <a:cs typeface="Times New Roman" pitchFamily="18" charset="0"/>
              </a:rPr>
              <a:t> </a:t>
            </a:r>
            <a:r>
              <a:rPr lang="en-US" dirty="0">
                <a:latin typeface="Times New Roman" pitchFamily="18" charset="0"/>
                <a:cs typeface="Times New Roman" pitchFamily="18" charset="0"/>
              </a:rPr>
              <a:t>Protective eye wears or face mask should be worn for all procedures. </a:t>
            </a:r>
          </a:p>
        </p:txBody>
      </p:sp>
    </p:spTree>
    <p:extLst>
      <p:ext uri="{BB962C8B-B14F-4D97-AF65-F5344CB8AC3E}">
        <p14:creationId xmlns:p14="http://schemas.microsoft.com/office/powerpoint/2010/main" val="1215231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latin typeface="Times New Roman" pitchFamily="18" charset="0"/>
                <a:cs typeface="Times New Roman" pitchFamily="18" charset="0"/>
              </a:rPr>
              <a:t>Cont.,</a:t>
            </a:r>
            <a:endParaRPr lang="en-US" b="1" dirty="0">
              <a:latin typeface="Times New Roman" pitchFamily="18" charset="0"/>
              <a:cs typeface="Times New Roman" pitchFamily="18" charset="0"/>
            </a:endParaRPr>
          </a:p>
        </p:txBody>
      </p:sp>
      <p:sp>
        <p:nvSpPr>
          <p:cNvPr id="3" name="Content Placeholder 2"/>
          <p:cNvSpPr>
            <a:spLocks noGrp="1"/>
          </p:cNvSpPr>
          <p:nvPr>
            <p:ph sz="quarter" idx="1"/>
          </p:nvPr>
        </p:nvSpPr>
        <p:spPr>
          <a:xfrm>
            <a:off x="304800" y="1447800"/>
            <a:ext cx="8534400" cy="4953000"/>
          </a:xfrm>
        </p:spPr>
        <p:txBody>
          <a:bodyPr>
            <a:normAutofit/>
          </a:bodyPr>
          <a:lstStyle/>
          <a:p>
            <a:pPr>
              <a:lnSpc>
                <a:spcPct val="200000"/>
              </a:lnSpc>
              <a:buFont typeface="Wingdings" pitchFamily="2" charset="2"/>
              <a:buChar char="v"/>
            </a:pPr>
            <a:r>
              <a:rPr lang="en-US" sz="2800" dirty="0" smtClean="0">
                <a:latin typeface="Times New Roman" pitchFamily="18" charset="0"/>
                <a:cs typeface="Times New Roman" pitchFamily="18" charset="0"/>
              </a:rPr>
              <a:t> </a:t>
            </a:r>
            <a:r>
              <a:rPr lang="en-US" sz="2800" dirty="0">
                <a:latin typeface="Times New Roman" pitchFamily="18" charset="0"/>
                <a:cs typeface="Times New Roman" pitchFamily="18" charset="0"/>
              </a:rPr>
              <a:t>Gowns or aprons should make of materials providing effective barrier during invasive procedures. </a:t>
            </a:r>
            <a:endParaRPr lang="en-US" sz="2800" dirty="0" smtClean="0">
              <a:latin typeface="Times New Roman" pitchFamily="18" charset="0"/>
              <a:cs typeface="Times New Roman" pitchFamily="18" charset="0"/>
            </a:endParaRPr>
          </a:p>
          <a:p>
            <a:pPr>
              <a:lnSpc>
                <a:spcPct val="200000"/>
              </a:lnSpc>
              <a:buFont typeface="Wingdings" pitchFamily="2" charset="2"/>
              <a:buChar char="v"/>
            </a:pPr>
            <a:r>
              <a:rPr lang="en-US" sz="2800" dirty="0" smtClean="0">
                <a:latin typeface="Times New Roman" pitchFamily="18" charset="0"/>
                <a:cs typeface="Times New Roman" pitchFamily="18" charset="0"/>
              </a:rPr>
              <a:t> </a:t>
            </a:r>
            <a:r>
              <a:rPr lang="en-US" sz="2800" dirty="0">
                <a:latin typeface="Times New Roman" pitchFamily="18" charset="0"/>
                <a:cs typeface="Times New Roman" pitchFamily="18" charset="0"/>
              </a:rPr>
              <a:t>All health care workers in a health work place should wear gloves and gown. </a:t>
            </a:r>
          </a:p>
        </p:txBody>
      </p:sp>
    </p:spTree>
    <p:extLst>
      <p:ext uri="{BB962C8B-B14F-4D97-AF65-F5344CB8AC3E}">
        <p14:creationId xmlns:p14="http://schemas.microsoft.com/office/powerpoint/2010/main" val="38216187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b="1" dirty="0">
                <a:latin typeface="Times New Roman" pitchFamily="18" charset="0"/>
                <a:cs typeface="Times New Roman" pitchFamily="18" charset="0"/>
              </a:rPr>
              <a:t>How should I clean up blood/body fluids: </a:t>
            </a:r>
            <a:br>
              <a:rPr lang="en-US" sz="2800" b="1" dirty="0">
                <a:latin typeface="Times New Roman" pitchFamily="18" charset="0"/>
                <a:cs typeface="Times New Roman" pitchFamily="18" charset="0"/>
              </a:rPr>
            </a:br>
            <a:endParaRPr lang="en-US" sz="2800" b="1" dirty="0">
              <a:latin typeface="Times New Roman" pitchFamily="18" charset="0"/>
              <a:cs typeface="Times New Roman" pitchFamily="18" charset="0"/>
            </a:endParaRPr>
          </a:p>
        </p:txBody>
      </p:sp>
      <p:sp>
        <p:nvSpPr>
          <p:cNvPr id="3" name="Content Placeholder 2"/>
          <p:cNvSpPr>
            <a:spLocks noGrp="1"/>
          </p:cNvSpPr>
          <p:nvPr>
            <p:ph sz="quarter" idx="1"/>
          </p:nvPr>
        </p:nvSpPr>
        <p:spPr>
          <a:xfrm>
            <a:off x="228600" y="1600200"/>
            <a:ext cx="8686800" cy="4953000"/>
          </a:xfrm>
        </p:spPr>
        <p:txBody>
          <a:bodyPr>
            <a:normAutofit fontScale="92500"/>
          </a:bodyPr>
          <a:lstStyle/>
          <a:p>
            <a:pPr>
              <a:lnSpc>
                <a:spcPct val="170000"/>
              </a:lnSpc>
              <a:buFont typeface="Wingdings" pitchFamily="2" charset="2"/>
              <a:buChar char="v"/>
            </a:pPr>
            <a:r>
              <a:rPr lang="en-US" dirty="0" smtClean="0">
                <a:latin typeface="Times New Roman" pitchFamily="18" charset="0"/>
                <a:cs typeface="Times New Roman" pitchFamily="18" charset="0"/>
              </a:rPr>
              <a:t>Put </a:t>
            </a:r>
            <a:r>
              <a:rPr lang="en-US" dirty="0">
                <a:latin typeface="Times New Roman" pitchFamily="18" charset="0"/>
                <a:cs typeface="Times New Roman" pitchFamily="18" charset="0"/>
              </a:rPr>
              <a:t>on disposable gloves  </a:t>
            </a:r>
            <a:endParaRPr lang="en-US" dirty="0" smtClean="0">
              <a:latin typeface="Times New Roman" pitchFamily="18" charset="0"/>
              <a:cs typeface="Times New Roman" pitchFamily="18" charset="0"/>
            </a:endParaRPr>
          </a:p>
          <a:p>
            <a:pPr>
              <a:lnSpc>
                <a:spcPct val="170000"/>
              </a:lnSpc>
              <a:buFont typeface="Wingdings" pitchFamily="2" charset="2"/>
              <a:buChar char="v"/>
            </a:pPr>
            <a:r>
              <a:rPr lang="en-US" dirty="0" smtClean="0">
                <a:latin typeface="Times New Roman" pitchFamily="18" charset="0"/>
                <a:cs typeface="Times New Roman" pitchFamily="18" charset="0"/>
              </a:rPr>
              <a:t> </a:t>
            </a:r>
            <a:r>
              <a:rPr lang="en-US" dirty="0">
                <a:latin typeface="Times New Roman" pitchFamily="18" charset="0"/>
                <a:cs typeface="Times New Roman" pitchFamily="18" charset="0"/>
              </a:rPr>
              <a:t>Wipe up blood or body fluids with absorbent paper towels.  </a:t>
            </a:r>
            <a:endParaRPr lang="en-US" dirty="0" smtClean="0">
              <a:latin typeface="Times New Roman" pitchFamily="18" charset="0"/>
              <a:cs typeface="Times New Roman" pitchFamily="18" charset="0"/>
            </a:endParaRPr>
          </a:p>
          <a:p>
            <a:pPr>
              <a:lnSpc>
                <a:spcPct val="170000"/>
              </a:lnSpc>
              <a:buFont typeface="Wingdings" pitchFamily="2" charset="2"/>
              <a:buChar char="v"/>
            </a:pPr>
            <a:r>
              <a:rPr lang="en-US" dirty="0" smtClean="0">
                <a:latin typeface="Times New Roman" pitchFamily="18" charset="0"/>
                <a:cs typeface="Times New Roman" pitchFamily="18" charset="0"/>
              </a:rPr>
              <a:t> </a:t>
            </a:r>
            <a:r>
              <a:rPr lang="en-US" dirty="0">
                <a:latin typeface="Times New Roman" pitchFamily="18" charset="0"/>
                <a:cs typeface="Times New Roman" pitchFamily="18" charset="0"/>
              </a:rPr>
              <a:t>Place contaminated paper towels in a new plastic garbage bag.  </a:t>
            </a:r>
            <a:endParaRPr lang="en-US" dirty="0" smtClean="0">
              <a:latin typeface="Times New Roman" pitchFamily="18" charset="0"/>
              <a:cs typeface="Times New Roman" pitchFamily="18" charset="0"/>
            </a:endParaRPr>
          </a:p>
          <a:p>
            <a:pPr>
              <a:lnSpc>
                <a:spcPct val="170000"/>
              </a:lnSpc>
              <a:buFont typeface="Wingdings" pitchFamily="2" charset="2"/>
              <a:buChar char="v"/>
            </a:pPr>
            <a:r>
              <a:rPr lang="en-US" dirty="0" smtClean="0">
                <a:latin typeface="Times New Roman" pitchFamily="18" charset="0"/>
                <a:cs typeface="Times New Roman" pitchFamily="18" charset="0"/>
              </a:rPr>
              <a:t> </a:t>
            </a:r>
            <a:r>
              <a:rPr lang="en-US" dirty="0">
                <a:latin typeface="Times New Roman" pitchFamily="18" charset="0"/>
                <a:cs typeface="Times New Roman" pitchFamily="18" charset="0"/>
              </a:rPr>
              <a:t>Clean and rinse area with usual disinfectant.  </a:t>
            </a:r>
            <a:endParaRPr lang="en-US" dirty="0" smtClean="0">
              <a:latin typeface="Times New Roman" pitchFamily="18" charset="0"/>
              <a:cs typeface="Times New Roman" pitchFamily="18" charset="0"/>
            </a:endParaRPr>
          </a:p>
          <a:p>
            <a:pPr>
              <a:lnSpc>
                <a:spcPct val="170000"/>
              </a:lnSpc>
              <a:buFont typeface="Wingdings" pitchFamily="2" charset="2"/>
              <a:buChar char="v"/>
            </a:pPr>
            <a:r>
              <a:rPr lang="en-US" dirty="0" smtClean="0">
                <a:latin typeface="Times New Roman" pitchFamily="18" charset="0"/>
                <a:cs typeface="Times New Roman" pitchFamily="18" charset="0"/>
              </a:rPr>
              <a:t> </a:t>
            </a:r>
            <a:r>
              <a:rPr lang="en-US" dirty="0">
                <a:latin typeface="Times New Roman" pitchFamily="18" charset="0"/>
                <a:cs typeface="Times New Roman" pitchFamily="18" charset="0"/>
              </a:rPr>
              <a:t>Wipe the surface with a 1:10 dilution of household bleach in water. This concentration can be achieved by mixing 1 ounce of household bleach with 9 ounces of tap water (1:10 dilution). </a:t>
            </a:r>
            <a:endParaRPr lang="en-US"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1114552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latin typeface="Times New Roman" pitchFamily="18" charset="0"/>
                <a:cs typeface="Times New Roman" pitchFamily="18" charset="0"/>
              </a:rPr>
              <a:t>Cont.,</a:t>
            </a:r>
            <a:endParaRPr lang="en-US" b="1" dirty="0">
              <a:latin typeface="Times New Roman" pitchFamily="18" charset="0"/>
              <a:cs typeface="Times New Roman" pitchFamily="18" charset="0"/>
            </a:endParaRPr>
          </a:p>
        </p:txBody>
      </p:sp>
      <p:sp>
        <p:nvSpPr>
          <p:cNvPr id="3" name="Content Placeholder 2"/>
          <p:cNvSpPr>
            <a:spLocks noGrp="1"/>
          </p:cNvSpPr>
          <p:nvPr>
            <p:ph sz="quarter" idx="1"/>
          </p:nvPr>
        </p:nvSpPr>
        <p:spPr/>
        <p:txBody>
          <a:bodyPr>
            <a:normAutofit/>
          </a:bodyPr>
          <a:lstStyle/>
          <a:p>
            <a:pPr>
              <a:lnSpc>
                <a:spcPct val="170000"/>
              </a:lnSpc>
              <a:buFont typeface="Wingdings" pitchFamily="2" charset="2"/>
              <a:buChar char="v"/>
            </a:pPr>
            <a:r>
              <a:rPr lang="en-US" dirty="0">
                <a:latin typeface="Times New Roman" pitchFamily="18" charset="0"/>
                <a:cs typeface="Times New Roman" pitchFamily="18" charset="0"/>
              </a:rPr>
              <a:t> Dispose into the same plastic garbage bag: the cloths used to wipe up and your gloves, removing gloves last.  </a:t>
            </a:r>
          </a:p>
          <a:p>
            <a:pPr>
              <a:lnSpc>
                <a:spcPct val="170000"/>
              </a:lnSpc>
              <a:buFont typeface="Wingdings" pitchFamily="2" charset="2"/>
              <a:buChar char="v"/>
            </a:pPr>
            <a:r>
              <a:rPr lang="en-US" dirty="0">
                <a:latin typeface="Times New Roman" pitchFamily="18" charset="0"/>
                <a:cs typeface="Times New Roman" pitchFamily="18" charset="0"/>
              </a:rPr>
              <a:t> Secure bag with tie.  </a:t>
            </a:r>
          </a:p>
          <a:p>
            <a:pPr>
              <a:lnSpc>
                <a:spcPct val="170000"/>
              </a:lnSpc>
              <a:buFont typeface="Wingdings" pitchFamily="2" charset="2"/>
              <a:buChar char="v"/>
            </a:pPr>
            <a:r>
              <a:rPr lang="en-US" dirty="0">
                <a:latin typeface="Times New Roman" pitchFamily="18" charset="0"/>
                <a:cs typeface="Times New Roman" pitchFamily="18" charset="0"/>
              </a:rPr>
              <a:t> Dispose of plastic garbage bag as per your department's instructions.  </a:t>
            </a:r>
          </a:p>
          <a:p>
            <a:pPr>
              <a:lnSpc>
                <a:spcPct val="170000"/>
              </a:lnSpc>
              <a:buFont typeface="Wingdings" pitchFamily="2" charset="2"/>
              <a:buChar char="v"/>
            </a:pPr>
            <a:r>
              <a:rPr lang="en-US" dirty="0">
                <a:latin typeface="Times New Roman" pitchFamily="18" charset="0"/>
                <a:cs typeface="Times New Roman" pitchFamily="18" charset="0"/>
              </a:rPr>
              <a:t> Wash hands. </a:t>
            </a:r>
          </a:p>
          <a:p>
            <a:endParaRPr lang="en-US" dirty="0"/>
          </a:p>
        </p:txBody>
      </p:sp>
    </p:spTree>
    <p:extLst>
      <p:ext uri="{BB962C8B-B14F-4D97-AF65-F5344CB8AC3E}">
        <p14:creationId xmlns:p14="http://schemas.microsoft.com/office/powerpoint/2010/main" val="3192823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85800" y="838200"/>
            <a:ext cx="7772400" cy="4572000"/>
          </a:xfrm>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txBody>
          <a:bodyPr>
            <a:normAutofit/>
          </a:bodyPr>
          <a:lstStyle/>
          <a:p>
            <a:pPr marL="0" indent="0" algn="ctr">
              <a:lnSpc>
                <a:spcPct val="200000"/>
              </a:lnSpc>
              <a:buNone/>
            </a:pPr>
            <a:endParaRPr lang="en-US" sz="4800" b="1" dirty="0" smtClean="0">
              <a:solidFill>
                <a:srgbClr val="0070C0"/>
              </a:solidFill>
              <a:latin typeface="Times New Roman" pitchFamily="18" charset="0"/>
              <a:cs typeface="Times New Roman" pitchFamily="18" charset="0"/>
            </a:endParaRPr>
          </a:p>
          <a:p>
            <a:pPr marL="0" indent="0" algn="ctr">
              <a:lnSpc>
                <a:spcPct val="200000"/>
              </a:lnSpc>
              <a:buNone/>
            </a:pPr>
            <a:r>
              <a:rPr lang="en-US" sz="4800" b="1" dirty="0">
                <a:solidFill>
                  <a:srgbClr val="0070C0"/>
                </a:solidFill>
                <a:latin typeface="Times New Roman" pitchFamily="18" charset="0"/>
                <a:cs typeface="Times New Roman" pitchFamily="18" charset="0"/>
              </a:rPr>
              <a:t>Surgical Hand </a:t>
            </a:r>
            <a:r>
              <a:rPr lang="en-US" sz="4800" b="1" dirty="0" smtClean="0">
                <a:solidFill>
                  <a:srgbClr val="0070C0"/>
                </a:solidFill>
                <a:latin typeface="Times New Roman" pitchFamily="18" charset="0"/>
                <a:cs typeface="Times New Roman" pitchFamily="18" charset="0"/>
              </a:rPr>
              <a:t>Washing</a:t>
            </a:r>
          </a:p>
        </p:txBody>
      </p:sp>
    </p:spTree>
    <p:extLst>
      <p:ext uri="{BB962C8B-B14F-4D97-AF65-F5344CB8AC3E}">
        <p14:creationId xmlns:p14="http://schemas.microsoft.com/office/powerpoint/2010/main" val="2959655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Times New Roman" pitchFamily="18" charset="0"/>
                <a:cs typeface="Times New Roman" pitchFamily="18" charset="0"/>
              </a:rPr>
              <a:t>Introduction</a:t>
            </a:r>
            <a:endParaRPr lang="en-US" b="1" dirty="0">
              <a:latin typeface="Times New Roman" pitchFamily="18" charset="0"/>
              <a:cs typeface="Times New Roman" pitchFamily="18" charset="0"/>
            </a:endParaRPr>
          </a:p>
        </p:txBody>
      </p:sp>
      <p:sp>
        <p:nvSpPr>
          <p:cNvPr id="3" name="Content Placeholder 2"/>
          <p:cNvSpPr>
            <a:spLocks noGrp="1"/>
          </p:cNvSpPr>
          <p:nvPr>
            <p:ph sz="quarter" idx="1"/>
          </p:nvPr>
        </p:nvSpPr>
        <p:spPr>
          <a:xfrm>
            <a:off x="228600" y="1447800"/>
            <a:ext cx="8686800" cy="5105400"/>
          </a:xfrm>
        </p:spPr>
        <p:txBody>
          <a:bodyPr>
            <a:normAutofit/>
          </a:bodyPr>
          <a:lstStyle/>
          <a:p>
            <a:pPr marL="0" indent="0">
              <a:lnSpc>
                <a:spcPct val="150000"/>
              </a:lnSpc>
              <a:buNone/>
            </a:pPr>
            <a:r>
              <a:rPr lang="en-US" sz="2400" dirty="0">
                <a:latin typeface="Times New Roman" pitchFamily="18" charset="0"/>
                <a:cs typeface="Times New Roman" pitchFamily="18" charset="0"/>
              </a:rPr>
              <a:t>One of the most important aspects of maintaining good health is to combat microorganisms that cause disease and infection, and a good way to do this is through the use of an antiseptic. An antiseptic is a substance applied directly to the affected area that either kills microorganisms or prevents them from growing. There are a variety of antiseptics in common use today that can be classified by their active chemical ingredients </a:t>
            </a:r>
          </a:p>
        </p:txBody>
      </p:sp>
    </p:spTree>
    <p:extLst>
      <p:ext uri="{BB962C8B-B14F-4D97-AF65-F5344CB8AC3E}">
        <p14:creationId xmlns:p14="http://schemas.microsoft.com/office/powerpoint/2010/main" val="19404257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200" b="1" dirty="0">
                <a:latin typeface="Times New Roman" pitchFamily="18" charset="0"/>
                <a:cs typeface="Times New Roman" pitchFamily="18" charset="0"/>
              </a:rPr>
              <a:t>Learning objectives: </a:t>
            </a:r>
          </a:p>
        </p:txBody>
      </p:sp>
      <p:sp>
        <p:nvSpPr>
          <p:cNvPr id="3" name="Content Placeholder 2"/>
          <p:cNvSpPr>
            <a:spLocks noGrp="1"/>
          </p:cNvSpPr>
          <p:nvPr>
            <p:ph sz="quarter" idx="1"/>
          </p:nvPr>
        </p:nvSpPr>
        <p:spPr>
          <a:xfrm>
            <a:off x="228600" y="1600200"/>
            <a:ext cx="8686800" cy="4953000"/>
          </a:xfrm>
        </p:spPr>
        <p:txBody>
          <a:bodyPr>
            <a:normAutofit lnSpcReduction="10000"/>
          </a:bodyPr>
          <a:lstStyle/>
          <a:p>
            <a:pPr marL="0" indent="0">
              <a:lnSpc>
                <a:spcPct val="170000"/>
              </a:lnSpc>
              <a:buNone/>
            </a:pPr>
            <a:r>
              <a:rPr lang="en-US" b="1" dirty="0">
                <a:latin typeface="Times New Roman" pitchFamily="18" charset="0"/>
                <a:cs typeface="Times New Roman" pitchFamily="18" charset="0"/>
              </a:rPr>
              <a:t>By the end of this lecture the student will be able to:  </a:t>
            </a:r>
          </a:p>
          <a:p>
            <a:pPr marL="0" indent="0">
              <a:lnSpc>
                <a:spcPct val="170000"/>
              </a:lnSpc>
              <a:buNone/>
            </a:pPr>
            <a:r>
              <a:rPr lang="en-US" dirty="0">
                <a:latin typeface="Times New Roman" pitchFamily="18" charset="0"/>
                <a:cs typeface="Times New Roman" pitchFamily="18" charset="0"/>
              </a:rPr>
              <a:t>1- Define surgical hand washing </a:t>
            </a:r>
          </a:p>
          <a:p>
            <a:pPr marL="0" indent="0">
              <a:lnSpc>
                <a:spcPct val="170000"/>
              </a:lnSpc>
              <a:buNone/>
            </a:pPr>
            <a:r>
              <a:rPr lang="en-US" dirty="0">
                <a:latin typeface="Times New Roman" pitchFamily="18" charset="0"/>
                <a:cs typeface="Times New Roman" pitchFamily="18" charset="0"/>
              </a:rPr>
              <a:t>2- List the purposes of surgical hand scrubs. </a:t>
            </a:r>
          </a:p>
          <a:p>
            <a:pPr marL="0" indent="0">
              <a:lnSpc>
                <a:spcPct val="170000"/>
              </a:lnSpc>
              <a:buNone/>
            </a:pPr>
            <a:r>
              <a:rPr lang="en-US" dirty="0">
                <a:latin typeface="Times New Roman" pitchFamily="18" charset="0"/>
                <a:cs typeface="Times New Roman" pitchFamily="18" charset="0"/>
              </a:rPr>
              <a:t>3- Describe types of surgical hand scrubs. </a:t>
            </a:r>
          </a:p>
          <a:p>
            <a:pPr marL="0" indent="0">
              <a:lnSpc>
                <a:spcPct val="170000"/>
              </a:lnSpc>
              <a:buNone/>
            </a:pPr>
            <a:r>
              <a:rPr lang="en-US" dirty="0">
                <a:latin typeface="Times New Roman" pitchFamily="18" charset="0"/>
                <a:cs typeface="Times New Roman" pitchFamily="18" charset="0"/>
              </a:rPr>
              <a:t>4- List the safety considerations. </a:t>
            </a:r>
          </a:p>
          <a:p>
            <a:pPr marL="0" indent="0">
              <a:lnSpc>
                <a:spcPct val="170000"/>
              </a:lnSpc>
              <a:buNone/>
            </a:pPr>
            <a:r>
              <a:rPr lang="en-US" dirty="0">
                <a:latin typeface="Times New Roman" pitchFamily="18" charset="0"/>
                <a:cs typeface="Times New Roman" pitchFamily="18" charset="0"/>
              </a:rPr>
              <a:t>5- Demonstrate the recommended practices for surgical hand washing. </a:t>
            </a:r>
            <a:endParaRPr lang="en-US"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299043395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latin typeface="Times New Roman" pitchFamily="18" charset="0"/>
                <a:cs typeface="Times New Roman" pitchFamily="18" charset="0"/>
              </a:rPr>
              <a:t>Introduction</a:t>
            </a:r>
            <a:endParaRPr lang="en-US" b="1" dirty="0">
              <a:latin typeface="Times New Roman" pitchFamily="18" charset="0"/>
              <a:cs typeface="Times New Roman" pitchFamily="18" charset="0"/>
            </a:endParaRPr>
          </a:p>
        </p:txBody>
      </p:sp>
      <p:sp>
        <p:nvSpPr>
          <p:cNvPr id="3" name="Content Placeholder 2"/>
          <p:cNvSpPr>
            <a:spLocks noGrp="1"/>
          </p:cNvSpPr>
          <p:nvPr>
            <p:ph sz="quarter" idx="1"/>
          </p:nvPr>
        </p:nvSpPr>
        <p:spPr>
          <a:xfrm>
            <a:off x="228600" y="1447800"/>
            <a:ext cx="8686800" cy="5105400"/>
          </a:xfrm>
        </p:spPr>
        <p:txBody>
          <a:bodyPr>
            <a:normAutofit/>
          </a:bodyPr>
          <a:lstStyle/>
          <a:p>
            <a:r>
              <a:rPr lang="en-US" dirty="0"/>
              <a:t>Skin is a major source of microorganisms and a major source of contamination in the operating room (OR) setting. Since skin cannot be sterilized, members of the surgical team must wear sterile gloves. The purpose of the surgical hand scrub is to significantly reduce the number of skin bacteria found on the hands and arms of the OR staff. </a:t>
            </a:r>
          </a:p>
          <a:p>
            <a:r>
              <a:rPr lang="en-US" dirty="0"/>
              <a:t>Studies have shown that skin bacteria rapidly multiply under surgical gloves if hands are not washed with an antimicrobial soap, whereas a surgical hand scrub will inhibit growth of bacteria under gloved hands. </a:t>
            </a:r>
          </a:p>
        </p:txBody>
      </p:sp>
    </p:spTree>
    <p:extLst>
      <p:ext uri="{BB962C8B-B14F-4D97-AF65-F5344CB8AC3E}">
        <p14:creationId xmlns:p14="http://schemas.microsoft.com/office/powerpoint/2010/main" val="316464226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Times New Roman" pitchFamily="18" charset="0"/>
                <a:cs typeface="Times New Roman" pitchFamily="18" charset="0"/>
              </a:rPr>
              <a:t> </a:t>
            </a:r>
            <a:r>
              <a:rPr lang="en-US" b="1" dirty="0" smtClean="0">
                <a:latin typeface="Times New Roman" pitchFamily="18" charset="0"/>
                <a:cs typeface="Times New Roman" pitchFamily="18" charset="0"/>
              </a:rPr>
              <a:t>Definition</a:t>
            </a:r>
            <a:endParaRPr lang="en-US" b="1" dirty="0">
              <a:latin typeface="Times New Roman" pitchFamily="18" charset="0"/>
              <a:cs typeface="Times New Roman" pitchFamily="18" charset="0"/>
            </a:endParaRPr>
          </a:p>
        </p:txBody>
      </p:sp>
      <p:sp>
        <p:nvSpPr>
          <p:cNvPr id="3" name="Content Placeholder 2"/>
          <p:cNvSpPr>
            <a:spLocks noGrp="1"/>
          </p:cNvSpPr>
          <p:nvPr>
            <p:ph sz="quarter" idx="1"/>
          </p:nvPr>
        </p:nvSpPr>
        <p:spPr>
          <a:xfrm>
            <a:off x="228600" y="1447800"/>
            <a:ext cx="8763000" cy="5029200"/>
          </a:xfrm>
        </p:spPr>
        <p:txBody>
          <a:bodyPr/>
          <a:lstStyle/>
          <a:p>
            <a:pPr marL="0" indent="0">
              <a:lnSpc>
                <a:spcPct val="200000"/>
              </a:lnSpc>
              <a:buNone/>
            </a:pPr>
            <a:r>
              <a:rPr lang="en-US" dirty="0">
                <a:latin typeface="Times New Roman" pitchFamily="18" charset="0"/>
                <a:cs typeface="Times New Roman" pitchFamily="18" charset="0"/>
              </a:rPr>
              <a:t>A surgical hand scrub is performed prior to </a:t>
            </a:r>
            <a:r>
              <a:rPr lang="en-US" dirty="0" smtClean="0">
                <a:latin typeface="Times New Roman" pitchFamily="18" charset="0"/>
                <a:cs typeface="Times New Roman" pitchFamily="18" charset="0"/>
              </a:rPr>
              <a:t>put on </a:t>
            </a:r>
            <a:r>
              <a:rPr lang="en-US" dirty="0">
                <a:latin typeface="Times New Roman" pitchFamily="18" charset="0"/>
                <a:cs typeface="Times New Roman" pitchFamily="18" charset="0"/>
              </a:rPr>
              <a:t>surgical </a:t>
            </a:r>
            <a:r>
              <a:rPr lang="en-US" dirty="0" smtClean="0">
                <a:latin typeface="Times New Roman" pitchFamily="18" charset="0"/>
                <a:cs typeface="Times New Roman" pitchFamily="18" charset="0"/>
              </a:rPr>
              <a:t>clothing </a:t>
            </a:r>
            <a:r>
              <a:rPr lang="en-US" dirty="0">
                <a:latin typeface="Times New Roman" pitchFamily="18" charset="0"/>
                <a:cs typeface="Times New Roman" pitchFamily="18" charset="0"/>
              </a:rPr>
              <a:t>and lasts two to five minutes, depending on the product used and hospital policy. </a:t>
            </a:r>
          </a:p>
        </p:txBody>
      </p:sp>
    </p:spTree>
    <p:extLst>
      <p:ext uri="{BB962C8B-B14F-4D97-AF65-F5344CB8AC3E}">
        <p14:creationId xmlns:p14="http://schemas.microsoft.com/office/powerpoint/2010/main" val="313399828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latin typeface="Times New Roman" pitchFamily="18" charset="0"/>
                <a:cs typeface="Times New Roman" pitchFamily="18" charset="0"/>
              </a:rPr>
              <a:t>Purposes </a:t>
            </a:r>
            <a:endParaRPr lang="en-US" b="1" dirty="0">
              <a:latin typeface="Times New Roman" pitchFamily="18" charset="0"/>
              <a:cs typeface="Times New Roman" pitchFamily="18" charset="0"/>
            </a:endParaRPr>
          </a:p>
        </p:txBody>
      </p:sp>
      <p:sp>
        <p:nvSpPr>
          <p:cNvPr id="3" name="Content Placeholder 2"/>
          <p:cNvSpPr>
            <a:spLocks noGrp="1"/>
          </p:cNvSpPr>
          <p:nvPr>
            <p:ph sz="quarter" idx="1"/>
          </p:nvPr>
        </p:nvSpPr>
        <p:spPr>
          <a:xfrm>
            <a:off x="304800" y="1447800"/>
            <a:ext cx="8534400" cy="5105400"/>
          </a:xfrm>
        </p:spPr>
        <p:txBody>
          <a:bodyPr/>
          <a:lstStyle/>
          <a:p>
            <a:pPr marL="0" indent="0">
              <a:lnSpc>
                <a:spcPct val="150000"/>
              </a:lnSpc>
              <a:buNone/>
            </a:pPr>
            <a:r>
              <a:rPr lang="en-US" dirty="0">
                <a:latin typeface="Times New Roman" pitchFamily="18" charset="0"/>
                <a:cs typeface="Times New Roman" pitchFamily="18" charset="0"/>
              </a:rPr>
              <a:t>1-To remove as many microorganisms from the hand as possible before sterile procedures. </a:t>
            </a:r>
            <a:endParaRPr lang="en-US" dirty="0" smtClean="0">
              <a:latin typeface="Times New Roman" pitchFamily="18" charset="0"/>
              <a:cs typeface="Times New Roman" pitchFamily="18" charset="0"/>
            </a:endParaRPr>
          </a:p>
          <a:p>
            <a:pPr marL="0" indent="0">
              <a:lnSpc>
                <a:spcPct val="150000"/>
              </a:lnSpc>
              <a:buNone/>
            </a:pPr>
            <a:r>
              <a:rPr lang="en-US" dirty="0" smtClean="0">
                <a:latin typeface="Times New Roman" pitchFamily="18" charset="0"/>
                <a:cs typeface="Times New Roman" pitchFamily="18" charset="0"/>
              </a:rPr>
              <a:t>2- </a:t>
            </a:r>
            <a:r>
              <a:rPr lang="en-US" dirty="0">
                <a:latin typeface="Times New Roman" pitchFamily="18" charset="0"/>
                <a:cs typeface="Times New Roman" pitchFamily="18" charset="0"/>
              </a:rPr>
              <a:t>To decrease the risk of infection for high risk groups.  (e.g., in the operating room) </a:t>
            </a:r>
            <a:endParaRPr lang="en-US" dirty="0" smtClean="0">
              <a:latin typeface="Times New Roman" pitchFamily="18" charset="0"/>
              <a:cs typeface="Times New Roman" pitchFamily="18" charset="0"/>
            </a:endParaRPr>
          </a:p>
          <a:p>
            <a:pPr marL="0" indent="0">
              <a:lnSpc>
                <a:spcPct val="150000"/>
              </a:lnSpc>
              <a:buNone/>
            </a:pPr>
            <a:r>
              <a:rPr lang="en-US" b="1" dirty="0" smtClean="0">
                <a:latin typeface="Times New Roman" pitchFamily="18" charset="0"/>
                <a:cs typeface="Times New Roman" pitchFamily="18" charset="0"/>
              </a:rPr>
              <a:t>Types </a:t>
            </a:r>
            <a:r>
              <a:rPr lang="en-US" b="1" dirty="0">
                <a:latin typeface="Times New Roman" pitchFamily="18" charset="0"/>
                <a:cs typeface="Times New Roman" pitchFamily="18" charset="0"/>
              </a:rPr>
              <a:t>of surgical hand scrubs </a:t>
            </a:r>
          </a:p>
          <a:p>
            <a:pPr marL="0" indent="0">
              <a:lnSpc>
                <a:spcPct val="150000"/>
              </a:lnSpc>
              <a:buNone/>
            </a:pPr>
            <a:r>
              <a:rPr lang="en-US" dirty="0">
                <a:latin typeface="Times New Roman" pitchFamily="18" charset="0"/>
                <a:cs typeface="Times New Roman" pitchFamily="18" charset="0"/>
              </a:rPr>
              <a:t>1-Water based surgical hand scrub </a:t>
            </a:r>
          </a:p>
          <a:p>
            <a:pPr marL="0" indent="0">
              <a:lnSpc>
                <a:spcPct val="150000"/>
              </a:lnSpc>
              <a:buNone/>
            </a:pPr>
            <a:r>
              <a:rPr lang="en-US" dirty="0">
                <a:latin typeface="Times New Roman" pitchFamily="18" charset="0"/>
                <a:cs typeface="Times New Roman" pitchFamily="18" charset="0"/>
              </a:rPr>
              <a:t>2-Alcohol based surgical hand </a:t>
            </a:r>
            <a:r>
              <a:rPr lang="en-US" dirty="0" smtClean="0">
                <a:latin typeface="Times New Roman" pitchFamily="18" charset="0"/>
                <a:cs typeface="Times New Roman" pitchFamily="18" charset="0"/>
              </a:rPr>
              <a:t>rub </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151509039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dirty="0" smtClean="0">
                <a:latin typeface="Times New Roman" pitchFamily="18" charset="0"/>
                <a:cs typeface="Times New Roman" pitchFamily="18" charset="0"/>
              </a:rPr>
              <a:t>Equipment </a:t>
            </a:r>
            <a:r>
              <a:rPr lang="en-US" b="1" dirty="0">
                <a:latin typeface="Times New Roman" pitchFamily="18" charset="0"/>
                <a:cs typeface="Times New Roman" pitchFamily="18" charset="0"/>
              </a:rPr>
              <a:t/>
            </a:r>
            <a:br>
              <a:rPr lang="en-US" b="1" dirty="0">
                <a:latin typeface="Times New Roman" pitchFamily="18" charset="0"/>
                <a:cs typeface="Times New Roman" pitchFamily="18" charset="0"/>
              </a:rPr>
            </a:br>
            <a:endParaRPr lang="en-US" b="1" dirty="0">
              <a:latin typeface="Times New Roman" pitchFamily="18" charset="0"/>
              <a:cs typeface="Times New Roman" pitchFamily="18" charset="0"/>
            </a:endParaRPr>
          </a:p>
        </p:txBody>
      </p:sp>
      <p:sp>
        <p:nvSpPr>
          <p:cNvPr id="3" name="Content Placeholder 2"/>
          <p:cNvSpPr>
            <a:spLocks noGrp="1"/>
          </p:cNvSpPr>
          <p:nvPr>
            <p:ph sz="quarter" idx="1"/>
          </p:nvPr>
        </p:nvSpPr>
        <p:spPr>
          <a:xfrm>
            <a:off x="228600" y="1447800"/>
            <a:ext cx="8686800" cy="5105400"/>
          </a:xfrm>
        </p:spPr>
        <p:txBody>
          <a:bodyPr/>
          <a:lstStyle/>
          <a:p>
            <a:pPr marL="0" indent="0">
              <a:lnSpc>
                <a:spcPct val="200000"/>
              </a:lnSpc>
              <a:buNone/>
            </a:pPr>
            <a:r>
              <a:rPr lang="en-US" dirty="0" smtClean="0">
                <a:latin typeface="Times New Roman" pitchFamily="18" charset="0"/>
                <a:cs typeface="Times New Roman" pitchFamily="18" charset="0"/>
              </a:rPr>
              <a:t>1-Surgical </a:t>
            </a:r>
            <a:r>
              <a:rPr lang="en-US" dirty="0">
                <a:latin typeface="Times New Roman" pitchFamily="18" charset="0"/>
                <a:cs typeface="Times New Roman" pitchFamily="18" charset="0"/>
              </a:rPr>
              <a:t>scrub item (anti septic solution – scrub brush and nail brush). </a:t>
            </a:r>
            <a:endParaRPr lang="en-US" dirty="0" smtClean="0">
              <a:latin typeface="Times New Roman" pitchFamily="18" charset="0"/>
              <a:cs typeface="Times New Roman" pitchFamily="18" charset="0"/>
            </a:endParaRPr>
          </a:p>
          <a:p>
            <a:pPr marL="0" indent="0">
              <a:lnSpc>
                <a:spcPct val="200000"/>
              </a:lnSpc>
              <a:buNone/>
            </a:pPr>
            <a:r>
              <a:rPr lang="en-US" dirty="0" smtClean="0">
                <a:latin typeface="Times New Roman" pitchFamily="18" charset="0"/>
                <a:cs typeface="Times New Roman" pitchFamily="18" charset="0"/>
              </a:rPr>
              <a:t>2-Protective </a:t>
            </a:r>
            <a:r>
              <a:rPr lang="en-US" dirty="0">
                <a:latin typeface="Times New Roman" pitchFamily="18" charset="0"/>
                <a:cs typeface="Times New Roman" pitchFamily="18" charset="0"/>
              </a:rPr>
              <a:t>barrier (over head ,eye wear , mask , over shoes ). </a:t>
            </a:r>
            <a:endParaRPr lang="en-US" dirty="0" smtClean="0">
              <a:latin typeface="Times New Roman" pitchFamily="18" charset="0"/>
              <a:cs typeface="Times New Roman" pitchFamily="18" charset="0"/>
            </a:endParaRPr>
          </a:p>
          <a:p>
            <a:pPr marL="0" indent="0">
              <a:lnSpc>
                <a:spcPct val="200000"/>
              </a:lnSpc>
              <a:buNone/>
            </a:pPr>
            <a:r>
              <a:rPr lang="en-US" dirty="0">
                <a:latin typeface="Times New Roman" pitchFamily="18" charset="0"/>
                <a:cs typeface="Times New Roman" pitchFamily="18" charset="0"/>
              </a:rPr>
              <a:t>3</a:t>
            </a:r>
            <a:r>
              <a:rPr lang="en-US" dirty="0" smtClean="0">
                <a:latin typeface="Times New Roman" pitchFamily="18" charset="0"/>
                <a:cs typeface="Times New Roman" pitchFamily="18" charset="0"/>
              </a:rPr>
              <a:t>- </a:t>
            </a:r>
            <a:r>
              <a:rPr lang="en-US" dirty="0">
                <a:latin typeface="Times New Roman" pitchFamily="18" charset="0"/>
                <a:cs typeface="Times New Roman" pitchFamily="18" charset="0"/>
              </a:rPr>
              <a:t>Sterile towel </a:t>
            </a:r>
          </a:p>
        </p:txBody>
      </p:sp>
    </p:spTree>
    <p:extLst>
      <p:ext uri="{BB962C8B-B14F-4D97-AF65-F5344CB8AC3E}">
        <p14:creationId xmlns:p14="http://schemas.microsoft.com/office/powerpoint/2010/main" val="151930774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Times New Roman" pitchFamily="18" charset="0"/>
                <a:cs typeface="Times New Roman" pitchFamily="18" charset="0"/>
              </a:rPr>
              <a:t>Safety </a:t>
            </a:r>
            <a:r>
              <a:rPr lang="en-US" b="1" dirty="0" smtClean="0">
                <a:latin typeface="Times New Roman" pitchFamily="18" charset="0"/>
                <a:cs typeface="Times New Roman" pitchFamily="18" charset="0"/>
              </a:rPr>
              <a:t>considerations</a:t>
            </a:r>
            <a:endParaRPr lang="en-US" b="1" dirty="0">
              <a:latin typeface="Times New Roman" pitchFamily="18" charset="0"/>
              <a:cs typeface="Times New Roman" pitchFamily="18" charset="0"/>
            </a:endParaRPr>
          </a:p>
        </p:txBody>
      </p:sp>
      <p:sp>
        <p:nvSpPr>
          <p:cNvPr id="3" name="Content Placeholder 2"/>
          <p:cNvSpPr>
            <a:spLocks noGrp="1"/>
          </p:cNvSpPr>
          <p:nvPr>
            <p:ph sz="quarter" idx="1"/>
          </p:nvPr>
        </p:nvSpPr>
        <p:spPr>
          <a:xfrm>
            <a:off x="304800" y="1447800"/>
            <a:ext cx="8610600" cy="5181600"/>
          </a:xfrm>
        </p:spPr>
        <p:txBody>
          <a:bodyPr>
            <a:normAutofit/>
          </a:bodyPr>
          <a:lstStyle/>
          <a:p>
            <a:pPr marL="0" indent="0">
              <a:lnSpc>
                <a:spcPct val="160000"/>
              </a:lnSpc>
              <a:buNone/>
            </a:pPr>
            <a:r>
              <a:rPr lang="en-US" dirty="0">
                <a:latin typeface="Times New Roman" pitchFamily="18" charset="0"/>
                <a:cs typeface="Times New Roman" pitchFamily="18" charset="0"/>
              </a:rPr>
              <a:t>1. All personnel entering the operating room (OR) or a specific sterile procedure must perform a surgical hand scrub. </a:t>
            </a:r>
            <a:endParaRPr lang="en-US" dirty="0" smtClean="0">
              <a:latin typeface="Times New Roman" pitchFamily="18" charset="0"/>
              <a:cs typeface="Times New Roman" pitchFamily="18" charset="0"/>
            </a:endParaRPr>
          </a:p>
          <a:p>
            <a:pPr marL="0" indent="0">
              <a:lnSpc>
                <a:spcPct val="160000"/>
              </a:lnSpc>
              <a:buNone/>
            </a:pPr>
            <a:r>
              <a:rPr lang="en-US" dirty="0" smtClean="0">
                <a:latin typeface="Times New Roman" pitchFamily="18" charset="0"/>
                <a:cs typeface="Times New Roman" pitchFamily="18" charset="0"/>
              </a:rPr>
              <a:t>2</a:t>
            </a:r>
            <a:r>
              <a:rPr lang="en-US" dirty="0">
                <a:latin typeface="Times New Roman" pitchFamily="18" charset="0"/>
                <a:cs typeface="Times New Roman" pitchFamily="18" charset="0"/>
              </a:rPr>
              <a:t>. Hands must be free from rings, watches, and bracelets. Nails should be free from any nail enhancements, artificial extenders, acrylics, wraps, and tips. Nail polish must be free from chips or cracks. Research shows that the amount of bacteria is nine times higher on rings and on the skin beneath the fingernails. </a:t>
            </a:r>
            <a:endParaRPr lang="en-US"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213149106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latin typeface="Times New Roman" pitchFamily="18" charset="0"/>
                <a:cs typeface="Times New Roman" pitchFamily="18" charset="0"/>
              </a:rPr>
              <a:t>Cont.,</a:t>
            </a:r>
            <a:endParaRPr lang="en-US" b="1" dirty="0">
              <a:latin typeface="Times New Roman" pitchFamily="18" charset="0"/>
              <a:cs typeface="Times New Roman" pitchFamily="18" charset="0"/>
            </a:endParaRPr>
          </a:p>
        </p:txBody>
      </p:sp>
      <p:sp>
        <p:nvSpPr>
          <p:cNvPr id="3" name="Content Placeholder 2"/>
          <p:cNvSpPr>
            <a:spLocks noGrp="1"/>
          </p:cNvSpPr>
          <p:nvPr>
            <p:ph sz="quarter" idx="1"/>
          </p:nvPr>
        </p:nvSpPr>
        <p:spPr>
          <a:xfrm>
            <a:off x="228600" y="1447800"/>
            <a:ext cx="8686800" cy="5105400"/>
          </a:xfrm>
        </p:spPr>
        <p:txBody>
          <a:bodyPr/>
          <a:lstStyle/>
          <a:p>
            <a:pPr marL="0" indent="0">
              <a:lnSpc>
                <a:spcPct val="200000"/>
              </a:lnSpc>
              <a:buNone/>
            </a:pPr>
            <a:r>
              <a:rPr lang="en-US" dirty="0">
                <a:latin typeface="Times New Roman" pitchFamily="18" charset="0"/>
                <a:cs typeface="Times New Roman" pitchFamily="18" charset="0"/>
              </a:rPr>
              <a:t>3. All skin on the forearm and hands (including cuticles) should be free from open lesions and breaks in skin integrity. Any allergies to the cleansing products should be reported to the manager. </a:t>
            </a:r>
          </a:p>
          <a:p>
            <a:pPr marL="0" indent="0">
              <a:lnSpc>
                <a:spcPct val="200000"/>
              </a:lnSpc>
              <a:buNone/>
            </a:pPr>
            <a:r>
              <a:rPr lang="en-US" dirty="0">
                <a:latin typeface="Times New Roman" pitchFamily="18" charset="0"/>
                <a:cs typeface="Times New Roman" pitchFamily="18" charset="0"/>
              </a:rPr>
              <a:t>4. If hands touch anything during cleaning, the entire procedure must be started from the beginning.</a:t>
            </a:r>
          </a:p>
          <a:p>
            <a:pPr>
              <a:lnSpc>
                <a:spcPct val="200000"/>
              </a:lnSpc>
            </a:pP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340232367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04800"/>
            <a:ext cx="8153400" cy="6019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03152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EG" dirty="0"/>
          </a:p>
        </p:txBody>
      </p:sp>
      <p:pic>
        <p:nvPicPr>
          <p:cNvPr id="4" name="عنصر نائب للمحتوى 3" descr="recruitment-selection-28-728.jpg"/>
          <p:cNvPicPr>
            <a:picLocks noGrp="1" noChangeAspect="1"/>
          </p:cNvPicPr>
          <p:nvPr>
            <p:ph idx="1"/>
          </p:nvPr>
        </p:nvPicPr>
        <p:blipFill>
          <a:blip r:embed="rId2" cstate="print"/>
          <a:stretch>
            <a:fillRect/>
          </a:stretch>
        </p:blipFill>
        <p:spPr>
          <a:xfrm>
            <a:off x="0" y="0"/>
            <a:ext cx="9144000" cy="6858000"/>
          </a:xfrm>
        </p:spPr>
      </p:pic>
    </p:spTree>
    <p:extLst>
      <p:ext uri="{BB962C8B-B14F-4D97-AF65-F5344CB8AC3E}">
        <p14:creationId xmlns:p14="http://schemas.microsoft.com/office/powerpoint/2010/main" val="120718058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2202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6919125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Times New Roman" pitchFamily="18" charset="0"/>
                <a:cs typeface="Times New Roman" pitchFamily="18" charset="0"/>
              </a:rPr>
              <a:t>D</a:t>
            </a:r>
            <a:r>
              <a:rPr lang="en-US" b="1" dirty="0" smtClean="0">
                <a:latin typeface="Times New Roman" pitchFamily="18" charset="0"/>
                <a:cs typeface="Times New Roman" pitchFamily="18" charset="0"/>
              </a:rPr>
              <a:t>efinition</a:t>
            </a:r>
            <a:endParaRPr lang="en-US" b="1" dirty="0">
              <a:latin typeface="Times New Roman" pitchFamily="18" charset="0"/>
              <a:cs typeface="Times New Roman" pitchFamily="18" charset="0"/>
            </a:endParaRPr>
          </a:p>
        </p:txBody>
      </p:sp>
      <p:sp>
        <p:nvSpPr>
          <p:cNvPr id="3" name="Content Placeholder 2"/>
          <p:cNvSpPr>
            <a:spLocks noGrp="1"/>
          </p:cNvSpPr>
          <p:nvPr>
            <p:ph sz="quarter" idx="1"/>
          </p:nvPr>
        </p:nvSpPr>
        <p:spPr>
          <a:xfrm>
            <a:off x="304800" y="1447800"/>
            <a:ext cx="8610600" cy="4953000"/>
          </a:xfrm>
        </p:spPr>
        <p:txBody>
          <a:bodyPr>
            <a:normAutofit/>
          </a:bodyPr>
          <a:lstStyle/>
          <a:p>
            <a:pPr marL="0" indent="0">
              <a:lnSpc>
                <a:spcPct val="200000"/>
              </a:lnSpc>
              <a:buNone/>
            </a:pPr>
            <a:r>
              <a:rPr lang="en-US" sz="2400" dirty="0" smtClean="0">
                <a:latin typeface="Times New Roman" pitchFamily="18" charset="0"/>
                <a:cs typeface="Times New Roman" pitchFamily="18" charset="0"/>
              </a:rPr>
              <a:t>Chemical substances </a:t>
            </a:r>
            <a:r>
              <a:rPr lang="en-US" sz="2400" dirty="0">
                <a:latin typeface="Times New Roman" pitchFamily="18" charset="0"/>
                <a:cs typeface="Times New Roman" pitchFamily="18" charset="0"/>
              </a:rPr>
              <a:t>used in destroying disease causing microorganisms (also called microbiological, pathogens) externally on wounds or (under medical supervision) taken internally to treat infection.</a:t>
            </a:r>
          </a:p>
        </p:txBody>
      </p:sp>
    </p:spTree>
    <p:extLst>
      <p:ext uri="{BB962C8B-B14F-4D97-AF65-F5344CB8AC3E}">
        <p14:creationId xmlns:p14="http://schemas.microsoft.com/office/powerpoint/2010/main" val="408865355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latin typeface="Times New Roman" pitchFamily="18" charset="0"/>
                <a:cs typeface="Times New Roman" pitchFamily="18" charset="0"/>
              </a:rPr>
              <a:t>Uses of antiseptic solution:- </a:t>
            </a:r>
          </a:p>
        </p:txBody>
      </p:sp>
      <p:sp>
        <p:nvSpPr>
          <p:cNvPr id="3" name="Content Placeholder 2"/>
          <p:cNvSpPr>
            <a:spLocks noGrp="1"/>
          </p:cNvSpPr>
          <p:nvPr>
            <p:ph sz="quarter" idx="1"/>
          </p:nvPr>
        </p:nvSpPr>
        <p:spPr>
          <a:xfrm>
            <a:off x="304800" y="1447800"/>
            <a:ext cx="8686800" cy="5181600"/>
          </a:xfrm>
        </p:spPr>
        <p:txBody>
          <a:bodyPr>
            <a:normAutofit/>
          </a:bodyPr>
          <a:lstStyle/>
          <a:p>
            <a:pPr marL="0" indent="0">
              <a:lnSpc>
                <a:spcPct val="200000"/>
              </a:lnSpc>
              <a:buNone/>
            </a:pPr>
            <a:r>
              <a:rPr lang="en-US" sz="2800" dirty="0">
                <a:latin typeface="Times New Roman" pitchFamily="18" charset="0"/>
                <a:cs typeface="Times New Roman" pitchFamily="18" charset="0"/>
              </a:rPr>
              <a:t>1- Decrease bacterial growth on living organisms. </a:t>
            </a:r>
            <a:endParaRPr lang="en-US" sz="2800" dirty="0" smtClean="0">
              <a:latin typeface="Times New Roman" pitchFamily="18" charset="0"/>
              <a:cs typeface="Times New Roman" pitchFamily="18" charset="0"/>
            </a:endParaRPr>
          </a:p>
          <a:p>
            <a:pPr marL="0" indent="0">
              <a:lnSpc>
                <a:spcPct val="200000"/>
              </a:lnSpc>
              <a:buNone/>
            </a:pPr>
            <a:r>
              <a:rPr lang="en-US" sz="2800" dirty="0" smtClean="0">
                <a:latin typeface="Times New Roman" pitchFamily="18" charset="0"/>
                <a:cs typeface="Times New Roman" pitchFamily="18" charset="0"/>
              </a:rPr>
              <a:t>2- </a:t>
            </a:r>
            <a:r>
              <a:rPr lang="en-US" sz="2800" dirty="0">
                <a:latin typeface="Times New Roman" pitchFamily="18" charset="0"/>
                <a:cs typeface="Times New Roman" pitchFamily="18" charset="0"/>
              </a:rPr>
              <a:t>Hand washing as skin preparation before invasive procedure, to irrigate wounds. </a:t>
            </a:r>
            <a:endParaRPr lang="en-US" sz="2800" dirty="0" smtClean="0">
              <a:latin typeface="Times New Roman" pitchFamily="18" charset="0"/>
              <a:cs typeface="Times New Roman" pitchFamily="18" charset="0"/>
            </a:endParaRPr>
          </a:p>
          <a:p>
            <a:pPr marL="0" indent="0">
              <a:lnSpc>
                <a:spcPct val="200000"/>
              </a:lnSpc>
              <a:buNone/>
            </a:pPr>
            <a:r>
              <a:rPr lang="en-US" sz="2800" dirty="0" smtClean="0">
                <a:latin typeface="Times New Roman" pitchFamily="18" charset="0"/>
                <a:cs typeface="Times New Roman" pitchFamily="18" charset="0"/>
              </a:rPr>
              <a:t>3- </a:t>
            </a:r>
            <a:r>
              <a:rPr lang="en-US" sz="2800" dirty="0">
                <a:latin typeface="Times New Roman" pitchFamily="18" charset="0"/>
                <a:cs typeface="Times New Roman" pitchFamily="18" charset="0"/>
              </a:rPr>
              <a:t>Skin and wound care. </a:t>
            </a:r>
          </a:p>
        </p:txBody>
      </p:sp>
    </p:spTree>
    <p:extLst>
      <p:ext uri="{BB962C8B-B14F-4D97-AF65-F5344CB8AC3E}">
        <p14:creationId xmlns:p14="http://schemas.microsoft.com/office/powerpoint/2010/main" val="84197658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382000" cy="1143000"/>
          </a:xfrm>
        </p:spPr>
        <p:txBody>
          <a:bodyPr>
            <a:normAutofit fontScale="90000"/>
          </a:bodyPr>
          <a:lstStyle/>
          <a:p>
            <a:r>
              <a:rPr lang="en-US" b="1" dirty="0">
                <a:latin typeface="Times New Roman" pitchFamily="18" charset="0"/>
                <a:cs typeface="Times New Roman" pitchFamily="18" charset="0"/>
              </a:rPr>
              <a:t>The most common </a:t>
            </a:r>
            <a:r>
              <a:rPr lang="en-US" b="1" dirty="0" smtClean="0">
                <a:latin typeface="Times New Roman" pitchFamily="18" charset="0"/>
                <a:cs typeface="Times New Roman" pitchFamily="18" charset="0"/>
              </a:rPr>
              <a:t>antiseptic solutions</a:t>
            </a:r>
            <a:endParaRPr lang="en-US" b="1" dirty="0">
              <a:latin typeface="Times New Roman" pitchFamily="18" charset="0"/>
              <a:cs typeface="Times New Roman" pitchFamily="18" charset="0"/>
            </a:endParaRPr>
          </a:p>
        </p:txBody>
      </p:sp>
      <p:sp>
        <p:nvSpPr>
          <p:cNvPr id="3" name="Content Placeholder 2"/>
          <p:cNvSpPr>
            <a:spLocks noGrp="1"/>
          </p:cNvSpPr>
          <p:nvPr>
            <p:ph sz="quarter" idx="1"/>
          </p:nvPr>
        </p:nvSpPr>
        <p:spPr>
          <a:xfrm>
            <a:off x="228600" y="1447800"/>
            <a:ext cx="8610600" cy="4876800"/>
          </a:xfrm>
        </p:spPr>
        <p:txBody>
          <a:bodyPr>
            <a:normAutofit/>
          </a:bodyPr>
          <a:lstStyle/>
          <a:p>
            <a:pPr marL="0" indent="0">
              <a:lnSpc>
                <a:spcPct val="150000"/>
              </a:lnSpc>
              <a:buNone/>
            </a:pPr>
            <a:r>
              <a:rPr lang="en-US" sz="2400" b="1" dirty="0" smtClean="0">
                <a:solidFill>
                  <a:srgbClr val="C00000"/>
                </a:solidFill>
                <a:latin typeface="Times New Roman" pitchFamily="18" charset="0"/>
                <a:cs typeface="Times New Roman" pitchFamily="18" charset="0"/>
              </a:rPr>
              <a:t>1- Iodophors</a:t>
            </a:r>
            <a:r>
              <a:rPr lang="en-US" sz="2400" b="1" dirty="0">
                <a:solidFill>
                  <a:srgbClr val="C00000"/>
                </a:solidFill>
                <a:latin typeface="Times New Roman" pitchFamily="18" charset="0"/>
                <a:cs typeface="Times New Roman" pitchFamily="18" charset="0"/>
              </a:rPr>
              <a:t>: </a:t>
            </a:r>
            <a:r>
              <a:rPr lang="en-US" sz="2400" dirty="0">
                <a:latin typeface="Times New Roman" pitchFamily="18" charset="0"/>
                <a:cs typeface="Times New Roman" pitchFamily="18" charset="0"/>
              </a:rPr>
              <a:t>Contains iodine in a complex form. This is </a:t>
            </a:r>
            <a:r>
              <a:rPr lang="en-US" sz="2400" dirty="0" smtClean="0">
                <a:latin typeface="Times New Roman" pitchFamily="18" charset="0"/>
                <a:cs typeface="Times New Roman" pitchFamily="18" charset="0"/>
              </a:rPr>
              <a:t>relatively non irritating </a:t>
            </a:r>
            <a:r>
              <a:rPr lang="en-US" sz="2400" dirty="0">
                <a:latin typeface="Times New Roman" pitchFamily="18" charset="0"/>
                <a:cs typeface="Times New Roman" pitchFamily="18" charset="0"/>
              </a:rPr>
              <a:t>and nontoxic. Effective against a broad range of </a:t>
            </a:r>
            <a:r>
              <a:rPr lang="en-US" sz="2400" dirty="0" smtClean="0">
                <a:latin typeface="Times New Roman" pitchFamily="18" charset="0"/>
                <a:cs typeface="Times New Roman" pitchFamily="18" charset="0"/>
              </a:rPr>
              <a:t>micro organisms. Less </a:t>
            </a:r>
            <a:r>
              <a:rPr lang="en-US" sz="2400" dirty="0">
                <a:latin typeface="Times New Roman" pitchFamily="18" charset="0"/>
                <a:cs typeface="Times New Roman" pitchFamily="18" charset="0"/>
              </a:rPr>
              <a:t>irritating to the skin. Recommended for surgical scrub and is the best antiseptic for use in the genital area, vagina, and cervix. Iodophors are effective few minutes after application. Do not dilute them. Popular brand: </a:t>
            </a:r>
            <a:r>
              <a:rPr lang="en-US" sz="2400" b="1" dirty="0">
                <a:solidFill>
                  <a:srgbClr val="C00000"/>
                </a:solidFill>
                <a:latin typeface="Times New Roman" pitchFamily="18" charset="0"/>
                <a:cs typeface="Times New Roman" pitchFamily="18" charset="0"/>
              </a:rPr>
              <a:t>Betadine</a:t>
            </a:r>
            <a:r>
              <a:rPr lang="en-US" sz="2400" b="1" dirty="0" smtClean="0">
                <a:solidFill>
                  <a:srgbClr val="C00000"/>
                </a:solidFill>
                <a:latin typeface="Times New Roman" pitchFamily="18" charset="0"/>
                <a:cs typeface="Times New Roman" pitchFamily="18" charset="0"/>
              </a:rPr>
              <a:t>.</a:t>
            </a:r>
          </a:p>
        </p:txBody>
      </p:sp>
    </p:spTree>
    <p:extLst>
      <p:ext uri="{BB962C8B-B14F-4D97-AF65-F5344CB8AC3E}">
        <p14:creationId xmlns:p14="http://schemas.microsoft.com/office/powerpoint/2010/main" val="30389617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04800"/>
            <a:ext cx="3962399" cy="3809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099" y="4114799"/>
            <a:ext cx="2971800" cy="2514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152400"/>
            <a:ext cx="38862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948643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latin typeface="Times New Roman" pitchFamily="18" charset="0"/>
                <a:cs typeface="Times New Roman" pitchFamily="18" charset="0"/>
              </a:rPr>
              <a:t>Cont.,</a:t>
            </a:r>
            <a:endParaRPr lang="en-US" b="1" dirty="0">
              <a:latin typeface="Times New Roman" pitchFamily="18" charset="0"/>
              <a:cs typeface="Times New Roman" pitchFamily="18" charset="0"/>
            </a:endParaRPr>
          </a:p>
        </p:txBody>
      </p:sp>
      <p:sp>
        <p:nvSpPr>
          <p:cNvPr id="3" name="Content Placeholder 2"/>
          <p:cNvSpPr>
            <a:spLocks noGrp="1"/>
          </p:cNvSpPr>
          <p:nvPr>
            <p:ph sz="quarter" idx="1"/>
          </p:nvPr>
        </p:nvSpPr>
        <p:spPr>
          <a:xfrm>
            <a:off x="304800" y="1600200"/>
            <a:ext cx="8610600" cy="4953000"/>
          </a:xfrm>
        </p:spPr>
        <p:txBody>
          <a:bodyPr>
            <a:normAutofit/>
          </a:bodyPr>
          <a:lstStyle/>
          <a:p>
            <a:pPr marL="0" indent="0">
              <a:lnSpc>
                <a:spcPct val="200000"/>
              </a:lnSpc>
              <a:buNone/>
            </a:pPr>
            <a:r>
              <a:rPr lang="en-US" sz="2000" dirty="0" smtClean="0">
                <a:solidFill>
                  <a:srgbClr val="C00000"/>
                </a:solidFill>
                <a:latin typeface="Times New Roman" pitchFamily="18" charset="0"/>
                <a:cs typeface="Times New Roman" pitchFamily="18" charset="0"/>
              </a:rPr>
              <a:t>2- </a:t>
            </a:r>
            <a:r>
              <a:rPr lang="en-US" sz="2000" b="1" dirty="0" smtClean="0">
                <a:solidFill>
                  <a:srgbClr val="C00000"/>
                </a:solidFill>
                <a:latin typeface="Times New Roman" pitchFamily="18" charset="0"/>
                <a:cs typeface="Times New Roman" pitchFamily="18" charset="0"/>
              </a:rPr>
              <a:t>Chlorhexidine </a:t>
            </a:r>
            <a:r>
              <a:rPr lang="en-US" sz="2000" b="1" dirty="0">
                <a:solidFill>
                  <a:srgbClr val="C00000"/>
                </a:solidFill>
                <a:latin typeface="Times New Roman" pitchFamily="18" charset="0"/>
                <a:cs typeface="Times New Roman" pitchFamily="18" charset="0"/>
              </a:rPr>
              <a:t>Gluconate:</a:t>
            </a:r>
            <a:r>
              <a:rPr lang="en-US" sz="2000" dirty="0">
                <a:solidFill>
                  <a:srgbClr val="C00000"/>
                </a:solidFill>
                <a:latin typeface="Times New Roman" pitchFamily="18" charset="0"/>
                <a:cs typeface="Times New Roman" pitchFamily="18" charset="0"/>
              </a:rPr>
              <a:t> </a:t>
            </a:r>
            <a:r>
              <a:rPr lang="en-US" sz="2000" dirty="0">
                <a:latin typeface="Times New Roman" pitchFamily="18" charset="0"/>
                <a:cs typeface="Times New Roman" pitchFamily="18" charset="0"/>
              </a:rPr>
              <a:t>Useful against a broad range of microorganisms, but the effect is minimum on tuberculosis and fungi. Remains effective for at least 6 hours after being applied. Has a good, persistent effect. If irritation occurs, it can be reduced by hard water, creams, and natural soaps. This is also used for surgical scrub and skin prep, in the genital area, vagina, and cervix. </a:t>
            </a:r>
          </a:p>
        </p:txBody>
      </p:sp>
    </p:spTree>
    <p:extLst>
      <p:ext uri="{BB962C8B-B14F-4D97-AF65-F5344CB8AC3E}">
        <p14:creationId xmlns:p14="http://schemas.microsoft.com/office/powerpoint/2010/main" val="90371590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Equity</Template>
  <TotalTime>242</TotalTime>
  <Words>1929</Words>
  <Application>Microsoft Office PowerPoint</Application>
  <PresentationFormat>On-screen Show (4:3)</PresentationFormat>
  <Paragraphs>126</Paragraphs>
  <Slides>49</Slides>
  <Notes>0</Notes>
  <HiddenSlides>0</HiddenSlides>
  <MMClips>0</MMClips>
  <ScaleCrop>false</ScaleCrop>
  <HeadingPairs>
    <vt:vector size="4" baseType="variant">
      <vt:variant>
        <vt:lpstr>Theme</vt:lpstr>
      </vt:variant>
      <vt:variant>
        <vt:i4>1</vt:i4>
      </vt:variant>
      <vt:variant>
        <vt:lpstr>Slide Titles</vt:lpstr>
      </vt:variant>
      <vt:variant>
        <vt:i4>49</vt:i4>
      </vt:variant>
    </vt:vector>
  </HeadingPairs>
  <TitlesOfParts>
    <vt:vector size="50" baseType="lpstr">
      <vt:lpstr>Equity</vt:lpstr>
      <vt:lpstr>Antiseptic solution, Surgical hand washing and Universal precautions </vt:lpstr>
      <vt:lpstr>Discussion Rules</vt:lpstr>
      <vt:lpstr>Learning objectives                                                             </vt:lpstr>
      <vt:lpstr>Introduction</vt:lpstr>
      <vt:lpstr>Definition</vt:lpstr>
      <vt:lpstr>Uses of antiseptic solution:- </vt:lpstr>
      <vt:lpstr>The most common antiseptic solutions</vt:lpstr>
      <vt:lpstr>PowerPoint Presentation</vt:lpstr>
      <vt:lpstr>Cont.,</vt:lpstr>
      <vt:lpstr>PowerPoint Presentation</vt:lpstr>
      <vt:lpstr>Cont.,</vt:lpstr>
      <vt:lpstr>PowerPoint Presentation</vt:lpstr>
      <vt:lpstr>Cont.,</vt:lpstr>
      <vt:lpstr>PowerPoint Presentation</vt:lpstr>
      <vt:lpstr>Cont.,</vt:lpstr>
      <vt:lpstr>PowerPoint Presentation</vt:lpstr>
      <vt:lpstr>Cont.,</vt:lpstr>
      <vt:lpstr>PowerPoint Presentation</vt:lpstr>
      <vt:lpstr>Cont.,</vt:lpstr>
      <vt:lpstr>PowerPoint Presentation</vt:lpstr>
      <vt:lpstr>Cont.,</vt:lpstr>
      <vt:lpstr>PowerPoint Presentation</vt:lpstr>
      <vt:lpstr>Learning objectives                                                             </vt:lpstr>
      <vt:lpstr>Introduction</vt:lpstr>
      <vt:lpstr>Definition</vt:lpstr>
      <vt:lpstr>Purpose  </vt:lpstr>
      <vt:lpstr>The Standard Precautions are  </vt:lpstr>
      <vt:lpstr>Cont.,</vt:lpstr>
      <vt:lpstr>Cont.,</vt:lpstr>
      <vt:lpstr>Cont.,</vt:lpstr>
      <vt:lpstr>Types of precautions</vt:lpstr>
      <vt:lpstr>General precaution (standard precaution)</vt:lpstr>
      <vt:lpstr>PowerPoint Presentation</vt:lpstr>
      <vt:lpstr>Special consideration</vt:lpstr>
      <vt:lpstr>Precautions for invasive procedures</vt:lpstr>
      <vt:lpstr>Cont.,</vt:lpstr>
      <vt:lpstr>How should I clean up blood/body fluids:  </vt:lpstr>
      <vt:lpstr>Cont.,</vt:lpstr>
      <vt:lpstr>PowerPoint Presentation</vt:lpstr>
      <vt:lpstr>Learning objectives: </vt:lpstr>
      <vt:lpstr>Introduction</vt:lpstr>
      <vt:lpstr> Definition</vt:lpstr>
      <vt:lpstr>Purposes </vt:lpstr>
      <vt:lpstr>Equipment  </vt:lpstr>
      <vt:lpstr>Safety considerations</vt:lpstr>
      <vt:lpstr>Cont.,</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Universal precautions </dc:title>
  <dc:creator>HP</dc:creator>
  <cp:lastModifiedBy>HP</cp:lastModifiedBy>
  <cp:revision>31</cp:revision>
  <dcterms:created xsi:type="dcterms:W3CDTF">2006-08-16T00:00:00Z</dcterms:created>
  <dcterms:modified xsi:type="dcterms:W3CDTF">2020-02-17T15:36:12Z</dcterms:modified>
</cp:coreProperties>
</file>