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0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301" r:id="rId17"/>
    <p:sldId id="270" r:id="rId18"/>
    <p:sldId id="299" r:id="rId19"/>
    <p:sldId id="271" r:id="rId20"/>
    <p:sldId id="273" r:id="rId21"/>
    <p:sldId id="300" r:id="rId22"/>
    <p:sldId id="274" r:id="rId23"/>
    <p:sldId id="275" r:id="rId24"/>
    <p:sldId id="276" r:id="rId25"/>
    <p:sldId id="272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84" r:id="rId42"/>
    <p:sldId id="293" r:id="rId43"/>
    <p:sldId id="294" r:id="rId44"/>
    <p:sldId id="296" r:id="rId45"/>
    <p:sldId id="295" r:id="rId46"/>
    <p:sldId id="297" r:id="rId47"/>
    <p:sldId id="298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48" d="100"/>
          <a:sy n="48" d="100"/>
        </p:scale>
        <p:origin x="-1320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r" rtl="1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r" rtl="1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r" rtl="1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r" rtl="1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89000"/>
            <a:ext cx="7920037" cy="507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4382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37048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600" b="1" dirty="0">
                <a:solidFill>
                  <a:srgbClr val="FF0000"/>
                </a:solidFill>
                <a:latin typeface="TimesNewRomanPS-BoldMT"/>
              </a:rPr>
              <a:t>Blood products</a:t>
            </a:r>
            <a:r>
              <a:rPr lang="en-US" sz="3600" b="1" dirty="0" smtClean="0">
                <a:solidFill>
                  <a:srgbClr val="FF0000"/>
                </a:solidFill>
                <a:latin typeface="TimesNewRomanPS-BoldMT"/>
              </a:rPr>
              <a:t>:</a:t>
            </a:r>
          </a:p>
          <a:p>
            <a:pPr marL="0" indent="0" algn="l" rtl="0">
              <a:buNone/>
            </a:pPr>
            <a:endParaRPr lang="en-US" sz="3600" b="1" dirty="0">
              <a:solidFill>
                <a:srgbClr val="FF0000"/>
              </a:solidFill>
              <a:latin typeface="TimesNewRomanPS-BoldMT"/>
            </a:endParaRPr>
          </a:p>
          <a:p>
            <a:pPr algn="l" rtl="0"/>
            <a:r>
              <a:rPr lang="en-US" dirty="0">
                <a:latin typeface="SymbolMT"/>
              </a:rPr>
              <a:t> </a:t>
            </a:r>
            <a:r>
              <a:rPr lang="en-US" dirty="0">
                <a:latin typeface="TimesNewRomanPSMT"/>
              </a:rPr>
              <a:t>Whole blood</a:t>
            </a:r>
          </a:p>
          <a:p>
            <a:pPr algn="l" rtl="0"/>
            <a:r>
              <a:rPr lang="en-US" dirty="0">
                <a:latin typeface="SymbolMT"/>
              </a:rPr>
              <a:t> </a:t>
            </a:r>
            <a:r>
              <a:rPr lang="en-US" dirty="0">
                <a:latin typeface="TimesNewRomanPSMT"/>
              </a:rPr>
              <a:t>Packed RBC (PRBC)</a:t>
            </a:r>
          </a:p>
          <a:p>
            <a:pPr algn="l" rtl="0"/>
            <a:r>
              <a:rPr lang="en-US" dirty="0">
                <a:latin typeface="SymbolMT"/>
              </a:rPr>
              <a:t> </a:t>
            </a:r>
            <a:r>
              <a:rPr lang="en-US" dirty="0">
                <a:latin typeface="TimesNewRomanPSMT"/>
              </a:rPr>
              <a:t>Platelets</a:t>
            </a:r>
          </a:p>
          <a:p>
            <a:pPr algn="l" rtl="0"/>
            <a:r>
              <a:rPr lang="en-US" dirty="0">
                <a:latin typeface="SymbolMT"/>
              </a:rPr>
              <a:t> </a:t>
            </a:r>
            <a:r>
              <a:rPr lang="en-US" dirty="0">
                <a:latin typeface="TimesNewRomanPSMT"/>
              </a:rPr>
              <a:t>Fresh Frozen Plasma (FFP)</a:t>
            </a:r>
          </a:p>
          <a:p>
            <a:pPr lvl="0" algn="l" rtl="0">
              <a:buClr>
                <a:srgbClr val="F07F09"/>
              </a:buClr>
            </a:pPr>
            <a:r>
              <a:rPr lang="en-US" dirty="0" smtClean="0">
                <a:latin typeface="SymbolMT"/>
              </a:rPr>
              <a:t> </a:t>
            </a:r>
            <a:r>
              <a:rPr lang="en-US" dirty="0" smtClean="0">
                <a:latin typeface="TimesNewRomanPSMT"/>
              </a:rPr>
              <a:t>Gra</a:t>
            </a:r>
            <a:r>
              <a:rPr lang="en-US" dirty="0">
                <a:solidFill>
                  <a:prstClr val="black"/>
                </a:solidFill>
                <a:latin typeface="TimesNewRomanPSMT"/>
              </a:rPr>
              <a:t> Cryoprecipitate</a:t>
            </a:r>
          </a:p>
          <a:p>
            <a:pPr lvl="0" algn="l" rtl="0">
              <a:buClr>
                <a:srgbClr val="F07F09"/>
              </a:buClr>
            </a:pPr>
            <a:r>
              <a:rPr lang="en-US" dirty="0">
                <a:solidFill>
                  <a:prstClr val="black"/>
                </a:solidFill>
                <a:latin typeface="SymbolMT"/>
              </a:rPr>
              <a:t> </a:t>
            </a:r>
            <a:r>
              <a:rPr lang="en-US" dirty="0">
                <a:solidFill>
                  <a:prstClr val="black"/>
                </a:solidFill>
                <a:latin typeface="TimesNewRomanPSMT"/>
              </a:rPr>
              <a:t>Factor VIII</a:t>
            </a:r>
          </a:p>
          <a:p>
            <a:pPr lvl="0" algn="l" rtl="0">
              <a:buClr>
                <a:srgbClr val="F07F09"/>
              </a:buClr>
            </a:pPr>
            <a:r>
              <a:rPr lang="en-US" dirty="0">
                <a:solidFill>
                  <a:prstClr val="black"/>
                </a:solidFill>
                <a:latin typeface="SymbolMT"/>
              </a:rPr>
              <a:t> </a:t>
            </a:r>
            <a:r>
              <a:rPr lang="en-US" dirty="0" smtClean="0">
                <a:solidFill>
                  <a:prstClr val="black"/>
                </a:solidFill>
                <a:latin typeface="TimesNewRomanPSMT"/>
              </a:rPr>
              <a:t>Albumin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92792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8382000" cy="5562600"/>
          </a:xfrm>
        </p:spPr>
      </p:pic>
    </p:spTree>
    <p:extLst>
      <p:ext uri="{BB962C8B-B14F-4D97-AF65-F5344CB8AC3E}">
        <p14:creationId xmlns:p14="http://schemas.microsoft.com/office/powerpoint/2010/main" val="356676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3248"/>
          </a:xfrm>
        </p:spPr>
        <p:txBody>
          <a:bodyPr/>
          <a:lstStyle/>
          <a:p>
            <a:pPr marL="0" indent="0" algn="l" rtl="0">
              <a:buNone/>
            </a:pPr>
            <a:r>
              <a:rPr lang="en-US" sz="3600" b="1" dirty="0">
                <a:solidFill>
                  <a:srgbClr val="0070C0"/>
                </a:solidFill>
                <a:latin typeface="TimesNewRomanPS-BoldMT"/>
              </a:rPr>
              <a:t>1- Whole </a:t>
            </a:r>
            <a:r>
              <a:rPr lang="en-US" sz="3600" b="1" dirty="0" smtClean="0">
                <a:solidFill>
                  <a:srgbClr val="0070C0"/>
                </a:solidFill>
                <a:latin typeface="TimesNewRomanPS-BoldMT"/>
              </a:rPr>
              <a:t>blood</a:t>
            </a:r>
          </a:p>
          <a:p>
            <a:pPr marL="0" indent="0" algn="l" rtl="0">
              <a:buNone/>
            </a:pPr>
            <a:endParaRPr lang="en-US" b="1" dirty="0">
              <a:latin typeface="TimesNewRomanPS-BoldMT"/>
            </a:endParaRPr>
          </a:p>
          <a:p>
            <a:pPr marL="0" indent="0" algn="l" rtl="0">
              <a:buNone/>
            </a:pPr>
            <a:r>
              <a:rPr lang="en-US" b="1" dirty="0">
                <a:solidFill>
                  <a:srgbClr val="00B050"/>
                </a:solidFill>
                <a:latin typeface="TimesNewRomanPS-BoldMT"/>
              </a:rPr>
              <a:t>Composition:</a:t>
            </a:r>
          </a:p>
          <a:p>
            <a:pPr algn="l" rtl="0"/>
            <a:r>
              <a:rPr lang="en-US" dirty="0">
                <a:latin typeface="TimesNewRomanPSMT"/>
              </a:rPr>
              <a:t>Red Blood Cells</a:t>
            </a:r>
          </a:p>
          <a:p>
            <a:pPr algn="l" rtl="0"/>
            <a:r>
              <a:rPr lang="en-US" dirty="0">
                <a:latin typeface="TimesNewRomanPSMT"/>
              </a:rPr>
              <a:t>White Blood Cells</a:t>
            </a:r>
          </a:p>
          <a:p>
            <a:pPr algn="l" rtl="0"/>
            <a:r>
              <a:rPr lang="en-US" dirty="0">
                <a:latin typeface="TimesNewRomanPSMT"/>
              </a:rPr>
              <a:t>Plasma</a:t>
            </a:r>
          </a:p>
          <a:p>
            <a:pPr algn="l" rtl="0"/>
            <a:r>
              <a:rPr lang="en-US" dirty="0">
                <a:latin typeface="TimesNewRomanPSMT"/>
              </a:rPr>
              <a:t>Platelets</a:t>
            </a:r>
          </a:p>
          <a:p>
            <a:pPr algn="l" rtl="0"/>
            <a:r>
              <a:rPr lang="en-US" dirty="0">
                <a:latin typeface="TimesNewRomanPSMT"/>
              </a:rPr>
              <a:t>Hematocrit</a:t>
            </a:r>
          </a:p>
          <a:p>
            <a:pPr algn="l" rtl="0"/>
            <a:r>
              <a:rPr lang="en-US" dirty="0">
                <a:latin typeface="TimesNewRomanPSMT"/>
              </a:rPr>
              <a:t>Clotting Factors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512686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3248"/>
          </a:xfrm>
        </p:spPr>
        <p:txBody>
          <a:bodyPr/>
          <a:lstStyle/>
          <a:p>
            <a:pPr algn="l" rtl="0"/>
            <a:endParaRPr lang="en-US" b="1" dirty="0" smtClean="0">
              <a:latin typeface="TimesNewRomanPS-BoldMT"/>
            </a:endParaRPr>
          </a:p>
          <a:p>
            <a:pPr marL="0" indent="0" algn="l" rtl="0">
              <a:buNone/>
            </a:pPr>
            <a:r>
              <a:rPr lang="en-US" sz="3200" b="1" dirty="0" smtClean="0">
                <a:solidFill>
                  <a:srgbClr val="00B050"/>
                </a:solidFill>
                <a:latin typeface="TimesNewRomanPS-BoldMT"/>
              </a:rPr>
              <a:t>Purpose:</a:t>
            </a:r>
          </a:p>
          <a:p>
            <a:pPr algn="l" rtl="0"/>
            <a:r>
              <a:rPr lang="en-US" dirty="0" smtClean="0">
                <a:latin typeface="TimesNewRomanPSMT"/>
              </a:rPr>
              <a:t>Volume </a:t>
            </a:r>
            <a:r>
              <a:rPr lang="en-US" dirty="0">
                <a:latin typeface="TimesNewRomanPSMT"/>
              </a:rPr>
              <a:t>replacement</a:t>
            </a:r>
          </a:p>
          <a:p>
            <a:pPr algn="l" rtl="0"/>
            <a:r>
              <a:rPr lang="en-US" dirty="0">
                <a:latin typeface="TimesNewRomanPSMT"/>
              </a:rPr>
              <a:t>Increase oxygen-carrying </a:t>
            </a:r>
            <a:r>
              <a:rPr lang="en-US" dirty="0" smtClean="0">
                <a:latin typeface="TimesNewRomanPSMT"/>
              </a:rPr>
              <a:t>capacity</a:t>
            </a:r>
          </a:p>
          <a:p>
            <a:pPr marL="0" indent="0" algn="l" rtl="0">
              <a:buNone/>
            </a:pPr>
            <a:endParaRPr lang="en-US" dirty="0">
              <a:latin typeface="TimesNewRomanPSMT"/>
            </a:endParaRPr>
          </a:p>
          <a:p>
            <a:pPr marL="0" indent="0" algn="l" rtl="0">
              <a:buNone/>
            </a:pPr>
            <a:r>
              <a:rPr lang="en-US" sz="3200" b="1" dirty="0">
                <a:solidFill>
                  <a:srgbClr val="00B050"/>
                </a:solidFill>
                <a:latin typeface="TimesNewRomanPS-BoldMT"/>
              </a:rPr>
              <a:t>Indications:</a:t>
            </a:r>
          </a:p>
          <a:p>
            <a:pPr algn="l" rtl="0"/>
            <a:r>
              <a:rPr lang="en-US" dirty="0">
                <a:latin typeface="TimesNewRomanPSMT"/>
              </a:rPr>
              <a:t>Significant blood loss (&gt;25% blood lost, i.e. hemorrhage)</a:t>
            </a:r>
          </a:p>
          <a:p>
            <a:pPr algn="l" rtl="0"/>
            <a:r>
              <a:rPr lang="en-US" dirty="0">
                <a:latin typeface="TimesNewRomanPSMT"/>
              </a:rPr>
              <a:t>Newborn babies with hemolytic disease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963695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3058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5904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3248"/>
          </a:xfrm>
        </p:spPr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sz="3600" b="1" dirty="0">
                <a:solidFill>
                  <a:srgbClr val="0070C0"/>
                </a:solidFill>
                <a:latin typeface="TimesNewRomanPS-BoldMT"/>
              </a:rPr>
              <a:t>2- Packed Red Blood Cells (RBCs)</a:t>
            </a:r>
          </a:p>
          <a:p>
            <a:pPr marL="0" indent="0" algn="l" rtl="0">
              <a:buNone/>
            </a:pPr>
            <a:r>
              <a:rPr lang="en-US" b="1" dirty="0">
                <a:solidFill>
                  <a:srgbClr val="00B050"/>
                </a:solidFill>
                <a:latin typeface="TimesNewRomanPS-BoldMT"/>
              </a:rPr>
              <a:t>Composition</a:t>
            </a:r>
            <a:r>
              <a:rPr lang="en-US" b="1" dirty="0">
                <a:latin typeface="TimesNewRomanPS-BoldMT"/>
              </a:rPr>
              <a:t>:</a:t>
            </a:r>
          </a:p>
          <a:p>
            <a:pPr algn="l" rtl="0"/>
            <a:r>
              <a:rPr lang="en-US" dirty="0">
                <a:latin typeface="TimesNewRomanPSMT"/>
              </a:rPr>
              <a:t>RBCs with little plasma (hematocrit about 75%)</a:t>
            </a:r>
          </a:p>
          <a:p>
            <a:pPr algn="l" rtl="0"/>
            <a:r>
              <a:rPr lang="en-US" dirty="0">
                <a:latin typeface="TimesNewRomanPSMT"/>
              </a:rPr>
              <a:t>Some platelets and WBCs remain</a:t>
            </a:r>
          </a:p>
          <a:p>
            <a:pPr marL="0" indent="0" algn="l" rtl="0">
              <a:buNone/>
            </a:pPr>
            <a:r>
              <a:rPr lang="en-US" b="1" dirty="0">
                <a:solidFill>
                  <a:srgbClr val="00B050"/>
                </a:solidFill>
                <a:latin typeface="TimesNewRomanPS-BoldMT"/>
              </a:rPr>
              <a:t>Purpose:</a:t>
            </a:r>
          </a:p>
          <a:p>
            <a:pPr algn="l" rtl="0"/>
            <a:r>
              <a:rPr lang="en-US" dirty="0">
                <a:latin typeface="TimesNewRomanPSMT"/>
              </a:rPr>
              <a:t>Increase RBC mass and oxygen-carrying capacity</a:t>
            </a:r>
          </a:p>
          <a:p>
            <a:pPr algn="l" rtl="0"/>
            <a:r>
              <a:rPr lang="en-US" dirty="0">
                <a:latin typeface="TimesNewRomanPSMT"/>
              </a:rPr>
              <a:t>Assists the body to rid carbon dioxide and other waste products</a:t>
            </a:r>
          </a:p>
          <a:p>
            <a:pPr marL="0" indent="0" algn="l" rtl="0">
              <a:buNone/>
            </a:pPr>
            <a:r>
              <a:rPr lang="en-US" b="1" dirty="0">
                <a:solidFill>
                  <a:srgbClr val="00B050"/>
                </a:solidFill>
                <a:latin typeface="TimesNewRomanPS-BoldMT"/>
              </a:rPr>
              <a:t>Indications:</a:t>
            </a:r>
          </a:p>
          <a:p>
            <a:pPr algn="l" rtl="0"/>
            <a:r>
              <a:rPr lang="en-US" dirty="0">
                <a:latin typeface="TimesNewRomanPSMT"/>
              </a:rPr>
              <a:t>Symptomatic and chronic anemia</a:t>
            </a:r>
          </a:p>
          <a:p>
            <a:pPr algn="l" rtl="0"/>
            <a:r>
              <a:rPr lang="en-US" dirty="0">
                <a:latin typeface="TimesNewRomanPSMT"/>
              </a:rPr>
              <a:t>Blood loss due to injury or surgery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919592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0225"/>
            <a:ext cx="8229600" cy="541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8508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89448"/>
          </a:xfrm>
        </p:spPr>
        <p:txBody>
          <a:bodyPr/>
          <a:lstStyle/>
          <a:p>
            <a:pPr marL="0" indent="0" algn="l" rtl="0">
              <a:buNone/>
            </a:pPr>
            <a:r>
              <a:rPr lang="en-US" sz="4000" b="1" dirty="0">
                <a:solidFill>
                  <a:srgbClr val="0070C0"/>
                </a:solidFill>
                <a:latin typeface="TimesNewRomanPS-BoldMT"/>
              </a:rPr>
              <a:t>3- </a:t>
            </a:r>
            <a:r>
              <a:rPr lang="en-US" sz="4000" b="1" dirty="0" smtClean="0">
                <a:solidFill>
                  <a:srgbClr val="0070C0"/>
                </a:solidFill>
                <a:latin typeface="TimesNewRomanPS-BoldMT"/>
              </a:rPr>
              <a:t>Platelets</a:t>
            </a:r>
          </a:p>
          <a:p>
            <a:pPr marL="0" indent="0" algn="l" rtl="0">
              <a:buNone/>
            </a:pPr>
            <a:endParaRPr lang="en-US" sz="4000" b="1" dirty="0">
              <a:latin typeface="TimesNewRomanPS-BoldMT"/>
            </a:endParaRPr>
          </a:p>
          <a:p>
            <a:pPr marL="0" indent="0" algn="l" rtl="0">
              <a:buNone/>
            </a:pPr>
            <a:r>
              <a:rPr lang="en-US" b="1" dirty="0">
                <a:solidFill>
                  <a:srgbClr val="00B050"/>
                </a:solidFill>
                <a:latin typeface="TimesNewRomanPS-BoldMT"/>
              </a:rPr>
              <a:t>Composition</a:t>
            </a:r>
            <a:r>
              <a:rPr lang="en-US" b="1" dirty="0">
                <a:latin typeface="TimesNewRomanPS-BoldMT"/>
              </a:rPr>
              <a:t>:</a:t>
            </a:r>
          </a:p>
          <a:p>
            <a:pPr algn="l" rtl="0"/>
            <a:r>
              <a:rPr lang="en-US" dirty="0">
                <a:latin typeface="TimesNewRomanPSMT"/>
              </a:rPr>
              <a:t>Platelets</a:t>
            </a:r>
          </a:p>
          <a:p>
            <a:pPr algn="l" rtl="0"/>
            <a:r>
              <a:rPr lang="en-US" dirty="0">
                <a:latin typeface="TimesNewRomanPSMT"/>
              </a:rPr>
              <a:t>Plasma</a:t>
            </a:r>
          </a:p>
          <a:p>
            <a:pPr algn="l" rtl="0"/>
            <a:r>
              <a:rPr lang="en-US" dirty="0">
                <a:latin typeface="TimesNewRomanPSMT"/>
              </a:rPr>
              <a:t>RBCs</a:t>
            </a:r>
          </a:p>
          <a:p>
            <a:pPr algn="l" rtl="0"/>
            <a:r>
              <a:rPr lang="en-US" dirty="0">
                <a:latin typeface="TimesNewRomanPSMT"/>
              </a:rPr>
              <a:t>WBCs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610370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0225"/>
            <a:ext cx="8458200" cy="533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4723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37048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200" b="1" dirty="0">
                <a:solidFill>
                  <a:srgbClr val="00B050"/>
                </a:solidFill>
                <a:latin typeface="TimesNewRomanPS-BoldMT"/>
              </a:rPr>
              <a:t>Purpose:</a:t>
            </a:r>
          </a:p>
          <a:p>
            <a:pPr algn="l" rtl="0"/>
            <a:r>
              <a:rPr lang="en-US" dirty="0">
                <a:latin typeface="TimesNewRomanPSMT"/>
              </a:rPr>
              <a:t>Helps to stop bleeding (restore clotting ability)</a:t>
            </a:r>
          </a:p>
          <a:p>
            <a:pPr algn="l" rtl="0"/>
            <a:r>
              <a:rPr lang="en-US" dirty="0">
                <a:latin typeface="TimesNewRomanPSMT"/>
              </a:rPr>
              <a:t>Essential for coagulation of </a:t>
            </a:r>
            <a:r>
              <a:rPr lang="en-US" dirty="0" smtClean="0">
                <a:latin typeface="TimesNewRomanPSMT"/>
              </a:rPr>
              <a:t>blood</a:t>
            </a:r>
          </a:p>
          <a:p>
            <a:pPr marL="0" indent="0" algn="l" rtl="0">
              <a:buNone/>
            </a:pPr>
            <a:endParaRPr lang="en-US" dirty="0">
              <a:latin typeface="TimesNewRomanPSMT"/>
            </a:endParaRPr>
          </a:p>
          <a:p>
            <a:pPr marL="0" indent="0" algn="l" rtl="0">
              <a:buNone/>
            </a:pPr>
            <a:r>
              <a:rPr lang="en-US" sz="3200" b="1" dirty="0">
                <a:solidFill>
                  <a:srgbClr val="00B050"/>
                </a:solidFill>
                <a:latin typeface="TimesNewRomanPS-BoldMT"/>
              </a:rPr>
              <a:t>Indications:</a:t>
            </a:r>
          </a:p>
          <a:p>
            <a:pPr algn="l" rtl="0"/>
            <a:r>
              <a:rPr lang="en-US" dirty="0">
                <a:latin typeface="TimesNewRomanPSMT"/>
              </a:rPr>
              <a:t>Decreased platelet count</a:t>
            </a:r>
          </a:p>
          <a:p>
            <a:pPr algn="l" rtl="0"/>
            <a:r>
              <a:rPr lang="en-US" dirty="0">
                <a:latin typeface="TimesNewRomanPSMT"/>
              </a:rPr>
              <a:t>Hemophilia</a:t>
            </a:r>
          </a:p>
          <a:p>
            <a:pPr algn="l" rtl="0"/>
            <a:r>
              <a:rPr lang="en-US" dirty="0">
                <a:latin typeface="TimesNewRomanPSMT"/>
              </a:rPr>
              <a:t>Thrombocytopenia</a:t>
            </a:r>
          </a:p>
          <a:p>
            <a:pPr algn="l" rtl="0"/>
            <a:r>
              <a:rPr lang="en-US" dirty="0">
                <a:latin typeface="TimesNewRomanPSMT"/>
              </a:rPr>
              <a:t>Platelet dysfunction (End stage renal disease, DIC)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976842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3248"/>
          </a:xfrm>
        </p:spPr>
        <p:txBody>
          <a:bodyPr/>
          <a:lstStyle/>
          <a:p>
            <a:pPr marL="0" indent="0" algn="ctr">
              <a:buNone/>
            </a:pPr>
            <a:endParaRPr lang="en-US" b="1" dirty="0" smtClean="0">
              <a:solidFill>
                <a:srgbClr val="FF0000"/>
              </a:solidFill>
              <a:latin typeface="TimesNewRomanPS-BoldMT"/>
            </a:endParaRPr>
          </a:p>
          <a:p>
            <a:pPr marL="0" indent="0" algn="ctr">
              <a:buNone/>
            </a:pPr>
            <a:endParaRPr lang="en-US" b="1" dirty="0">
              <a:solidFill>
                <a:srgbClr val="FF0000"/>
              </a:solidFill>
              <a:latin typeface="TimesNewRomanPS-BoldMT"/>
            </a:endParaRPr>
          </a:p>
          <a:p>
            <a:pPr marL="0" indent="0" algn="ctr">
              <a:buNone/>
            </a:pPr>
            <a:endParaRPr lang="en-US" b="1" dirty="0" smtClean="0">
              <a:solidFill>
                <a:srgbClr val="FF0000"/>
              </a:solidFill>
              <a:latin typeface="TimesNewRomanPS-BoldMT"/>
            </a:endParaRPr>
          </a:p>
          <a:p>
            <a:pPr marL="0" indent="0" algn="ctr">
              <a:buNone/>
            </a:pPr>
            <a:endParaRPr lang="en-US" b="1" dirty="0">
              <a:solidFill>
                <a:srgbClr val="FF0000"/>
              </a:solidFill>
              <a:latin typeface="TimesNewRomanPS-BoldMT"/>
            </a:endParaRPr>
          </a:p>
          <a:p>
            <a:pPr marL="0" indent="0" algn="ctr">
              <a:buNone/>
            </a:pPr>
            <a:r>
              <a:rPr lang="en-US" sz="4800" b="1" dirty="0" smtClean="0">
                <a:solidFill>
                  <a:srgbClr val="FF0000"/>
                </a:solidFill>
                <a:latin typeface="TimesNewRomanPS-BoldMT"/>
              </a:rPr>
              <a:t>Blood </a:t>
            </a:r>
            <a:r>
              <a:rPr lang="en-US" sz="4800" b="1" dirty="0">
                <a:solidFill>
                  <a:srgbClr val="FF0000"/>
                </a:solidFill>
                <a:latin typeface="TimesNewRomanPS-BoldMT"/>
              </a:rPr>
              <a:t>transfusion</a:t>
            </a:r>
            <a:endParaRPr lang="ar-EG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31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3248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900" dirty="0">
                <a:solidFill>
                  <a:srgbClr val="0070C0"/>
                </a:solidFill>
                <a:latin typeface="TimesNewRomanPSMT"/>
              </a:rPr>
              <a:t>4- </a:t>
            </a:r>
            <a:r>
              <a:rPr lang="en-US" sz="3900" b="1" dirty="0">
                <a:solidFill>
                  <a:srgbClr val="0070C0"/>
                </a:solidFill>
                <a:latin typeface="TimesNewRomanPS-BoldMT"/>
              </a:rPr>
              <a:t>Fresh Frozen Plasma</a:t>
            </a:r>
          </a:p>
          <a:p>
            <a:pPr marL="0" indent="0" algn="l" rtl="0">
              <a:buNone/>
            </a:pPr>
            <a:r>
              <a:rPr lang="en-US" b="1" dirty="0">
                <a:solidFill>
                  <a:srgbClr val="00B050"/>
                </a:solidFill>
                <a:latin typeface="TimesNewRomanPS-BoldMT"/>
              </a:rPr>
              <a:t>Composition:</a:t>
            </a:r>
          </a:p>
          <a:p>
            <a:pPr algn="l" rtl="0"/>
            <a:r>
              <a:rPr lang="en-US" dirty="0">
                <a:latin typeface="TimesNewRomanPSMT"/>
              </a:rPr>
              <a:t>Plasma</a:t>
            </a:r>
          </a:p>
          <a:p>
            <a:pPr algn="l" rtl="0"/>
            <a:r>
              <a:rPr lang="en-US" dirty="0">
                <a:latin typeface="TimesNewRomanPSMT"/>
              </a:rPr>
              <a:t>All coagulation factors</a:t>
            </a:r>
          </a:p>
          <a:p>
            <a:pPr marL="0" indent="0" algn="l" rtl="0">
              <a:buNone/>
            </a:pPr>
            <a:r>
              <a:rPr lang="en-US" b="1" dirty="0">
                <a:solidFill>
                  <a:srgbClr val="00B050"/>
                </a:solidFill>
                <a:latin typeface="TimesNewRomanPS-BoldMT"/>
              </a:rPr>
              <a:t>Purpose:</a:t>
            </a:r>
          </a:p>
          <a:p>
            <a:pPr algn="l" rtl="0"/>
            <a:r>
              <a:rPr lang="en-US" dirty="0">
                <a:latin typeface="TimesNewRomanPSMT"/>
              </a:rPr>
              <a:t>Increase blood plasma</a:t>
            </a:r>
          </a:p>
          <a:p>
            <a:pPr algn="l" rtl="0"/>
            <a:r>
              <a:rPr lang="en-US" dirty="0">
                <a:latin typeface="TimesNewRomanPSMT"/>
              </a:rPr>
              <a:t>Replenish clotting factors</a:t>
            </a:r>
          </a:p>
          <a:p>
            <a:pPr marL="0" indent="0" algn="l" rtl="0">
              <a:buNone/>
            </a:pPr>
            <a:r>
              <a:rPr lang="en-US" b="1" dirty="0">
                <a:solidFill>
                  <a:srgbClr val="00B050"/>
                </a:solidFill>
                <a:latin typeface="TimesNewRomanPS-BoldMT"/>
              </a:rPr>
              <a:t>Indications:</a:t>
            </a:r>
          </a:p>
          <a:p>
            <a:pPr algn="l" rtl="0"/>
            <a:r>
              <a:rPr lang="en-US" dirty="0">
                <a:latin typeface="TimesNewRomanPSMT"/>
              </a:rPr>
              <a:t>Bleeding in patients with coagulation factor deficiencies; plasmapheresis</a:t>
            </a:r>
          </a:p>
          <a:p>
            <a:pPr algn="l" rtl="0"/>
            <a:r>
              <a:rPr lang="en-US" dirty="0">
                <a:latin typeface="TimesNewRomanPSMT"/>
              </a:rPr>
              <a:t>Burn, Liver Failure and Severe Infection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6554461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8534400" cy="5751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8543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89448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4000" b="1" dirty="0">
                <a:solidFill>
                  <a:srgbClr val="0070C0"/>
                </a:solidFill>
                <a:latin typeface="TimesNewRomanPS-BoldMT"/>
              </a:rPr>
              <a:t>5- </a:t>
            </a:r>
            <a:r>
              <a:rPr lang="en-US" sz="4000" b="1" dirty="0" smtClean="0">
                <a:solidFill>
                  <a:srgbClr val="0070C0"/>
                </a:solidFill>
                <a:latin typeface="TimesNewRomanPS-BoldMT"/>
              </a:rPr>
              <a:t>Albumin</a:t>
            </a:r>
            <a:endParaRPr lang="en-US" sz="3600" b="1" dirty="0">
              <a:solidFill>
                <a:srgbClr val="0070C0"/>
              </a:solidFill>
              <a:latin typeface="TimesNewRomanPS-BoldMT"/>
            </a:endParaRPr>
          </a:p>
          <a:p>
            <a:pPr marL="0" indent="0" algn="l" rtl="0">
              <a:buNone/>
            </a:pPr>
            <a:r>
              <a:rPr lang="en-US" b="1" dirty="0">
                <a:solidFill>
                  <a:srgbClr val="00B050"/>
                </a:solidFill>
                <a:latin typeface="TimesNewRomanPS-BoldMT"/>
              </a:rPr>
              <a:t>Composition:</a:t>
            </a:r>
          </a:p>
          <a:p>
            <a:pPr algn="l" rtl="0"/>
            <a:r>
              <a:rPr lang="en-US" dirty="0">
                <a:latin typeface="TimesNewRomanPSMT"/>
              </a:rPr>
              <a:t>Albumin</a:t>
            </a:r>
          </a:p>
          <a:p>
            <a:pPr marL="0" indent="0" algn="l" rtl="0">
              <a:buNone/>
            </a:pPr>
            <a:r>
              <a:rPr lang="en-US" b="1" dirty="0">
                <a:solidFill>
                  <a:srgbClr val="00B050"/>
                </a:solidFill>
                <a:latin typeface="TimesNewRomanPS-BoldMT"/>
              </a:rPr>
              <a:t>Purpose:</a:t>
            </a:r>
          </a:p>
          <a:p>
            <a:pPr algn="l" rtl="0"/>
            <a:r>
              <a:rPr lang="en-US" dirty="0">
                <a:latin typeface="TimesNewRomanPSMT"/>
              </a:rPr>
              <a:t>Volume expansion leading to increased blood volume</a:t>
            </a:r>
          </a:p>
          <a:p>
            <a:pPr marL="0" indent="0" algn="l" rtl="0">
              <a:buNone/>
            </a:pPr>
            <a:r>
              <a:rPr lang="en-US" b="1" dirty="0">
                <a:solidFill>
                  <a:srgbClr val="00B050"/>
                </a:solidFill>
                <a:latin typeface="TimesNewRomanPS-BoldMT"/>
              </a:rPr>
              <a:t>Indications:</a:t>
            </a:r>
          </a:p>
          <a:p>
            <a:pPr algn="l" rtl="0"/>
            <a:r>
              <a:rPr lang="en-US" dirty="0">
                <a:latin typeface="TimesNewRomanPSMT"/>
              </a:rPr>
              <a:t>Hypoproteinemia</a:t>
            </a:r>
          </a:p>
          <a:p>
            <a:pPr algn="l" rtl="0"/>
            <a:r>
              <a:rPr lang="en-US" dirty="0">
                <a:latin typeface="TimesNewRomanPSMT"/>
              </a:rPr>
              <a:t>Burns , Shock, Trauma</a:t>
            </a:r>
          </a:p>
          <a:p>
            <a:pPr algn="l" rtl="0"/>
            <a:r>
              <a:rPr lang="en-US" dirty="0">
                <a:latin typeface="TimesNewRomanPSMT"/>
              </a:rPr>
              <a:t>Surgery and Infections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4282022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37048"/>
          </a:xfrm>
        </p:spPr>
        <p:txBody>
          <a:bodyPr/>
          <a:lstStyle/>
          <a:p>
            <a:pPr marL="0" indent="0" algn="l" rtl="0">
              <a:buNone/>
            </a:pPr>
            <a:r>
              <a:rPr lang="en-US" sz="3200" b="1" dirty="0">
                <a:solidFill>
                  <a:srgbClr val="0070C0"/>
                </a:solidFill>
                <a:latin typeface="TimesNewRomanPS-BoldMT"/>
              </a:rPr>
              <a:t>6- White Blood Cells (WBCs</a:t>
            </a:r>
            <a:r>
              <a:rPr lang="en-US" sz="3200" b="1" dirty="0" smtClean="0">
                <a:solidFill>
                  <a:srgbClr val="0070C0"/>
                </a:solidFill>
                <a:latin typeface="TimesNewRomanPS-BoldMT"/>
              </a:rPr>
              <a:t>)</a:t>
            </a:r>
          </a:p>
          <a:p>
            <a:pPr marL="0" indent="0" algn="l" rtl="0">
              <a:buNone/>
            </a:pPr>
            <a:endParaRPr lang="en-US" sz="3200" b="1" dirty="0">
              <a:solidFill>
                <a:srgbClr val="0070C0"/>
              </a:solidFill>
              <a:latin typeface="TimesNewRomanPS-BoldMT"/>
            </a:endParaRPr>
          </a:p>
          <a:p>
            <a:pPr marL="0" indent="0" algn="l" rtl="0">
              <a:buNone/>
            </a:pPr>
            <a:r>
              <a:rPr lang="en-US" b="1" dirty="0">
                <a:solidFill>
                  <a:srgbClr val="00B050"/>
                </a:solidFill>
                <a:latin typeface="TimesNewRomanPS-BoldMT"/>
              </a:rPr>
              <a:t>Composition:</a:t>
            </a:r>
          </a:p>
          <a:p>
            <a:pPr algn="l" rtl="0"/>
            <a:r>
              <a:rPr lang="en-US" dirty="0">
                <a:latin typeface="TimesNewRomanPSMT"/>
              </a:rPr>
              <a:t>WBCs or leukocytes suspended in 20% of the </a:t>
            </a:r>
            <a:r>
              <a:rPr lang="en-US" dirty="0" smtClean="0">
                <a:latin typeface="TimesNewRomanPSMT"/>
              </a:rPr>
              <a:t>plasma</a:t>
            </a:r>
          </a:p>
          <a:p>
            <a:pPr marL="0" indent="0" algn="l" rtl="0">
              <a:buNone/>
            </a:pPr>
            <a:endParaRPr lang="en-US" dirty="0">
              <a:latin typeface="TimesNewRomanPSMT"/>
            </a:endParaRPr>
          </a:p>
          <a:p>
            <a:pPr marL="0" indent="0" algn="l" rtl="0">
              <a:buNone/>
            </a:pPr>
            <a:r>
              <a:rPr lang="en-US" b="1" dirty="0">
                <a:solidFill>
                  <a:srgbClr val="00B050"/>
                </a:solidFill>
                <a:latin typeface="TimesNewRomanPS-BoldMT"/>
              </a:rPr>
              <a:t>Purpose:</a:t>
            </a:r>
          </a:p>
          <a:p>
            <a:pPr algn="l" rtl="0"/>
            <a:r>
              <a:rPr lang="en-US" dirty="0">
                <a:latin typeface="TimesNewRomanPSMT"/>
              </a:rPr>
              <a:t>Increase number of WBC’s</a:t>
            </a:r>
          </a:p>
          <a:p>
            <a:pPr algn="l" rtl="0"/>
            <a:r>
              <a:rPr lang="en-US" dirty="0">
                <a:latin typeface="TimesNewRomanPSMT"/>
              </a:rPr>
              <a:t>Replaces WBC’s that are functioning abnormally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8171525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37048"/>
          </a:xfrm>
        </p:spPr>
        <p:txBody>
          <a:bodyPr/>
          <a:lstStyle/>
          <a:p>
            <a:pPr marL="0" indent="0" algn="l" rtl="0">
              <a:buNone/>
            </a:pPr>
            <a:r>
              <a:rPr lang="en-US" sz="3600" b="1" dirty="0">
                <a:solidFill>
                  <a:srgbClr val="00B050"/>
                </a:solidFill>
                <a:latin typeface="TimesNewRomanPS-BoldMT"/>
              </a:rPr>
              <a:t>Indications</a:t>
            </a:r>
            <a:r>
              <a:rPr lang="en-US" b="1" dirty="0" smtClean="0">
                <a:solidFill>
                  <a:srgbClr val="00B050"/>
                </a:solidFill>
                <a:latin typeface="TimesNewRomanPS-BoldMT"/>
              </a:rPr>
              <a:t>:</a:t>
            </a:r>
          </a:p>
          <a:p>
            <a:pPr marL="0" indent="0" algn="l" rtl="0">
              <a:buNone/>
            </a:pPr>
            <a:endParaRPr lang="en-US" b="1" dirty="0">
              <a:latin typeface="TimesNewRomanPS-BoldMT"/>
            </a:endParaRPr>
          </a:p>
          <a:p>
            <a:pPr algn="l" rtl="0"/>
            <a:r>
              <a:rPr lang="en-US" dirty="0">
                <a:latin typeface="TimesNewRomanPSMT"/>
              </a:rPr>
              <a:t>Sepsis (not responsive to antibiotics)</a:t>
            </a:r>
          </a:p>
          <a:p>
            <a:pPr algn="l" rtl="0"/>
            <a:r>
              <a:rPr lang="en-US" dirty="0">
                <a:latin typeface="TimesNewRomanPSMT"/>
              </a:rPr>
              <a:t>Persistent fever</a:t>
            </a:r>
          </a:p>
          <a:p>
            <a:pPr algn="l" rtl="0"/>
            <a:r>
              <a:rPr lang="en-US" dirty="0">
                <a:latin typeface="TimesNewRomanPSMT"/>
              </a:rPr>
              <a:t>Granulocytopenia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9311275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37048"/>
          </a:xfrm>
        </p:spPr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sz="3800" b="1" dirty="0">
                <a:solidFill>
                  <a:srgbClr val="FF0000"/>
                </a:solidFill>
                <a:latin typeface="TimesNewRomanPS-BoldMT"/>
              </a:rPr>
              <a:t>Purposes of blood </a:t>
            </a:r>
            <a:r>
              <a:rPr lang="en-US" sz="3800" b="1" dirty="0" smtClean="0">
                <a:solidFill>
                  <a:srgbClr val="FF0000"/>
                </a:solidFill>
                <a:latin typeface="TimesNewRomanPS-BoldMT"/>
              </a:rPr>
              <a:t>transfusion</a:t>
            </a:r>
          </a:p>
          <a:p>
            <a:pPr algn="l" rtl="0"/>
            <a:endParaRPr lang="en-US" sz="3800" b="1" dirty="0">
              <a:solidFill>
                <a:srgbClr val="FF0000"/>
              </a:solidFill>
              <a:latin typeface="TimesNewRomanPS-BoldMT"/>
            </a:endParaRPr>
          </a:p>
          <a:p>
            <a:pPr algn="l" rtl="0"/>
            <a:r>
              <a:rPr lang="en-US" sz="2600" dirty="0">
                <a:latin typeface="Wingdings2"/>
              </a:rPr>
              <a:t> </a:t>
            </a:r>
            <a:r>
              <a:rPr lang="en-US" sz="2600" dirty="0">
                <a:latin typeface="TimesNewRomanPSMT"/>
              </a:rPr>
              <a:t>Restore blood volume</a:t>
            </a:r>
          </a:p>
          <a:p>
            <a:pPr algn="l" rtl="0"/>
            <a:r>
              <a:rPr lang="en-US" sz="2600" dirty="0">
                <a:latin typeface="Wingdings2"/>
              </a:rPr>
              <a:t> </a:t>
            </a:r>
            <a:r>
              <a:rPr lang="en-US" sz="2600" dirty="0">
                <a:latin typeface="TimesNewRomanPSMT"/>
              </a:rPr>
              <a:t>Replace clotting factors</a:t>
            </a:r>
          </a:p>
          <a:p>
            <a:pPr algn="l" rtl="0"/>
            <a:r>
              <a:rPr lang="en-US" sz="2600" dirty="0">
                <a:latin typeface="Wingdings2"/>
              </a:rPr>
              <a:t> </a:t>
            </a:r>
            <a:r>
              <a:rPr lang="en-US" sz="2600" dirty="0">
                <a:latin typeface="TimesNewRomanPSMT"/>
              </a:rPr>
              <a:t>Improve oxygen carrying capacity</a:t>
            </a:r>
          </a:p>
          <a:p>
            <a:pPr algn="l" rtl="0"/>
            <a:r>
              <a:rPr lang="en-US" sz="2600" dirty="0">
                <a:latin typeface="Wingdings2"/>
              </a:rPr>
              <a:t> </a:t>
            </a:r>
            <a:r>
              <a:rPr lang="en-US" sz="2600" dirty="0">
                <a:latin typeface="TimesNewRomanPSMT"/>
              </a:rPr>
              <a:t>Restore blood elements that are depleted</a:t>
            </a:r>
          </a:p>
          <a:p>
            <a:pPr algn="l" rtl="0"/>
            <a:r>
              <a:rPr lang="en-US" sz="2600" dirty="0">
                <a:latin typeface="Wingdings2"/>
              </a:rPr>
              <a:t> </a:t>
            </a:r>
            <a:r>
              <a:rPr lang="en-US" sz="2600" dirty="0">
                <a:latin typeface="TimesNewRomanPSMT"/>
              </a:rPr>
              <a:t>Prevent complications</a:t>
            </a:r>
          </a:p>
          <a:p>
            <a:pPr algn="l" rtl="0"/>
            <a:r>
              <a:rPr lang="en-US" sz="2600" dirty="0">
                <a:latin typeface="Wingdings2"/>
              </a:rPr>
              <a:t> </a:t>
            </a:r>
            <a:r>
              <a:rPr lang="en-US" sz="2600" dirty="0">
                <a:latin typeface="TimesNewRomanPSMT"/>
              </a:rPr>
              <a:t>Treat anemia that has failed to respond to other treatments; anemia is </a:t>
            </a:r>
            <a:r>
              <a:rPr lang="en-US" sz="2600" dirty="0" smtClean="0">
                <a:latin typeface="TimesNewRomanPSMT"/>
              </a:rPr>
              <a:t>a condition </a:t>
            </a:r>
            <a:r>
              <a:rPr lang="en-US" sz="2600" dirty="0">
                <a:latin typeface="TimesNewRomanPSMT"/>
              </a:rPr>
              <a:t>where a person has low levels of red blood cells.</a:t>
            </a:r>
          </a:p>
          <a:p>
            <a:pPr algn="l" rtl="0"/>
            <a:r>
              <a:rPr lang="en-US" sz="2600" dirty="0">
                <a:latin typeface="Wingdings2"/>
              </a:rPr>
              <a:t> </a:t>
            </a:r>
            <a:r>
              <a:rPr lang="en-US" sz="2600" dirty="0">
                <a:latin typeface="TimesNewRomanPSMT"/>
              </a:rPr>
              <a:t>Treat inherited blood disorders, such as thalassemia or sickle cell anemia.</a:t>
            </a:r>
            <a:endParaRPr lang="ar-EG" sz="2600" dirty="0"/>
          </a:p>
        </p:txBody>
      </p:sp>
    </p:spTree>
    <p:extLst>
      <p:ext uri="{BB962C8B-B14F-4D97-AF65-F5344CB8AC3E}">
        <p14:creationId xmlns:p14="http://schemas.microsoft.com/office/powerpoint/2010/main" val="6375099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37048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500" b="1" dirty="0" smtClean="0">
                <a:solidFill>
                  <a:srgbClr val="FF0000"/>
                </a:solidFill>
                <a:latin typeface="TimesNewRomanPS-BoldMT"/>
              </a:rPr>
              <a:t>Indications</a:t>
            </a:r>
          </a:p>
          <a:p>
            <a:pPr marL="0" indent="0" algn="l" rtl="0">
              <a:buNone/>
            </a:pPr>
            <a:endParaRPr lang="en-US" sz="3500" b="1" dirty="0">
              <a:solidFill>
                <a:srgbClr val="FF0000"/>
              </a:solidFill>
              <a:latin typeface="TimesNewRomanPS-BoldMT"/>
            </a:endParaRPr>
          </a:p>
          <a:p>
            <a:pPr algn="l" rtl="0"/>
            <a:r>
              <a:rPr lang="en-US" dirty="0">
                <a:latin typeface="Wingdings2"/>
              </a:rPr>
              <a:t> </a:t>
            </a:r>
            <a:r>
              <a:rPr lang="en-US" sz="2400" dirty="0">
                <a:latin typeface="TimesNewRomanPSMT"/>
              </a:rPr>
              <a:t>Hemorrhaging</a:t>
            </a:r>
          </a:p>
          <a:p>
            <a:pPr algn="l" rtl="0"/>
            <a:r>
              <a:rPr lang="en-US" sz="2400" dirty="0">
                <a:latin typeface="Wingdings2"/>
              </a:rPr>
              <a:t> </a:t>
            </a:r>
            <a:r>
              <a:rPr lang="en-US" sz="2400" dirty="0">
                <a:latin typeface="TimesNewRomanPSMT"/>
              </a:rPr>
              <a:t>Severe anemia, (causing shortness of breath, dizziness, congestive </a:t>
            </a:r>
            <a:r>
              <a:rPr lang="en-US" sz="2400" dirty="0" smtClean="0">
                <a:latin typeface="TimesNewRomanPSMT"/>
              </a:rPr>
              <a:t>heart failure</a:t>
            </a:r>
            <a:r>
              <a:rPr lang="en-US" sz="2400" dirty="0">
                <a:latin typeface="TimesNewRomanPSMT"/>
              </a:rPr>
              <a:t>)</a:t>
            </a:r>
          </a:p>
          <a:p>
            <a:pPr algn="l" rtl="0"/>
            <a:r>
              <a:rPr lang="en-US" sz="2400" dirty="0">
                <a:latin typeface="Wingdings2"/>
              </a:rPr>
              <a:t> </a:t>
            </a:r>
            <a:r>
              <a:rPr lang="en-US" sz="2400" dirty="0">
                <a:latin typeface="TimesNewRomanPSMT"/>
              </a:rPr>
              <a:t>Acute blood loss of more than 30 percent of blood volume.</a:t>
            </a:r>
          </a:p>
          <a:p>
            <a:pPr algn="l" rtl="0"/>
            <a:r>
              <a:rPr lang="en-US" sz="2400" dirty="0">
                <a:latin typeface="Wingdings2"/>
              </a:rPr>
              <a:t> </a:t>
            </a:r>
            <a:r>
              <a:rPr lang="en-US" sz="2400" dirty="0">
                <a:latin typeface="TimesNewRomanPSMT"/>
              </a:rPr>
              <a:t>Surgery</a:t>
            </a:r>
          </a:p>
          <a:p>
            <a:pPr algn="l" rtl="0"/>
            <a:r>
              <a:rPr lang="en-US" sz="2400" dirty="0">
                <a:latin typeface="Wingdings2"/>
              </a:rPr>
              <a:t> </a:t>
            </a:r>
            <a:r>
              <a:rPr lang="en-US" sz="2400" dirty="0">
                <a:latin typeface="TimesNewRomanPSMT"/>
              </a:rPr>
              <a:t>Cancer</a:t>
            </a:r>
          </a:p>
          <a:p>
            <a:pPr algn="l" rtl="0"/>
            <a:r>
              <a:rPr lang="en-US" sz="2400" dirty="0">
                <a:latin typeface="Wingdings2"/>
              </a:rPr>
              <a:t> </a:t>
            </a:r>
            <a:r>
              <a:rPr lang="en-US" sz="2400" dirty="0">
                <a:latin typeface="TimesNewRomanPSMT"/>
              </a:rPr>
              <a:t>Gastrointestinal bleeding</a:t>
            </a:r>
          </a:p>
          <a:p>
            <a:pPr algn="l" rtl="0"/>
            <a:r>
              <a:rPr lang="en-US" sz="2400" dirty="0">
                <a:latin typeface="Wingdings2"/>
              </a:rPr>
              <a:t> </a:t>
            </a:r>
            <a:r>
              <a:rPr lang="en-US" sz="2400" dirty="0">
                <a:latin typeface="TimesNewRomanPSMT"/>
              </a:rPr>
              <a:t>Infection, liver failure or severe burns</a:t>
            </a:r>
            <a:endParaRPr lang="ar-EG" sz="2400" dirty="0"/>
          </a:p>
        </p:txBody>
      </p:sp>
    </p:spTree>
    <p:extLst>
      <p:ext uri="{BB962C8B-B14F-4D97-AF65-F5344CB8AC3E}">
        <p14:creationId xmlns:p14="http://schemas.microsoft.com/office/powerpoint/2010/main" val="31675884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37048"/>
          </a:xfrm>
        </p:spPr>
        <p:txBody>
          <a:bodyPr/>
          <a:lstStyle/>
          <a:p>
            <a:pPr marL="0" indent="0" algn="l" rtl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NewRomanPS-BoldMT"/>
              </a:rPr>
              <a:t>Contraindications</a:t>
            </a:r>
          </a:p>
          <a:p>
            <a:pPr marL="0" indent="0" algn="l" rtl="0">
              <a:buNone/>
            </a:pPr>
            <a:endParaRPr lang="en-US" b="1" dirty="0">
              <a:solidFill>
                <a:srgbClr val="FF0000"/>
              </a:solidFill>
              <a:latin typeface="TimesNewRomanPS-BoldMT"/>
            </a:endParaRPr>
          </a:p>
          <a:p>
            <a:pPr algn="l" rtl="0"/>
            <a:r>
              <a:rPr lang="en-US" sz="2400" dirty="0">
                <a:latin typeface="Wingdings2"/>
              </a:rPr>
              <a:t> </a:t>
            </a:r>
            <a:r>
              <a:rPr lang="en-US" sz="2400" dirty="0">
                <a:latin typeface="TimesNewRomanPSMT"/>
              </a:rPr>
              <a:t>Severe injuries and concussions.</a:t>
            </a:r>
          </a:p>
          <a:p>
            <a:pPr algn="l" rtl="0"/>
            <a:r>
              <a:rPr lang="en-US" sz="2400" dirty="0">
                <a:latin typeface="Wingdings2"/>
              </a:rPr>
              <a:t> </a:t>
            </a:r>
            <a:r>
              <a:rPr lang="en-US" sz="2400" dirty="0">
                <a:latin typeface="TimesNewRomanPSMT"/>
              </a:rPr>
              <a:t>Hemorrhage and thrombosis of the cerebral vessels.</a:t>
            </a:r>
          </a:p>
          <a:p>
            <a:pPr algn="l" rtl="0"/>
            <a:r>
              <a:rPr lang="en-US" sz="2400" dirty="0">
                <a:latin typeface="Wingdings2"/>
              </a:rPr>
              <a:t> </a:t>
            </a:r>
            <a:r>
              <a:rPr lang="en-US" sz="2400" dirty="0">
                <a:latin typeface="TimesNewRomanPSMT"/>
              </a:rPr>
              <a:t>Decompensated heart disease.</a:t>
            </a:r>
          </a:p>
          <a:p>
            <a:pPr algn="l" rtl="0"/>
            <a:r>
              <a:rPr lang="en-US" sz="2400" dirty="0">
                <a:latin typeface="Wingdings2"/>
              </a:rPr>
              <a:t> </a:t>
            </a:r>
            <a:r>
              <a:rPr lang="en-US" sz="2400" dirty="0">
                <a:latin typeface="TimesNewRomanPSMT"/>
              </a:rPr>
              <a:t>In hypertensive disease.</a:t>
            </a:r>
          </a:p>
          <a:p>
            <a:pPr algn="l" rtl="0"/>
            <a:r>
              <a:rPr lang="en-US" sz="2400" dirty="0">
                <a:latin typeface="Wingdings2"/>
              </a:rPr>
              <a:t> </a:t>
            </a:r>
            <a:r>
              <a:rPr lang="en-US" sz="2400" dirty="0">
                <a:latin typeface="TimesNewRomanPSMT"/>
              </a:rPr>
              <a:t>Acute glomerulonephritis (in the initial phase)</a:t>
            </a:r>
            <a:r>
              <a:rPr lang="en-US" dirty="0">
                <a:latin typeface="TimesNewRomanPSMT"/>
              </a:rPr>
              <a:t>.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601263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TimesNewRomanPS-BoldMT"/>
              </a:rPr>
              <a:t>Complications of blood transfusion</a:t>
            </a:r>
            <a:endParaRPr lang="ar-E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24304"/>
            <a:ext cx="8382000" cy="461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2643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8458199" cy="5562600"/>
          </a:xfrm>
        </p:spPr>
      </p:pic>
    </p:spTree>
    <p:extLst>
      <p:ext uri="{BB962C8B-B14F-4D97-AF65-F5344CB8AC3E}">
        <p14:creationId xmlns:p14="http://schemas.microsoft.com/office/powerpoint/2010/main" val="1543148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 rtl="0">
              <a:buNone/>
            </a:pPr>
            <a:endParaRPr lang="en-US" b="1" smtClean="0"/>
          </a:p>
          <a:p>
            <a:pPr marL="0" indent="0" algn="ctr" rtl="0">
              <a:buNone/>
            </a:pPr>
            <a:r>
              <a:rPr lang="en-US" b="1" smtClean="0"/>
              <a:t>Prepared </a:t>
            </a:r>
            <a:r>
              <a:rPr lang="en-US" b="1"/>
              <a:t>by </a:t>
            </a:r>
            <a:endParaRPr lang="en-US" b="1" dirty="0"/>
          </a:p>
          <a:p>
            <a:pPr marL="0" indent="0" algn="ctr">
              <a:buNone/>
            </a:pPr>
            <a:endParaRPr lang="en-US" sz="3600" b="1" dirty="0"/>
          </a:p>
          <a:p>
            <a:pPr marL="0" indent="0" algn="ctr">
              <a:buNone/>
            </a:pPr>
            <a:endParaRPr lang="en-US" sz="3600" b="1" dirty="0"/>
          </a:p>
          <a:p>
            <a:pPr marL="0" indent="0" algn="ctr">
              <a:buNone/>
            </a:pPr>
            <a:r>
              <a:rPr lang="en-US" sz="6000" b="1" dirty="0">
                <a:latin typeface="Monotype Corsiva" pitchFamily="66" charset="0"/>
              </a:rPr>
              <a:t>Shimaa Kebary Elsaid</a:t>
            </a:r>
          </a:p>
          <a:p>
            <a:pPr marL="0" indent="0" algn="ctr">
              <a:buNone/>
            </a:pPr>
            <a:r>
              <a:rPr lang="en-US" sz="6000" b="1" dirty="0">
                <a:latin typeface="Monotype Corsiva" pitchFamily="66" charset="0"/>
              </a:rPr>
              <a:t>Demonstrator at medical surgical department</a:t>
            </a:r>
            <a:endParaRPr lang="ar-EG" sz="6000" b="1" dirty="0">
              <a:latin typeface="Monotype Corsiva" pitchFamily="66" charset="0"/>
            </a:endParaRPr>
          </a:p>
          <a:p>
            <a:endParaRPr lang="ar-EG" sz="6000" dirty="0"/>
          </a:p>
        </p:txBody>
      </p:sp>
    </p:spTree>
    <p:extLst>
      <p:ext uri="{BB962C8B-B14F-4D97-AF65-F5344CB8AC3E}">
        <p14:creationId xmlns:p14="http://schemas.microsoft.com/office/powerpoint/2010/main" val="19272146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1"/>
            <a:ext cx="8382000" cy="5562600"/>
          </a:xfrm>
        </p:spPr>
      </p:pic>
    </p:spTree>
    <p:extLst>
      <p:ext uri="{BB962C8B-B14F-4D97-AF65-F5344CB8AC3E}">
        <p14:creationId xmlns:p14="http://schemas.microsoft.com/office/powerpoint/2010/main" val="22264365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1"/>
            <a:ext cx="8458200" cy="5638800"/>
          </a:xfrm>
        </p:spPr>
      </p:pic>
    </p:spTree>
    <p:extLst>
      <p:ext uri="{BB962C8B-B14F-4D97-AF65-F5344CB8AC3E}">
        <p14:creationId xmlns:p14="http://schemas.microsoft.com/office/powerpoint/2010/main" val="17076762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8458200" cy="5638800"/>
          </a:xfrm>
        </p:spPr>
      </p:pic>
    </p:spTree>
    <p:extLst>
      <p:ext uri="{BB962C8B-B14F-4D97-AF65-F5344CB8AC3E}">
        <p14:creationId xmlns:p14="http://schemas.microsoft.com/office/powerpoint/2010/main" val="39379296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8305800" cy="5410200"/>
          </a:xfrm>
        </p:spPr>
      </p:pic>
    </p:spTree>
    <p:extLst>
      <p:ext uri="{BB962C8B-B14F-4D97-AF65-F5344CB8AC3E}">
        <p14:creationId xmlns:p14="http://schemas.microsoft.com/office/powerpoint/2010/main" val="35779594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"/>
            <a:ext cx="8382000" cy="5333999"/>
          </a:xfrm>
        </p:spPr>
      </p:pic>
    </p:spTree>
    <p:extLst>
      <p:ext uri="{BB962C8B-B14F-4D97-AF65-F5344CB8AC3E}">
        <p14:creationId xmlns:p14="http://schemas.microsoft.com/office/powerpoint/2010/main" val="25316450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3248"/>
          </a:xfrm>
        </p:spPr>
        <p:txBody>
          <a:bodyPr/>
          <a:lstStyle/>
          <a:p>
            <a:pPr marL="0" indent="0" algn="l" rtl="0">
              <a:buNone/>
            </a:pPr>
            <a:r>
              <a:rPr lang="en-US" b="1" dirty="0">
                <a:solidFill>
                  <a:srgbClr val="FF0000"/>
                </a:solidFill>
                <a:latin typeface="TimesNewRomanPS-BoldMT"/>
              </a:rPr>
              <a:t>Equipment</a:t>
            </a:r>
            <a:r>
              <a:rPr lang="en-US" b="1" dirty="0" smtClean="0">
                <a:solidFill>
                  <a:srgbClr val="FF0000"/>
                </a:solidFill>
                <a:latin typeface="TimesNewRomanPS-BoldMT"/>
              </a:rPr>
              <a:t>:</a:t>
            </a:r>
          </a:p>
          <a:p>
            <a:pPr marL="0" indent="0" algn="l" rtl="0">
              <a:buNone/>
            </a:pPr>
            <a:endParaRPr lang="en-US" sz="2400" b="1" dirty="0">
              <a:solidFill>
                <a:srgbClr val="FF0000"/>
              </a:solidFill>
              <a:latin typeface="TimesNewRomanPS-BoldMT"/>
            </a:endParaRPr>
          </a:p>
          <a:p>
            <a:pPr algn="l" rtl="0"/>
            <a:r>
              <a:rPr lang="en-US" sz="2400" dirty="0">
                <a:latin typeface="SymbolMT"/>
              </a:rPr>
              <a:t> </a:t>
            </a:r>
            <a:r>
              <a:rPr lang="en-US" sz="2400" dirty="0">
                <a:latin typeface="TimesNewRomanPSMT"/>
              </a:rPr>
              <a:t>Blood set</a:t>
            </a:r>
          </a:p>
          <a:p>
            <a:pPr algn="l" rtl="0"/>
            <a:r>
              <a:rPr lang="en-US" sz="2400" dirty="0">
                <a:latin typeface="SymbolMT"/>
              </a:rPr>
              <a:t> </a:t>
            </a:r>
            <a:r>
              <a:rPr lang="en-US" sz="2400" dirty="0">
                <a:latin typeface="TimesNewRomanPSMT"/>
              </a:rPr>
              <a:t>IV pole</a:t>
            </a:r>
          </a:p>
          <a:p>
            <a:pPr algn="l" rtl="0"/>
            <a:r>
              <a:rPr lang="en-US" sz="2400" dirty="0">
                <a:latin typeface="SymbolMT"/>
              </a:rPr>
              <a:t> </a:t>
            </a:r>
            <a:r>
              <a:rPr lang="en-US" sz="2400" dirty="0">
                <a:latin typeface="TimesNewRomanPSMT"/>
              </a:rPr>
              <a:t>Gloves</a:t>
            </a:r>
          </a:p>
          <a:p>
            <a:pPr algn="l" rtl="0"/>
            <a:r>
              <a:rPr lang="en-US" sz="2400" dirty="0">
                <a:latin typeface="SymbolMT"/>
              </a:rPr>
              <a:t> </a:t>
            </a:r>
            <a:r>
              <a:rPr lang="en-US" sz="2400" dirty="0">
                <a:latin typeface="TimesNewRomanPSMT"/>
              </a:rPr>
              <a:t>Blood product</a:t>
            </a:r>
          </a:p>
          <a:p>
            <a:pPr algn="l" rtl="0"/>
            <a:r>
              <a:rPr lang="en-US" sz="2400" dirty="0">
                <a:latin typeface="SymbolMT"/>
              </a:rPr>
              <a:t> </a:t>
            </a:r>
            <a:r>
              <a:rPr lang="en-US" sz="2400" dirty="0">
                <a:latin typeface="TimesNewRomanPSMT"/>
              </a:rPr>
              <a:t>Saline</a:t>
            </a:r>
          </a:p>
          <a:p>
            <a:pPr algn="l" rtl="0"/>
            <a:r>
              <a:rPr lang="en-US" sz="2400" dirty="0">
                <a:latin typeface="SymbolMT"/>
              </a:rPr>
              <a:t> </a:t>
            </a:r>
            <a:r>
              <a:rPr lang="en-US" sz="2400" dirty="0">
                <a:latin typeface="TimesNewRomanPSMT"/>
              </a:rPr>
              <a:t>Venipuncture equipment</a:t>
            </a:r>
            <a:endParaRPr lang="ar-EG" sz="2400" dirty="0"/>
          </a:p>
        </p:txBody>
      </p:sp>
    </p:spTree>
    <p:extLst>
      <p:ext uri="{BB962C8B-B14F-4D97-AF65-F5344CB8AC3E}">
        <p14:creationId xmlns:p14="http://schemas.microsoft.com/office/powerpoint/2010/main" val="8304960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3248"/>
          </a:xfrm>
        </p:spPr>
        <p:txBody>
          <a:bodyPr/>
          <a:lstStyle/>
          <a:p>
            <a:pPr marL="0" indent="0" algn="l" rtl="0">
              <a:buNone/>
            </a:pPr>
            <a:r>
              <a:rPr lang="en-US" b="1" dirty="0">
                <a:solidFill>
                  <a:srgbClr val="FF0000"/>
                </a:solidFill>
                <a:latin typeface="TimesNewRomanPS-BoldMT"/>
              </a:rPr>
              <a:t>Nursing Implications before blood transfusion (Preparation</a:t>
            </a:r>
            <a:r>
              <a:rPr lang="en-US" b="1" dirty="0" smtClean="0">
                <a:solidFill>
                  <a:srgbClr val="FF0000"/>
                </a:solidFill>
                <a:latin typeface="TimesNewRomanPS-BoldMT"/>
              </a:rPr>
              <a:t>):</a:t>
            </a:r>
          </a:p>
          <a:p>
            <a:pPr marL="0" indent="0" algn="l" rtl="0">
              <a:buNone/>
            </a:pPr>
            <a:endParaRPr lang="en-US" b="1" dirty="0">
              <a:solidFill>
                <a:srgbClr val="FF0000"/>
              </a:solidFill>
              <a:latin typeface="TimesNewRomanPS-BoldMT"/>
            </a:endParaRPr>
          </a:p>
          <a:p>
            <a:pPr algn="l" rtl="0"/>
            <a:r>
              <a:rPr lang="en-US" sz="2400" dirty="0">
                <a:latin typeface="Wingdings2"/>
              </a:rPr>
              <a:t> </a:t>
            </a:r>
            <a:r>
              <a:rPr lang="en-US" sz="2400" dirty="0">
                <a:latin typeface="TimesNewRomanPSMT"/>
              </a:rPr>
              <a:t>Check </a:t>
            </a:r>
            <a:r>
              <a:rPr lang="en-US" sz="2400" dirty="0" smtClean="0">
                <a:latin typeface="TimesNewRomanPSMT"/>
              </a:rPr>
              <a:t>physician’s</a:t>
            </a:r>
            <a:r>
              <a:rPr lang="en-US" sz="2400" dirty="0">
                <a:latin typeface="TimesNewRomanPSMT"/>
              </a:rPr>
              <a:t> Review hospital policy</a:t>
            </a:r>
          </a:p>
          <a:p>
            <a:pPr algn="l" rtl="0"/>
            <a:r>
              <a:rPr lang="en-US" sz="2400" dirty="0">
                <a:latin typeface="Wingdings2"/>
              </a:rPr>
              <a:t> </a:t>
            </a:r>
            <a:r>
              <a:rPr lang="en-US" sz="2400" dirty="0">
                <a:latin typeface="TimesNewRomanPSMT"/>
              </a:rPr>
              <a:t>Ensure informed and written consent is provided</a:t>
            </a:r>
          </a:p>
          <a:p>
            <a:pPr algn="l" rtl="0"/>
            <a:r>
              <a:rPr lang="en-US" sz="2400" dirty="0">
                <a:latin typeface="Wingdings2"/>
              </a:rPr>
              <a:t> </a:t>
            </a:r>
            <a:r>
              <a:rPr lang="en-US" sz="2400" dirty="0">
                <a:latin typeface="TimesNewRomanPSMT"/>
              </a:rPr>
              <a:t>Check laboratory values</a:t>
            </a:r>
          </a:p>
          <a:p>
            <a:pPr algn="l" rtl="0"/>
            <a:r>
              <a:rPr lang="en-US" sz="2400" dirty="0">
                <a:latin typeface="Wingdings2"/>
              </a:rPr>
              <a:t> </a:t>
            </a:r>
            <a:r>
              <a:rPr lang="en-US" sz="2400" dirty="0">
                <a:latin typeface="TimesNewRomanPSMT"/>
              </a:rPr>
              <a:t>Verification procedure occurs with two nurses</a:t>
            </a:r>
            <a:r>
              <a:rPr lang="en-US" sz="2400" dirty="0" smtClean="0">
                <a:latin typeface="TimesNewRomanPSMT"/>
              </a:rPr>
              <a:t> </a:t>
            </a:r>
            <a:r>
              <a:rPr lang="en-US" sz="2400" dirty="0">
                <a:latin typeface="TimesNewRomanPSMT"/>
              </a:rPr>
              <a:t>orders</a:t>
            </a:r>
            <a:endParaRPr lang="ar-EG" sz="2400" dirty="0"/>
          </a:p>
        </p:txBody>
      </p:sp>
    </p:spTree>
    <p:extLst>
      <p:ext uri="{BB962C8B-B14F-4D97-AF65-F5344CB8AC3E}">
        <p14:creationId xmlns:p14="http://schemas.microsoft.com/office/powerpoint/2010/main" val="24556953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37048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>
                <a:latin typeface="Wingdings-Regular"/>
              </a:rPr>
              <a:t> </a:t>
            </a:r>
            <a:r>
              <a:rPr lang="en-US" sz="2400" dirty="0">
                <a:latin typeface="TimesNewRomanPSMT"/>
              </a:rPr>
              <a:t>Compatibility of blood type and Rh factor</a:t>
            </a:r>
          </a:p>
          <a:p>
            <a:pPr algn="l" rtl="0"/>
            <a:r>
              <a:rPr lang="en-US" sz="2400" dirty="0">
                <a:latin typeface="Wingdings-Regular"/>
              </a:rPr>
              <a:t> </a:t>
            </a:r>
            <a:r>
              <a:rPr lang="en-US" sz="2400" dirty="0">
                <a:latin typeface="TimesNewRomanPSMT"/>
              </a:rPr>
              <a:t>Inspect the blood product for </a:t>
            </a:r>
            <a:r>
              <a:rPr lang="en-US" sz="2400" dirty="0" err="1">
                <a:latin typeface="TimesNewRomanPSMT"/>
              </a:rPr>
              <a:t>discolouration</a:t>
            </a:r>
            <a:r>
              <a:rPr lang="en-US" sz="2400" dirty="0">
                <a:latin typeface="TimesNewRomanPSMT"/>
              </a:rPr>
              <a:t>, clots, leaking, or presence </a:t>
            </a:r>
            <a:r>
              <a:rPr lang="en-US" sz="2400" dirty="0" smtClean="0">
                <a:latin typeface="TimesNewRomanPSMT"/>
              </a:rPr>
              <a:t>of bubbles</a:t>
            </a:r>
            <a:endParaRPr lang="en-US" sz="2400" dirty="0">
              <a:latin typeface="TimesNewRomanPSMT"/>
            </a:endParaRPr>
          </a:p>
          <a:p>
            <a:pPr algn="l" rtl="0"/>
            <a:r>
              <a:rPr lang="en-US" sz="2400" dirty="0">
                <a:latin typeface="Wingdings-Regular"/>
              </a:rPr>
              <a:t> </a:t>
            </a:r>
            <a:r>
              <a:rPr lang="en-US" sz="2400" dirty="0">
                <a:latin typeface="TimesNewRomanPSMT"/>
              </a:rPr>
              <a:t>Check the unit number on the unit of blood and on the form</a:t>
            </a:r>
          </a:p>
          <a:p>
            <a:pPr algn="l" rtl="0"/>
            <a:r>
              <a:rPr lang="en-US" sz="2400" dirty="0">
                <a:latin typeface="Wingdings-Regular"/>
              </a:rPr>
              <a:t> </a:t>
            </a:r>
            <a:r>
              <a:rPr lang="en-US" sz="2400" dirty="0">
                <a:latin typeface="TimesNewRomanPSMT"/>
              </a:rPr>
              <a:t>Check the expiration date and time on unit of blood</a:t>
            </a:r>
          </a:p>
          <a:p>
            <a:pPr algn="l" rtl="0"/>
            <a:r>
              <a:rPr lang="en-US" sz="2400" dirty="0">
                <a:latin typeface="Wingdings-Regular"/>
              </a:rPr>
              <a:t> </a:t>
            </a:r>
            <a:r>
              <a:rPr lang="en-US" sz="2400" dirty="0">
                <a:latin typeface="TimesNewRomanPSMT"/>
              </a:rPr>
              <a:t>Ask client to state first and last name</a:t>
            </a:r>
          </a:p>
          <a:p>
            <a:pPr algn="l" rtl="0"/>
            <a:r>
              <a:rPr lang="en-US" sz="2400" dirty="0">
                <a:latin typeface="Wingdings-Regular"/>
              </a:rPr>
              <a:t> </a:t>
            </a:r>
            <a:r>
              <a:rPr lang="en-US" sz="2400" dirty="0">
                <a:latin typeface="TimesNewRomanPSMT"/>
              </a:rPr>
              <a:t>Check patient’s identification number on wristband and record</a:t>
            </a:r>
          </a:p>
          <a:p>
            <a:pPr algn="l" rtl="0"/>
            <a:r>
              <a:rPr lang="en-US" sz="2400" dirty="0">
                <a:latin typeface="Wingdings-Regular"/>
              </a:rPr>
              <a:t> </a:t>
            </a:r>
            <a:r>
              <a:rPr lang="en-US" sz="2400" dirty="0">
                <a:latin typeface="TimesNewRomanPSMT"/>
              </a:rPr>
              <a:t>Blood must be initiated within 30 minutes of arrival from lab to floor</a:t>
            </a:r>
            <a:endParaRPr lang="ar-EG" sz="2400" dirty="0"/>
          </a:p>
        </p:txBody>
      </p:sp>
    </p:spTree>
    <p:extLst>
      <p:ext uri="{BB962C8B-B14F-4D97-AF65-F5344CB8AC3E}">
        <p14:creationId xmlns:p14="http://schemas.microsoft.com/office/powerpoint/2010/main" val="22439077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37048"/>
          </a:xfrm>
        </p:spPr>
        <p:txBody>
          <a:bodyPr/>
          <a:lstStyle/>
          <a:p>
            <a:pPr marL="0" indent="0" algn="l" rtl="0">
              <a:buNone/>
            </a:pPr>
            <a:r>
              <a:rPr lang="en-US" b="1" dirty="0">
                <a:solidFill>
                  <a:srgbClr val="FF0000"/>
                </a:solidFill>
                <a:latin typeface="TimesNewRomanPS-BoldMT"/>
              </a:rPr>
              <a:t>Nursing Implications during blood </a:t>
            </a:r>
            <a:r>
              <a:rPr lang="en-US" b="1" dirty="0" smtClean="0">
                <a:solidFill>
                  <a:srgbClr val="FF0000"/>
                </a:solidFill>
                <a:latin typeface="TimesNewRomanPS-BoldMT"/>
              </a:rPr>
              <a:t>transfusion</a:t>
            </a:r>
          </a:p>
          <a:p>
            <a:pPr marL="0" indent="0" algn="l" rtl="0">
              <a:buNone/>
            </a:pPr>
            <a:endParaRPr lang="en-US" sz="2400" b="1" dirty="0">
              <a:solidFill>
                <a:srgbClr val="FF0000"/>
              </a:solidFill>
              <a:latin typeface="TimesNewRomanPS-BoldMT"/>
            </a:endParaRPr>
          </a:p>
          <a:p>
            <a:pPr algn="l" rtl="0"/>
            <a:r>
              <a:rPr lang="en-US" dirty="0">
                <a:latin typeface="Wingdings2"/>
              </a:rPr>
              <a:t> </a:t>
            </a:r>
            <a:r>
              <a:rPr lang="en-US" dirty="0">
                <a:latin typeface="TimesNewRomanPSMT"/>
              </a:rPr>
              <a:t>Monitor vital signs closely during the blood transfusion</a:t>
            </a:r>
          </a:p>
          <a:p>
            <a:pPr algn="l" rtl="0"/>
            <a:r>
              <a:rPr lang="en-US" dirty="0">
                <a:latin typeface="Wingdings2"/>
              </a:rPr>
              <a:t> </a:t>
            </a:r>
            <a:r>
              <a:rPr lang="en-US" dirty="0">
                <a:latin typeface="TimesNewRomanPSMT"/>
              </a:rPr>
              <a:t>Inspect condition of IV site</a:t>
            </a:r>
          </a:p>
          <a:p>
            <a:pPr algn="l" rtl="0"/>
            <a:r>
              <a:rPr lang="en-US" dirty="0">
                <a:latin typeface="Wingdings2"/>
              </a:rPr>
              <a:t> </a:t>
            </a:r>
            <a:r>
              <a:rPr lang="en-US" dirty="0">
                <a:latin typeface="TimesNewRomanPSMT"/>
              </a:rPr>
              <a:t>Observe for signs and symptoms of a reaction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9461778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37048"/>
          </a:xfrm>
        </p:spPr>
        <p:txBody>
          <a:bodyPr/>
          <a:lstStyle/>
          <a:p>
            <a:pPr algn="l" rtl="0"/>
            <a:r>
              <a:rPr lang="en-US" b="1" dirty="0">
                <a:solidFill>
                  <a:srgbClr val="FF0000"/>
                </a:solidFill>
                <a:latin typeface="TimesNewRomanPS-BoldMT"/>
              </a:rPr>
              <a:t>Nursing Implications after blood </a:t>
            </a:r>
            <a:r>
              <a:rPr lang="en-US" b="1" dirty="0" smtClean="0">
                <a:solidFill>
                  <a:srgbClr val="FF0000"/>
                </a:solidFill>
                <a:latin typeface="TimesNewRomanPS-BoldMT"/>
              </a:rPr>
              <a:t>transfusion</a:t>
            </a:r>
          </a:p>
          <a:p>
            <a:pPr marL="0" indent="0" algn="l" rtl="0">
              <a:buNone/>
            </a:pPr>
            <a:endParaRPr lang="en-US" b="1" dirty="0">
              <a:solidFill>
                <a:srgbClr val="FF0000"/>
              </a:solidFill>
              <a:latin typeface="TimesNewRomanPS-BoldMT"/>
            </a:endParaRPr>
          </a:p>
          <a:p>
            <a:pPr algn="l" rtl="0"/>
            <a:r>
              <a:rPr lang="en-US" dirty="0">
                <a:latin typeface="Wingdings2"/>
              </a:rPr>
              <a:t> </a:t>
            </a:r>
            <a:r>
              <a:rPr lang="en-US" sz="2400" dirty="0">
                <a:latin typeface="TimesNewRomanPSMT"/>
              </a:rPr>
              <a:t>Dispose of </a:t>
            </a:r>
            <a:r>
              <a:rPr lang="en-US" sz="2400" dirty="0" smtClean="0">
                <a:latin typeface="TimesNewRomanPSMT"/>
              </a:rPr>
              <a:t>materials/equipment</a:t>
            </a:r>
            <a:endParaRPr lang="en-US" sz="2400" dirty="0">
              <a:latin typeface="TimesNewRomanPSMT"/>
            </a:endParaRPr>
          </a:p>
          <a:p>
            <a:pPr algn="l" rtl="0"/>
            <a:r>
              <a:rPr lang="en-US" sz="2400" dirty="0">
                <a:latin typeface="Wingdings2"/>
              </a:rPr>
              <a:t> </a:t>
            </a:r>
            <a:r>
              <a:rPr lang="en-US" sz="2400" dirty="0">
                <a:latin typeface="TimesNewRomanPSMT"/>
              </a:rPr>
              <a:t>Observe patient for clinical improvements</a:t>
            </a:r>
          </a:p>
          <a:p>
            <a:pPr algn="l" rtl="0"/>
            <a:r>
              <a:rPr lang="en-US" sz="2400" dirty="0">
                <a:latin typeface="Wingdings2"/>
              </a:rPr>
              <a:t> </a:t>
            </a:r>
            <a:r>
              <a:rPr lang="en-US" sz="2400" dirty="0">
                <a:latin typeface="TimesNewRomanPSMT"/>
              </a:rPr>
              <a:t>Assess the laboratory values for effectiveness of transfusion</a:t>
            </a:r>
            <a:endParaRPr lang="ar-EG" sz="2400" dirty="0"/>
          </a:p>
        </p:txBody>
      </p:sp>
    </p:spTree>
    <p:extLst>
      <p:ext uri="{BB962C8B-B14F-4D97-AF65-F5344CB8AC3E}">
        <p14:creationId xmlns:p14="http://schemas.microsoft.com/office/powerpoint/2010/main" val="1092289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3248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200" b="1" dirty="0">
                <a:solidFill>
                  <a:srgbClr val="FF0000"/>
                </a:solidFill>
                <a:latin typeface="TimesNewRomanPS-BoldMT"/>
              </a:rPr>
              <a:t>Learning objectives;</a:t>
            </a:r>
          </a:p>
          <a:p>
            <a:pPr marL="0" indent="0" algn="l" rtl="0">
              <a:buNone/>
            </a:pPr>
            <a:r>
              <a:rPr lang="en-US" b="1" dirty="0">
                <a:latin typeface="TimesNewRomanPS-BoldMT"/>
              </a:rPr>
              <a:t>At the end of this lecture the student will be able to</a:t>
            </a:r>
            <a:r>
              <a:rPr lang="en-US" b="1" dirty="0" smtClean="0">
                <a:latin typeface="TimesNewRomanPS-BoldMT"/>
              </a:rPr>
              <a:t>:</a:t>
            </a:r>
          </a:p>
          <a:p>
            <a:pPr marL="0" indent="0" algn="l" rtl="0">
              <a:buNone/>
            </a:pPr>
            <a:endParaRPr lang="en-US" b="1" dirty="0">
              <a:latin typeface="TimesNewRomanPS-BoldMT"/>
            </a:endParaRPr>
          </a:p>
          <a:p>
            <a:pPr algn="l" rtl="0"/>
            <a:r>
              <a:rPr lang="en-US" dirty="0">
                <a:latin typeface="SymbolMT"/>
              </a:rPr>
              <a:t> </a:t>
            </a:r>
            <a:r>
              <a:rPr lang="en-US" dirty="0">
                <a:latin typeface="TimesNewRomanPSMT"/>
              </a:rPr>
              <a:t>Define Blood transfusion.</a:t>
            </a:r>
          </a:p>
          <a:p>
            <a:pPr algn="l" rtl="0"/>
            <a:r>
              <a:rPr lang="en-US" dirty="0">
                <a:latin typeface="SymbolMT"/>
              </a:rPr>
              <a:t> </a:t>
            </a:r>
            <a:r>
              <a:rPr lang="en-US" dirty="0">
                <a:latin typeface="TimesNewRomanPSMT"/>
              </a:rPr>
              <a:t>Mention type of blood products.</a:t>
            </a:r>
          </a:p>
          <a:p>
            <a:pPr algn="l" rtl="0"/>
            <a:r>
              <a:rPr lang="en-US" dirty="0">
                <a:latin typeface="SymbolMT"/>
              </a:rPr>
              <a:t> </a:t>
            </a:r>
            <a:r>
              <a:rPr lang="en-US" dirty="0">
                <a:latin typeface="TimesNewRomanPSMT"/>
              </a:rPr>
              <a:t>List purposes of blood transfusion.</a:t>
            </a:r>
          </a:p>
          <a:p>
            <a:pPr algn="l" rtl="0"/>
            <a:r>
              <a:rPr lang="en-US" dirty="0">
                <a:latin typeface="SymbolMT"/>
              </a:rPr>
              <a:t> </a:t>
            </a:r>
            <a:r>
              <a:rPr lang="en-US" dirty="0">
                <a:latin typeface="TimesNewRomanPSMT"/>
              </a:rPr>
              <a:t>Discuss indications and Contraindications of blood transfusion</a:t>
            </a:r>
            <a:r>
              <a:rPr lang="en-US" dirty="0" smtClean="0">
                <a:latin typeface="TimesNewRomanPSMT"/>
              </a:rPr>
              <a:t>.</a:t>
            </a:r>
            <a:endParaRPr lang="en-US" dirty="0">
              <a:latin typeface="TimesNewRomanPSMT"/>
            </a:endParaRPr>
          </a:p>
        </p:txBody>
      </p:sp>
    </p:spTree>
    <p:extLst>
      <p:ext uri="{BB962C8B-B14F-4D97-AF65-F5344CB8AC3E}">
        <p14:creationId xmlns:p14="http://schemas.microsoft.com/office/powerpoint/2010/main" val="190558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1"/>
            <a:ext cx="8534400" cy="4876800"/>
          </a:xfrm>
        </p:spPr>
      </p:pic>
    </p:spTree>
    <p:extLst>
      <p:ext uri="{BB962C8B-B14F-4D97-AF65-F5344CB8AC3E}">
        <p14:creationId xmlns:p14="http://schemas.microsoft.com/office/powerpoint/2010/main" val="1359302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81000"/>
            <a:ext cx="8171152" cy="5638800"/>
          </a:xfrm>
        </p:spPr>
      </p:pic>
    </p:spTree>
    <p:extLst>
      <p:ext uri="{BB962C8B-B14F-4D97-AF65-F5344CB8AC3E}">
        <p14:creationId xmlns:p14="http://schemas.microsoft.com/office/powerpoint/2010/main" val="35603674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1"/>
            <a:ext cx="8366410" cy="5486400"/>
          </a:xfrm>
        </p:spPr>
      </p:pic>
    </p:spTree>
    <p:extLst>
      <p:ext uri="{BB962C8B-B14F-4D97-AF65-F5344CB8AC3E}">
        <p14:creationId xmlns:p14="http://schemas.microsoft.com/office/powerpoint/2010/main" val="17451412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7201"/>
            <a:ext cx="8534400" cy="5486400"/>
          </a:xfrm>
        </p:spPr>
      </p:pic>
    </p:spTree>
    <p:extLst>
      <p:ext uri="{BB962C8B-B14F-4D97-AF65-F5344CB8AC3E}">
        <p14:creationId xmlns:p14="http://schemas.microsoft.com/office/powerpoint/2010/main" val="14327614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61999"/>
            <a:ext cx="8458200" cy="4876801"/>
          </a:xfrm>
        </p:spPr>
      </p:pic>
    </p:spTree>
    <p:extLst>
      <p:ext uri="{BB962C8B-B14F-4D97-AF65-F5344CB8AC3E}">
        <p14:creationId xmlns:p14="http://schemas.microsoft.com/office/powerpoint/2010/main" val="4198819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1"/>
            <a:ext cx="8458199" cy="5486400"/>
          </a:xfrm>
        </p:spPr>
      </p:pic>
    </p:spTree>
    <p:extLst>
      <p:ext uri="{BB962C8B-B14F-4D97-AF65-F5344CB8AC3E}">
        <p14:creationId xmlns:p14="http://schemas.microsoft.com/office/powerpoint/2010/main" val="4350361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8305799" cy="5562600"/>
          </a:xfrm>
        </p:spPr>
      </p:pic>
    </p:spTree>
    <p:extLst>
      <p:ext uri="{BB962C8B-B14F-4D97-AF65-F5344CB8AC3E}">
        <p14:creationId xmlns:p14="http://schemas.microsoft.com/office/powerpoint/2010/main" val="32236332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0225"/>
            <a:ext cx="8458200" cy="541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155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89448"/>
          </a:xfrm>
        </p:spPr>
        <p:txBody>
          <a:bodyPr>
            <a:normAutofit/>
          </a:bodyPr>
          <a:lstStyle/>
          <a:p>
            <a:pPr lvl="0" algn="l" rtl="0">
              <a:buClr>
                <a:srgbClr val="F07F09"/>
              </a:buClr>
            </a:pPr>
            <a:endParaRPr lang="en-US" dirty="0" smtClean="0">
              <a:solidFill>
                <a:prstClr val="black"/>
              </a:solidFill>
              <a:latin typeface="SymbolMT"/>
            </a:endParaRPr>
          </a:p>
          <a:p>
            <a:pPr lvl="0" algn="l" rtl="0">
              <a:buClr>
                <a:srgbClr val="F07F09"/>
              </a:buClr>
            </a:pPr>
            <a:endParaRPr lang="en-US" dirty="0">
              <a:solidFill>
                <a:prstClr val="black"/>
              </a:solidFill>
              <a:latin typeface="SymbolMT"/>
            </a:endParaRPr>
          </a:p>
          <a:p>
            <a:pPr lvl="0" algn="l" rtl="0">
              <a:buClr>
                <a:srgbClr val="F07F09"/>
              </a:buClr>
            </a:pPr>
            <a:r>
              <a:rPr lang="en-US" dirty="0" smtClean="0">
                <a:solidFill>
                  <a:prstClr val="black"/>
                </a:solidFill>
                <a:latin typeface="SymbolMT"/>
              </a:rPr>
              <a:t> </a:t>
            </a:r>
            <a:r>
              <a:rPr lang="en-US" dirty="0" smtClean="0">
                <a:solidFill>
                  <a:prstClr val="black"/>
                </a:solidFill>
                <a:latin typeface="TimesNewRomanPSMT"/>
              </a:rPr>
              <a:t>Discuss </a:t>
            </a:r>
            <a:r>
              <a:rPr lang="en-US" dirty="0">
                <a:solidFill>
                  <a:prstClr val="black"/>
                </a:solidFill>
                <a:latin typeface="TimesNewRomanPSMT"/>
              </a:rPr>
              <a:t>complications of blood transfusion.</a:t>
            </a:r>
          </a:p>
          <a:p>
            <a:pPr lvl="0" algn="l" rtl="0">
              <a:buClr>
                <a:srgbClr val="F07F09"/>
              </a:buClr>
            </a:pPr>
            <a:r>
              <a:rPr lang="en-US" dirty="0">
                <a:solidFill>
                  <a:prstClr val="black"/>
                </a:solidFill>
                <a:latin typeface="SymbolMT"/>
              </a:rPr>
              <a:t> </a:t>
            </a:r>
            <a:r>
              <a:rPr lang="en-US" dirty="0">
                <a:solidFill>
                  <a:prstClr val="black"/>
                </a:solidFill>
                <a:latin typeface="TimesNewRomanPSMT"/>
              </a:rPr>
              <a:t>Explain nursing implications before, during and after blood transfusion.</a:t>
            </a:r>
          </a:p>
          <a:p>
            <a:pPr lvl="0" algn="l" rtl="0">
              <a:buClr>
                <a:srgbClr val="F07F09"/>
              </a:buClr>
            </a:pPr>
            <a:r>
              <a:rPr lang="en-US" dirty="0">
                <a:solidFill>
                  <a:prstClr val="black"/>
                </a:solidFill>
                <a:latin typeface="SymbolMT"/>
              </a:rPr>
              <a:t> </a:t>
            </a:r>
            <a:r>
              <a:rPr lang="en-US" dirty="0">
                <a:solidFill>
                  <a:prstClr val="black"/>
                </a:solidFill>
                <a:latin typeface="TimesNewRomanPSMT"/>
              </a:rPr>
              <a:t>Apply nursing skills to administer blood transfusion.</a:t>
            </a:r>
          </a:p>
          <a:p>
            <a:pPr lvl="0" algn="l" rtl="0">
              <a:buClr>
                <a:srgbClr val="F07F09"/>
              </a:buClr>
            </a:pPr>
            <a:r>
              <a:rPr lang="en-US" dirty="0">
                <a:solidFill>
                  <a:prstClr val="black"/>
                </a:solidFill>
                <a:latin typeface="SymbolMT"/>
              </a:rPr>
              <a:t> </a:t>
            </a:r>
            <a:r>
              <a:rPr lang="en-US" dirty="0">
                <a:solidFill>
                  <a:prstClr val="black"/>
                </a:solidFill>
                <a:latin typeface="TimesNewRomanPSMT"/>
              </a:rPr>
              <a:t>Apply nursing skills to deal with complications of blood transfusion.</a:t>
            </a:r>
            <a:endParaRPr lang="ar-EG" dirty="0">
              <a:solidFill>
                <a:prstClr val="black"/>
              </a:solidFill>
            </a:endParaRPr>
          </a:p>
          <a:p>
            <a:pPr algn="l" rtl="0"/>
            <a:endParaRPr lang="ar-EG" sz="3600" dirty="0"/>
          </a:p>
        </p:txBody>
      </p:sp>
    </p:spTree>
    <p:extLst>
      <p:ext uri="{BB962C8B-B14F-4D97-AF65-F5344CB8AC3E}">
        <p14:creationId xmlns:p14="http://schemas.microsoft.com/office/powerpoint/2010/main" val="230384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37048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endParaRPr lang="en-US" b="1" dirty="0" smtClean="0">
              <a:latin typeface="TimesNewRomanPS-BoldMT"/>
            </a:endParaRPr>
          </a:p>
          <a:p>
            <a:pPr marL="0" indent="0" algn="l" rtl="0"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TimesNewRomanPS-BoldMT"/>
              </a:rPr>
              <a:t>Introduction</a:t>
            </a:r>
            <a:endParaRPr lang="en-US" sz="3200" b="1" dirty="0">
              <a:solidFill>
                <a:srgbClr val="FF0000"/>
              </a:solidFill>
              <a:latin typeface="TimesNewRomanPS-BoldMT"/>
            </a:endParaRPr>
          </a:p>
          <a:p>
            <a:pPr marL="0" indent="0" algn="l" rtl="0">
              <a:buNone/>
            </a:pPr>
            <a:r>
              <a:rPr lang="en-US" dirty="0">
                <a:latin typeface="TimesNewRomanPSMT"/>
              </a:rPr>
              <a:t>A variety of medical conditions result in the need for a patient to receive a </a:t>
            </a:r>
            <a:r>
              <a:rPr lang="en-US" dirty="0" smtClean="0">
                <a:latin typeface="TimesNewRomanPSMT"/>
              </a:rPr>
              <a:t>blood and/or </a:t>
            </a:r>
            <a:r>
              <a:rPr lang="en-US" dirty="0">
                <a:latin typeface="TimesNewRomanPSMT"/>
              </a:rPr>
              <a:t>blood product transfusion. The absence of adequate testing increases </a:t>
            </a:r>
            <a:r>
              <a:rPr lang="en-US" dirty="0" smtClean="0">
                <a:latin typeface="TimesNewRomanPSMT"/>
              </a:rPr>
              <a:t>the possibility </a:t>
            </a:r>
            <a:r>
              <a:rPr lang="en-US" dirty="0">
                <a:latin typeface="TimesNewRomanPSMT"/>
              </a:rPr>
              <a:t>of transmitting infectious diseases such as: HIV, Hepatitis </a:t>
            </a:r>
            <a:r>
              <a:rPr lang="en-US" dirty="0" smtClean="0">
                <a:latin typeface="TimesNewRomanPSMT"/>
              </a:rPr>
              <a:t>viruses, and </a:t>
            </a:r>
            <a:r>
              <a:rPr lang="en-US" dirty="0">
                <a:latin typeface="TimesNewRomanPSMT"/>
              </a:rPr>
              <a:t>Syphilis. 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8828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3248"/>
          </a:xfrm>
        </p:spPr>
        <p:txBody>
          <a:bodyPr>
            <a:normAutofit/>
          </a:bodyPr>
          <a:lstStyle/>
          <a:p>
            <a:pPr marL="0" lvl="0" indent="0" algn="l" rtl="0">
              <a:buClr>
                <a:srgbClr val="F07F09"/>
              </a:buClr>
              <a:buNone/>
            </a:pPr>
            <a:endParaRPr lang="en-US" dirty="0" smtClean="0">
              <a:solidFill>
                <a:prstClr val="black"/>
              </a:solidFill>
              <a:latin typeface="TimesNewRomanPSMT"/>
            </a:endParaRPr>
          </a:p>
          <a:p>
            <a:pPr marL="0" lvl="0" indent="0" algn="l" rtl="0">
              <a:buClr>
                <a:srgbClr val="F07F09"/>
              </a:buClr>
              <a:buNone/>
            </a:pPr>
            <a:endParaRPr lang="en-US" dirty="0">
              <a:solidFill>
                <a:prstClr val="black"/>
              </a:solidFill>
              <a:latin typeface="TimesNewRomanPSMT"/>
            </a:endParaRPr>
          </a:p>
          <a:p>
            <a:pPr marL="0" lvl="0" indent="0" algn="l" rtl="0">
              <a:buClr>
                <a:srgbClr val="F07F09"/>
              </a:buClr>
              <a:buNone/>
            </a:pPr>
            <a:r>
              <a:rPr lang="en-US" dirty="0" smtClean="0">
                <a:solidFill>
                  <a:prstClr val="black"/>
                </a:solidFill>
                <a:latin typeface="TimesNewRomanPSMT"/>
              </a:rPr>
              <a:t>Nursing </a:t>
            </a:r>
            <a:r>
              <a:rPr lang="en-US" dirty="0">
                <a:solidFill>
                  <a:prstClr val="black"/>
                </a:solidFill>
                <a:latin typeface="TimesNewRomanPSMT"/>
              </a:rPr>
              <a:t>care for these patients is centered on knowledge of </a:t>
            </a:r>
            <a:r>
              <a:rPr lang="en-US" dirty="0" smtClean="0">
                <a:solidFill>
                  <a:prstClr val="black"/>
                </a:solidFill>
                <a:latin typeface="TimesNewRomanPSMT"/>
              </a:rPr>
              <a:t>the various </a:t>
            </a:r>
            <a:r>
              <a:rPr lang="en-US" dirty="0">
                <a:solidFill>
                  <a:prstClr val="black"/>
                </a:solidFill>
                <a:latin typeface="TimesNewRomanPSMT"/>
              </a:rPr>
              <a:t>blood products, thorough pre-assessment skills, and through the</a:t>
            </a:r>
          </a:p>
          <a:p>
            <a:pPr marL="0" lvl="0" indent="0" algn="l" rtl="0">
              <a:buClr>
                <a:srgbClr val="F07F09"/>
              </a:buClr>
              <a:buNone/>
            </a:pPr>
            <a:r>
              <a:rPr lang="en-US" dirty="0">
                <a:solidFill>
                  <a:prstClr val="black"/>
                </a:solidFill>
                <a:latin typeface="TimesNewRomanPSMT"/>
              </a:rPr>
              <a:t>application of accurate infusion parameters. Awareness of the signs </a:t>
            </a:r>
            <a:r>
              <a:rPr lang="en-US" dirty="0" smtClean="0">
                <a:solidFill>
                  <a:prstClr val="black"/>
                </a:solidFill>
                <a:latin typeface="TimesNewRomanPSMT"/>
              </a:rPr>
              <a:t>and symptoms </a:t>
            </a:r>
            <a:r>
              <a:rPr lang="en-US" dirty="0">
                <a:solidFill>
                  <a:prstClr val="black"/>
                </a:solidFill>
                <a:latin typeface="TimesNewRomanPSMT"/>
              </a:rPr>
              <a:t>of early and late transfusion reactions is also key.</a:t>
            </a:r>
            <a:endParaRPr lang="ar-EG" dirty="0">
              <a:solidFill>
                <a:prstClr val="black"/>
              </a:solidFill>
            </a:endParaRPr>
          </a:p>
          <a:p>
            <a:pPr marL="0" indent="0" algn="l" rtl="0">
              <a:buNone/>
            </a:pPr>
            <a:endParaRPr lang="ar-EG" sz="3600" dirty="0"/>
          </a:p>
        </p:txBody>
      </p:sp>
    </p:spTree>
    <p:extLst>
      <p:ext uri="{BB962C8B-B14F-4D97-AF65-F5344CB8AC3E}">
        <p14:creationId xmlns:p14="http://schemas.microsoft.com/office/powerpoint/2010/main" val="272916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3248"/>
          </a:xfrm>
        </p:spPr>
        <p:txBody>
          <a:bodyPr/>
          <a:lstStyle/>
          <a:p>
            <a:pPr algn="l" rtl="0"/>
            <a:endParaRPr lang="en-US" b="1" dirty="0" smtClean="0">
              <a:latin typeface="TimesNewRomanPS-BoldMT"/>
            </a:endParaRPr>
          </a:p>
          <a:p>
            <a:pPr algn="l" rtl="0"/>
            <a:endParaRPr lang="en-US" b="1" dirty="0">
              <a:latin typeface="TimesNewRomanPS-BoldMT"/>
            </a:endParaRPr>
          </a:p>
          <a:p>
            <a:pPr algn="l" rtl="0"/>
            <a:endParaRPr lang="en-US" b="1" dirty="0" smtClean="0">
              <a:latin typeface="TimesNewRomanPS-BoldMT"/>
            </a:endParaRPr>
          </a:p>
          <a:p>
            <a:pPr marL="0" indent="0" algn="l" rtl="0"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TimesNewRomanPS-BoldMT"/>
              </a:rPr>
              <a:t>Definition</a:t>
            </a:r>
          </a:p>
          <a:p>
            <a:pPr marL="0" indent="0" algn="l" rtl="0">
              <a:buNone/>
            </a:pPr>
            <a:endParaRPr lang="en-US" sz="4000" b="1" dirty="0">
              <a:solidFill>
                <a:srgbClr val="FF0000"/>
              </a:solidFill>
              <a:latin typeface="TimesNewRomanPS-BoldMT"/>
            </a:endParaRPr>
          </a:p>
          <a:p>
            <a:pPr algn="l" rtl="0"/>
            <a:r>
              <a:rPr lang="en-US" dirty="0">
                <a:latin typeface="TimesNewRomanPSMT"/>
              </a:rPr>
              <a:t>A blood transfusion is the transfer of blood or blood products from one </a:t>
            </a:r>
            <a:r>
              <a:rPr lang="en-US" dirty="0" smtClean="0">
                <a:latin typeface="TimesNewRomanPSMT"/>
              </a:rPr>
              <a:t>person (donor</a:t>
            </a:r>
            <a:r>
              <a:rPr lang="en-US" dirty="0">
                <a:latin typeface="TimesNewRomanPSMT"/>
              </a:rPr>
              <a:t>) into a recipient.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50451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3248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600" b="1" dirty="0">
                <a:solidFill>
                  <a:srgbClr val="FF0000"/>
                </a:solidFill>
                <a:latin typeface="TimesNewRomanPS-BoldMT"/>
              </a:rPr>
              <a:t>Components of blood</a:t>
            </a:r>
            <a:r>
              <a:rPr lang="en-US" sz="3600" b="1" dirty="0" smtClean="0">
                <a:solidFill>
                  <a:srgbClr val="FF0000"/>
                </a:solidFill>
                <a:latin typeface="TimesNewRomanPS-BoldMT"/>
              </a:rPr>
              <a:t>:</a:t>
            </a:r>
          </a:p>
          <a:p>
            <a:pPr marL="0" indent="0" algn="l" rtl="0">
              <a:buNone/>
            </a:pPr>
            <a:endParaRPr lang="en-US" sz="3600" b="1" dirty="0">
              <a:solidFill>
                <a:srgbClr val="FF0000"/>
              </a:solidFill>
              <a:latin typeface="TimesNewRomanPS-BoldMT"/>
            </a:endParaRPr>
          </a:p>
          <a:p>
            <a:pPr marL="0" indent="0" algn="l" rtl="0">
              <a:buNone/>
            </a:pPr>
            <a:r>
              <a:rPr lang="en-US" dirty="0">
                <a:solidFill>
                  <a:srgbClr val="00B050"/>
                </a:solidFill>
                <a:latin typeface="SymbolMT"/>
              </a:rPr>
              <a:t> </a:t>
            </a:r>
            <a:r>
              <a:rPr lang="en-US" dirty="0">
                <a:solidFill>
                  <a:srgbClr val="00B050"/>
                </a:solidFill>
                <a:latin typeface="TimesNewRomanPSMT"/>
              </a:rPr>
              <a:t>Formed elements-Cells:</a:t>
            </a:r>
          </a:p>
          <a:p>
            <a:pPr algn="l" rtl="0"/>
            <a:r>
              <a:rPr lang="en-US" dirty="0">
                <a:latin typeface="ArialMT"/>
              </a:rPr>
              <a:t>– </a:t>
            </a:r>
            <a:r>
              <a:rPr lang="en-US" dirty="0">
                <a:latin typeface="TimesNewRomanPSMT"/>
              </a:rPr>
              <a:t>Erythrocytes (RBCs)</a:t>
            </a:r>
          </a:p>
          <a:p>
            <a:pPr algn="l" rtl="0"/>
            <a:r>
              <a:rPr lang="en-US" dirty="0">
                <a:latin typeface="ArialMT"/>
              </a:rPr>
              <a:t>– </a:t>
            </a:r>
            <a:r>
              <a:rPr lang="en-US" dirty="0">
                <a:latin typeface="TimesNewRomanPSMT"/>
              </a:rPr>
              <a:t>Leukocytes (WBCs)</a:t>
            </a:r>
          </a:p>
          <a:p>
            <a:pPr algn="l" rtl="0"/>
            <a:r>
              <a:rPr lang="en-US" dirty="0">
                <a:latin typeface="ArialMT"/>
              </a:rPr>
              <a:t>– </a:t>
            </a:r>
            <a:r>
              <a:rPr lang="en-US" dirty="0">
                <a:latin typeface="TimesNewRomanPSMT"/>
              </a:rPr>
              <a:t>Thrombocytes (platelets)</a:t>
            </a:r>
          </a:p>
          <a:p>
            <a:pPr marL="0" indent="0" algn="l" rtl="0">
              <a:buNone/>
            </a:pPr>
            <a:r>
              <a:rPr lang="en-US" dirty="0">
                <a:latin typeface="SymbolMT"/>
              </a:rPr>
              <a:t> </a:t>
            </a:r>
            <a:r>
              <a:rPr lang="en-US" dirty="0">
                <a:solidFill>
                  <a:srgbClr val="00B050"/>
                </a:solidFill>
                <a:latin typeface="TimesNewRomanPSMT"/>
              </a:rPr>
              <a:t>Plasma</a:t>
            </a:r>
            <a:r>
              <a:rPr lang="en-US" dirty="0">
                <a:latin typeface="TimesNewRomanPSMT"/>
              </a:rPr>
              <a:t>:</a:t>
            </a:r>
          </a:p>
          <a:p>
            <a:pPr algn="l" rtl="0"/>
            <a:r>
              <a:rPr lang="en-US" dirty="0">
                <a:latin typeface="ArialMT"/>
              </a:rPr>
              <a:t>– </a:t>
            </a:r>
            <a:r>
              <a:rPr lang="en-US" dirty="0">
                <a:latin typeface="TimesNewRomanPSMT"/>
              </a:rPr>
              <a:t>90% water</a:t>
            </a:r>
          </a:p>
          <a:p>
            <a:pPr algn="l" rtl="0"/>
            <a:r>
              <a:rPr lang="en-US" dirty="0">
                <a:latin typeface="ArialMT"/>
              </a:rPr>
              <a:t>– </a:t>
            </a:r>
            <a:r>
              <a:rPr lang="en-US" dirty="0">
                <a:latin typeface="TimesNewRomanPSMT"/>
              </a:rPr>
              <a:t>10% solutes</a:t>
            </a:r>
          </a:p>
          <a:p>
            <a:pPr algn="l" rtl="0"/>
            <a:r>
              <a:rPr lang="en-US" dirty="0">
                <a:latin typeface="ArialMT"/>
              </a:rPr>
              <a:t>– </a:t>
            </a:r>
            <a:r>
              <a:rPr lang="en-US" dirty="0">
                <a:latin typeface="TimesNewRomanPSMT"/>
              </a:rPr>
              <a:t>Proteins, clotting factors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415991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898</TotalTime>
  <Words>859</Words>
  <Application>Microsoft Office PowerPoint</Application>
  <PresentationFormat>On-screen Show (4:3)</PresentationFormat>
  <Paragraphs>188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Albostab</dc:creator>
  <cp:lastModifiedBy>Albostab</cp:lastModifiedBy>
  <cp:revision>17</cp:revision>
  <dcterms:created xsi:type="dcterms:W3CDTF">2006-08-16T00:00:00Z</dcterms:created>
  <dcterms:modified xsi:type="dcterms:W3CDTF">2020-04-01T18:51:13Z</dcterms:modified>
</cp:coreProperties>
</file>