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8" r:id="rId4"/>
    <p:sldId id="258" r:id="rId5"/>
    <p:sldId id="259" r:id="rId6"/>
    <p:sldId id="31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7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6200"/>
            <a:ext cx="8712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60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NewRomanPS-BoldMT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TimesNewRomanPS-BoldMT"/>
              </a:rPr>
              <a:t>procedure</a:t>
            </a:r>
            <a:endParaRPr lang="ar-EG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8458200" cy="5715000"/>
          </a:xfrm>
        </p:spPr>
      </p:pic>
    </p:spTree>
    <p:extLst>
      <p:ext uri="{BB962C8B-B14F-4D97-AF65-F5344CB8AC3E}">
        <p14:creationId xmlns:p14="http://schemas.microsoft.com/office/powerpoint/2010/main" val="337868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199" cy="5562599"/>
          </a:xfrm>
        </p:spPr>
      </p:pic>
    </p:spTree>
    <p:extLst>
      <p:ext uri="{BB962C8B-B14F-4D97-AF65-F5344CB8AC3E}">
        <p14:creationId xmlns:p14="http://schemas.microsoft.com/office/powerpoint/2010/main" val="294652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NewRomanPS-BoldMT"/>
              </a:rPr>
              <a:t>Buccal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 drug 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administration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Involves placing a drug between your gums and cheek, where it also </a:t>
            </a:r>
            <a:r>
              <a:rPr lang="en-US" dirty="0" smtClean="0">
                <a:latin typeface="TimesNewRomanPSMT"/>
              </a:rPr>
              <a:t>dissolves and </a:t>
            </a:r>
            <a:r>
              <a:rPr lang="en-US" dirty="0">
                <a:latin typeface="TimesNewRomanPSMT"/>
              </a:rPr>
              <a:t>is absorbed into your blood. Sublingual medications are given under </a:t>
            </a:r>
            <a:r>
              <a:rPr lang="en-US" dirty="0" smtClean="0">
                <a:latin typeface="TimesNewRomanPSMT"/>
              </a:rPr>
              <a:t>the tongue</a:t>
            </a:r>
            <a:r>
              <a:rPr lang="en-US" dirty="0">
                <a:latin typeface="TimesNewRomanPSMT"/>
              </a:rPr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4783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55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3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endParaRPr lang="en-US" sz="32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Advantages</a:t>
            </a: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1-The medication absorbs quickly</a:t>
            </a:r>
            <a:r>
              <a:rPr lang="en-US" dirty="0" smtClean="0">
                <a:latin typeface="TimesNewRomanPSMT"/>
              </a:rPr>
              <a:t>.</a:t>
            </a:r>
            <a:endParaRPr lang="en-US" dirty="0">
              <a:latin typeface="TimesNewRomanPSMT"/>
            </a:endParaRPr>
          </a:p>
          <a:p>
            <a:pPr algn="l" rtl="0"/>
            <a:r>
              <a:rPr lang="en-US" dirty="0">
                <a:latin typeface="TimesNewRomanPSMT"/>
              </a:rPr>
              <a:t>2- These types of administration can be important during emergencies when </a:t>
            </a:r>
            <a:r>
              <a:rPr lang="en-US" dirty="0" smtClean="0">
                <a:latin typeface="TimesNewRomanPSMT"/>
              </a:rPr>
              <a:t>you need </a:t>
            </a:r>
            <a:r>
              <a:rPr lang="en-US" dirty="0">
                <a:latin typeface="TimesNewRomanPSMT"/>
              </a:rPr>
              <a:t>the drug to work right away, such as during a heart attack</a:t>
            </a:r>
            <a:r>
              <a:rPr lang="en-US" dirty="0" smtClean="0">
                <a:latin typeface="TimesNewRomanPSMT"/>
              </a:rPr>
              <a:t>.</a:t>
            </a:r>
          </a:p>
          <a:p>
            <a:pPr algn="l" rtl="0"/>
            <a:endParaRPr lang="en-US" dirty="0">
              <a:latin typeface="TimesNewRomanPSMT"/>
            </a:endParaRPr>
          </a:p>
          <a:p>
            <a:pPr algn="l" rtl="0"/>
            <a:r>
              <a:rPr lang="en-US" dirty="0">
                <a:latin typeface="TimesNewRomanPSMT"/>
              </a:rPr>
              <a:t>3-These drugs do not go through the digestive system, so they </a:t>
            </a:r>
            <a:r>
              <a:rPr lang="en-US" dirty="0" smtClean="0">
                <a:latin typeface="TimesNewRomanPSMT"/>
              </a:rPr>
              <a:t>aren’t metabolized </a:t>
            </a:r>
            <a:r>
              <a:rPr lang="en-US" dirty="0">
                <a:latin typeface="TimesNewRomanPSMT"/>
              </a:rPr>
              <a:t>through your liver</a:t>
            </a:r>
            <a:r>
              <a:rPr lang="en-US" dirty="0" smtClean="0">
                <a:latin typeface="TimesNewRomanPSMT"/>
              </a:rPr>
              <a:t>.</a:t>
            </a:r>
            <a:endParaRPr lang="en-US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4445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 lvl="0" algn="l" rtl="0">
              <a:buClr>
                <a:srgbClr val="F07F09"/>
              </a:buClr>
            </a:pPr>
            <a:endParaRPr lang="en-US" dirty="0" smtClean="0">
              <a:solidFill>
                <a:prstClr val="black"/>
              </a:solidFill>
              <a:latin typeface="TimesNewRomanPSMT"/>
            </a:endParaRPr>
          </a:p>
          <a:p>
            <a:pPr lvl="0" algn="l" rtl="0">
              <a:buClr>
                <a:srgbClr val="F07F09"/>
              </a:buClr>
            </a:pP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4-This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means you may be able to take a lower dose and still get the same results</a:t>
            </a: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.</a:t>
            </a:r>
          </a:p>
          <a:p>
            <a:pPr marL="0" lvl="0" indent="0" algn="l" rtl="0">
              <a:buClr>
                <a:srgbClr val="F07F09"/>
              </a:buClr>
              <a:buNone/>
            </a:pPr>
            <a:endParaRPr lang="en-US" dirty="0">
              <a:solidFill>
                <a:prstClr val="black"/>
              </a:solidFill>
              <a:latin typeface="TimesNewRomanPSMT"/>
            </a:endParaRP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TimesNewRomanPSMT"/>
              </a:rPr>
              <a:t>5-Drugs that are absorbed under the tongue or between the cheek and gum </a:t>
            </a: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can be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easier to take for people who have problems swallowing pills.</a:t>
            </a:r>
            <a:endParaRPr lang="ar-EG" dirty="0">
              <a:solidFill>
                <a:prstClr val="black"/>
              </a:solidFill>
            </a:endParaRPr>
          </a:p>
          <a:p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219915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Disadvantages</a:t>
            </a:r>
          </a:p>
          <a:p>
            <a:pPr marL="0" indent="0" algn="ctr" rtl="0"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1-Eating, drinking, or smoking, can affect how the drug is absorbed and </a:t>
            </a:r>
            <a:r>
              <a:rPr lang="en-US" dirty="0" smtClean="0">
                <a:latin typeface="TimesNewRomanPSMT"/>
              </a:rPr>
              <a:t>how well </a:t>
            </a:r>
            <a:r>
              <a:rPr lang="en-US" dirty="0">
                <a:latin typeface="TimesNewRomanPSMT"/>
              </a:rPr>
              <a:t>it works.</a:t>
            </a:r>
          </a:p>
          <a:p>
            <a:pPr algn="l" rtl="0"/>
            <a:r>
              <a:rPr lang="en-US" dirty="0">
                <a:latin typeface="TimesNewRomanPSMT"/>
              </a:rPr>
              <a:t>2-These forms don’t work for drugs that need to be processed slowly by </a:t>
            </a:r>
            <a:r>
              <a:rPr lang="en-US" dirty="0" smtClean="0">
                <a:latin typeface="TimesNewRomanPSMT"/>
              </a:rPr>
              <a:t>your system</a:t>
            </a:r>
            <a:r>
              <a:rPr lang="en-US" dirty="0">
                <a:latin typeface="TimesNewRomanPSMT"/>
              </a:rPr>
              <a:t>.</a:t>
            </a:r>
          </a:p>
          <a:p>
            <a:pPr algn="l" rtl="0"/>
            <a:r>
              <a:rPr lang="en-US" dirty="0">
                <a:latin typeface="TimesNewRomanPSMT"/>
              </a:rPr>
              <a:t>3-Any open sores in your mouth can also become irritated by the medication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2255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Eye drug </a:t>
            </a: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administration</a:t>
            </a:r>
          </a:p>
          <a:p>
            <a:pPr marL="0" indent="0" algn="ctr" rtl="0"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b="1" dirty="0">
                <a:latin typeface="TimesNewRomanPS-BoldMT"/>
              </a:rPr>
              <a:t>Learning objectives;</a:t>
            </a:r>
          </a:p>
          <a:p>
            <a:pPr algn="l" rtl="0"/>
            <a:r>
              <a:rPr lang="en-US" b="1" dirty="0">
                <a:latin typeface="TimesNewRomanPS-BoldMT"/>
              </a:rPr>
              <a:t>At the end of this lecture the student will be able to:</a:t>
            </a:r>
          </a:p>
          <a:p>
            <a:pPr algn="l" rtl="0"/>
            <a:r>
              <a:rPr lang="en-US" dirty="0">
                <a:latin typeface="TimesNewRomanPSMT"/>
              </a:rPr>
              <a:t>1-Define eye drug administration.</a:t>
            </a:r>
          </a:p>
          <a:p>
            <a:pPr algn="l" rtl="0"/>
            <a:r>
              <a:rPr lang="en-US" dirty="0">
                <a:latin typeface="TimesNewRomanPSMT"/>
              </a:rPr>
              <a:t>2-Discuss indications of eye drug administration.</a:t>
            </a:r>
          </a:p>
          <a:p>
            <a:pPr algn="l" rtl="0"/>
            <a:r>
              <a:rPr lang="en-US" dirty="0">
                <a:latin typeface="TimesNewRomanPSMT"/>
              </a:rPr>
              <a:t>3-Describe procedure of eye drug administration.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807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Eye drug 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administration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Definition</a:t>
            </a:r>
            <a:r>
              <a:rPr lang="en-US" b="1" dirty="0">
                <a:latin typeface="TimesNewRomanPS-BoldMT"/>
              </a:rPr>
              <a:t>:- </a:t>
            </a:r>
            <a:endParaRPr lang="en-US" b="1" dirty="0" smtClean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NewRomanPSMT"/>
              </a:rPr>
              <a:t>Given </a:t>
            </a:r>
            <a:r>
              <a:rPr lang="en-US" dirty="0">
                <a:latin typeface="TimesNewRomanPSMT"/>
              </a:rPr>
              <a:t>into the eye by drops, gel, or ointment. </a:t>
            </a:r>
            <a:r>
              <a:rPr lang="en-US" dirty="0" smtClean="0">
                <a:latin typeface="TimesNewRomanPSMT"/>
              </a:rPr>
              <a:t>Ophthalmic medications </a:t>
            </a:r>
            <a:r>
              <a:rPr lang="en-US" dirty="0">
                <a:latin typeface="TimesNewRomanPSMT"/>
              </a:rPr>
              <a:t>include drops, ointments.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219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NewRomanPS-BoldMT"/>
              </a:rPr>
              <a:t>Oral </a:t>
            </a:r>
            <a:r>
              <a:rPr lang="en-US" sz="4800" b="1" dirty="0">
                <a:solidFill>
                  <a:srgbClr val="FF0000"/>
                </a:solidFill>
                <a:latin typeface="TimesNewRomanPS-BoldMT"/>
              </a:rPr>
              <a:t>drug administration</a:t>
            </a:r>
            <a:endParaRPr lang="ar-EG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62408" cy="5562600"/>
          </a:xfrm>
        </p:spPr>
      </p:pic>
    </p:spTree>
    <p:extLst>
      <p:ext uri="{BB962C8B-B14F-4D97-AF65-F5344CB8AC3E}">
        <p14:creationId xmlns:p14="http://schemas.microsoft.com/office/powerpoint/2010/main" val="158521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ctr" rtl="0">
              <a:buNone/>
            </a:pPr>
            <a:endParaRPr lang="en-US" sz="40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NewRomanPS-BoldMT"/>
              </a:rPr>
              <a:t>Indications</a:t>
            </a:r>
          </a:p>
          <a:p>
            <a:pPr marL="0" indent="0" algn="ctr" rtl="0">
              <a:buNone/>
            </a:pPr>
            <a:endParaRPr lang="en-US" sz="40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1-They are often prescribed following cataract removal and to treat such eye</a:t>
            </a:r>
          </a:p>
          <a:p>
            <a:pPr algn="l" rtl="0"/>
            <a:r>
              <a:rPr lang="en-US" dirty="0">
                <a:latin typeface="TimesNewRomanPSMT"/>
              </a:rPr>
              <a:t>conditions as glaucoma and infections.</a:t>
            </a:r>
          </a:p>
          <a:p>
            <a:pPr algn="l" rtl="0"/>
            <a:r>
              <a:rPr lang="en-US" dirty="0">
                <a:latin typeface="TimesNewRomanPSMT"/>
              </a:rPr>
              <a:t>2- They are also used to soothe irritated tissue, to dilate or constrict the pupils,</a:t>
            </a:r>
          </a:p>
          <a:p>
            <a:pPr algn="l" rtl="0"/>
            <a:r>
              <a:rPr lang="en-US" dirty="0">
                <a:latin typeface="TimesNewRomanPSMT"/>
              </a:rPr>
              <a:t>and to provide anesthesia.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54998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/>
          <a:lstStyle/>
          <a:p>
            <a:pPr marL="0" indent="0" algn="ctr" rtl="0">
              <a:buNone/>
            </a:pPr>
            <a:endParaRPr lang="en-US" sz="32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Equipment</a:t>
            </a:r>
          </a:p>
          <a:p>
            <a:pPr marL="0" indent="0" algn="ctr" rtl="0"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1-Gauze, gloves, tissue.</a:t>
            </a:r>
          </a:p>
          <a:p>
            <a:pPr algn="l" rtl="0"/>
            <a:r>
              <a:rPr lang="en-US" dirty="0">
                <a:latin typeface="TimesNewRomanPSMT"/>
              </a:rPr>
              <a:t>2-Medication (drops, ointment).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99525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8381999" cy="5791200"/>
          </a:xfrm>
        </p:spPr>
      </p:pic>
    </p:spTree>
    <p:extLst>
      <p:ext uri="{BB962C8B-B14F-4D97-AF65-F5344CB8AC3E}">
        <p14:creationId xmlns:p14="http://schemas.microsoft.com/office/powerpoint/2010/main" val="28551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58200" cy="5486400"/>
          </a:xfrm>
        </p:spPr>
      </p:pic>
    </p:spTree>
    <p:extLst>
      <p:ext uri="{BB962C8B-B14F-4D97-AF65-F5344CB8AC3E}">
        <p14:creationId xmlns:p14="http://schemas.microsoft.com/office/powerpoint/2010/main" val="3527651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1"/>
            <a:ext cx="8458200" cy="5791200"/>
          </a:xfrm>
        </p:spPr>
      </p:pic>
    </p:spTree>
    <p:extLst>
      <p:ext uri="{BB962C8B-B14F-4D97-AF65-F5344CB8AC3E}">
        <p14:creationId xmlns:p14="http://schemas.microsoft.com/office/powerpoint/2010/main" val="2070804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8458199" cy="5715000"/>
          </a:xfrm>
        </p:spPr>
      </p:pic>
    </p:spTree>
    <p:extLst>
      <p:ext uri="{BB962C8B-B14F-4D97-AF65-F5344CB8AC3E}">
        <p14:creationId xmlns:p14="http://schemas.microsoft.com/office/powerpoint/2010/main" val="315889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58199" cy="5486399"/>
          </a:xfrm>
        </p:spPr>
      </p:pic>
    </p:spTree>
    <p:extLst>
      <p:ext uri="{BB962C8B-B14F-4D97-AF65-F5344CB8AC3E}">
        <p14:creationId xmlns:p14="http://schemas.microsoft.com/office/powerpoint/2010/main" val="207786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562599"/>
          </a:xfrm>
        </p:spPr>
      </p:pic>
    </p:spTree>
    <p:extLst>
      <p:ext uri="{BB962C8B-B14F-4D97-AF65-F5344CB8AC3E}">
        <p14:creationId xmlns:p14="http://schemas.microsoft.com/office/powerpoint/2010/main" val="244143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8305800" cy="5562600"/>
          </a:xfrm>
        </p:spPr>
      </p:pic>
    </p:spTree>
    <p:extLst>
      <p:ext uri="{BB962C8B-B14F-4D97-AF65-F5344CB8AC3E}">
        <p14:creationId xmlns:p14="http://schemas.microsoft.com/office/powerpoint/2010/main" val="125813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685800" y="530352"/>
            <a:ext cx="8001000" cy="579424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indent="0" algn="ctr" rtl="0">
              <a:buNone/>
            </a:pPr>
            <a:endParaRPr lang="en-US" sz="4800" b="1" dirty="0"/>
          </a:p>
          <a:p>
            <a:pPr marL="0" indent="0" algn="ctr" rtl="0">
              <a:buNone/>
            </a:pPr>
            <a:endParaRPr lang="en-US" sz="4800" b="1" dirty="0" smtClean="0"/>
          </a:p>
          <a:p>
            <a:pPr marL="0" indent="0" algn="ctr" rtl="0">
              <a:buNone/>
            </a:pPr>
            <a:endParaRPr lang="en-US" sz="4800" b="1" dirty="0"/>
          </a:p>
          <a:p>
            <a:pPr marL="0" indent="0" algn="ctr" rtl="0">
              <a:buNone/>
            </a:pPr>
            <a:endParaRPr lang="en-US" sz="4800" b="1" dirty="0" smtClean="0"/>
          </a:p>
          <a:p>
            <a:pPr marL="0" indent="0" algn="ctr" rtl="0">
              <a:buNone/>
            </a:pPr>
            <a:endParaRPr lang="en-US" sz="4800" b="1" dirty="0"/>
          </a:p>
          <a:p>
            <a:pPr marL="0" indent="0" algn="ctr" rtl="0">
              <a:buNone/>
            </a:pPr>
            <a:endParaRPr lang="en-US" sz="4800" b="1" dirty="0" smtClean="0"/>
          </a:p>
          <a:p>
            <a:pPr marL="0" indent="0" algn="ctr" rtl="0">
              <a:buNone/>
            </a:pPr>
            <a:endParaRPr lang="en-US" sz="4800" b="1" dirty="0"/>
          </a:p>
          <a:p>
            <a:pPr marL="0" indent="0" algn="ctr" rtl="0">
              <a:buNone/>
            </a:pPr>
            <a:endParaRPr lang="en-US" sz="4800" b="1" smtClean="0"/>
          </a:p>
          <a:p>
            <a:pPr marL="0" indent="0" algn="ctr" rtl="0">
              <a:buNone/>
            </a:pPr>
            <a:r>
              <a:rPr lang="en-US" sz="4800" b="1" smtClean="0"/>
              <a:t>Prepared </a:t>
            </a:r>
            <a:r>
              <a:rPr lang="en-US" sz="4800" b="1" dirty="0"/>
              <a:t>by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800" b="1" dirty="0">
                <a:latin typeface="Monotype Corsiva" pitchFamily="66" charset="0"/>
              </a:rPr>
              <a:t>Shimaa Kebary Elsaid</a:t>
            </a:r>
          </a:p>
          <a:p>
            <a:pPr marL="0" indent="0" algn="ctr">
              <a:buNone/>
            </a:pPr>
            <a:r>
              <a:rPr lang="en-US" sz="4800" b="1" dirty="0">
                <a:latin typeface="Monotype Corsiva" pitchFamily="66" charset="0"/>
              </a:rPr>
              <a:t>Demonstrator at medical surgical department</a:t>
            </a:r>
            <a:endParaRPr lang="ar-EG" sz="4800" b="1" dirty="0">
              <a:latin typeface="Monotype Corsiva" pitchFamily="66" charset="0"/>
            </a:endParaRPr>
          </a:p>
          <a:p>
            <a:endParaRPr lang="ar-EG" sz="4800" dirty="0"/>
          </a:p>
          <a:p>
            <a:endParaRPr lang="ar-EG" sz="4800" dirty="0"/>
          </a:p>
        </p:txBody>
      </p:sp>
    </p:spTree>
    <p:extLst>
      <p:ext uri="{BB962C8B-B14F-4D97-AF65-F5344CB8AC3E}">
        <p14:creationId xmlns:p14="http://schemas.microsoft.com/office/powerpoint/2010/main" val="146788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5562599"/>
          </a:xfrm>
        </p:spPr>
      </p:pic>
    </p:spTree>
    <p:extLst>
      <p:ext uri="{BB962C8B-B14F-4D97-AF65-F5344CB8AC3E}">
        <p14:creationId xmlns:p14="http://schemas.microsoft.com/office/powerpoint/2010/main" val="1955880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36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Ear 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drug 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administration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Medications instilled into the ear are called </a:t>
            </a:r>
            <a:r>
              <a:rPr lang="en-US" dirty="0" smtClean="0">
                <a:latin typeface="TimesNewRomanPSMT"/>
              </a:rPr>
              <a:t>otic </a:t>
            </a:r>
            <a:r>
              <a:rPr lang="en-US" dirty="0">
                <a:latin typeface="TimesNewRomanPSMT"/>
              </a:rPr>
              <a:t>medications.</a:t>
            </a:r>
          </a:p>
          <a:p>
            <a:pPr marL="0" indent="0" algn="l" rtl="0">
              <a:buNone/>
            </a:pPr>
            <a:endParaRPr lang="en-US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045899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399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847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lvl="0" algn="l" rtl="0">
              <a:buClr>
                <a:srgbClr val="F07F09"/>
              </a:buClr>
            </a:pPr>
            <a:endParaRPr lang="en-US" sz="2200" b="1" dirty="0" smtClean="0">
              <a:solidFill>
                <a:prstClr val="black"/>
              </a:solidFill>
              <a:latin typeface="TimesNewRomanPS-BoldMT"/>
            </a:endParaRPr>
          </a:p>
          <a:p>
            <a:pPr lvl="0" algn="l" rtl="0">
              <a:buClr>
                <a:srgbClr val="F07F09"/>
              </a:buClr>
            </a:pPr>
            <a:endParaRPr lang="en-US" sz="2200" b="1" dirty="0">
              <a:solidFill>
                <a:prstClr val="black"/>
              </a:solidFill>
              <a:latin typeface="TimesNewRomanPS-BoldMT"/>
            </a:endParaRPr>
          </a:p>
          <a:p>
            <a:pPr marL="0" lvl="0" indent="0" algn="ctr" rtl="0">
              <a:buClr>
                <a:srgbClr val="F07F09"/>
              </a:buClr>
              <a:buNone/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Purpose:-</a:t>
            </a:r>
            <a:endParaRPr lang="en-US" b="1" dirty="0" smtClean="0">
              <a:solidFill>
                <a:srgbClr val="FF0000"/>
              </a:solidFill>
              <a:latin typeface="TimesNewRomanPS-BoldMT"/>
            </a:endParaRPr>
          </a:p>
          <a:p>
            <a:pPr lvl="0" algn="l" rtl="0">
              <a:buClr>
                <a:srgbClr val="F07F09"/>
              </a:buClr>
            </a:pPr>
            <a:endParaRPr lang="en-US" sz="2200" b="1" dirty="0">
              <a:solidFill>
                <a:prstClr val="black"/>
              </a:solidFill>
              <a:latin typeface="TimesNewRomanPS-BoldMT"/>
            </a:endParaRPr>
          </a:p>
          <a:p>
            <a:pPr lvl="0" algn="l" rtl="0">
              <a:buClr>
                <a:srgbClr val="F07F09"/>
              </a:buClr>
            </a:pP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1-They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soften wax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TimesNewRomanPSMT"/>
              </a:rPr>
              <a:t>2-Relieve pain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TimesNewRomanPSMT"/>
              </a:rPr>
              <a:t>3-Treat infection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63187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lvl="0" indent="0" algn="ctr" rtl="0">
              <a:buClr>
                <a:srgbClr val="F07F09"/>
              </a:buClr>
              <a:buNone/>
            </a:pPr>
            <a:endParaRPr lang="en-US" sz="32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lvl="0" indent="0" algn="ctr" rtl="0">
              <a:buClr>
                <a:srgbClr val="F07F09"/>
              </a:buCl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Equipment</a:t>
            </a:r>
          </a:p>
          <a:p>
            <a:pPr marL="0" lvl="0" indent="0" algn="ctr" rtl="0">
              <a:buClr>
                <a:srgbClr val="F07F09"/>
              </a:buClr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TimesNewRomanPSMT"/>
              </a:rPr>
              <a:t>1-Gauze, gloves.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TimesNewRomanPSMT"/>
              </a:rPr>
              <a:t>2-Medication (eardrops)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64225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562600"/>
          </a:xfrm>
        </p:spPr>
      </p:pic>
    </p:spTree>
    <p:extLst>
      <p:ext uri="{BB962C8B-B14F-4D97-AF65-F5344CB8AC3E}">
        <p14:creationId xmlns:p14="http://schemas.microsoft.com/office/powerpoint/2010/main" val="1170761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1999" cy="5562600"/>
          </a:xfrm>
        </p:spPr>
      </p:pic>
    </p:spTree>
    <p:extLst>
      <p:ext uri="{BB962C8B-B14F-4D97-AF65-F5344CB8AC3E}">
        <p14:creationId xmlns:p14="http://schemas.microsoft.com/office/powerpoint/2010/main" val="241314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82000" cy="5486400"/>
          </a:xfrm>
        </p:spPr>
      </p:pic>
    </p:spTree>
    <p:extLst>
      <p:ext uri="{BB962C8B-B14F-4D97-AF65-F5344CB8AC3E}">
        <p14:creationId xmlns:p14="http://schemas.microsoft.com/office/powerpoint/2010/main" val="3989948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5638800"/>
          </a:xfrm>
        </p:spPr>
      </p:pic>
    </p:spTree>
    <p:extLst>
      <p:ext uri="{BB962C8B-B14F-4D97-AF65-F5344CB8AC3E}">
        <p14:creationId xmlns:p14="http://schemas.microsoft.com/office/powerpoint/2010/main" val="917584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1"/>
            <a:ext cx="8458200" cy="5486400"/>
          </a:xfrm>
        </p:spPr>
      </p:pic>
    </p:spTree>
    <p:extLst>
      <p:ext uri="{BB962C8B-B14F-4D97-AF65-F5344CB8AC3E}">
        <p14:creationId xmlns:p14="http://schemas.microsoft.com/office/powerpoint/2010/main" val="178728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TimesNewRomanPS-BoldMT"/>
              </a:rPr>
              <a:t>Learning objectives</a:t>
            </a:r>
            <a:r>
              <a:rPr lang="en-US" b="1" dirty="0" smtClean="0">
                <a:solidFill>
                  <a:srgbClr val="C00000"/>
                </a:solidFill>
                <a:latin typeface="TimesNewRomanPS-BoldMT"/>
              </a:rPr>
              <a:t>;</a:t>
            </a:r>
          </a:p>
          <a:p>
            <a:pPr marL="0" indent="0" algn="l" rtl="0">
              <a:buNone/>
            </a:pPr>
            <a:endParaRPr lang="en-US" b="1" dirty="0">
              <a:solidFill>
                <a:srgbClr val="C00000"/>
              </a:solidFill>
              <a:latin typeface="TimesNewRomanPS-BoldMT"/>
            </a:endParaRPr>
          </a:p>
          <a:p>
            <a:pPr algn="l" rtl="0"/>
            <a:r>
              <a:rPr lang="en-US" b="1" dirty="0">
                <a:latin typeface="TimesNewRomanPS-BoldMT"/>
              </a:rPr>
              <a:t>At the end of this lecture the student will be able to:</a:t>
            </a:r>
          </a:p>
          <a:p>
            <a:pPr algn="l" rtl="0"/>
            <a:r>
              <a:rPr lang="en-US" dirty="0">
                <a:latin typeface="TimesNewRomanPSMT"/>
              </a:rPr>
              <a:t>1- Define Oral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2-Mention type of oral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3-Discuss purpose and contraindication oral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4-Perform the steps of oral drug administration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18339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Nasal drug administration</a:t>
            </a:r>
          </a:p>
          <a:p>
            <a:pPr algn="l" rtl="0"/>
            <a:r>
              <a:rPr lang="en-US" b="1" dirty="0">
                <a:latin typeface="TimesNewRomanPS-BoldMT"/>
              </a:rPr>
              <a:t>Learning objectives;</a:t>
            </a:r>
          </a:p>
          <a:p>
            <a:pPr algn="l" rtl="0"/>
            <a:r>
              <a:rPr lang="en-US" b="1" dirty="0">
                <a:latin typeface="TimesNewRomanPS-BoldMT"/>
              </a:rPr>
              <a:t>At the end of this lecture the student will be able to:</a:t>
            </a:r>
          </a:p>
          <a:p>
            <a:pPr algn="l" rtl="0"/>
            <a:r>
              <a:rPr lang="en-US" dirty="0">
                <a:latin typeface="TimesNewRomanPSMT"/>
              </a:rPr>
              <a:t>1- Define Nasal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2- Discuss purpose of Nasal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3- Describe of procedure of Nasal drug administration.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25747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endParaRPr lang="en-US" sz="36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Nasal 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drug administration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NewRomanPS-BoldMT"/>
              </a:rPr>
              <a:t>Definition</a:t>
            </a:r>
          </a:p>
          <a:p>
            <a:pPr marL="0" indent="0" algn="l" rtl="0">
              <a:buNone/>
            </a:pPr>
            <a:endParaRPr lang="en-US" sz="3200" b="1" dirty="0">
              <a:solidFill>
                <a:srgbClr val="C0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Is a route of administration in which drug are insufflated through the nose.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38548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3331"/>
            <a:ext cx="8534400" cy="55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08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endParaRPr lang="en-US" sz="36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Purpose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1-Nasal drops or sprays help relieve sinus congestion.</a:t>
            </a:r>
          </a:p>
          <a:p>
            <a:pPr algn="l" rtl="0"/>
            <a:r>
              <a:rPr lang="en-US" dirty="0">
                <a:latin typeface="TimesNewRomanPSMT"/>
              </a:rPr>
              <a:t>2-Used to common upper respiratory symptoms.</a:t>
            </a:r>
          </a:p>
          <a:p>
            <a:pPr algn="l" rtl="0"/>
            <a:r>
              <a:rPr lang="en-US" dirty="0">
                <a:latin typeface="TimesNewRomanPSMT"/>
              </a:rPr>
              <a:t>3-Treat sinus infections.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20916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ctr" rtl="0">
              <a:buNone/>
            </a:pPr>
            <a:endParaRPr lang="en-US" sz="36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Equipment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1-Gauze, gloves</a:t>
            </a:r>
          </a:p>
          <a:p>
            <a:pPr algn="l" rtl="0"/>
            <a:r>
              <a:rPr lang="en-US" dirty="0">
                <a:latin typeface="TimesNewRomanPSMT"/>
              </a:rPr>
              <a:t>2-Medication (drops, spray)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46335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399" cy="5638800"/>
          </a:xfrm>
        </p:spPr>
      </p:pic>
    </p:spTree>
    <p:extLst>
      <p:ext uri="{BB962C8B-B14F-4D97-AF65-F5344CB8AC3E}">
        <p14:creationId xmlns:p14="http://schemas.microsoft.com/office/powerpoint/2010/main" val="3444805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1999" cy="5562600"/>
          </a:xfrm>
        </p:spPr>
      </p:pic>
    </p:spTree>
    <p:extLst>
      <p:ext uri="{BB962C8B-B14F-4D97-AF65-F5344CB8AC3E}">
        <p14:creationId xmlns:p14="http://schemas.microsoft.com/office/powerpoint/2010/main" val="2088234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5562599"/>
          </a:xfrm>
        </p:spPr>
      </p:pic>
    </p:spTree>
    <p:extLst>
      <p:ext uri="{BB962C8B-B14F-4D97-AF65-F5344CB8AC3E}">
        <p14:creationId xmlns:p14="http://schemas.microsoft.com/office/powerpoint/2010/main" val="1110246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Rectal drug administration</a:t>
            </a:r>
          </a:p>
          <a:p>
            <a:pPr algn="l" rtl="0"/>
            <a:r>
              <a:rPr lang="en-US" b="1" dirty="0">
                <a:latin typeface="TimesNewRomanPS-BoldMT"/>
              </a:rPr>
              <a:t>Learning objectives;</a:t>
            </a:r>
          </a:p>
          <a:p>
            <a:pPr algn="l" rtl="0"/>
            <a:r>
              <a:rPr lang="en-US" b="1" dirty="0">
                <a:latin typeface="TimesNewRomanPS-BoldMT"/>
              </a:rPr>
              <a:t>At the end of this lecture the student will be able to:</a:t>
            </a:r>
          </a:p>
          <a:p>
            <a:pPr algn="l" rtl="0"/>
            <a:r>
              <a:rPr lang="en-US" dirty="0">
                <a:latin typeface="TimesNewRomanPSMT"/>
              </a:rPr>
              <a:t>1-Define rectal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2- Discuss purpose and Contraindication of rectal drug administration.</a:t>
            </a:r>
          </a:p>
          <a:p>
            <a:pPr algn="l" rtl="0"/>
            <a:r>
              <a:rPr lang="en-US" dirty="0">
                <a:latin typeface="TimesNewRomanPSMT"/>
              </a:rPr>
              <a:t>3- Describe procedure rectal drug administration.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40129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Rectal drug administration</a:t>
            </a:r>
          </a:p>
          <a:p>
            <a:pPr algn="l" rtl="0"/>
            <a:endParaRPr lang="en-US" b="1" dirty="0" smtClean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Definition</a:t>
            </a:r>
          </a:p>
          <a:p>
            <a:pPr marL="0" indent="0" algn="l" rtl="0"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Medication inserted into the rectum.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4178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Oral drug administration</a:t>
            </a: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C00000"/>
                </a:solidFill>
                <a:latin typeface="TimesNewRomanPS-BoldMT"/>
              </a:rPr>
              <a:t>Definition</a:t>
            </a:r>
            <a:endParaRPr lang="en-US" b="1" dirty="0">
              <a:solidFill>
                <a:srgbClr val="C0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The administration of a tablet, a capsule, a solution or other liquid of </a:t>
            </a:r>
            <a:r>
              <a:rPr lang="en-US" dirty="0" smtClean="0">
                <a:latin typeface="TimesNewRomanPSMT"/>
              </a:rPr>
              <a:t>medication </a:t>
            </a:r>
            <a:r>
              <a:rPr lang="en-US" dirty="0">
                <a:latin typeface="TimesNewRomanPSMT"/>
              </a:rPr>
              <a:t>by mouth.</a:t>
            </a:r>
          </a:p>
          <a:p>
            <a:pPr algn="l" rtl="0"/>
            <a:r>
              <a:rPr lang="en-US" dirty="0">
                <a:latin typeface="TimesNewRomanPSMT"/>
              </a:rPr>
              <a:t>By adequate amount of water given to lubricate or dissolve the solid medications</a:t>
            </a:r>
          </a:p>
          <a:p>
            <a:pPr algn="l" rtl="0"/>
            <a:r>
              <a:rPr lang="en-US" dirty="0">
                <a:latin typeface="TimesNewRomanPSMT"/>
              </a:rPr>
              <a:t>or dilute the liquid forms for swallowing.</a:t>
            </a:r>
          </a:p>
          <a:p>
            <a:pPr algn="l" rtl="0"/>
            <a:r>
              <a:rPr lang="en-US" dirty="0">
                <a:latin typeface="TimesNewRomanPSMT"/>
              </a:rPr>
              <a:t>Oral administration is a part of enteral administration,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30781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Definition of </a:t>
            </a: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suppository</a:t>
            </a:r>
          </a:p>
          <a:p>
            <a:pPr marL="0" indent="0" algn="ctr" rtl="0"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A suppository is a solid dosage form that is inserted into the rectum (</a:t>
            </a:r>
            <a:r>
              <a:rPr lang="en-US" dirty="0" smtClean="0">
                <a:latin typeface="TimesNewRomanPSMT"/>
              </a:rPr>
              <a:t>rectal suppository</a:t>
            </a:r>
            <a:r>
              <a:rPr lang="en-US" dirty="0">
                <a:latin typeface="TimesNewRomanPSMT"/>
              </a:rPr>
              <a:t>), vagina (vaginal suppository) or urethra (urethral suppository</a:t>
            </a:r>
            <a:r>
              <a:rPr lang="en-US" dirty="0" smtClean="0">
                <a:latin typeface="TimesNewRomanPSMT"/>
              </a:rPr>
              <a:t>), where </a:t>
            </a:r>
            <a:r>
              <a:rPr lang="en-US" dirty="0">
                <a:latin typeface="TimesNewRomanPSMT"/>
              </a:rPr>
              <a:t>it dissolves or melts and exerts local or systemic effects. </a:t>
            </a:r>
            <a:endParaRPr lang="en-US" dirty="0" smtClean="0">
              <a:latin typeface="TimesNewRomanPSMT"/>
            </a:endParaRPr>
          </a:p>
          <a:p>
            <a:pPr algn="l" rtl="0"/>
            <a:endParaRPr lang="en-US" dirty="0" smtClean="0">
              <a:latin typeface="TimesNewRomanPSMT"/>
            </a:endParaRPr>
          </a:p>
          <a:p>
            <a:pPr algn="l" rtl="0"/>
            <a:r>
              <a:rPr lang="en-US" dirty="0" smtClean="0">
                <a:latin typeface="TimesNewRomanPSMT"/>
              </a:rPr>
              <a:t>They </a:t>
            </a:r>
            <a:r>
              <a:rPr lang="en-US" dirty="0">
                <a:latin typeface="TimesNewRomanPSMT"/>
              </a:rPr>
              <a:t>are used </a:t>
            </a:r>
            <a:r>
              <a:rPr lang="en-US" dirty="0" smtClean="0">
                <a:latin typeface="TimesNewRomanPSMT"/>
              </a:rPr>
              <a:t>to deliver </a:t>
            </a:r>
            <a:r>
              <a:rPr lang="en-US" dirty="0">
                <a:latin typeface="TimesNewRomanPSMT"/>
              </a:rPr>
              <a:t>both systemically and locally acting medications.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90424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603"/>
            <a:ext cx="8246219" cy="54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59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5824"/>
            <a:ext cx="8305800" cy="553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62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ctr" rtl="0">
              <a:buNone/>
            </a:pPr>
            <a:endParaRPr lang="en-US" sz="36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Purpose</a:t>
            </a: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1-Promote defecation or for their systemic effects for relieving nausea.</a:t>
            </a:r>
          </a:p>
          <a:p>
            <a:pPr algn="l" rtl="0"/>
            <a:r>
              <a:rPr lang="en-US" dirty="0">
                <a:latin typeface="TimesNewRomanPSMT"/>
              </a:rPr>
              <a:t>2- Providing analgesia.</a:t>
            </a:r>
          </a:p>
          <a:p>
            <a:pPr algn="l" rtl="0"/>
            <a:r>
              <a:rPr lang="en-US" dirty="0">
                <a:latin typeface="TimesNewRomanPSMT"/>
              </a:rPr>
              <a:t>3- Reducing fever.</a:t>
            </a:r>
          </a:p>
          <a:p>
            <a:pPr algn="l" rtl="0"/>
            <a:r>
              <a:rPr lang="en-US" dirty="0">
                <a:latin typeface="TimesNewRomanPSMT"/>
              </a:rPr>
              <a:t>4-Treat constipation or hemorrhoids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20598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/>
          <a:lstStyle/>
          <a:p>
            <a:pPr marL="0" indent="0" algn="ctr" rtl="0">
              <a:buNone/>
            </a:pPr>
            <a:endParaRPr lang="en-US" sz="32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Contraindication</a:t>
            </a:r>
          </a:p>
          <a:p>
            <a:pPr marL="0" indent="0" algn="ctr" rtl="0">
              <a:buNone/>
            </a:pP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1-Rectal medications should not be used for patients who have had rectal</a:t>
            </a:r>
          </a:p>
          <a:p>
            <a:pPr algn="l" rtl="0"/>
            <a:r>
              <a:rPr lang="en-US" dirty="0">
                <a:latin typeface="TimesNewRomanPSMT"/>
              </a:rPr>
              <a:t>surgery.</a:t>
            </a:r>
          </a:p>
          <a:p>
            <a:pPr algn="l" rtl="0"/>
            <a:r>
              <a:rPr lang="en-US" dirty="0">
                <a:latin typeface="TimesNewRomanPSMT"/>
              </a:rPr>
              <a:t>2-Have active rectal bleeding.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44198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/>
          <a:lstStyle/>
          <a:p>
            <a:pPr marL="0" indent="0" algn="ctr" rtl="0">
              <a:buNone/>
            </a:pPr>
            <a:endParaRPr lang="en-US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Equipment</a:t>
            </a: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1-Gauze, gloves, lubricant (KY gel)</a:t>
            </a:r>
          </a:p>
          <a:p>
            <a:pPr algn="l" rtl="0"/>
            <a:r>
              <a:rPr lang="en-US" dirty="0">
                <a:latin typeface="TimesNewRomanPSMT"/>
              </a:rPr>
              <a:t>2-Medication (suppositories)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63308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486399"/>
          </a:xfrm>
        </p:spPr>
      </p:pic>
    </p:spTree>
    <p:extLst>
      <p:ext uri="{BB962C8B-B14F-4D97-AF65-F5344CB8AC3E}">
        <p14:creationId xmlns:p14="http://schemas.microsoft.com/office/powerpoint/2010/main" val="3023263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8382000" cy="5486400"/>
          </a:xfrm>
        </p:spPr>
      </p:pic>
    </p:spTree>
    <p:extLst>
      <p:ext uri="{BB962C8B-B14F-4D97-AF65-F5344CB8AC3E}">
        <p14:creationId xmlns:p14="http://schemas.microsoft.com/office/powerpoint/2010/main" val="1420595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8305800" cy="5562600"/>
          </a:xfrm>
        </p:spPr>
      </p:pic>
    </p:spTree>
    <p:extLst>
      <p:ext uri="{BB962C8B-B14F-4D97-AF65-F5344CB8AC3E}">
        <p14:creationId xmlns:p14="http://schemas.microsoft.com/office/powerpoint/2010/main" val="1766574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5562600"/>
          </a:xfrm>
        </p:spPr>
      </p:pic>
    </p:spTree>
    <p:extLst>
      <p:ext uri="{BB962C8B-B14F-4D97-AF65-F5344CB8AC3E}">
        <p14:creationId xmlns:p14="http://schemas.microsoft.com/office/powerpoint/2010/main" val="320170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lvl="0" indent="0" algn="l" rtl="0">
              <a:buClr>
                <a:srgbClr val="F07F09"/>
              </a:buClr>
              <a:buNone/>
            </a:pPr>
            <a:endParaRPr lang="en-US" b="1" dirty="0" smtClean="0">
              <a:solidFill>
                <a:srgbClr val="FF0000"/>
              </a:solidFill>
              <a:latin typeface="TimesNewRomanPS-BoldMT"/>
            </a:endParaRPr>
          </a:p>
          <a:p>
            <a:pPr marL="0" lvl="0" indent="0" algn="l" rtl="0">
              <a:buClr>
                <a:srgbClr val="F07F09"/>
              </a:buClr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marL="0" lvl="0" indent="0" algn="l" rtl="0">
              <a:buClr>
                <a:srgbClr val="F07F09"/>
              </a:buClr>
              <a:buNone/>
            </a:pP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which </a:t>
            </a: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also includes:-</a:t>
            </a:r>
          </a:p>
          <a:p>
            <a:pPr lvl="0" algn="l" rtl="0">
              <a:buClr>
                <a:srgbClr val="F07F09"/>
              </a:buClr>
            </a:pPr>
            <a:r>
              <a:rPr lang="en-US" sz="2600" dirty="0">
                <a:solidFill>
                  <a:prstClr val="black"/>
                </a:solidFill>
                <a:latin typeface="TimesNewRomanPSMT"/>
              </a:rPr>
              <a:t>1-Buccal, dissolved inside the cheek</a:t>
            </a:r>
          </a:p>
          <a:p>
            <a:pPr lvl="0" algn="l" rtl="0">
              <a:buClr>
                <a:srgbClr val="F07F09"/>
              </a:buClr>
            </a:pPr>
            <a:r>
              <a:rPr lang="en-US" sz="2600" dirty="0">
                <a:solidFill>
                  <a:prstClr val="black"/>
                </a:solidFill>
                <a:latin typeface="TimesNewRomanPSMT"/>
              </a:rPr>
              <a:t>2-Sublabial, dissolved under the lip</a:t>
            </a:r>
          </a:p>
          <a:p>
            <a:pPr lvl="0" algn="l" rtl="0">
              <a:buClr>
                <a:srgbClr val="F07F09"/>
              </a:buClr>
            </a:pPr>
            <a:r>
              <a:rPr lang="en-US" sz="2600" dirty="0">
                <a:solidFill>
                  <a:prstClr val="black"/>
                </a:solidFill>
                <a:latin typeface="TimesNewRomanPSMT"/>
              </a:rPr>
              <a:t>3-Sublingual administration, dissolved under the tongue</a:t>
            </a:r>
            <a:endParaRPr lang="ar-EG" sz="2600" dirty="0">
              <a:solidFill>
                <a:prstClr val="black"/>
              </a:solidFill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994424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4581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6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l" rtl="0">
              <a:buNone/>
            </a:pPr>
            <a:endParaRPr lang="en-US" sz="40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NewRomanPS-BoldMT"/>
              </a:rPr>
              <a:t>Purpose</a:t>
            </a:r>
            <a:endParaRPr lang="en-US" sz="40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1-The oral route is probably the easiest.</a:t>
            </a:r>
          </a:p>
          <a:p>
            <a:pPr algn="l" rtl="0"/>
            <a:r>
              <a:rPr lang="en-US" dirty="0">
                <a:latin typeface="TimesNewRomanPSMT"/>
              </a:rPr>
              <a:t>2- Most often used route for administering medications.</a:t>
            </a:r>
          </a:p>
          <a:p>
            <a:pPr algn="l" rtl="0"/>
            <a:r>
              <a:rPr lang="en-US" dirty="0">
                <a:latin typeface="TimesNewRomanPSMT"/>
              </a:rPr>
              <a:t>3-These medications have the potential to exert both local and systemic effects.</a:t>
            </a:r>
          </a:p>
          <a:p>
            <a:pPr algn="l" rtl="0"/>
            <a:r>
              <a:rPr lang="en-US" dirty="0">
                <a:latin typeface="TimesNewRomanPSMT"/>
              </a:rPr>
              <a:t>4 -Patients are usually able to take oral medications independently with very few</a:t>
            </a:r>
          </a:p>
          <a:p>
            <a:pPr algn="l" rtl="0"/>
            <a:r>
              <a:rPr lang="en-US" dirty="0">
                <a:latin typeface="TimesNewRomanPSMT"/>
              </a:rPr>
              <a:t>problems.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074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/>
          <a:lstStyle/>
          <a:p>
            <a:pPr marL="0" indent="0" algn="ctr" rtl="0">
              <a:buNone/>
            </a:pPr>
            <a:endParaRPr lang="en-US" sz="40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NewRomanPS-BoldMT"/>
              </a:rPr>
              <a:t>Contraindication</a:t>
            </a:r>
          </a:p>
          <a:p>
            <a:pPr marL="0" indent="0" algn="ctr" rtl="0">
              <a:buNone/>
            </a:pPr>
            <a:endParaRPr lang="en-US" sz="40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 If a patient is nauseated, is vomiting, has decreased intestinal motility.</a:t>
            </a:r>
          </a:p>
          <a:p>
            <a:pPr algn="l" rtl="0"/>
            <a:r>
              <a:rPr lang="en-US" dirty="0">
                <a:latin typeface="TimesNewRomanPSMT"/>
              </a:rPr>
              <a:t>2 -NPO (receiving nothing by mouth), cannot swallow.</a:t>
            </a:r>
          </a:p>
          <a:p>
            <a:pPr algn="l" rtl="0"/>
            <a:r>
              <a:rPr lang="en-US" dirty="0">
                <a:latin typeface="TimesNewRomanPSMT"/>
              </a:rPr>
              <a:t>3-Has a nasogastric tube in place, another route must be used.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4789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/>
          <a:lstStyle/>
          <a:p>
            <a:pPr marL="0" indent="0" algn="ctr" rtl="0">
              <a:buNone/>
            </a:pPr>
            <a:endParaRPr lang="en-US" sz="44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NewRomanPS-BoldMT"/>
              </a:rPr>
              <a:t>Equipment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1-Cup of water, towel.</a:t>
            </a:r>
          </a:p>
          <a:p>
            <a:pPr algn="l" rtl="0"/>
            <a:r>
              <a:rPr lang="en-US" dirty="0">
                <a:latin typeface="TimesNewRomanPSMT"/>
              </a:rPr>
              <a:t>2- Tray of medication.</a:t>
            </a:r>
          </a:p>
          <a:p>
            <a:pPr algn="l" rtl="0"/>
            <a:r>
              <a:rPr lang="en-US" dirty="0">
                <a:latin typeface="TimesNewRomanPSMT"/>
              </a:rPr>
              <a:t>3- Medication (table, capsule).</a:t>
            </a:r>
          </a:p>
          <a:p>
            <a:pPr algn="l" rtl="0"/>
            <a:r>
              <a:rPr lang="en-US" dirty="0">
                <a:latin typeface="TimesNewRomanPSMT"/>
              </a:rPr>
              <a:t>4-Gloves.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3930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1792</TotalTime>
  <Words>823</Words>
  <Application>Microsoft Office PowerPoint</Application>
  <PresentationFormat>On-screen Show (4:3)</PresentationFormat>
  <Paragraphs>175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Albostab</dc:creator>
  <cp:lastModifiedBy>Albostab</cp:lastModifiedBy>
  <cp:revision>23</cp:revision>
  <dcterms:created xsi:type="dcterms:W3CDTF">2006-08-16T00:00:00Z</dcterms:created>
  <dcterms:modified xsi:type="dcterms:W3CDTF">2020-04-01T18:52:54Z</dcterms:modified>
</cp:coreProperties>
</file>