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0" r:id="rId2"/>
    <p:sldId id="256" r:id="rId3"/>
    <p:sldId id="257" r:id="rId4"/>
    <p:sldId id="258" r:id="rId5"/>
    <p:sldId id="260" r:id="rId6"/>
    <p:sldId id="261" r:id="rId7"/>
    <p:sldId id="259" r:id="rId8"/>
    <p:sldId id="262" r:id="rId9"/>
    <p:sldId id="263" r:id="rId10"/>
    <p:sldId id="264" r:id="rId11"/>
    <p:sldId id="265"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70" y="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3/31/2020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3/31/2020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3/31/2020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3/31/2020</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86161" y="2590800"/>
            <a:ext cx="4971682" cy="821700"/>
          </a:xfrm>
          <a:prstGeom prst="rect">
            <a:avLst/>
          </a:prstGeom>
        </p:spPr>
        <p:txBody>
          <a:bodyPr wrap="none">
            <a:spAutoFit/>
          </a:bodyPr>
          <a:lstStyle/>
          <a:p>
            <a:pPr algn="ctr">
              <a:lnSpc>
                <a:spcPct val="115000"/>
              </a:lnSpc>
              <a:spcAft>
                <a:spcPts val="1000"/>
              </a:spcAft>
            </a:pPr>
            <a:r>
              <a:rPr lang="en-US" sz="4400" b="1" u="sng" dirty="0">
                <a:latin typeface="Times New Roman"/>
                <a:ea typeface="Times New Roman"/>
                <a:cs typeface="Arial"/>
              </a:rPr>
              <a:t>Pre-conception care</a:t>
            </a:r>
            <a:endParaRPr lang="en-US" sz="2800" dirty="0">
              <a:effectLst/>
              <a:latin typeface="Calibri"/>
              <a:ea typeface="Calibri"/>
              <a:cs typeface="Arial"/>
            </a:endParaRPr>
          </a:p>
        </p:txBody>
      </p:sp>
    </p:spTree>
    <p:extLst>
      <p:ext uri="{BB962C8B-B14F-4D97-AF65-F5344CB8AC3E}">
        <p14:creationId xmlns:p14="http://schemas.microsoft.com/office/powerpoint/2010/main" val="15812474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706204"/>
            <a:ext cx="8686800" cy="5020862"/>
          </a:xfrm>
          <a:prstGeom prst="rect">
            <a:avLst/>
          </a:prstGeom>
        </p:spPr>
        <p:txBody>
          <a:bodyPr wrap="square">
            <a:spAutoFit/>
          </a:bodyPr>
          <a:lstStyle/>
          <a:p>
            <a:pPr algn="just">
              <a:lnSpc>
                <a:spcPct val="115000"/>
              </a:lnSpc>
              <a:spcAft>
                <a:spcPts val="1000"/>
              </a:spcAft>
            </a:pPr>
            <a:r>
              <a:rPr lang="en-US" sz="2400" b="1" dirty="0">
                <a:latin typeface="Times New Roman"/>
                <a:ea typeface="Times New Roman"/>
                <a:cs typeface="Arial"/>
              </a:rPr>
              <a:t>Recommendations for Improving Preconception Health and Health Care:</a:t>
            </a:r>
            <a:endParaRPr lang="en-US" sz="1400" dirty="0">
              <a:latin typeface="Calibri"/>
              <a:ea typeface="Calibri"/>
              <a:cs typeface="Arial"/>
            </a:endParaRPr>
          </a:p>
          <a:p>
            <a:pPr marL="342900" lvl="0" indent="-342900" algn="just">
              <a:lnSpc>
                <a:spcPct val="115000"/>
              </a:lnSpc>
              <a:spcAft>
                <a:spcPts val="1000"/>
              </a:spcAft>
              <a:buFont typeface="+mj-lt"/>
              <a:buAutoNum type="arabicPeriod"/>
            </a:pPr>
            <a:r>
              <a:rPr lang="en-US" sz="2400" dirty="0">
                <a:latin typeface="Times New Roman"/>
                <a:ea typeface="Times New Roman"/>
                <a:cs typeface="Arial"/>
              </a:rPr>
              <a:t>Public awareness. Increase public awareness of the importance of preconception health behaviors and increase individuals use of preconception care services using information and tools appropriate across varying age, literacy, health literacy, and cultural/linguistic contexts.</a:t>
            </a:r>
            <a:endParaRPr lang="en-US" sz="1400" dirty="0">
              <a:latin typeface="Calibri"/>
              <a:ea typeface="Calibri"/>
              <a:cs typeface="Arial"/>
            </a:endParaRPr>
          </a:p>
          <a:p>
            <a:pPr marL="342900" lvl="0" indent="-342900" algn="just">
              <a:lnSpc>
                <a:spcPct val="115000"/>
              </a:lnSpc>
              <a:spcAft>
                <a:spcPts val="1000"/>
              </a:spcAft>
              <a:buFont typeface="+mj-lt"/>
              <a:buAutoNum type="arabicPeriod"/>
            </a:pPr>
            <a:r>
              <a:rPr lang="en-US" sz="2400" dirty="0">
                <a:latin typeface="Times New Roman"/>
                <a:ea typeface="Times New Roman"/>
                <a:cs typeface="Arial"/>
              </a:rPr>
              <a:t>Preventive visits. As a part of primary care visits, provide risk assessment and counseling (education and health promotion) to all women of child-bearing age to reduce risks related to the outcomes of pregnancy.</a:t>
            </a:r>
            <a:endParaRPr lang="en-US" sz="1400" dirty="0">
              <a:effectLst/>
              <a:latin typeface="Calibri"/>
              <a:ea typeface="Calibri"/>
              <a:cs typeface="Arial"/>
            </a:endParaRPr>
          </a:p>
        </p:txBody>
      </p:sp>
    </p:spTree>
    <p:extLst>
      <p:ext uri="{BB962C8B-B14F-4D97-AF65-F5344CB8AC3E}">
        <p14:creationId xmlns:p14="http://schemas.microsoft.com/office/powerpoint/2010/main" val="1198658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81000"/>
            <a:ext cx="8686800" cy="5304016"/>
          </a:xfrm>
          <a:prstGeom prst="rect">
            <a:avLst/>
          </a:prstGeom>
        </p:spPr>
        <p:txBody>
          <a:bodyPr wrap="square">
            <a:spAutoFit/>
          </a:bodyPr>
          <a:lstStyle/>
          <a:p>
            <a:pPr marL="342900" lvl="0" indent="-342900" algn="just">
              <a:lnSpc>
                <a:spcPct val="115000"/>
              </a:lnSpc>
              <a:spcAft>
                <a:spcPts val="1000"/>
              </a:spcAft>
              <a:buFont typeface="+mj-lt"/>
              <a:buAutoNum type="arabicPeriod"/>
            </a:pPr>
            <a:r>
              <a:rPr lang="en-US" sz="2800" dirty="0">
                <a:latin typeface="Times New Roman"/>
                <a:ea typeface="Times New Roman"/>
                <a:cs typeface="Arial"/>
              </a:rPr>
              <a:t>Interventions for identified risks. Increase the proportion of women who receive interventions as follow up to preconception risk screening, focus in on high priority interventions.</a:t>
            </a:r>
            <a:endParaRPr lang="en-US" sz="1600" dirty="0">
              <a:latin typeface="Calibri"/>
              <a:ea typeface="Calibri"/>
              <a:cs typeface="Arial"/>
            </a:endParaRPr>
          </a:p>
          <a:p>
            <a:pPr marL="342900" lvl="0" indent="-342900" algn="just">
              <a:lnSpc>
                <a:spcPct val="115000"/>
              </a:lnSpc>
              <a:spcAft>
                <a:spcPts val="1000"/>
              </a:spcAft>
              <a:buFont typeface="+mj-lt"/>
              <a:buAutoNum type="arabicPeriod"/>
            </a:pPr>
            <a:r>
              <a:rPr lang="en-US" sz="2800" dirty="0">
                <a:latin typeface="Times New Roman"/>
                <a:ea typeface="Times New Roman"/>
                <a:cs typeface="Arial"/>
              </a:rPr>
              <a:t>Pre-pregnancy checkups. Offer, as a component of maternity care, one pre-pregnancy visit for couples planning pregnancy</a:t>
            </a:r>
            <a:endParaRPr lang="en-US" sz="1600" dirty="0">
              <a:latin typeface="Calibri"/>
              <a:ea typeface="Calibri"/>
              <a:cs typeface="Arial"/>
            </a:endParaRPr>
          </a:p>
          <a:p>
            <a:pPr marL="342900" lvl="0" indent="-342900" algn="just">
              <a:lnSpc>
                <a:spcPct val="115000"/>
              </a:lnSpc>
              <a:spcAft>
                <a:spcPts val="1000"/>
              </a:spcAft>
              <a:buFont typeface="+mj-lt"/>
              <a:buAutoNum type="arabicPeriod"/>
            </a:pPr>
            <a:r>
              <a:rPr lang="en-US" sz="2800" dirty="0">
                <a:latin typeface="Times New Roman"/>
                <a:ea typeface="Times New Roman"/>
                <a:cs typeface="Arial"/>
              </a:rPr>
              <a:t>Inter-conception care. To provide intensive interventions to women who have had a prior pregnancy ending in adverse outcome.</a:t>
            </a:r>
            <a:endParaRPr lang="en-US" sz="1600" dirty="0">
              <a:effectLst/>
              <a:latin typeface="Calibri"/>
              <a:ea typeface="Calibri"/>
              <a:cs typeface="Arial"/>
            </a:endParaRPr>
          </a:p>
        </p:txBody>
      </p:sp>
    </p:spTree>
    <p:extLst>
      <p:ext uri="{BB962C8B-B14F-4D97-AF65-F5344CB8AC3E}">
        <p14:creationId xmlns:p14="http://schemas.microsoft.com/office/powerpoint/2010/main" val="3621154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304800"/>
            <a:ext cx="8534400" cy="5352234"/>
          </a:xfrm>
          <a:prstGeom prst="rect">
            <a:avLst/>
          </a:prstGeom>
        </p:spPr>
        <p:txBody>
          <a:bodyPr wrap="square">
            <a:spAutoFit/>
          </a:bodyPr>
          <a:lstStyle/>
          <a:p>
            <a:pPr marL="342900" lvl="0" indent="-342900" algn="just">
              <a:lnSpc>
                <a:spcPct val="115000"/>
              </a:lnSpc>
              <a:spcAft>
                <a:spcPts val="1000"/>
              </a:spcAft>
              <a:buFont typeface="+mj-lt"/>
              <a:buAutoNum type="arabicPeriod"/>
            </a:pPr>
            <a:r>
              <a:rPr lang="en-US" sz="3200" dirty="0">
                <a:latin typeface="Times New Roman"/>
                <a:ea typeface="Times New Roman"/>
                <a:cs typeface="Arial"/>
              </a:rPr>
              <a:t>Health coverage for low-income women. Increase Medicaid coverage among low-income women to improve</a:t>
            </a:r>
            <a:endParaRPr lang="en-US" dirty="0">
              <a:latin typeface="Calibri"/>
              <a:ea typeface="Calibri"/>
              <a:cs typeface="Arial"/>
            </a:endParaRPr>
          </a:p>
          <a:p>
            <a:pPr marL="342900" lvl="0" indent="-342900" algn="just">
              <a:lnSpc>
                <a:spcPct val="115000"/>
              </a:lnSpc>
              <a:spcAft>
                <a:spcPts val="1000"/>
              </a:spcAft>
              <a:buFont typeface="+mj-lt"/>
              <a:buAutoNum type="arabicPeriod"/>
            </a:pPr>
            <a:r>
              <a:rPr lang="en-US" sz="3200" dirty="0">
                <a:latin typeface="Times New Roman"/>
                <a:ea typeface="Times New Roman"/>
                <a:cs typeface="Arial"/>
              </a:rPr>
              <a:t>Improve access to preventive women’s health, preconception, and inter conception care.</a:t>
            </a:r>
            <a:endParaRPr lang="en-US" dirty="0">
              <a:latin typeface="Calibri"/>
              <a:ea typeface="Calibri"/>
              <a:cs typeface="Arial"/>
            </a:endParaRPr>
          </a:p>
          <a:p>
            <a:pPr marL="342900" lvl="0" indent="-342900" algn="just">
              <a:lnSpc>
                <a:spcPct val="115000"/>
              </a:lnSpc>
              <a:spcAft>
                <a:spcPts val="1000"/>
              </a:spcAft>
              <a:buFont typeface="+mj-lt"/>
              <a:buAutoNum type="arabicPeriod"/>
            </a:pPr>
            <a:r>
              <a:rPr lang="en-US" sz="3200" dirty="0">
                <a:latin typeface="Times New Roman"/>
                <a:ea typeface="Times New Roman"/>
                <a:cs typeface="Arial"/>
              </a:rPr>
              <a:t>Public health programs and strategies.</a:t>
            </a:r>
            <a:endParaRPr lang="en-US" dirty="0">
              <a:latin typeface="Calibri"/>
              <a:ea typeface="Calibri"/>
              <a:cs typeface="Arial"/>
            </a:endParaRPr>
          </a:p>
          <a:p>
            <a:r>
              <a:rPr lang="en-US" sz="3200" dirty="0">
                <a:latin typeface="Times New Roman"/>
                <a:ea typeface="Times New Roman"/>
              </a:rPr>
              <a:t>9-monitoring improvements. Maximize public health surveillance and related research mechanisms to monitor</a:t>
            </a:r>
            <a:endParaRPr lang="en-US" sz="3200" dirty="0"/>
          </a:p>
        </p:txBody>
      </p:sp>
    </p:spTree>
    <p:extLst>
      <p:ext uri="{BB962C8B-B14F-4D97-AF65-F5344CB8AC3E}">
        <p14:creationId xmlns:p14="http://schemas.microsoft.com/office/powerpoint/2010/main" val="3701806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474479"/>
            <a:ext cx="7543800" cy="3249095"/>
          </a:xfrm>
          <a:prstGeom prst="rect">
            <a:avLst/>
          </a:prstGeom>
        </p:spPr>
        <p:txBody>
          <a:bodyPr wrap="square">
            <a:spAutoFit/>
          </a:bodyPr>
          <a:lstStyle/>
          <a:p>
            <a:pPr>
              <a:lnSpc>
                <a:spcPct val="115000"/>
              </a:lnSpc>
              <a:spcAft>
                <a:spcPts val="1000"/>
              </a:spcAft>
            </a:pPr>
            <a:r>
              <a:rPr lang="en-US" sz="3200" b="1" dirty="0">
                <a:latin typeface="Times New Roman"/>
                <a:ea typeface="Times New Roman"/>
                <a:cs typeface="Arial"/>
              </a:rPr>
              <a:t>Out lines:</a:t>
            </a:r>
            <a:endParaRPr lang="en-US" dirty="0">
              <a:latin typeface="Calibri"/>
              <a:ea typeface="Calibri"/>
              <a:cs typeface="Arial"/>
            </a:endParaRPr>
          </a:p>
          <a:p>
            <a:pPr marL="342900" lvl="0" indent="-342900">
              <a:buFont typeface="Times New Roman"/>
              <a:buChar char="-"/>
            </a:pPr>
            <a:r>
              <a:rPr lang="en-US" sz="3200" dirty="0">
                <a:latin typeface="Times New Roman"/>
                <a:ea typeface="Times New Roman"/>
              </a:rPr>
              <a:t>Introduction.</a:t>
            </a:r>
            <a:endParaRPr lang="en-US" sz="3200" dirty="0">
              <a:ea typeface="Calibri"/>
            </a:endParaRPr>
          </a:p>
          <a:p>
            <a:pPr marL="342900" lvl="0" indent="-342900">
              <a:buFont typeface="Times New Roman"/>
              <a:buChar char="-"/>
            </a:pPr>
            <a:r>
              <a:rPr lang="en-US" sz="3200" dirty="0">
                <a:latin typeface="Times New Roman"/>
                <a:ea typeface="Times New Roman"/>
              </a:rPr>
              <a:t>Definition of preconception care.</a:t>
            </a:r>
            <a:endParaRPr lang="en-US" sz="3200" dirty="0">
              <a:ea typeface="Calibri"/>
            </a:endParaRPr>
          </a:p>
          <a:p>
            <a:pPr marL="342900" lvl="0" indent="-342900">
              <a:buFont typeface="Times New Roman"/>
              <a:buChar char="-"/>
            </a:pPr>
            <a:r>
              <a:rPr lang="en-US" sz="3200" dirty="0" smtClean="0">
                <a:latin typeface="Times New Roman"/>
                <a:ea typeface="Times New Roman"/>
              </a:rPr>
              <a:t>Elements </a:t>
            </a:r>
            <a:r>
              <a:rPr lang="en-US" sz="3200" dirty="0">
                <a:latin typeface="Times New Roman"/>
                <a:ea typeface="Times New Roman"/>
              </a:rPr>
              <a:t>of preconception care.</a:t>
            </a:r>
            <a:endParaRPr lang="en-US" sz="3200" dirty="0">
              <a:ea typeface="Calibri"/>
            </a:endParaRPr>
          </a:p>
          <a:p>
            <a:pPr marL="342900" lvl="0" indent="-342900">
              <a:buFont typeface="Times New Roman"/>
              <a:buChar char="-"/>
            </a:pPr>
            <a:r>
              <a:rPr lang="en-US" sz="3200" dirty="0">
                <a:latin typeface="Times New Roman"/>
                <a:ea typeface="Times New Roman"/>
              </a:rPr>
              <a:t>Recommendations for Improving Preconception Health and Health Care.</a:t>
            </a:r>
            <a:endParaRPr lang="en-US" sz="3200" dirty="0">
              <a:effectLst/>
              <a:ea typeface="Calibri"/>
            </a:endParaRPr>
          </a:p>
        </p:txBody>
      </p:sp>
    </p:spTree>
    <p:extLst>
      <p:ext uri="{BB962C8B-B14F-4D97-AF65-F5344CB8AC3E}">
        <p14:creationId xmlns:p14="http://schemas.microsoft.com/office/powerpoint/2010/main" val="205878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304800"/>
            <a:ext cx="8839200" cy="5024965"/>
          </a:xfrm>
          <a:prstGeom prst="rect">
            <a:avLst/>
          </a:prstGeom>
        </p:spPr>
        <p:txBody>
          <a:bodyPr wrap="square">
            <a:spAutoFit/>
          </a:bodyPr>
          <a:lstStyle/>
          <a:p>
            <a:pPr>
              <a:lnSpc>
                <a:spcPct val="115000"/>
              </a:lnSpc>
              <a:spcAft>
                <a:spcPts val="1000"/>
              </a:spcAft>
            </a:pPr>
            <a:r>
              <a:rPr lang="en-US" sz="2800" b="1" dirty="0">
                <a:latin typeface="Times New Roman"/>
                <a:ea typeface="Times New Roman"/>
                <a:cs typeface="Arial"/>
              </a:rPr>
              <a:t>Introduction:</a:t>
            </a:r>
            <a:endParaRPr lang="en-US" sz="1600" dirty="0">
              <a:latin typeface="Calibri"/>
              <a:ea typeface="Calibri"/>
              <a:cs typeface="Arial"/>
            </a:endParaRPr>
          </a:p>
          <a:p>
            <a:pPr marL="228600" algn="just"/>
            <a:r>
              <a:rPr lang="en-US" sz="2800" dirty="0">
                <a:latin typeface="Times New Roman"/>
              </a:rPr>
              <a:t>          Preconception care is the provision of biomedical, behavioral and social interventions to women and couples before conception occurs to address health problems, behaviors that could lead to health problems, and individual or environmental risk factors that could contribute to maternal or childhood mortality and morbidity. Its ultimate aim is improved maternal and child health outcomes . Preconception care covers the period before a first pregnancy occurs, and between two pregnancies. </a:t>
            </a:r>
            <a:endParaRPr lang="en-US" sz="2800" dirty="0">
              <a:effectLst/>
            </a:endParaRPr>
          </a:p>
        </p:txBody>
      </p:sp>
    </p:spTree>
    <p:extLst>
      <p:ext uri="{BB962C8B-B14F-4D97-AF65-F5344CB8AC3E}">
        <p14:creationId xmlns:p14="http://schemas.microsoft.com/office/powerpoint/2010/main" val="1046876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04800"/>
            <a:ext cx="8686800" cy="3817455"/>
          </a:xfrm>
          <a:prstGeom prst="rect">
            <a:avLst/>
          </a:prstGeom>
        </p:spPr>
        <p:txBody>
          <a:bodyPr wrap="square">
            <a:spAutoFit/>
          </a:bodyPr>
          <a:lstStyle/>
          <a:p>
            <a:pPr>
              <a:lnSpc>
                <a:spcPct val="115000"/>
              </a:lnSpc>
              <a:spcAft>
                <a:spcPts val="1000"/>
              </a:spcAft>
            </a:pPr>
            <a:r>
              <a:rPr lang="en-US" sz="2800" b="1" dirty="0">
                <a:latin typeface="Times New Roman"/>
                <a:ea typeface="Times New Roman"/>
                <a:cs typeface="Arial"/>
              </a:rPr>
              <a:t>Definition:</a:t>
            </a:r>
            <a:endParaRPr lang="en-US" sz="1600" dirty="0">
              <a:latin typeface="Calibri"/>
              <a:ea typeface="Calibri"/>
              <a:cs typeface="Arial"/>
            </a:endParaRPr>
          </a:p>
          <a:p>
            <a:pPr>
              <a:lnSpc>
                <a:spcPct val="115000"/>
              </a:lnSpc>
              <a:spcAft>
                <a:spcPts val="1000"/>
              </a:spcAft>
            </a:pPr>
            <a:r>
              <a:rPr lang="en-US" sz="2800" dirty="0">
                <a:latin typeface="Times New Roman"/>
                <a:ea typeface="Times New Roman"/>
                <a:cs typeface="Arial"/>
              </a:rPr>
              <a:t>*</a:t>
            </a:r>
            <a:r>
              <a:rPr lang="en-US" sz="2800" dirty="0">
                <a:latin typeface="Times New Roman"/>
                <a:ea typeface="Calibri"/>
                <a:cs typeface="Arial"/>
              </a:rPr>
              <a:t> Preconception care:  is the service to the woman before she conceives. </a:t>
            </a:r>
            <a:r>
              <a:rPr lang="en-US" sz="2800" dirty="0">
                <a:latin typeface="Times New Roman"/>
                <a:ea typeface="Times New Roman"/>
                <a:cs typeface="Arial"/>
              </a:rPr>
              <a:t> </a:t>
            </a:r>
            <a:endParaRPr lang="en-US" sz="1600" dirty="0">
              <a:latin typeface="Calibri"/>
              <a:ea typeface="Calibri"/>
              <a:cs typeface="Arial"/>
            </a:endParaRPr>
          </a:p>
          <a:p>
            <a:pPr algn="just">
              <a:lnSpc>
                <a:spcPct val="115000"/>
              </a:lnSpc>
              <a:spcAft>
                <a:spcPts val="1000"/>
              </a:spcAft>
            </a:pPr>
            <a:r>
              <a:rPr lang="en-US" sz="2800" dirty="0">
                <a:latin typeface="Times New Roman"/>
                <a:ea typeface="Calibri"/>
                <a:cs typeface="Arial"/>
              </a:rPr>
              <a:t>* Preconception care: is defined as a set of interventions that aim to identify and modify biomedical, behavioral and social risks to the woman's health or pregnancy outcome through prevention and management. </a:t>
            </a:r>
            <a:endParaRPr lang="en-US" sz="1600" dirty="0">
              <a:effectLst/>
              <a:latin typeface="Calibri"/>
              <a:ea typeface="Calibri"/>
              <a:cs typeface="Arial"/>
            </a:endParaRPr>
          </a:p>
        </p:txBody>
      </p:sp>
    </p:spTree>
    <p:extLst>
      <p:ext uri="{BB962C8B-B14F-4D97-AF65-F5344CB8AC3E}">
        <p14:creationId xmlns:p14="http://schemas.microsoft.com/office/powerpoint/2010/main" val="2681998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0164" y="304800"/>
            <a:ext cx="8839200" cy="3539430"/>
          </a:xfrm>
          <a:prstGeom prst="rect">
            <a:avLst/>
          </a:prstGeom>
        </p:spPr>
        <p:txBody>
          <a:bodyPr wrap="square">
            <a:spAutoFit/>
          </a:bodyPr>
          <a:lstStyle/>
          <a:p>
            <a:pPr marL="342900" indent="-342900" algn="just"/>
            <a:r>
              <a:rPr lang="en-US" sz="3200" b="1" dirty="0">
                <a:latin typeface="Times New Roman"/>
                <a:ea typeface="Times New Roman"/>
              </a:rPr>
              <a:t>Elements of Preconception care :</a:t>
            </a:r>
            <a:endParaRPr lang="en-US" sz="3200" dirty="0"/>
          </a:p>
          <a:p>
            <a:pPr marL="342900" indent="-342900" algn="just"/>
            <a:r>
              <a:rPr lang="en-US" sz="3200" b="1" dirty="0">
                <a:latin typeface="Times New Roman"/>
                <a:ea typeface="Times New Roman"/>
              </a:rPr>
              <a:t> </a:t>
            </a:r>
            <a:endParaRPr lang="en-US" sz="3200" dirty="0"/>
          </a:p>
          <a:p>
            <a:pPr marL="342900" lvl="0" indent="-342900" algn="just">
              <a:buFont typeface="+mj-lt"/>
              <a:buAutoNum type="arabicPeriod"/>
            </a:pPr>
            <a:r>
              <a:rPr lang="en-US" sz="3200" dirty="0">
                <a:latin typeface="Times New Roman"/>
                <a:ea typeface="Times New Roman"/>
              </a:rPr>
              <a:t>Health education and counseling.</a:t>
            </a:r>
            <a:endParaRPr lang="en-US" sz="3200" dirty="0"/>
          </a:p>
          <a:p>
            <a:pPr marL="342900" lvl="0" indent="-342900" algn="just">
              <a:buFont typeface="+mj-lt"/>
              <a:buAutoNum type="arabicPeriod"/>
            </a:pPr>
            <a:r>
              <a:rPr lang="en-US" sz="3200" dirty="0">
                <a:latin typeface="Times New Roman"/>
                <a:ea typeface="Times New Roman"/>
              </a:rPr>
              <a:t>Nutritional care. </a:t>
            </a:r>
            <a:endParaRPr lang="en-US" sz="3200" dirty="0"/>
          </a:p>
          <a:p>
            <a:pPr marL="342900" lvl="0" indent="-342900" algn="just">
              <a:buFont typeface="+mj-lt"/>
              <a:buAutoNum type="arabicPeriod"/>
            </a:pPr>
            <a:r>
              <a:rPr lang="en-US" sz="3200" dirty="0">
                <a:latin typeface="Times New Roman"/>
                <a:ea typeface="Times New Roman"/>
              </a:rPr>
              <a:t>Rubella vaccination.</a:t>
            </a:r>
            <a:endParaRPr lang="en-US" sz="3200" dirty="0"/>
          </a:p>
          <a:p>
            <a:pPr marL="342900" lvl="0" indent="-342900" algn="just">
              <a:buFont typeface="+mj-lt"/>
              <a:buAutoNum type="arabicPeriod"/>
            </a:pPr>
            <a:r>
              <a:rPr lang="en-US" sz="3200" dirty="0">
                <a:latin typeface="Times New Roman"/>
                <a:ea typeface="Times New Roman"/>
              </a:rPr>
              <a:t>family planning.</a:t>
            </a:r>
            <a:endParaRPr lang="en-US" sz="3200" dirty="0"/>
          </a:p>
          <a:p>
            <a:pPr marL="342900" lvl="0" indent="-342900" algn="just">
              <a:buFont typeface="+mj-lt"/>
              <a:buAutoNum type="arabicPeriod"/>
            </a:pPr>
            <a:r>
              <a:rPr lang="en-US" sz="3200" dirty="0">
                <a:latin typeface="Times New Roman"/>
                <a:ea typeface="Times New Roman"/>
              </a:rPr>
              <a:t>Management of case and referral.</a:t>
            </a:r>
            <a:endParaRPr lang="en-US" sz="3200" dirty="0">
              <a:effectLst/>
            </a:endParaRPr>
          </a:p>
        </p:txBody>
      </p:sp>
    </p:spTree>
    <p:extLst>
      <p:ext uri="{BB962C8B-B14F-4D97-AF65-F5344CB8AC3E}">
        <p14:creationId xmlns:p14="http://schemas.microsoft.com/office/powerpoint/2010/main" val="455022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28100"/>
            <a:ext cx="8839200" cy="6808018"/>
          </a:xfrm>
          <a:prstGeom prst="rect">
            <a:avLst/>
          </a:prstGeom>
        </p:spPr>
        <p:txBody>
          <a:bodyPr wrap="square">
            <a:spAutoFit/>
          </a:bodyPr>
          <a:lstStyle/>
          <a:p>
            <a:pPr marL="228600" indent="-228600" algn="just">
              <a:lnSpc>
                <a:spcPct val="115000"/>
              </a:lnSpc>
              <a:spcAft>
                <a:spcPts val="1000"/>
              </a:spcAft>
            </a:pPr>
            <a:r>
              <a:rPr lang="en-US" sz="2400" b="1" i="1" dirty="0">
                <a:latin typeface="Times New Roman"/>
                <a:ea typeface="Times New Roman"/>
                <a:cs typeface="Arial"/>
              </a:rPr>
              <a:t>1-Health education and counseling</a:t>
            </a:r>
            <a:endParaRPr lang="en-US" sz="1400" dirty="0">
              <a:latin typeface="Calibri"/>
              <a:ea typeface="Calibri"/>
              <a:cs typeface="Arial"/>
            </a:endParaRPr>
          </a:p>
          <a:p>
            <a:pPr algn="just">
              <a:lnSpc>
                <a:spcPct val="115000"/>
              </a:lnSpc>
              <a:spcAft>
                <a:spcPts val="1000"/>
              </a:spcAft>
            </a:pPr>
            <a:r>
              <a:rPr lang="en-US" sz="2400" dirty="0">
                <a:latin typeface="Times New Roman"/>
                <a:ea typeface="Times New Roman"/>
                <a:cs typeface="Arial"/>
              </a:rPr>
              <a:t>Health education cover topics related to family life and reproductive health in general:</a:t>
            </a:r>
            <a:endParaRPr lang="en-US" sz="1400" dirty="0">
              <a:latin typeface="Calibri"/>
              <a:ea typeface="Calibri"/>
              <a:cs typeface="Arial"/>
            </a:endParaRPr>
          </a:p>
          <a:p>
            <a:pPr marL="342900" lvl="0" indent="-342900" algn="just">
              <a:lnSpc>
                <a:spcPct val="115000"/>
              </a:lnSpc>
              <a:spcAft>
                <a:spcPts val="1000"/>
              </a:spcAft>
              <a:buFont typeface="Symbol"/>
              <a:buChar char=""/>
            </a:pPr>
            <a:r>
              <a:rPr lang="en-US" sz="2400" dirty="0">
                <a:latin typeface="Times New Roman"/>
                <a:ea typeface="Times New Roman"/>
                <a:cs typeface="Arial"/>
              </a:rPr>
              <a:t>The future parent advised about appropriate time for the first pregnancy (too young mother should advice to postpone the first pregnancy to the age of 18 years at least)</a:t>
            </a:r>
            <a:endParaRPr lang="en-US" sz="1400" dirty="0">
              <a:latin typeface="Calibri"/>
              <a:ea typeface="Calibri"/>
              <a:cs typeface="Arial"/>
            </a:endParaRPr>
          </a:p>
          <a:p>
            <a:pPr marL="342900" lvl="0" indent="-342900" algn="just">
              <a:lnSpc>
                <a:spcPct val="115000"/>
              </a:lnSpc>
              <a:spcAft>
                <a:spcPts val="1000"/>
              </a:spcAft>
              <a:buFont typeface="Symbol"/>
              <a:buChar char=""/>
            </a:pPr>
            <a:r>
              <a:rPr lang="en-US" sz="2400" dirty="0">
                <a:latin typeface="Times New Roman"/>
                <a:ea typeface="Times New Roman"/>
                <a:cs typeface="Arial"/>
              </a:rPr>
              <a:t>The importance of antenatal care visit early in pregnancy.</a:t>
            </a:r>
            <a:endParaRPr lang="en-US" sz="1400" dirty="0">
              <a:latin typeface="Calibri"/>
              <a:ea typeface="Calibri"/>
              <a:cs typeface="Arial"/>
            </a:endParaRPr>
          </a:p>
          <a:p>
            <a:pPr marL="342900" lvl="0" indent="-342900" algn="just">
              <a:lnSpc>
                <a:spcPct val="115000"/>
              </a:lnSpc>
              <a:spcAft>
                <a:spcPts val="1000"/>
              </a:spcAft>
              <a:buFont typeface="Symbol"/>
              <a:buChar char=""/>
            </a:pPr>
            <a:r>
              <a:rPr lang="en-US" sz="2400" dirty="0">
                <a:latin typeface="Times New Roman"/>
                <a:ea typeface="Times New Roman"/>
                <a:cs typeface="Arial"/>
              </a:rPr>
              <a:t>Precautions to be taken in pregnancy (to avoid taking any drugs or be exposed to any other </a:t>
            </a:r>
            <a:r>
              <a:rPr lang="en-US" sz="2400" dirty="0" err="1">
                <a:latin typeface="Times New Roman"/>
                <a:ea typeface="Times New Roman"/>
                <a:cs typeface="Arial"/>
              </a:rPr>
              <a:t>teratogenic</a:t>
            </a:r>
            <a:r>
              <a:rPr lang="en-US" sz="2400" dirty="0">
                <a:latin typeface="Times New Roman"/>
                <a:ea typeface="Times New Roman"/>
                <a:cs typeface="Arial"/>
              </a:rPr>
              <a:t> hazards. </a:t>
            </a:r>
            <a:endParaRPr lang="en-US" sz="1400" dirty="0">
              <a:latin typeface="Calibri"/>
              <a:ea typeface="Calibri"/>
              <a:cs typeface="Arial"/>
            </a:endParaRPr>
          </a:p>
          <a:p>
            <a:pPr marL="342900" lvl="0" indent="-342900" algn="just">
              <a:lnSpc>
                <a:spcPct val="115000"/>
              </a:lnSpc>
              <a:spcAft>
                <a:spcPts val="1000"/>
              </a:spcAft>
              <a:buFont typeface="Symbol"/>
              <a:buChar char=""/>
            </a:pPr>
            <a:r>
              <a:rPr lang="en-US" sz="2400" dirty="0">
                <a:latin typeface="Times New Roman"/>
                <a:ea typeface="Times New Roman"/>
                <a:cs typeface="Arial"/>
              </a:rPr>
              <a:t>Counseling is directed to specific at risk factors or health problems, either related to the health of the individual him/herself, or to the future children.</a:t>
            </a:r>
            <a:endParaRPr lang="en-US" sz="1400" dirty="0">
              <a:latin typeface="Calibri"/>
              <a:ea typeface="Calibri"/>
              <a:cs typeface="Arial"/>
            </a:endParaRPr>
          </a:p>
          <a:p>
            <a:pPr marL="342900" lvl="0" indent="-342900" algn="just">
              <a:lnSpc>
                <a:spcPct val="115000"/>
              </a:lnSpc>
              <a:spcAft>
                <a:spcPts val="1000"/>
              </a:spcAft>
              <a:buFont typeface="Symbol"/>
              <a:buChar char=""/>
            </a:pPr>
            <a:r>
              <a:rPr lang="en-US" sz="2400" dirty="0">
                <a:latin typeface="Times New Roman"/>
                <a:ea typeface="Times New Roman"/>
                <a:cs typeface="Arial"/>
              </a:rPr>
              <a:t>Genetic counseling to advise the parents about the probabilities of having congenital or hereditary disease</a:t>
            </a:r>
            <a:endParaRPr lang="en-US" sz="1400" dirty="0">
              <a:effectLst/>
              <a:latin typeface="Calibri"/>
              <a:ea typeface="Calibri"/>
              <a:cs typeface="Arial"/>
            </a:endParaRPr>
          </a:p>
        </p:txBody>
      </p:sp>
    </p:spTree>
    <p:extLst>
      <p:ext uri="{BB962C8B-B14F-4D97-AF65-F5344CB8AC3E}">
        <p14:creationId xmlns:p14="http://schemas.microsoft.com/office/powerpoint/2010/main" val="1966205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57200"/>
            <a:ext cx="8915400" cy="5047536"/>
          </a:xfrm>
          <a:prstGeom prst="rect">
            <a:avLst/>
          </a:prstGeom>
        </p:spPr>
        <p:txBody>
          <a:bodyPr wrap="square">
            <a:spAutoFit/>
          </a:bodyPr>
          <a:lstStyle/>
          <a:p>
            <a:pPr algn="just">
              <a:lnSpc>
                <a:spcPct val="115000"/>
              </a:lnSpc>
            </a:pPr>
            <a:r>
              <a:rPr lang="en-US" sz="2800" dirty="0">
                <a:latin typeface="Times New Roman"/>
                <a:ea typeface="Book Antiqua"/>
                <a:cs typeface="Arial"/>
              </a:rPr>
              <a:t>This is of two types—prospective counseling and</a:t>
            </a:r>
            <a:r>
              <a:rPr lang="en-US" sz="2800" baseline="-25000" dirty="0">
                <a:latin typeface="Times New Roman"/>
                <a:ea typeface="Book Antiqua"/>
                <a:cs typeface="Arial"/>
              </a:rPr>
              <a:t> </a:t>
            </a:r>
            <a:r>
              <a:rPr lang="en-US" sz="2800" dirty="0">
                <a:latin typeface="Times New Roman"/>
                <a:ea typeface="Book Antiqua"/>
                <a:cs typeface="Arial"/>
              </a:rPr>
              <a:t>retrospective counseling.</a:t>
            </a:r>
            <a:endParaRPr lang="en-US" sz="1600" dirty="0">
              <a:latin typeface="Calibri"/>
              <a:ea typeface="Calibri"/>
              <a:cs typeface="Arial"/>
            </a:endParaRPr>
          </a:p>
          <a:p>
            <a:pPr marL="342900" lvl="0" indent="-342900" algn="just">
              <a:lnSpc>
                <a:spcPct val="115000"/>
              </a:lnSpc>
              <a:buClr>
                <a:srgbClr val="000000"/>
              </a:buClr>
              <a:buSzPts val="1800"/>
              <a:buFont typeface="+mj-lt"/>
              <a:buAutoNum type="arabicPeriod"/>
              <a:tabLst>
                <a:tab pos="173990" algn="l"/>
              </a:tabLst>
            </a:pPr>
            <a:r>
              <a:rPr lang="en-US" sz="2800" i="1" u="sng" dirty="0">
                <a:latin typeface="Times New Roman"/>
                <a:ea typeface="Book Antiqua"/>
                <a:cs typeface="Book Antiqua"/>
              </a:rPr>
              <a:t>Prospective counseling:</a:t>
            </a:r>
            <a:r>
              <a:rPr lang="en-US" sz="2800" dirty="0">
                <a:latin typeface="Times New Roman"/>
                <a:ea typeface="Book Antiqua"/>
                <a:cs typeface="Book Antiqua"/>
              </a:rPr>
              <a:t> This is true prevention: A heterozygous individual with recessive traits should not marry another heterozygous individual. Diseases like thalassemia, sickle cell anemia are prevented</a:t>
            </a:r>
            <a:endParaRPr lang="en-US" sz="1600" dirty="0">
              <a:ea typeface="Book Antiqua"/>
              <a:cs typeface="Book Antiqua"/>
            </a:endParaRPr>
          </a:p>
          <a:p>
            <a:pPr marL="342900" lvl="0" indent="-342900" algn="just">
              <a:lnSpc>
                <a:spcPct val="115000"/>
              </a:lnSpc>
              <a:spcAft>
                <a:spcPts val="1400"/>
              </a:spcAft>
              <a:buClr>
                <a:srgbClr val="000000"/>
              </a:buClr>
              <a:buSzPts val="1800"/>
              <a:buFont typeface="+mj-lt"/>
              <a:buAutoNum type="arabicPeriod"/>
              <a:tabLst>
                <a:tab pos="179070" algn="l"/>
              </a:tabLst>
            </a:pPr>
            <a:r>
              <a:rPr lang="en-US" sz="2800" i="1" u="sng" dirty="0">
                <a:latin typeface="Times New Roman"/>
                <a:ea typeface="Book Antiqua"/>
                <a:cs typeface="Book Antiqua"/>
              </a:rPr>
              <a:t>Retrospective counseling:</a:t>
            </a:r>
            <a:r>
              <a:rPr lang="en-US" sz="2800" dirty="0">
                <a:latin typeface="Times New Roman"/>
                <a:ea typeface="Book Antiqua"/>
                <a:cs typeface="Book Antiqua"/>
              </a:rPr>
              <a:t> This is done, when a</a:t>
            </a:r>
            <a:r>
              <a:rPr lang="en-US" sz="2800" dirty="0">
                <a:latin typeface="Times New Roman"/>
                <a:ea typeface="Times New Roman"/>
                <a:cs typeface="Book Antiqua"/>
              </a:rPr>
              <a:t> </a:t>
            </a:r>
            <a:r>
              <a:rPr lang="en-US" sz="2800" dirty="0">
                <a:latin typeface="Times New Roman"/>
                <a:ea typeface="Book Antiqua"/>
                <a:cs typeface="Book Antiqua"/>
              </a:rPr>
              <a:t>hereditary disorder has already occurred in the family </a:t>
            </a:r>
            <a:r>
              <a:rPr lang="en-US" sz="2800" dirty="0" err="1">
                <a:latin typeface="Times New Roman"/>
                <a:ea typeface="Book Antiqua"/>
                <a:cs typeface="Book Antiqua"/>
              </a:rPr>
              <a:t>e.g</a:t>
            </a:r>
            <a:r>
              <a:rPr lang="en-US" sz="2800" dirty="0">
                <a:latin typeface="Times New Roman"/>
                <a:ea typeface="Book Antiqua"/>
                <a:cs typeface="Book Antiqua"/>
              </a:rPr>
              <a:t> avoiding exposure to X-rays, ionizing radiations, etc. treatment of hemophilia with anti-hemophilic globulin, etc.</a:t>
            </a:r>
            <a:endParaRPr lang="en-US" sz="1600" dirty="0">
              <a:ea typeface="Book Antiqua"/>
              <a:cs typeface="Book Antiqua"/>
            </a:endParaRPr>
          </a:p>
        </p:txBody>
      </p:sp>
    </p:spTree>
    <p:extLst>
      <p:ext uri="{BB962C8B-B14F-4D97-AF65-F5344CB8AC3E}">
        <p14:creationId xmlns:p14="http://schemas.microsoft.com/office/powerpoint/2010/main" val="2644764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2455" y="685800"/>
            <a:ext cx="8534400" cy="4441216"/>
          </a:xfrm>
          <a:prstGeom prst="rect">
            <a:avLst/>
          </a:prstGeom>
        </p:spPr>
        <p:txBody>
          <a:bodyPr wrap="square">
            <a:spAutoFit/>
          </a:bodyPr>
          <a:lstStyle/>
          <a:p>
            <a:pPr marL="270510" indent="-270510" algn="just">
              <a:lnSpc>
                <a:spcPct val="115000"/>
              </a:lnSpc>
              <a:spcAft>
                <a:spcPts val="1000"/>
              </a:spcAft>
            </a:pPr>
            <a:r>
              <a:rPr lang="en-US" sz="2800" b="1" i="1" dirty="0">
                <a:latin typeface="Times New Roman"/>
                <a:ea typeface="Times New Roman"/>
                <a:cs typeface="Arial"/>
              </a:rPr>
              <a:t>3-Rubella vaccination</a:t>
            </a:r>
            <a:r>
              <a:rPr lang="en-US" sz="2800" b="1" dirty="0">
                <a:latin typeface="Times New Roman"/>
                <a:ea typeface="Times New Roman"/>
                <a:cs typeface="Arial"/>
              </a:rPr>
              <a:t>: </a:t>
            </a:r>
            <a:endParaRPr lang="en-US" sz="1600" dirty="0">
              <a:latin typeface="Calibri"/>
              <a:ea typeface="Calibri"/>
              <a:cs typeface="Arial"/>
            </a:endParaRPr>
          </a:p>
          <a:p>
            <a:pPr marL="228600" algn="just">
              <a:lnSpc>
                <a:spcPct val="115000"/>
              </a:lnSpc>
              <a:spcAft>
                <a:spcPts val="1000"/>
              </a:spcAft>
            </a:pPr>
            <a:r>
              <a:rPr lang="en-US" sz="2800" dirty="0">
                <a:latin typeface="Times New Roman"/>
                <a:ea typeface="Times New Roman"/>
                <a:cs typeface="Arial"/>
              </a:rPr>
              <a:t>Vaccination should be done at least three months before pregnancy. (Not applicable in Egypt)</a:t>
            </a:r>
            <a:endParaRPr lang="en-US" sz="1600" dirty="0">
              <a:latin typeface="Calibri"/>
              <a:ea typeface="Calibri"/>
              <a:cs typeface="Arial"/>
            </a:endParaRPr>
          </a:p>
          <a:p>
            <a:pPr algn="just">
              <a:lnSpc>
                <a:spcPct val="115000"/>
              </a:lnSpc>
              <a:spcAft>
                <a:spcPts val="1000"/>
              </a:spcAft>
            </a:pPr>
            <a:r>
              <a:rPr lang="en-US" sz="2800" b="1" i="1" dirty="0">
                <a:latin typeface="Times New Roman"/>
                <a:ea typeface="Times New Roman"/>
                <a:cs typeface="Arial"/>
              </a:rPr>
              <a:t>4-Family planning</a:t>
            </a:r>
            <a:r>
              <a:rPr lang="en-US" sz="2800" b="1" dirty="0">
                <a:latin typeface="Times New Roman"/>
                <a:ea typeface="Times New Roman"/>
                <a:cs typeface="Arial"/>
              </a:rPr>
              <a:t>: </a:t>
            </a:r>
            <a:endParaRPr lang="en-US" sz="1600" dirty="0">
              <a:latin typeface="Calibri"/>
              <a:ea typeface="Calibri"/>
              <a:cs typeface="Arial"/>
            </a:endParaRPr>
          </a:p>
          <a:p>
            <a:pPr marL="285750" algn="just">
              <a:lnSpc>
                <a:spcPct val="115000"/>
              </a:lnSpc>
              <a:spcAft>
                <a:spcPts val="1000"/>
              </a:spcAft>
            </a:pPr>
            <a:r>
              <a:rPr lang="en-US" sz="2800" dirty="0">
                <a:latin typeface="Times New Roman"/>
                <a:ea typeface="Times New Roman"/>
                <a:cs typeface="Arial"/>
              </a:rPr>
              <a:t>The availability of modern effective method for family planning. Good birth spacing is essential for the health of children. Social considerations include the stability of marriage and the economic costs of child rearing.</a:t>
            </a:r>
            <a:endParaRPr lang="en-US" sz="1600" dirty="0">
              <a:effectLst/>
              <a:latin typeface="Calibri"/>
              <a:ea typeface="Calibri"/>
              <a:cs typeface="Arial"/>
            </a:endParaRPr>
          </a:p>
        </p:txBody>
      </p:sp>
    </p:spTree>
    <p:extLst>
      <p:ext uri="{BB962C8B-B14F-4D97-AF65-F5344CB8AC3E}">
        <p14:creationId xmlns:p14="http://schemas.microsoft.com/office/powerpoint/2010/main" val="1515909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04800"/>
            <a:ext cx="8610600" cy="3989810"/>
          </a:xfrm>
          <a:prstGeom prst="rect">
            <a:avLst/>
          </a:prstGeom>
        </p:spPr>
        <p:txBody>
          <a:bodyPr wrap="square">
            <a:spAutoFit/>
          </a:bodyPr>
          <a:lstStyle/>
          <a:p>
            <a:pPr algn="just">
              <a:lnSpc>
                <a:spcPct val="115000"/>
              </a:lnSpc>
              <a:spcAft>
                <a:spcPts val="1000"/>
              </a:spcAft>
            </a:pPr>
            <a:r>
              <a:rPr lang="en-US" sz="2800" b="1" i="1" dirty="0">
                <a:latin typeface="Times New Roman"/>
                <a:ea typeface="Times New Roman"/>
                <a:cs typeface="Arial"/>
              </a:rPr>
              <a:t>5-Management of cases and referral:</a:t>
            </a:r>
            <a:endParaRPr lang="en-US" sz="1600" dirty="0">
              <a:latin typeface="Calibri"/>
              <a:ea typeface="Calibri"/>
              <a:cs typeface="Arial"/>
            </a:endParaRPr>
          </a:p>
          <a:p>
            <a:pPr marL="228600" algn="just">
              <a:lnSpc>
                <a:spcPct val="115000"/>
              </a:lnSpc>
              <a:spcAft>
                <a:spcPts val="1000"/>
              </a:spcAft>
            </a:pPr>
            <a:r>
              <a:rPr lang="en-US" sz="2800" dirty="0">
                <a:latin typeface="Times New Roman"/>
                <a:ea typeface="Times New Roman"/>
                <a:cs typeface="Arial"/>
              </a:rPr>
              <a:t> If any clinical condition is discovered during the premarital screening </a:t>
            </a:r>
            <a:endParaRPr lang="en-US" sz="1600" dirty="0">
              <a:latin typeface="Calibri"/>
              <a:ea typeface="Calibri"/>
              <a:cs typeface="Arial"/>
            </a:endParaRPr>
          </a:p>
          <a:p>
            <a:pPr marL="342900" lvl="0" indent="-342900" algn="just">
              <a:buFont typeface="Courier New"/>
              <a:buChar char="o"/>
            </a:pPr>
            <a:r>
              <a:rPr lang="en-US" sz="2800" dirty="0">
                <a:latin typeface="Times New Roman"/>
                <a:ea typeface="Times New Roman"/>
              </a:rPr>
              <a:t>Pre-conception care for specific categories of women:</a:t>
            </a:r>
            <a:endParaRPr lang="en-US" sz="2800" dirty="0"/>
          </a:p>
          <a:p>
            <a:pPr marL="342900" lvl="0" indent="-342900" algn="just">
              <a:buFont typeface="+mj-lt"/>
              <a:buAutoNum type="arabicPeriod"/>
            </a:pPr>
            <a:r>
              <a:rPr lang="en-US" sz="2800" dirty="0">
                <a:latin typeface="Times New Roman"/>
                <a:ea typeface="Times New Roman"/>
              </a:rPr>
              <a:t>Women with chronic medical diseases.</a:t>
            </a:r>
            <a:endParaRPr lang="en-US" sz="2800" dirty="0"/>
          </a:p>
          <a:p>
            <a:pPr marL="342900" lvl="0" indent="-342900" algn="just">
              <a:buFont typeface="+mj-lt"/>
              <a:buAutoNum type="arabicPeriod"/>
            </a:pPr>
            <a:r>
              <a:rPr lang="en-US" sz="2800" dirty="0">
                <a:latin typeface="Times New Roman"/>
                <a:ea typeface="Times New Roman"/>
              </a:rPr>
              <a:t> Women at risk of infection.</a:t>
            </a:r>
            <a:endParaRPr lang="en-US" sz="2800" dirty="0"/>
          </a:p>
          <a:p>
            <a:pPr marL="342900" lvl="0" indent="-342900" algn="just">
              <a:buFont typeface="+mj-lt"/>
              <a:buAutoNum type="arabicPeriod"/>
            </a:pPr>
            <a:r>
              <a:rPr lang="en-US" sz="2800" dirty="0">
                <a:latin typeface="Times New Roman"/>
                <a:ea typeface="Times New Roman"/>
              </a:rPr>
              <a:t>Women at risk of genetic diseases.</a:t>
            </a:r>
            <a:endParaRPr lang="en-US" sz="2800" dirty="0"/>
          </a:p>
          <a:p>
            <a:pPr marL="342900" lvl="0" indent="-342900" algn="just">
              <a:buFont typeface="+mj-lt"/>
              <a:buAutoNum type="arabicPeriod"/>
            </a:pPr>
            <a:r>
              <a:rPr lang="en-US" sz="2800" dirty="0">
                <a:latin typeface="Times New Roman"/>
                <a:ea typeface="Times New Roman"/>
              </a:rPr>
              <a:t>Women with a bad obstetric history.</a:t>
            </a:r>
            <a:endParaRPr lang="en-US" sz="2800" dirty="0">
              <a:effectLst/>
            </a:endParaRPr>
          </a:p>
        </p:txBody>
      </p:sp>
    </p:spTree>
    <p:extLst>
      <p:ext uri="{BB962C8B-B14F-4D97-AF65-F5344CB8AC3E}">
        <p14:creationId xmlns:p14="http://schemas.microsoft.com/office/powerpoint/2010/main" val="16517763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TotalTime>
  <Words>672</Words>
  <Application>Microsoft Office PowerPoint</Application>
  <PresentationFormat>On-screen Show (4:3)</PresentationFormat>
  <Paragraphs>49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Apex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ELBOSTAN TECH</dc:creator>
  <cp:lastModifiedBy>ismail - [2010]</cp:lastModifiedBy>
  <cp:revision>3</cp:revision>
  <dcterms:created xsi:type="dcterms:W3CDTF">2006-08-16T00:00:00Z</dcterms:created>
  <dcterms:modified xsi:type="dcterms:W3CDTF">2020-03-31T11:57:56Z</dcterms:modified>
</cp:coreProperties>
</file>