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handoutMasterIdLst>
    <p:handoutMasterId r:id="rId33"/>
  </p:handoutMasterIdLst>
  <p:sldIdLst>
    <p:sldId id="259" r:id="rId6"/>
    <p:sldId id="272" r:id="rId7"/>
    <p:sldId id="274" r:id="rId8"/>
    <p:sldId id="275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67" r:id="rId19"/>
    <p:sldId id="28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4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4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9A02-858A-421A-A4A6-DE37A06A7A7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F677-0B90-4E7D-B90B-4D005B76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8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8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1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8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9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2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33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4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9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31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2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7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6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3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78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32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75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4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9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52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1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14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55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8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0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70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3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56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0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62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3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7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76CAE6-6317-460B-B667-8890B213849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03/08/1441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B694E59-3EB4-4305-B150-7359274593F0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8289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25324"/>
              </p:ext>
            </p:extLst>
          </p:nvPr>
        </p:nvGraphicFramePr>
        <p:xfrm>
          <a:off x="304755" y="-31845"/>
          <a:ext cx="8666047" cy="7010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94504"/>
                <a:gridCol w="3636975"/>
                <a:gridCol w="334568"/>
              </a:tblGrid>
              <a:tr h="56797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Rationale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Steps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</a:tr>
              <a:tr h="116118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Open cuts or wounds can harbor high concentration of microorganisms.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 surface of hands for break or cuticles.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065" marR="68065" marT="0" marB="0"/>
                </a:tc>
              </a:tr>
              <a:tr h="757018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Requires lengthier hand washing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 hands for heavy soiling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065" marR="68065" marT="0" marB="0"/>
                </a:tc>
              </a:tr>
              <a:tr h="153700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Nails should be short and filed because most microbes on hands come from beneath fingernails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 nails for length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065" marR="68065" marT="0" marB="0"/>
                </a:tc>
              </a:tr>
              <a:tr h="116118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 of antimicrobial soap is encouraged for clients who are immune suppressed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Assess clients risk for or extent of infection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065" marR="68065" marT="0" marB="0"/>
                </a:tc>
              </a:tr>
              <a:tr h="182604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Provides complete access to fingers. Hands and wrists. Wearing of rings increase number of microorganisms on hands.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Push wrist watch and long uniform sleeves above wrist. Avoid wearing rings; if worn, remove during washing 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065" marR="6806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065" marR="680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2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72193"/>
              </p:ext>
            </p:extLst>
          </p:nvPr>
        </p:nvGraphicFramePr>
        <p:xfrm>
          <a:off x="0" y="0"/>
          <a:ext cx="9144000" cy="68696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31506"/>
                <a:gridCol w="3868371"/>
                <a:gridCol w="644123"/>
              </a:tblGrid>
              <a:tr h="1809859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Inside of sink is contaminated area. Reaching over sink increases risk of touching edge, which is contaminated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Stand in front of sink, keeping hands and uniform away from sink surface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701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Turn on water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9141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Microorganisms travel and grow in moisture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Avoid splashing water against uniform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063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 water removes less of the protective oils than hot water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Regulate flow of water so that temperature remains warm.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69084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Water flows from least to most contaminated area, rinsing microorganisms into the sink.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Wet hands and wrists thoroughly under running water. Keep hands and forearms lower than elbows during washing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30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96592"/>
              </p:ext>
            </p:extLst>
          </p:nvPr>
        </p:nvGraphicFramePr>
        <p:xfrm>
          <a:off x="76199" y="152400"/>
          <a:ext cx="9045055" cy="72513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607558"/>
                <a:gridCol w="4816465"/>
                <a:gridCol w="621032"/>
              </a:tblGrid>
              <a:tr h="137160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Use of antiseptic exclusively can be drying to hands and can cause skin irritations.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Apply adequate amount of soap or antiseptic lathering thoroughly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</a:tr>
              <a:tr h="587973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Friction and rubbing mechanically loosen and remove dirt and transient bacteria. Interlacing fingers and thumbs ensure that all surfaces are cleaned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Wash hands for at least15 seconds or more  :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A. rub hands palm to palm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rub back of each hand with palm of other hand with fingers interlaced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rub palm to palm with finger interlaced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 rub with back of fingers to opposing palms with finger interlocked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E. rub each thumb clasped in opposite hand washing using  a rotational movement 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F. rub tips of fingers in opposite palm in a circular motion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d. rub each wrist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674" marR="466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7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1609"/>
            <a:ext cx="9372600" cy="73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9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619841"/>
              </p:ext>
            </p:extLst>
          </p:nvPr>
        </p:nvGraphicFramePr>
        <p:xfrm>
          <a:off x="1" y="2275"/>
          <a:ext cx="9144000" cy="694731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32747"/>
                <a:gridCol w="4667131"/>
                <a:gridCol w="644122"/>
              </a:tblGrid>
              <a:tr h="113655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Rinse mechanically washes away dirt and microorganisms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Rinse hands and wrists thoroughly, keeping hands down and elbows up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</a:tr>
              <a:tr h="851255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Repeat steps and extend period of washing if hands are heavily soiled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</a:tr>
              <a:tr h="1136551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Drying from cleanest to least clean area avoid contamination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Dry hands thoroughly from fingers to wrists and forearm with towels, single use cloth or warm air dryer 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</a:tr>
              <a:tr h="2106748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Wet towels and handles allow transfer of pathogens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Turn off water with foot or elbow pedals. To turn off hand faucet, use clean, dry paper towel, avoid touching handles with hands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</a:tr>
              <a:tr h="113732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Used paper towels should be disposed of according to the local infection control policy.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6395" marR="463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7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علمى\صور الباطنة والجراحة\Hand washing\3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7931224" cy="1224136"/>
          </a:xfrm>
        </p:spPr>
        <p:txBody>
          <a:bodyPr>
            <a:normAutofit fontScale="90000"/>
          </a:bodyPr>
          <a:lstStyle/>
          <a:p>
            <a:r>
              <a:rPr lang="en-US" sz="9800" b="1" i="1" u="sng" dirty="0">
                <a:solidFill>
                  <a:srgbClr val="FFFF00"/>
                </a:solidFill>
              </a:rPr>
              <a:t>Scrubbing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071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i="1" dirty="0" smtClean="0">
                <a:solidFill>
                  <a:srgbClr val="FF0000"/>
                </a:solidFill>
              </a:rPr>
              <a:t>Definition :</a:t>
            </a:r>
          </a:p>
          <a:p>
            <a:pPr marL="0" indent="0" algn="l">
              <a:buNone/>
            </a:pPr>
            <a:r>
              <a:rPr lang="en-US" sz="4400" i="1" dirty="0" smtClean="0"/>
              <a:t>Scrubbing</a:t>
            </a:r>
            <a:r>
              <a:rPr lang="en-US" sz="4400" i="1" dirty="0"/>
              <a:t>’ or ‘scrub’ </a:t>
            </a:r>
            <a:r>
              <a:rPr lang="en-US" sz="4400" dirty="0"/>
              <a:t>is a term used to describe the process of hand and forearm decontamination required by the surgical team prior to commencing any surgical or invasive procedure.</a:t>
            </a:r>
          </a:p>
          <a:p>
            <a:pPr marL="0" indent="0" algn="l">
              <a:buNone/>
            </a:pPr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27325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i="1" u="sng" dirty="0">
                <a:solidFill>
                  <a:srgbClr val="FF0000"/>
                </a:solidFill>
              </a:rPr>
              <a:t>Purpose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8674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remove dirt and transient microorganisms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To reduce the risk of transmission of microorganisms to patients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reduce the risk of cross infection among patients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To reduce the risk of transmission of infectious agents to </a:t>
            </a:r>
            <a:r>
              <a:rPr lang="en-US" dirty="0" smtClean="0"/>
              <a:t>oneself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prevent iatrogenic infections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455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i="1" u="sng" dirty="0">
                <a:solidFill>
                  <a:srgbClr val="FF0000"/>
                </a:solidFill>
              </a:rPr>
              <a:t>Equipment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/>
              <a:t>1 soap /antiseptic detergent </a:t>
            </a:r>
          </a:p>
          <a:p>
            <a:pPr marL="0" indent="0" algn="l">
              <a:buNone/>
            </a:pPr>
            <a:r>
              <a:rPr lang="en-US" sz="4000" dirty="0"/>
              <a:t>2 running warm water </a:t>
            </a:r>
          </a:p>
          <a:p>
            <a:pPr marL="0" indent="0" algn="l">
              <a:buNone/>
            </a:pPr>
            <a:r>
              <a:rPr lang="en-US" sz="4000" dirty="0"/>
              <a:t>3 nail brush in antiseptic lotion </a:t>
            </a:r>
          </a:p>
          <a:p>
            <a:pPr marL="0" indent="0" algn="l">
              <a:buNone/>
            </a:pPr>
            <a:r>
              <a:rPr lang="en-US" sz="4000" dirty="0"/>
              <a:t>		4 towels (sterile) </a:t>
            </a:r>
          </a:p>
          <a:p>
            <a:pPr marL="0" indent="0" algn="l">
              <a:buNone/>
            </a:pPr>
            <a:r>
              <a:rPr lang="en-US" sz="4000" dirty="0"/>
              <a:t>5 mask and overhead </a:t>
            </a:r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1631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080"/>
            <a:ext cx="92525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i="1" u="sng" dirty="0">
                <a:solidFill>
                  <a:srgbClr val="FF0000"/>
                </a:solidFill>
              </a:rPr>
              <a:t>Hand washing</a:t>
            </a:r>
            <a:r>
              <a:rPr lang="en-US" sz="8000" b="1" i="1" dirty="0">
                <a:solidFill>
                  <a:srgbClr val="FF0000"/>
                </a:solidFill>
              </a:rPr>
              <a:t/>
            </a:r>
            <a:br>
              <a:rPr lang="en-US" sz="8000" b="1" i="1" dirty="0">
                <a:solidFill>
                  <a:srgbClr val="FF0000"/>
                </a:solidFill>
              </a:rPr>
            </a:br>
            <a:endParaRPr lang="ar-EG" sz="80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1" y="3886201"/>
            <a:ext cx="3156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Prepared by </a:t>
            </a:r>
          </a:p>
          <a:p>
            <a:r>
              <a:rPr lang="en-US" sz="3600" b="1" dirty="0" err="1">
                <a:solidFill>
                  <a:schemeClr val="bg1"/>
                </a:solidFill>
              </a:rPr>
              <a:t>Asmaa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Ragab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4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Procedure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761696"/>
              </p:ext>
            </p:extLst>
          </p:nvPr>
        </p:nvGraphicFramePr>
        <p:xfrm>
          <a:off x="107503" y="908720"/>
          <a:ext cx="8928993" cy="59492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41498"/>
                <a:gridCol w="4158330"/>
                <a:gridCol w="629165"/>
              </a:tblGrid>
              <a:tr h="67567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Rationale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Steps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8138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To prevent the transmission of pathogens by direct and indirect contact with patients.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After medical hand washing, wear overhead and mask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922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EG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Turn on water using foot/elbow and regulate the flow and temperature of the water.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-Open </a:t>
                      </a:r>
                      <a:r>
                        <a:rPr lang="en-US" sz="2400" dirty="0">
                          <a:effectLst/>
                        </a:rPr>
                        <a:t>package containing nailbrush lie the brush on the back of the scrub sink still in the opened package.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371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1093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09990"/>
              </p:ext>
            </p:extLst>
          </p:nvPr>
        </p:nvGraphicFramePr>
        <p:xfrm>
          <a:off x="107504" y="116632"/>
          <a:ext cx="9036496" cy="67413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80215"/>
                <a:gridCol w="3819541"/>
                <a:gridCol w="636740"/>
              </a:tblGrid>
              <a:tr h="261751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Water flows from fingertips to elbows. Fingertips are considered to be cleaner than the elbows.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Wet hands and arms under running warm water and lather with soap/detergent to 5cm above the elbows(hands need to be raised above the elbows at all time)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4501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Use firm circular movements to wash palms, back of hands, wrists, forearm and interdigital spaces of 20-25 seconds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08758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Rinsing removes transient bacteria from hands.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Rinse hands and arms thoroughly under running water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0083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Removes dirt and microorganisms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Clean under nails of both hands with nail pick/nail brush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Picture 3" descr="article-1168380-0457F586000005DC-836_468x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96344" cy="25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188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197935"/>
              </p:ext>
            </p:extLst>
          </p:nvPr>
        </p:nvGraphicFramePr>
        <p:xfrm>
          <a:off x="0" y="1"/>
          <a:ext cx="9144000" cy="67413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634706"/>
                <a:gridCol w="3864979"/>
                <a:gridCol w="644315"/>
              </a:tblGrid>
              <a:tr h="155570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EG" sz="24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Scrub nails of each hand with 15 strokes using antimicrobial agent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2833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Scrubbing loosens resident bacteria that adhere to skin surfaces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Holding the brush perpendicular scrub palm, each side of thumb and fingers and posterior side of hand with 10 strokes each.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2833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Scrubbing is performed from cleaner area to less clean area.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Scrub from wrist to 5cm above each elbow that is lower arm, upper forearm and antecubital fossa to marginal area above elbows.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rooksidepress.org/Products/Scrub_Gown_and_Glove_Procedures/images/Figure_1_8_Scrubb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837870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urgical hand scrub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crub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036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660487"/>
              </p:ext>
            </p:extLst>
          </p:nvPr>
        </p:nvGraphicFramePr>
        <p:xfrm>
          <a:off x="107505" y="116632"/>
          <a:ext cx="8928992" cy="66247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25727"/>
                <a:gridCol w="3774100"/>
                <a:gridCol w="629165"/>
              </a:tblGrid>
              <a:tr h="253508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Scrubbing time can be lengthened according to agency policy/ according to the degree of contamination of hands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Entire scrub should last for 3- 5 minutes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8834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EG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Discard brush and rinse hands from fingertips to elbows</a:t>
                      </a:r>
                    </a:p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131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Tap and sides of sink are considered to be contaminated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Take care not to touch the tap or sides of sink during the procedure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9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4644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99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786339"/>
              </p:ext>
            </p:extLst>
          </p:nvPr>
        </p:nvGraphicFramePr>
        <p:xfrm>
          <a:off x="107505" y="116632"/>
          <a:ext cx="8928992" cy="66247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020945"/>
                <a:gridCol w="4278882"/>
                <a:gridCol w="629165"/>
              </a:tblGrid>
              <a:tr h="180674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Drying prevents chapping and facilitates donning of gloves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Use a sterile towel to dry one hand moving from fingers to elbows.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13492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Repeat drying of the other hand using a different towel. Use one side to dry one hand and reverse side for other hand, if only one towel is available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0449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Discard towel. Proceed with sterile gowning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8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nile\Pictures\free-color-powerpoint-template-for-presentation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6" name="Picture 2" descr="http://www.brooksidepress.org/Products/Scrub_Gown_and_Glove_Procedures/images/Figure_1_12_Scrubb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071834" cy="2571768"/>
          </a:xfrm>
          <a:prstGeom prst="rect">
            <a:avLst/>
          </a:prstGeom>
          <a:noFill/>
        </p:spPr>
      </p:pic>
      <p:pic>
        <p:nvPicPr>
          <p:cNvPr id="57348" name="Picture 4" descr="http://www.brooksidepress.org/Products/Scrub_Gown_and_Glove_Procedures/images/Figure_1_13_Scrubb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81191"/>
            <a:ext cx="2857520" cy="2576503"/>
          </a:xfrm>
          <a:prstGeom prst="rect">
            <a:avLst/>
          </a:prstGeom>
          <a:noFill/>
        </p:spPr>
      </p:pic>
      <p:pic>
        <p:nvPicPr>
          <p:cNvPr id="57350" name="Picture 6" descr="http://www.brooksidepress.org/Products/Scrub_Gown_and_Glove_Procedures/images/Figure_1_14_Scrubb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643314"/>
            <a:ext cx="292895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7964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771800" y="2132856"/>
            <a:ext cx="39498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7200" dirty="0">
                <a:solidFill>
                  <a:prstClr val="white"/>
                </a:solidFill>
                <a:latin typeface="Algerian" panose="04020705040A02060702" pitchFamily="82" charset="0"/>
              </a:rPr>
              <a:t>Thank</a:t>
            </a:r>
            <a:r>
              <a:rPr lang="en-US" dirty="0">
                <a:solidFill>
                  <a:prstClr val="white"/>
                </a:solidFill>
                <a:latin typeface="Algerian" panose="04020705040A02060702" pitchFamily="82" charset="0"/>
              </a:rPr>
              <a:t> </a:t>
            </a:r>
            <a:r>
              <a:rPr lang="en-US" sz="8800" dirty="0">
                <a:solidFill>
                  <a:prstClr val="white"/>
                </a:solidFill>
                <a:latin typeface="Algerian" panose="04020705040A02060702" pitchFamily="82" charset="0"/>
              </a:rPr>
              <a:t>you</a:t>
            </a:r>
            <a:endParaRPr lang="ar-EG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12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  <a:latin typeface="+mn-lt"/>
              </a:rPr>
              <a:t>introduction</a:t>
            </a:r>
            <a:endParaRPr lang="ar-EG" sz="7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4770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ar-EG" b="1" i="1" dirty="0"/>
              <a:t> </a:t>
            </a:r>
            <a:endParaRPr lang="en-US" dirty="0"/>
          </a:p>
          <a:p>
            <a:pPr marL="0" indent="0" algn="l" rtl="0">
              <a:buNone/>
            </a:pPr>
            <a:r>
              <a:rPr lang="en-US" sz="4400" dirty="0"/>
              <a:t>The most important and the most basic technique in preventing and controlling the transmission of infections is hand washing.</a:t>
            </a:r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70635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i="1" u="sng" dirty="0">
                <a:solidFill>
                  <a:srgbClr val="FF0000"/>
                </a:solidFill>
              </a:rPr>
              <a:t>Definition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000" dirty="0"/>
              <a:t>Hand washing is a vigorous, brief rubbing of all surfaces of the hands lathered in soap followed by rinsing under a stream of water. It involves removal of soil, dirt and pathogens by means of friction with soap or detergent and running water.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523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019800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i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Purpose </a:t>
            </a:r>
            <a:endParaRPr lang="en-US" sz="24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1- Hand washing is a basic technique for infection control 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2- To remove soil and transient organisms from the hands and to reduce total microbial counts overtime 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3- Prevent transfer of organisms from the environment to the client and from the client to the health care worker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172200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4000" b="1" u="sng" dirty="0" smtClean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Indications</a:t>
            </a:r>
            <a:endParaRPr lang="en-US" sz="24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Contact with any client, especially one with wound drainage, requires thorough hand washing 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Before and after client contact 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/>
                <a:ea typeface="Times New Roman"/>
                <a:cs typeface="Arial"/>
              </a:rPr>
              <a:t>Before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performing invasive procedures such as urinary </a:t>
            </a:r>
            <a:r>
              <a:rPr lang="en-US" sz="3200" dirty="0" smtClean="0">
                <a:latin typeface="Times New Roman"/>
                <a:ea typeface="Times New Roman"/>
                <a:cs typeface="Arial"/>
              </a:rPr>
              <a:t>catheterization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After removing gloves </a:t>
            </a:r>
          </a:p>
        </p:txBody>
      </p:sp>
    </p:spTree>
    <p:extLst>
      <p:ext uri="{BB962C8B-B14F-4D97-AF65-F5344CB8AC3E}">
        <p14:creationId xmlns:p14="http://schemas.microsoft.com/office/powerpoint/2010/main" val="17637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5626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5-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After contact with a source of microorganisms like blood or body fluid, mucous membranes, non-intact skin or inanimate object that might be contaminated 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Arial"/>
              </a:rPr>
              <a:t>6-Before 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charting or preparing medications 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latin typeface="Times New Roman"/>
                <a:ea typeface="Times New Roman"/>
              </a:rPr>
              <a:t>7-Before leaving for a break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33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15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Preparations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Easy to reach sink with warm running water 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.Antimicrobial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or regular soap </a:t>
            </a:r>
            <a:endParaRPr lang="en-US" sz="1800" dirty="0">
              <a:latin typeface="Calibri"/>
              <a:ea typeface="Times New Roman"/>
              <a:cs typeface="Arial"/>
            </a:endParaRPr>
          </a:p>
          <a:p>
            <a:r>
              <a:rPr lang="en-US" sz="2800" dirty="0" smtClean="0">
                <a:latin typeface="Times New Roman"/>
                <a:ea typeface="Times New Roman"/>
              </a:rPr>
              <a:t>.Towels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1124</Words>
  <Application>Microsoft Office PowerPoint</Application>
  <PresentationFormat>On-screen Show (4:3)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Flow</vt:lpstr>
      <vt:lpstr>Office Theme</vt:lpstr>
      <vt:lpstr>1_Office Theme</vt:lpstr>
      <vt:lpstr>2_Office Theme</vt:lpstr>
      <vt:lpstr>3_Office Theme</vt:lpstr>
      <vt:lpstr>PowerPoint Presentation</vt:lpstr>
      <vt:lpstr>Hand washing </vt:lpstr>
      <vt:lpstr>introduction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Scrubbing </vt:lpstr>
      <vt:lpstr>PowerPoint Presentation</vt:lpstr>
      <vt:lpstr>Purpose </vt:lpstr>
      <vt:lpstr>Equipment </vt:lpstr>
      <vt:lpstr>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ELBOSTAN</dc:creator>
  <cp:lastModifiedBy>ismail - [2010]</cp:lastModifiedBy>
  <cp:revision>23</cp:revision>
  <dcterms:created xsi:type="dcterms:W3CDTF">2006-08-16T00:00:00Z</dcterms:created>
  <dcterms:modified xsi:type="dcterms:W3CDTF">2020-03-27T23:35:37Z</dcterms:modified>
</cp:coreProperties>
</file>