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8" r:id="rId2"/>
    <p:sldId id="257" r:id="rId3"/>
    <p:sldId id="260" r:id="rId4"/>
    <p:sldId id="262" r:id="rId5"/>
    <p:sldId id="265" r:id="rId6"/>
    <p:sldId id="263" r:id="rId7"/>
    <p:sldId id="264" r:id="rId8"/>
    <p:sldId id="266" r:id="rId9"/>
    <p:sldId id="268" r:id="rId10"/>
    <p:sldId id="269" r:id="rId11"/>
    <p:sldId id="270" r:id="rId12"/>
    <p:sldId id="271" r:id="rId13"/>
    <p:sldId id="272" r:id="rId14"/>
    <p:sldId id="273" r:id="rId15"/>
    <p:sldId id="274" r:id="rId16"/>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170"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B5BF822-2447-4026-9A2D-93D41B8EC6A8}" type="datetimeFigureOut">
              <a:rPr lang="ar-EG" smtClean="0"/>
              <a:pPr/>
              <a:t>03/08/1441</a:t>
            </a:fld>
            <a:endParaRPr lang="ar-EG"/>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EG"/>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ABEAD54-BA6F-4F19-9BB9-6EB6315D173B}" type="slidenum">
              <a:rPr lang="ar-EG" smtClean="0"/>
              <a:pPr/>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5BF822-2447-4026-9A2D-93D41B8EC6A8}" type="datetimeFigureOut">
              <a:rPr lang="ar-EG" smtClean="0"/>
              <a:pPr/>
              <a:t>03/08/1441</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BABEAD54-BA6F-4F19-9BB9-6EB6315D173B}"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3B5BF822-2447-4026-9A2D-93D41B8EC6A8}" type="datetimeFigureOut">
              <a:rPr lang="ar-EG" smtClean="0"/>
              <a:pPr/>
              <a:t>03/08/1441</a:t>
            </a:fld>
            <a:endParaRPr lang="ar-EG"/>
          </a:p>
        </p:txBody>
      </p:sp>
      <p:sp>
        <p:nvSpPr>
          <p:cNvPr id="5" name="Footer Placeholder 4"/>
          <p:cNvSpPr>
            <a:spLocks noGrp="1"/>
          </p:cNvSpPr>
          <p:nvPr>
            <p:ph type="ftr" sz="quarter" idx="11"/>
          </p:nvPr>
        </p:nvSpPr>
        <p:spPr>
          <a:xfrm>
            <a:off x="457200" y="6556248"/>
            <a:ext cx="3657600" cy="228600"/>
          </a:xfrm>
        </p:spPr>
        <p:txBody>
          <a:bodyPr/>
          <a:lstStyle>
            <a:extLst/>
          </a:lstStyle>
          <a:p>
            <a:endParaRPr lang="ar-EG"/>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ABEAD54-BA6F-4F19-9BB9-6EB6315D173B}" type="slidenum">
              <a:rPr lang="ar-EG" smtClean="0"/>
              <a:pPr/>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5BF822-2447-4026-9A2D-93D41B8EC6A8}" type="datetimeFigureOut">
              <a:rPr lang="ar-EG" smtClean="0"/>
              <a:pPr/>
              <a:t>03/08/1441</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BABEAD54-BA6F-4F19-9BB9-6EB6315D173B}" type="slidenum">
              <a:rPr lang="ar-EG" smtClean="0"/>
              <a:pPr/>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B5BF822-2447-4026-9A2D-93D41B8EC6A8}" type="datetimeFigureOut">
              <a:rPr lang="ar-EG" smtClean="0"/>
              <a:pPr/>
              <a:t>03/08/1441</a:t>
            </a:fld>
            <a:endParaRPr lang="ar-EG"/>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EG"/>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ABEAD54-BA6F-4F19-9BB9-6EB6315D173B}" type="slidenum">
              <a:rPr lang="ar-EG" smtClean="0"/>
              <a:pPr/>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B5BF822-2447-4026-9A2D-93D41B8EC6A8}" type="datetimeFigureOut">
              <a:rPr lang="ar-EG" smtClean="0"/>
              <a:pPr/>
              <a:t>03/08/1441</a:t>
            </a:fld>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BABEAD54-BA6F-4F19-9BB9-6EB6315D173B}" type="slidenum">
              <a:rPr lang="ar-EG" smtClean="0"/>
              <a:pPr/>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B5BF822-2447-4026-9A2D-93D41B8EC6A8}" type="datetimeFigureOut">
              <a:rPr lang="ar-EG" smtClean="0"/>
              <a:pPr/>
              <a:t>03/08/1441</a:t>
            </a:fld>
            <a:endParaRPr lang="ar-EG"/>
          </a:p>
        </p:txBody>
      </p:sp>
      <p:sp>
        <p:nvSpPr>
          <p:cNvPr id="8" name="Footer Placeholder 7"/>
          <p:cNvSpPr>
            <a:spLocks noGrp="1"/>
          </p:cNvSpPr>
          <p:nvPr>
            <p:ph type="ftr" sz="quarter" idx="11"/>
          </p:nvPr>
        </p:nvSpPr>
        <p:spPr/>
        <p:txBody>
          <a:bodyPr/>
          <a:lstStyle>
            <a:extLst/>
          </a:lstStyle>
          <a:p>
            <a:endParaRPr lang="ar-EG"/>
          </a:p>
        </p:txBody>
      </p:sp>
      <p:sp>
        <p:nvSpPr>
          <p:cNvPr id="9" name="Slide Number Placeholder 8"/>
          <p:cNvSpPr>
            <a:spLocks noGrp="1"/>
          </p:cNvSpPr>
          <p:nvPr>
            <p:ph type="sldNum" sz="quarter" idx="12"/>
          </p:nvPr>
        </p:nvSpPr>
        <p:spPr/>
        <p:txBody>
          <a:bodyPr/>
          <a:lstStyle>
            <a:extLst/>
          </a:lstStyle>
          <a:p>
            <a:fld id="{BABEAD54-BA6F-4F19-9BB9-6EB6315D173B}" type="slidenum">
              <a:rPr lang="ar-EG" smtClean="0"/>
              <a:pPr/>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B5BF822-2447-4026-9A2D-93D41B8EC6A8}" type="datetimeFigureOut">
              <a:rPr lang="ar-EG" smtClean="0"/>
              <a:pPr/>
              <a:t>03/08/1441</a:t>
            </a:fld>
            <a:endParaRPr lang="ar-EG"/>
          </a:p>
        </p:txBody>
      </p:sp>
      <p:sp>
        <p:nvSpPr>
          <p:cNvPr id="4" name="Footer Placeholder 3"/>
          <p:cNvSpPr>
            <a:spLocks noGrp="1"/>
          </p:cNvSpPr>
          <p:nvPr>
            <p:ph type="ftr" sz="quarter" idx="11"/>
          </p:nvPr>
        </p:nvSpPr>
        <p:spPr/>
        <p:txBody>
          <a:bodyPr/>
          <a:lstStyle>
            <a:extLst/>
          </a:lstStyle>
          <a:p>
            <a:endParaRPr lang="ar-EG"/>
          </a:p>
        </p:txBody>
      </p:sp>
      <p:sp>
        <p:nvSpPr>
          <p:cNvPr id="5" name="Slide Number Placeholder 4"/>
          <p:cNvSpPr>
            <a:spLocks noGrp="1"/>
          </p:cNvSpPr>
          <p:nvPr>
            <p:ph type="sldNum" sz="quarter" idx="12"/>
          </p:nvPr>
        </p:nvSpPr>
        <p:spPr/>
        <p:txBody>
          <a:bodyPr/>
          <a:lstStyle>
            <a:extLst/>
          </a:lstStyle>
          <a:p>
            <a:fld id="{BABEAD54-BA6F-4F19-9BB9-6EB6315D173B}" type="slidenum">
              <a:rPr lang="ar-EG" smtClean="0"/>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3B5BF822-2447-4026-9A2D-93D41B8EC6A8}" type="datetimeFigureOut">
              <a:rPr lang="ar-EG" smtClean="0"/>
              <a:pPr/>
              <a:t>03/08/1441</a:t>
            </a:fld>
            <a:endParaRPr lang="ar-EG"/>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ar-EG"/>
          </a:p>
        </p:txBody>
      </p:sp>
      <p:sp>
        <p:nvSpPr>
          <p:cNvPr id="4" name="Slide Number Placeholder 3"/>
          <p:cNvSpPr>
            <a:spLocks noGrp="1"/>
          </p:cNvSpPr>
          <p:nvPr>
            <p:ph type="sldNum" sz="quarter" idx="12"/>
          </p:nvPr>
        </p:nvSpPr>
        <p:spPr/>
        <p:txBody>
          <a:bodyPr/>
          <a:lstStyle>
            <a:extLst/>
          </a:lstStyle>
          <a:p>
            <a:fld id="{BABEAD54-BA6F-4F19-9BB9-6EB6315D173B}"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B5BF822-2447-4026-9A2D-93D41B8EC6A8}" type="datetimeFigureOut">
              <a:rPr lang="ar-EG" smtClean="0"/>
              <a:pPr/>
              <a:t>03/08/1441</a:t>
            </a:fld>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BABEAD54-BA6F-4F19-9BB9-6EB6315D173B}" type="slidenum">
              <a:rPr lang="ar-EG" smtClean="0"/>
              <a:pPr/>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3B5BF822-2447-4026-9A2D-93D41B8EC6A8}" type="datetimeFigureOut">
              <a:rPr lang="ar-EG" smtClean="0"/>
              <a:pPr/>
              <a:t>03/08/1441</a:t>
            </a:fld>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BABEAD54-BA6F-4F19-9BB9-6EB6315D173B}" type="slidenum">
              <a:rPr lang="ar-EG" smtClean="0"/>
              <a:pPr/>
              <a:t>‹#›</a:t>
            </a:fld>
            <a:endParaRPr lang="ar-EG"/>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B5BF822-2447-4026-9A2D-93D41B8EC6A8}" type="datetimeFigureOut">
              <a:rPr lang="ar-EG" smtClean="0"/>
              <a:pPr/>
              <a:t>03/08/1441</a:t>
            </a:fld>
            <a:endParaRPr lang="ar-EG"/>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EG"/>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ABEAD54-BA6F-4F19-9BB9-6EB6315D173B}" type="slidenum">
              <a:rPr lang="ar-EG" smtClean="0"/>
              <a:pPr/>
              <a:t>‹#›</a:t>
            </a:fld>
            <a:endParaRPr lang="ar-EG"/>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1268413"/>
            <a:ext cx="3816350" cy="3375033"/>
          </a:xfrm>
        </p:spPr>
        <p:txBody>
          <a:bodyPr/>
          <a:lstStyle/>
          <a:p>
            <a:pPr algn="ctr"/>
            <a:r>
              <a:rPr lang="en-US" sz="6000" dirty="0" smtClean="0">
                <a:solidFill>
                  <a:srgbClr val="FF0000"/>
                </a:solidFill>
              </a:rPr>
              <a:t>Wound </a:t>
            </a:r>
            <a:r>
              <a:rPr lang="en-US" sz="6000" dirty="0">
                <a:solidFill>
                  <a:srgbClr val="FF0000"/>
                </a:solidFill>
              </a:rPr>
              <a:t>dressing </a:t>
            </a:r>
          </a:p>
        </p:txBody>
      </p:sp>
      <p:pic>
        <p:nvPicPr>
          <p:cNvPr id="2052" name="Picture 4" descr="remove old dressing"/>
          <p:cNvPicPr>
            <a:picLocks noChangeAspect="1" noChangeArrowheads="1"/>
          </p:cNvPicPr>
          <p:nvPr/>
        </p:nvPicPr>
        <p:blipFill>
          <a:blip r:embed="rId2"/>
          <a:srcRect/>
          <a:stretch>
            <a:fillRect/>
          </a:stretch>
        </p:blipFill>
        <p:spPr bwMode="auto">
          <a:xfrm>
            <a:off x="4824413" y="0"/>
            <a:ext cx="4319587" cy="6858000"/>
          </a:xfrm>
          <a:prstGeom prst="rect">
            <a:avLst/>
          </a:prstGeom>
          <a:noFill/>
        </p:spPr>
      </p:pic>
      <p:sp>
        <p:nvSpPr>
          <p:cNvPr id="2" name="Rectangle 1"/>
          <p:cNvSpPr/>
          <p:nvPr/>
        </p:nvSpPr>
        <p:spPr>
          <a:xfrm>
            <a:off x="8384" y="5103674"/>
            <a:ext cx="5084739" cy="175432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Prepared  by </a:t>
            </a:r>
          </a:p>
          <a:p>
            <a:pPr algn="ct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Asmaa</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Ragab</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0" y="214290"/>
            <a:ext cx="5500694" cy="6771084"/>
          </a:xfrm>
          <a:prstGeom prst="rect">
            <a:avLst/>
          </a:prstGeom>
          <a:noFill/>
          <a:ln w="9525">
            <a:noFill/>
            <a:miter lim="800000"/>
            <a:headEnd/>
            <a:tailEnd/>
          </a:ln>
          <a:effectLst/>
        </p:spPr>
        <p:txBody>
          <a:bodyPr wrap="square">
            <a:spAutoFit/>
          </a:bodyPr>
          <a:lstStyle/>
          <a:p>
            <a:pPr algn="l" rtl="0">
              <a:spcBef>
                <a:spcPct val="50000"/>
              </a:spcBef>
            </a:pPr>
            <a:r>
              <a:rPr lang="en-US" sz="2800" b="1" dirty="0" smtClean="0"/>
              <a:t>10- </a:t>
            </a:r>
            <a:r>
              <a:rPr lang="en-US" sz="2800" b="1" dirty="0"/>
              <a:t>Clean the </a:t>
            </a:r>
            <a:r>
              <a:rPr lang="en-US" sz="2800" b="1" dirty="0" smtClean="0"/>
              <a:t>wound</a:t>
            </a:r>
            <a:endParaRPr lang="en-US" sz="2800" b="1" dirty="0"/>
          </a:p>
          <a:p>
            <a:pPr algn="l" rtl="0">
              <a:spcBef>
                <a:spcPct val="50000"/>
              </a:spcBef>
              <a:buFontTx/>
              <a:buChar char="-"/>
            </a:pPr>
            <a:r>
              <a:rPr lang="en-US" sz="2800" b="1" dirty="0" smtClean="0"/>
              <a:t>Clean </a:t>
            </a:r>
            <a:r>
              <a:rPr lang="en-US" sz="2800" b="1" dirty="0"/>
              <a:t>the wound using your gloved hands or forceps and gauze swabs moisture </a:t>
            </a:r>
            <a:r>
              <a:rPr lang="en-US" sz="2800" b="1" dirty="0" smtClean="0"/>
              <a:t>with </a:t>
            </a:r>
            <a:r>
              <a:rPr lang="en-US" sz="2800" b="1" dirty="0" err="1" smtClean="0"/>
              <a:t>antieseptic</a:t>
            </a:r>
            <a:r>
              <a:rPr lang="en-US" sz="2800" b="1" dirty="0" smtClean="0"/>
              <a:t> solutions.</a:t>
            </a:r>
          </a:p>
          <a:p>
            <a:pPr algn="l" rtl="0">
              <a:spcBef>
                <a:spcPct val="50000"/>
              </a:spcBef>
              <a:buFontTx/>
              <a:buChar char="-"/>
            </a:pPr>
            <a:r>
              <a:rPr lang="en-US" sz="2800" b="1" dirty="0" smtClean="0"/>
              <a:t>Clean from least  contaminated to most contaminated area </a:t>
            </a:r>
            <a:endParaRPr lang="en-US" sz="2800" b="1" dirty="0"/>
          </a:p>
          <a:p>
            <a:pPr algn="l" rtl="0">
              <a:spcBef>
                <a:spcPct val="50000"/>
              </a:spcBef>
              <a:buFontTx/>
              <a:buChar char="-"/>
            </a:pPr>
            <a:r>
              <a:rPr lang="en-US" sz="2800" b="1" dirty="0"/>
              <a:t>Use the cleaning method .</a:t>
            </a:r>
          </a:p>
          <a:p>
            <a:pPr algn="l" rtl="0">
              <a:spcBef>
                <a:spcPct val="50000"/>
              </a:spcBef>
              <a:buFontTx/>
              <a:buChar char="-"/>
            </a:pPr>
            <a:r>
              <a:rPr lang="en-US" sz="2800" b="1" dirty="0"/>
              <a:t> Use a separate swab for each stroke and discard each swab after use .</a:t>
            </a:r>
          </a:p>
          <a:p>
            <a:pPr>
              <a:spcBef>
                <a:spcPct val="50000"/>
              </a:spcBef>
              <a:buFontTx/>
              <a:buChar char="-"/>
            </a:pPr>
            <a:endParaRPr lang="en-US" sz="2800" dirty="0">
              <a:cs typeface="Times New Roman" pitchFamily="18" charset="0"/>
            </a:endParaRPr>
          </a:p>
        </p:txBody>
      </p:sp>
      <p:pic>
        <p:nvPicPr>
          <p:cNvPr id="15365" name="Picture 5" descr="mediawebserver"/>
          <p:cNvPicPr>
            <a:picLocks noChangeAspect="1" noChangeArrowheads="1"/>
          </p:cNvPicPr>
          <p:nvPr/>
        </p:nvPicPr>
        <p:blipFill>
          <a:blip r:embed="rId2"/>
          <a:srcRect/>
          <a:stretch>
            <a:fillRect/>
          </a:stretch>
        </p:blipFill>
        <p:spPr bwMode="auto">
          <a:xfrm>
            <a:off x="5867400" y="404813"/>
            <a:ext cx="3276600" cy="2374900"/>
          </a:xfrm>
          <a:prstGeom prst="rect">
            <a:avLst/>
          </a:prstGeom>
          <a:noFill/>
        </p:spPr>
      </p:pic>
      <p:pic>
        <p:nvPicPr>
          <p:cNvPr id="15366" name="Picture 6" descr="clean wond"/>
          <p:cNvPicPr>
            <a:picLocks noChangeAspect="1" noChangeArrowheads="1"/>
          </p:cNvPicPr>
          <p:nvPr/>
        </p:nvPicPr>
        <p:blipFill>
          <a:blip r:embed="rId3"/>
          <a:srcRect/>
          <a:stretch>
            <a:fillRect/>
          </a:stretch>
        </p:blipFill>
        <p:spPr bwMode="auto">
          <a:xfrm>
            <a:off x="5867400" y="3571876"/>
            <a:ext cx="3276600" cy="288131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F1925-008-003_2"/>
          <p:cNvPicPr>
            <a:picLocks noChangeAspect="1" noChangeArrowheads="1"/>
          </p:cNvPicPr>
          <p:nvPr/>
        </p:nvPicPr>
        <p:blipFill>
          <a:blip r:embed="rId2"/>
          <a:srcRect/>
          <a:stretch>
            <a:fillRect/>
          </a:stretch>
        </p:blipFill>
        <p:spPr bwMode="auto">
          <a:xfrm>
            <a:off x="5940425" y="-142900"/>
            <a:ext cx="3203575" cy="3429024"/>
          </a:xfrm>
          <a:prstGeom prst="rect">
            <a:avLst/>
          </a:prstGeom>
          <a:noFill/>
        </p:spPr>
      </p:pic>
      <p:sp>
        <p:nvSpPr>
          <p:cNvPr id="20485" name="Rectangle 5"/>
          <p:cNvSpPr>
            <a:spLocks noChangeArrowheads="1"/>
          </p:cNvSpPr>
          <p:nvPr/>
        </p:nvSpPr>
        <p:spPr bwMode="auto">
          <a:xfrm>
            <a:off x="214282" y="428604"/>
            <a:ext cx="5033968" cy="2893100"/>
          </a:xfrm>
          <a:prstGeom prst="rect">
            <a:avLst/>
          </a:prstGeom>
          <a:noFill/>
          <a:ln w="9525">
            <a:noFill/>
            <a:miter lim="800000"/>
            <a:headEnd/>
            <a:tailEnd/>
          </a:ln>
          <a:effectLst/>
        </p:spPr>
        <p:txBody>
          <a:bodyPr wrap="square">
            <a:spAutoFit/>
          </a:bodyPr>
          <a:lstStyle/>
          <a:p>
            <a:pPr algn="l" rtl="0"/>
            <a:r>
              <a:rPr lang="en-US" b="1" dirty="0"/>
              <a:t>-</a:t>
            </a:r>
            <a:r>
              <a:rPr lang="en-US" sz="3200" b="1" dirty="0"/>
              <a:t>If drain is present , clean the skin around the drain site by swabbing it half or </a:t>
            </a:r>
            <a:r>
              <a:rPr lang="en-US" sz="3200" b="1" dirty="0" smtClean="0"/>
              <a:t>circle </a:t>
            </a:r>
            <a:r>
              <a:rPr lang="en-US" b="1" dirty="0" smtClean="0"/>
              <a:t>.</a:t>
            </a:r>
          </a:p>
          <a:p>
            <a:pPr algn="l" rtl="0"/>
            <a:endParaRPr lang="en-US" b="1" dirty="0" smtClean="0"/>
          </a:p>
          <a:p>
            <a:pPr algn="l" rtl="0"/>
            <a:endParaRPr lang="en-US" b="1" dirty="0" smtClean="0"/>
          </a:p>
          <a:p>
            <a:endParaRPr lang="en-US" b="1" dirty="0"/>
          </a:p>
        </p:txBody>
      </p:sp>
      <p:sp>
        <p:nvSpPr>
          <p:cNvPr id="4" name="Rectangle 3"/>
          <p:cNvSpPr/>
          <p:nvPr/>
        </p:nvSpPr>
        <p:spPr>
          <a:xfrm>
            <a:off x="0" y="3357562"/>
            <a:ext cx="8929718" cy="2862322"/>
          </a:xfrm>
          <a:prstGeom prst="rect">
            <a:avLst/>
          </a:prstGeom>
        </p:spPr>
        <p:txBody>
          <a:bodyPr wrap="square">
            <a:spAutoFit/>
          </a:bodyPr>
          <a:lstStyle/>
          <a:p>
            <a:pPr algn="l" rtl="0"/>
            <a:r>
              <a:rPr lang="en-US" sz="2400" b="1" dirty="0" smtClean="0"/>
              <a:t>-</a:t>
            </a:r>
            <a:r>
              <a:rPr lang="en-US" sz="3200" b="1" dirty="0" smtClean="0"/>
              <a:t>Dry the surrounding skin with gauze swab as required .do not dry wound or incision itself</a:t>
            </a:r>
          </a:p>
          <a:p>
            <a:pPr algn="l" rtl="0"/>
            <a:r>
              <a:rPr lang="en-US" sz="3200" b="1" dirty="0" smtClean="0"/>
              <a:t>11- Apply antiseptic ointment </a:t>
            </a:r>
          </a:p>
          <a:p>
            <a:pPr algn="l" rtl="0"/>
            <a:r>
              <a:rPr lang="en-US" sz="3200" b="1" dirty="0" smtClean="0"/>
              <a:t>If prescribed</a:t>
            </a:r>
          </a:p>
          <a:p>
            <a:pPr algn="l" rtl="0"/>
            <a:r>
              <a:rPr lang="en-US" sz="2800" b="1" dirty="0" smtClean="0"/>
              <a:t> </a:t>
            </a:r>
          </a:p>
          <a:p>
            <a:pPr algn="l" rtl="0"/>
            <a:r>
              <a:rPr lang="en-US" sz="2400" b="1" dirty="0" smtClean="0"/>
              <a:t> </a:t>
            </a:r>
            <a:endParaRPr lang="ar-EG"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50825" y="260351"/>
            <a:ext cx="5184775" cy="6370975"/>
          </a:xfrm>
          <a:prstGeom prst="rect">
            <a:avLst/>
          </a:prstGeom>
          <a:noFill/>
          <a:ln w="9525">
            <a:noFill/>
            <a:miter lim="800000"/>
            <a:headEnd/>
            <a:tailEnd/>
          </a:ln>
          <a:effectLst/>
        </p:spPr>
        <p:txBody>
          <a:bodyPr wrap="square">
            <a:spAutoFit/>
          </a:bodyPr>
          <a:lstStyle/>
          <a:p>
            <a:pPr algn="l" rtl="0"/>
            <a:r>
              <a:rPr lang="en-US" sz="2400" b="1" dirty="0"/>
              <a:t>9- Apply dressing to the drain site and incision.</a:t>
            </a:r>
          </a:p>
          <a:p>
            <a:pPr algn="l" rtl="0"/>
            <a:endParaRPr lang="en-US" sz="2400" b="1" dirty="0"/>
          </a:p>
          <a:p>
            <a:pPr algn="l" rtl="0"/>
            <a:r>
              <a:rPr lang="en-US" sz="2400" b="1" dirty="0"/>
              <a:t> -Apply the sterile dressing one at a time over the drain and </a:t>
            </a:r>
            <a:r>
              <a:rPr lang="en-US" sz="2400" b="1" dirty="0" smtClean="0"/>
              <a:t>incision</a:t>
            </a:r>
          </a:p>
          <a:p>
            <a:pPr algn="l" rtl="0"/>
            <a:r>
              <a:rPr lang="en-US" sz="2400" b="1" dirty="0" smtClean="0"/>
              <a:t>Apply second layer if needed </a:t>
            </a:r>
            <a:endParaRPr lang="en-US" sz="2400" b="1" dirty="0"/>
          </a:p>
          <a:p>
            <a:pPr algn="l" rtl="0"/>
            <a:endParaRPr lang="en-US" sz="2400" b="1" dirty="0"/>
          </a:p>
          <a:p>
            <a:pPr algn="l" rtl="0"/>
            <a:r>
              <a:rPr lang="en-US" sz="2400" b="1" dirty="0" smtClean="0"/>
              <a:t>-remove </a:t>
            </a:r>
            <a:r>
              <a:rPr lang="en-US" sz="2400" b="1" dirty="0"/>
              <a:t>gloves and dispose of them .</a:t>
            </a:r>
          </a:p>
          <a:p>
            <a:pPr algn="l" rtl="0"/>
            <a:endParaRPr lang="en-US" sz="2400" b="1" dirty="0"/>
          </a:p>
          <a:p>
            <a:pPr algn="l" rtl="0"/>
            <a:r>
              <a:rPr lang="en-US" sz="2400" b="1" dirty="0"/>
              <a:t>-Secure the dressing with tape or tie.</a:t>
            </a:r>
          </a:p>
          <a:p>
            <a:pPr algn="l" rtl="0"/>
            <a:r>
              <a:rPr lang="en-US" sz="2400" b="1" dirty="0"/>
              <a:t>- Wash your hands.</a:t>
            </a:r>
          </a:p>
          <a:p>
            <a:pPr algn="l" rtl="0"/>
            <a:endParaRPr lang="en-US" sz="2400" b="1" dirty="0"/>
          </a:p>
          <a:p>
            <a:pPr algn="l" rtl="0"/>
            <a:r>
              <a:rPr lang="en-US" sz="2400" b="1" dirty="0"/>
              <a:t>-Document the procedure and all nursing assessment </a:t>
            </a:r>
            <a:r>
              <a:rPr lang="en-US" b="1" dirty="0"/>
              <a:t>. </a:t>
            </a:r>
            <a:endParaRPr lang="en-US" b="1" dirty="0" smtClean="0"/>
          </a:p>
          <a:p>
            <a:pPr algn="l" rtl="0">
              <a:buFontTx/>
              <a:buChar char="-"/>
            </a:pPr>
            <a:r>
              <a:rPr lang="en-US" sz="2400" b="1" dirty="0" smtClean="0"/>
              <a:t>Pt in comfortable position  </a:t>
            </a:r>
            <a:endParaRPr lang="en-US" sz="2400" b="1" dirty="0"/>
          </a:p>
        </p:txBody>
      </p:sp>
      <p:pic>
        <p:nvPicPr>
          <p:cNvPr id="16389" name="Picture 5" descr="apply guaza"/>
          <p:cNvPicPr>
            <a:picLocks noChangeAspect="1" noChangeArrowheads="1"/>
          </p:cNvPicPr>
          <p:nvPr/>
        </p:nvPicPr>
        <p:blipFill>
          <a:blip r:embed="rId2"/>
          <a:srcRect/>
          <a:stretch>
            <a:fillRect/>
          </a:stretch>
        </p:blipFill>
        <p:spPr bwMode="auto">
          <a:xfrm>
            <a:off x="6156325" y="0"/>
            <a:ext cx="2987675" cy="2636838"/>
          </a:xfrm>
          <a:prstGeom prst="rect">
            <a:avLst/>
          </a:prstGeom>
          <a:noFill/>
        </p:spPr>
      </p:pic>
      <p:pic>
        <p:nvPicPr>
          <p:cNvPr id="16390" name="Picture 6" descr="remove glove"/>
          <p:cNvPicPr>
            <a:picLocks noChangeAspect="1" noChangeArrowheads="1"/>
          </p:cNvPicPr>
          <p:nvPr/>
        </p:nvPicPr>
        <p:blipFill>
          <a:blip r:embed="rId3"/>
          <a:srcRect/>
          <a:stretch>
            <a:fillRect/>
          </a:stretch>
        </p:blipFill>
        <p:spPr bwMode="auto">
          <a:xfrm>
            <a:off x="6084888" y="2565400"/>
            <a:ext cx="3059112" cy="2016125"/>
          </a:xfrm>
          <a:prstGeom prst="rect">
            <a:avLst/>
          </a:prstGeom>
          <a:noFill/>
        </p:spPr>
      </p:pic>
      <p:pic>
        <p:nvPicPr>
          <p:cNvPr id="16391" name="Picture 7" descr="F1925-008-003_3"/>
          <p:cNvPicPr>
            <a:picLocks noChangeAspect="1" noChangeArrowheads="1"/>
          </p:cNvPicPr>
          <p:nvPr/>
        </p:nvPicPr>
        <p:blipFill>
          <a:blip r:embed="rId4"/>
          <a:srcRect/>
          <a:stretch>
            <a:fillRect/>
          </a:stretch>
        </p:blipFill>
        <p:spPr bwMode="auto">
          <a:xfrm>
            <a:off x="6156325" y="4552950"/>
            <a:ext cx="2987675" cy="23050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Irrigation wound</a:t>
            </a:r>
            <a:endParaRPr lang="ar-EG" dirty="0">
              <a:solidFill>
                <a:srgbClr val="FF0000"/>
              </a:solidFill>
            </a:endParaRPr>
          </a:p>
        </p:txBody>
      </p:sp>
      <p:sp>
        <p:nvSpPr>
          <p:cNvPr id="3" name="Content Placeholder 2"/>
          <p:cNvSpPr>
            <a:spLocks noGrp="1"/>
          </p:cNvSpPr>
          <p:nvPr>
            <p:ph idx="1"/>
          </p:nvPr>
        </p:nvSpPr>
        <p:spPr/>
        <p:txBody>
          <a:bodyPr/>
          <a:lstStyle/>
          <a:p>
            <a:pPr algn="l" rtl="0"/>
            <a:r>
              <a:rPr lang="en-US" sz="3600" b="1" dirty="0" smtClean="0">
                <a:solidFill>
                  <a:srgbClr val="0070C0"/>
                </a:solidFill>
              </a:rPr>
              <a:t>Definition:</a:t>
            </a:r>
          </a:p>
          <a:p>
            <a:pPr algn="l" rtl="0"/>
            <a:r>
              <a:rPr lang="en-US" dirty="0" smtClean="0"/>
              <a:t>Washing or flushing out of wound\</a:t>
            </a:r>
          </a:p>
          <a:p>
            <a:pPr algn="l" rtl="0">
              <a:buNone/>
            </a:pPr>
            <a:r>
              <a:rPr lang="en-US" sz="4000" b="1" dirty="0" smtClean="0">
                <a:solidFill>
                  <a:srgbClr val="0070C0"/>
                </a:solidFill>
              </a:rPr>
              <a:t>Goal :</a:t>
            </a:r>
          </a:p>
          <a:p>
            <a:pPr algn="l" rtl="0">
              <a:buNone/>
            </a:pPr>
            <a:r>
              <a:rPr lang="en-US" dirty="0" smtClean="0"/>
              <a:t>To clean wound</a:t>
            </a:r>
          </a:p>
          <a:p>
            <a:pPr algn="l" rtl="0">
              <a:buNone/>
            </a:pPr>
            <a:r>
              <a:rPr lang="en-US" sz="3200" b="1" dirty="0" smtClean="0">
                <a:solidFill>
                  <a:srgbClr val="0070C0"/>
                </a:solidFill>
              </a:rPr>
              <a:t>Equipments:</a:t>
            </a:r>
          </a:p>
          <a:p>
            <a:pPr algn="l" rtl="0"/>
            <a:r>
              <a:rPr lang="en-US" sz="2800" dirty="0" smtClean="0"/>
              <a:t>AS dressing </a:t>
            </a:r>
          </a:p>
          <a:p>
            <a:pPr algn="l" rtl="0"/>
            <a:r>
              <a:rPr lang="en-US" sz="2800" dirty="0" smtClean="0"/>
              <a:t>Sterile irrigating syringe </a:t>
            </a:r>
          </a:p>
          <a:p>
            <a:pPr algn="l" rtl="0"/>
            <a:r>
              <a:rPr lang="en-US" sz="2800" dirty="0" smtClean="0"/>
              <a:t>2 Sterile basin </a:t>
            </a:r>
            <a:endParaRPr lang="en-US" sz="2400" dirty="0" smtClean="0"/>
          </a:p>
          <a:p>
            <a:pPr algn="l" rtl="0">
              <a:buNone/>
            </a:pPr>
            <a:endParaRPr lang="ar-EG"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571480"/>
            <a:ext cx="5143536" cy="5884256"/>
          </a:xfrm>
        </p:spPr>
        <p:txBody>
          <a:bodyPr>
            <a:normAutofit/>
          </a:bodyPr>
          <a:lstStyle/>
          <a:p>
            <a:pPr algn="l" rtl="0"/>
            <a:r>
              <a:rPr lang="en-US" dirty="0" smtClean="0"/>
              <a:t>If the wound itself needs cleaning, use a syringe primed with solution in one hand and a gauze swab on the skin below the wound in the other. </a:t>
            </a:r>
          </a:p>
          <a:p>
            <a:pPr algn="l" rtl="0"/>
            <a:endParaRPr lang="en-US" dirty="0" smtClean="0"/>
          </a:p>
          <a:p>
            <a:pPr algn="l" rtl="0"/>
            <a:r>
              <a:rPr lang="en-US" dirty="0" smtClean="0"/>
              <a:t>Making sure that neither the syringe nor gauze come into contact with the wound, allow the solution to flow into the wound, collecting the solution in the gauze swab held below the </a:t>
            </a:r>
            <a:r>
              <a:rPr lang="en-US" dirty="0" err="1" smtClean="0"/>
              <a:t>wound.or</a:t>
            </a:r>
            <a:r>
              <a:rPr lang="en-US" dirty="0" smtClean="0"/>
              <a:t> in basin</a:t>
            </a:r>
          </a:p>
        </p:txBody>
      </p:sp>
      <p:pic>
        <p:nvPicPr>
          <p:cNvPr id="1026" name="Picture 2"/>
          <p:cNvPicPr>
            <a:picLocks noChangeAspect="1" noChangeArrowheads="1"/>
          </p:cNvPicPr>
          <p:nvPr/>
        </p:nvPicPr>
        <p:blipFill>
          <a:blip r:embed="rId2"/>
          <a:srcRect/>
          <a:stretch>
            <a:fillRect/>
          </a:stretch>
        </p:blipFill>
        <p:spPr bwMode="auto">
          <a:xfrm>
            <a:off x="5286380" y="571480"/>
            <a:ext cx="2857500" cy="592935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428604"/>
            <a:ext cx="7410480" cy="6027132"/>
          </a:xfrm>
        </p:spPr>
        <p:txBody>
          <a:bodyPr>
            <a:normAutofit/>
          </a:bodyPr>
          <a:lstStyle/>
          <a:p>
            <a:pPr algn="l" rtl="0"/>
            <a:r>
              <a:rPr lang="en-US" sz="2800" dirty="0" smtClean="0"/>
              <a:t>Pour sterile irrigation(200-500 ml) in </a:t>
            </a:r>
          </a:p>
          <a:p>
            <a:pPr algn="l" rtl="0">
              <a:buNone/>
            </a:pPr>
            <a:r>
              <a:rPr lang="en-US" sz="2800" dirty="0" smtClean="0"/>
              <a:t>Container</a:t>
            </a:r>
          </a:p>
          <a:p>
            <a:pPr algn="l" rtl="0"/>
            <a:r>
              <a:rPr lang="en-US" sz="2800" dirty="0" smtClean="0"/>
              <a:t>Done sterile gloves</a:t>
            </a:r>
          </a:p>
          <a:p>
            <a:pPr algn="l" rtl="0"/>
            <a:r>
              <a:rPr lang="en-US" sz="2800" dirty="0" smtClean="0"/>
              <a:t>Basin below wound  to collect irrigation fluid </a:t>
            </a:r>
          </a:p>
          <a:p>
            <a:pPr algn="l" rtl="0"/>
            <a:r>
              <a:rPr lang="en-US" sz="2800" dirty="0" smtClean="0"/>
              <a:t>Fill syringe ..direct stream of solution into wound </a:t>
            </a:r>
          </a:p>
          <a:p>
            <a:pPr algn="l" rtl="0"/>
            <a:r>
              <a:rPr lang="en-US" sz="2800" dirty="0" smtClean="0"/>
              <a:t>Continue until cleaning </a:t>
            </a:r>
          </a:p>
          <a:p>
            <a:pPr algn="l" rtl="0"/>
            <a:r>
              <a:rPr lang="en-US" sz="2800" dirty="0" smtClean="0"/>
              <a:t>Dry </a:t>
            </a:r>
          </a:p>
          <a:p>
            <a:pPr algn="l" rtl="0"/>
            <a:r>
              <a:rPr lang="en-US" sz="2800" dirty="0" smtClean="0"/>
              <a:t>Apply dressing </a:t>
            </a:r>
          </a:p>
          <a:p>
            <a:pPr algn="l" rtl="0"/>
            <a:r>
              <a:rPr lang="en-US" sz="2800" dirty="0" smtClean="0"/>
              <a:t>Remove gloves </a:t>
            </a:r>
          </a:p>
          <a:p>
            <a:pPr algn="l" rtl="0"/>
            <a:r>
              <a:rPr lang="en-US" sz="2800" dirty="0" smtClean="0"/>
              <a:t>document</a:t>
            </a:r>
          </a:p>
          <a:p>
            <a:pPr algn="l" rtl="0"/>
            <a:endParaRPr lang="en-US" dirty="0" smtClean="0"/>
          </a:p>
          <a:p>
            <a:pPr algn="l" rtl="0">
              <a:buNone/>
            </a:pPr>
            <a:endParaRPr lang="en-US" dirty="0" smtClean="0"/>
          </a:p>
          <a:p>
            <a:pPr algn="l" rtl="0">
              <a:buNone/>
            </a:pPr>
            <a:endParaRPr lang="en-US" dirty="0" smtClean="0"/>
          </a:p>
          <a:p>
            <a:pPr algn="ctr" rtl="0"/>
            <a:endParaRPr lang="ar-EG"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Definition</a:t>
            </a:r>
            <a:r>
              <a:rPr lang="en-US" dirty="0" smtClean="0"/>
              <a:t>:</a:t>
            </a:r>
            <a:endParaRPr lang="ar-EG" dirty="0"/>
          </a:p>
        </p:txBody>
      </p:sp>
      <p:sp>
        <p:nvSpPr>
          <p:cNvPr id="3" name="Content Placeholder 2"/>
          <p:cNvSpPr>
            <a:spLocks noGrp="1"/>
          </p:cNvSpPr>
          <p:nvPr>
            <p:ph idx="1"/>
          </p:nvPr>
        </p:nvSpPr>
        <p:spPr/>
        <p:txBody>
          <a:bodyPr>
            <a:normAutofit/>
          </a:bodyPr>
          <a:lstStyle/>
          <a:p>
            <a:pPr algn="l" rtl="0"/>
            <a:r>
              <a:rPr lang="en-US" sz="4400" dirty="0" smtClean="0"/>
              <a:t>Process of applying protective  sterile  covering of gauze of the material to wound and giving necessary care  by technique.</a:t>
            </a:r>
          </a:p>
          <a:p>
            <a:endParaRPr lang="ar-EG"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28596" y="0"/>
            <a:ext cx="7267604" cy="928670"/>
          </a:xfrm>
        </p:spPr>
        <p:txBody>
          <a:bodyPr/>
          <a:lstStyle/>
          <a:p>
            <a:r>
              <a:rPr lang="en-US" dirty="0">
                <a:solidFill>
                  <a:srgbClr val="FF0000"/>
                </a:solidFill>
              </a:rPr>
              <a:t>Purpose </a:t>
            </a:r>
          </a:p>
        </p:txBody>
      </p:sp>
      <p:sp>
        <p:nvSpPr>
          <p:cNvPr id="3075" name="Rectangle 3"/>
          <p:cNvSpPr>
            <a:spLocks noGrp="1" noChangeArrowheads="1"/>
          </p:cNvSpPr>
          <p:nvPr>
            <p:ph idx="1"/>
          </p:nvPr>
        </p:nvSpPr>
        <p:spPr>
          <a:xfrm>
            <a:off x="142844" y="1268413"/>
            <a:ext cx="6824694" cy="5329237"/>
          </a:xfrm>
        </p:spPr>
        <p:txBody>
          <a:bodyPr/>
          <a:lstStyle/>
          <a:p>
            <a:pPr algn="l" rtl="0">
              <a:buFont typeface="Monotype Sorts" pitchFamily="2" charset="2"/>
              <a:buNone/>
            </a:pPr>
            <a:r>
              <a:rPr lang="en-US" dirty="0"/>
              <a:t>1- </a:t>
            </a:r>
            <a:r>
              <a:rPr lang="en-US" sz="3200" dirty="0"/>
              <a:t>To promote wound healing by primary intention .</a:t>
            </a:r>
          </a:p>
          <a:p>
            <a:pPr algn="l" rtl="0">
              <a:buFont typeface="Monotype Sorts" pitchFamily="2" charset="2"/>
              <a:buNone/>
            </a:pPr>
            <a:r>
              <a:rPr lang="en-US" sz="3200" dirty="0"/>
              <a:t>2- To prevent infection .</a:t>
            </a:r>
          </a:p>
          <a:p>
            <a:pPr algn="l" rtl="0">
              <a:buFont typeface="Monotype Sorts" pitchFamily="2" charset="2"/>
              <a:buNone/>
            </a:pPr>
            <a:r>
              <a:rPr lang="en-US" sz="3200" dirty="0"/>
              <a:t>3- To assess the healing process </a:t>
            </a:r>
          </a:p>
          <a:p>
            <a:pPr algn="l" rtl="0">
              <a:buFont typeface="Monotype Sorts" pitchFamily="2" charset="2"/>
              <a:buNone/>
            </a:pPr>
            <a:r>
              <a:rPr lang="en-US" sz="3200" dirty="0"/>
              <a:t>4- To protect the wound from mechanical trauma .</a:t>
            </a:r>
          </a:p>
          <a:p>
            <a:pPr algn="l" rtl="0">
              <a:buFont typeface="Monotype Sorts" pitchFamily="2" charset="2"/>
              <a:buNone/>
            </a:pPr>
            <a:r>
              <a:rPr lang="en-US" sz="3200" dirty="0"/>
              <a:t>5- To absorb drainage.</a:t>
            </a:r>
          </a:p>
          <a:p>
            <a:pPr algn="l" rtl="0">
              <a:buFont typeface="Monotype Sorts" pitchFamily="2" charset="2"/>
              <a:buNone/>
            </a:pPr>
            <a:r>
              <a:rPr lang="en-US" sz="3200" dirty="0"/>
              <a:t>6- To prevent contamination from bodily discharge.</a:t>
            </a:r>
          </a:p>
        </p:txBody>
      </p:sp>
      <p:pic>
        <p:nvPicPr>
          <p:cNvPr id="3076" name="Picture 4" descr="PE07417_"/>
          <p:cNvPicPr>
            <a:picLocks noChangeAspect="1" noChangeArrowheads="1"/>
          </p:cNvPicPr>
          <p:nvPr/>
        </p:nvPicPr>
        <p:blipFill>
          <a:blip r:embed="rId2"/>
          <a:srcRect/>
          <a:stretch>
            <a:fillRect/>
          </a:stretch>
        </p:blipFill>
        <p:spPr bwMode="auto">
          <a:xfrm>
            <a:off x="6804025" y="1628775"/>
            <a:ext cx="2339975" cy="424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ppt_w</p:attrName>
                                        </p:attrNameLst>
                                      </p:cBhvr>
                                      <p:tavLst>
                                        <p:tav tm="0">
                                          <p:val>
                                            <p:strVal val="#ppt_w*0.70"/>
                                          </p:val>
                                        </p:tav>
                                        <p:tav tm="100000">
                                          <p:val>
                                            <p:strVal val="#ppt_w"/>
                                          </p:val>
                                        </p:tav>
                                      </p:tavLst>
                                    </p:anim>
                                    <p:anim calcmode="lin" valueType="num">
                                      <p:cBhvr>
                                        <p:cTn id="8" dur="1000" fill="hold"/>
                                        <p:tgtEl>
                                          <p:spTgt spid="3076"/>
                                        </p:tgtEl>
                                        <p:attrNameLst>
                                          <p:attrName>ppt_h</p:attrName>
                                        </p:attrNameLst>
                                      </p:cBhvr>
                                      <p:tavLst>
                                        <p:tav tm="0">
                                          <p:val>
                                            <p:strVal val="#ppt_h"/>
                                          </p:val>
                                        </p:tav>
                                        <p:tav tm="100000">
                                          <p:val>
                                            <p:strVal val="#ppt_h"/>
                                          </p:val>
                                        </p:tav>
                                      </p:tavLst>
                                    </p:anim>
                                    <p:animEffect transition="in" filter="fade">
                                      <p:cBhvr>
                                        <p:cTn id="9"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solidFill>
                  <a:srgbClr val="FF0000"/>
                </a:solidFill>
              </a:rPr>
              <a:t>Equipment </a:t>
            </a:r>
          </a:p>
        </p:txBody>
      </p:sp>
      <p:sp>
        <p:nvSpPr>
          <p:cNvPr id="5123" name="Rectangle 3"/>
          <p:cNvSpPr>
            <a:spLocks noGrp="1" noChangeArrowheads="1"/>
          </p:cNvSpPr>
          <p:nvPr>
            <p:ph idx="1"/>
          </p:nvPr>
        </p:nvSpPr>
        <p:spPr/>
        <p:txBody>
          <a:bodyPr>
            <a:normAutofit lnSpcReduction="10000"/>
          </a:bodyPr>
          <a:lstStyle/>
          <a:p>
            <a:pPr marL="533400" indent="-533400" algn="l" rtl="0">
              <a:lnSpc>
                <a:spcPct val="80000"/>
              </a:lnSpc>
              <a:buFont typeface="Monotype Sorts" pitchFamily="2" charset="2"/>
              <a:buNone/>
            </a:pPr>
            <a:r>
              <a:rPr lang="en-US" sz="2800" dirty="0" smtClean="0"/>
              <a:t>-water </a:t>
            </a:r>
            <a:r>
              <a:rPr lang="en-US" sz="2800" dirty="0"/>
              <a:t>proof bag .</a:t>
            </a:r>
          </a:p>
          <a:p>
            <a:pPr marL="533400" indent="-533400" algn="l" rtl="0">
              <a:lnSpc>
                <a:spcPct val="80000"/>
              </a:lnSpc>
              <a:buFont typeface="Monotype Sorts" pitchFamily="2" charset="2"/>
              <a:buNone/>
            </a:pPr>
            <a:r>
              <a:rPr lang="en-US" sz="2800" dirty="0"/>
              <a:t>-Mask .</a:t>
            </a:r>
          </a:p>
          <a:p>
            <a:pPr marL="533400" indent="-533400" algn="l" rtl="0">
              <a:lnSpc>
                <a:spcPct val="80000"/>
              </a:lnSpc>
              <a:buFont typeface="Monotype Sorts" pitchFamily="2" charset="2"/>
              <a:buNone/>
            </a:pPr>
            <a:r>
              <a:rPr lang="en-US" sz="2800" dirty="0"/>
              <a:t>-Acetone solution to loosen adhesive .</a:t>
            </a:r>
          </a:p>
          <a:p>
            <a:pPr marL="533400" indent="-533400" algn="l" rtl="0">
              <a:lnSpc>
                <a:spcPct val="80000"/>
              </a:lnSpc>
              <a:buFont typeface="Monotype Sorts" pitchFamily="2" charset="2"/>
              <a:buNone/>
            </a:pPr>
            <a:r>
              <a:rPr lang="en-US" sz="2800" dirty="0"/>
              <a:t>-Clean gloves.</a:t>
            </a:r>
          </a:p>
          <a:p>
            <a:pPr marL="533400" indent="-533400" algn="l" rtl="0">
              <a:lnSpc>
                <a:spcPct val="80000"/>
              </a:lnSpc>
              <a:buFont typeface="Monotype Sorts" pitchFamily="2" charset="2"/>
              <a:buNone/>
            </a:pPr>
            <a:r>
              <a:rPr lang="en-US" sz="2800" dirty="0"/>
              <a:t>-Sterile gloves .</a:t>
            </a:r>
          </a:p>
          <a:p>
            <a:pPr marL="533400" indent="-533400" algn="l" rtl="0">
              <a:lnSpc>
                <a:spcPct val="80000"/>
              </a:lnSpc>
              <a:buFont typeface="Monotype Sorts" pitchFamily="2" charset="2"/>
              <a:buNone/>
            </a:pPr>
            <a:r>
              <a:rPr lang="en-US" sz="2800" dirty="0"/>
              <a:t>-Sterile dressing set .</a:t>
            </a:r>
          </a:p>
          <a:p>
            <a:pPr marL="533400" indent="-533400" algn="l" rtl="0">
              <a:lnSpc>
                <a:spcPct val="80000"/>
              </a:lnSpc>
              <a:buFont typeface="Monotype Sorts" pitchFamily="2" charset="2"/>
              <a:buNone/>
            </a:pPr>
            <a:r>
              <a:rPr lang="en-US" sz="2800" dirty="0"/>
              <a:t>-Additional supplies ( extra gauze dressing , and ointment if ordered .</a:t>
            </a:r>
          </a:p>
          <a:p>
            <a:pPr marL="533400" indent="-533400" algn="l" rtl="0">
              <a:lnSpc>
                <a:spcPct val="80000"/>
              </a:lnSpc>
              <a:buFont typeface="Monotype Sorts" pitchFamily="2" charset="2"/>
              <a:buNone/>
            </a:pPr>
            <a:r>
              <a:rPr lang="en-US" sz="2800" dirty="0" smtClean="0"/>
              <a:t>-Adhesive tape </a:t>
            </a:r>
            <a:r>
              <a:rPr lang="en-US" sz="2800" dirty="0"/>
              <a:t>.</a:t>
            </a:r>
          </a:p>
          <a:p>
            <a:pPr marL="533400" indent="-533400" algn="l" rtl="0">
              <a:lnSpc>
                <a:spcPct val="80000"/>
              </a:lnSpc>
              <a:buFontTx/>
              <a:buChar char="-"/>
            </a:pPr>
            <a:r>
              <a:rPr lang="en-US" sz="2800" dirty="0" smtClean="0"/>
              <a:t>Normal </a:t>
            </a:r>
            <a:r>
              <a:rPr lang="en-US" sz="2800" dirty="0"/>
              <a:t>saline or antiseptic  solution </a:t>
            </a:r>
            <a:r>
              <a:rPr lang="en-US" sz="2800" dirty="0" smtClean="0"/>
              <a:t>.</a:t>
            </a:r>
          </a:p>
          <a:p>
            <a:pPr marL="533400" indent="-533400" algn="l" rtl="0">
              <a:lnSpc>
                <a:spcPct val="80000"/>
              </a:lnSpc>
              <a:buFontTx/>
              <a:buChar char="-"/>
            </a:pPr>
            <a:r>
              <a:rPr lang="en-US" sz="2800" dirty="0" smtClean="0"/>
              <a:t>Disposable bag</a:t>
            </a:r>
          </a:p>
          <a:p>
            <a:pPr marL="533400" indent="-533400" algn="l" rtl="0">
              <a:lnSpc>
                <a:spcPct val="80000"/>
              </a:lnSpc>
              <a:buFontTx/>
              <a:buChar char="-"/>
            </a:pPr>
            <a:r>
              <a:rPr lang="en-US" sz="2800" dirty="0" smtClean="0"/>
              <a:t>forceps</a:t>
            </a:r>
            <a:endParaRPr lang="en-US" sz="2800" dirty="0"/>
          </a:p>
          <a:p>
            <a:pPr marL="533400" indent="-533400">
              <a:lnSpc>
                <a:spcPct val="80000"/>
              </a:lnSpc>
              <a:buFont typeface="Monotype Sorts" pitchFamily="2" charset="2"/>
              <a:buNone/>
            </a:pP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solidFill>
                  <a:srgbClr val="FF0000"/>
                </a:solidFill>
              </a:rPr>
              <a:t>Assessment</a:t>
            </a:r>
            <a:r>
              <a:rPr lang="en-US" dirty="0"/>
              <a:t> </a:t>
            </a:r>
          </a:p>
        </p:txBody>
      </p:sp>
      <p:sp>
        <p:nvSpPr>
          <p:cNvPr id="4099" name="Rectangle 3"/>
          <p:cNvSpPr>
            <a:spLocks noGrp="1" noChangeArrowheads="1"/>
          </p:cNvSpPr>
          <p:nvPr>
            <p:ph idx="1"/>
          </p:nvPr>
        </p:nvSpPr>
        <p:spPr>
          <a:xfrm>
            <a:off x="0" y="1484312"/>
            <a:ext cx="6389688" cy="5087959"/>
          </a:xfrm>
        </p:spPr>
        <p:txBody>
          <a:bodyPr>
            <a:normAutofit lnSpcReduction="10000"/>
          </a:bodyPr>
          <a:lstStyle/>
          <a:p>
            <a:pPr algn="l">
              <a:lnSpc>
                <a:spcPct val="80000"/>
              </a:lnSpc>
              <a:buFont typeface="Monotype Sorts" pitchFamily="2" charset="2"/>
              <a:buNone/>
            </a:pPr>
            <a:r>
              <a:rPr lang="en-US" sz="3200" dirty="0"/>
              <a:t>1- Client allergies to wound cleaning agents.</a:t>
            </a:r>
          </a:p>
          <a:p>
            <a:pPr algn="l">
              <a:lnSpc>
                <a:spcPct val="80000"/>
              </a:lnSpc>
              <a:buFont typeface="Monotype Sorts" pitchFamily="2" charset="2"/>
              <a:buNone/>
            </a:pPr>
            <a:r>
              <a:rPr lang="en-US" sz="3200" dirty="0"/>
              <a:t>2- The appearance and size of the wound .</a:t>
            </a:r>
          </a:p>
          <a:p>
            <a:pPr algn="l">
              <a:lnSpc>
                <a:spcPct val="80000"/>
              </a:lnSpc>
              <a:buFont typeface="Monotype Sorts" pitchFamily="2" charset="2"/>
              <a:buNone/>
            </a:pPr>
            <a:r>
              <a:rPr lang="en-US" sz="3200" dirty="0"/>
              <a:t>3- The amount and character of exudates.</a:t>
            </a:r>
          </a:p>
          <a:p>
            <a:pPr algn="l">
              <a:lnSpc>
                <a:spcPct val="80000"/>
              </a:lnSpc>
              <a:buFont typeface="Monotype Sorts" pitchFamily="2" charset="2"/>
              <a:buNone/>
            </a:pPr>
            <a:r>
              <a:rPr lang="en-US" sz="3200" dirty="0"/>
              <a:t>4- Client complaints of discomfort.</a:t>
            </a:r>
          </a:p>
          <a:p>
            <a:pPr algn="l">
              <a:lnSpc>
                <a:spcPct val="80000"/>
              </a:lnSpc>
              <a:buFont typeface="Monotype Sorts" pitchFamily="2" charset="2"/>
              <a:buNone/>
            </a:pPr>
            <a:r>
              <a:rPr lang="en-US" sz="3200" dirty="0"/>
              <a:t>5- The time of last pain </a:t>
            </a:r>
            <a:r>
              <a:rPr lang="en-US" sz="3200" dirty="0" smtClean="0"/>
              <a:t>medication.</a:t>
            </a:r>
            <a:endParaRPr lang="en-US" sz="3200" dirty="0"/>
          </a:p>
          <a:p>
            <a:pPr algn="l">
              <a:lnSpc>
                <a:spcPct val="80000"/>
              </a:lnSpc>
              <a:buFont typeface="Monotype Sorts" pitchFamily="2" charset="2"/>
              <a:buNone/>
            </a:pPr>
            <a:r>
              <a:rPr lang="en-US" sz="3200" dirty="0"/>
              <a:t>6- Signs of systemic infection ( e.g. .elevated in body temp </a:t>
            </a:r>
            <a:r>
              <a:rPr lang="en-US" sz="3200" dirty="0" smtClean="0"/>
              <a:t>, </a:t>
            </a:r>
            <a:r>
              <a:rPr lang="en-US" sz="3200" dirty="0"/>
              <a:t>malaise …) .</a:t>
            </a:r>
          </a:p>
          <a:p>
            <a:pPr>
              <a:lnSpc>
                <a:spcPct val="80000"/>
              </a:lnSpc>
              <a:buFont typeface="Monotype Sorts" pitchFamily="2" charset="2"/>
              <a:buNone/>
            </a:pPr>
            <a:endParaRPr lang="en-US" sz="2800" dirty="0"/>
          </a:p>
        </p:txBody>
      </p:sp>
      <p:pic>
        <p:nvPicPr>
          <p:cNvPr id="4101" name="Picture 5" descr="Wound care"/>
          <p:cNvPicPr>
            <a:picLocks noChangeAspect="1" noChangeArrowheads="1"/>
          </p:cNvPicPr>
          <p:nvPr/>
        </p:nvPicPr>
        <p:blipFill>
          <a:blip r:embed="rId2"/>
          <a:srcRect/>
          <a:stretch>
            <a:fillRect/>
          </a:stretch>
        </p:blipFill>
        <p:spPr bwMode="auto">
          <a:xfrm>
            <a:off x="6732588" y="1484312"/>
            <a:ext cx="2411412" cy="487364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71472" y="320040"/>
            <a:ext cx="7124728" cy="965820"/>
          </a:xfrm>
        </p:spPr>
        <p:txBody>
          <a:bodyPr/>
          <a:lstStyle/>
          <a:p>
            <a:r>
              <a:rPr lang="ar-EG" dirty="0" smtClean="0">
                <a:solidFill>
                  <a:srgbClr val="FF0000"/>
                </a:solidFill>
              </a:rPr>
              <a:t>:</a:t>
            </a:r>
            <a:r>
              <a:rPr lang="en-US" dirty="0" smtClean="0">
                <a:solidFill>
                  <a:srgbClr val="FF0000"/>
                </a:solidFill>
              </a:rPr>
              <a:t>procedure</a:t>
            </a:r>
            <a:endParaRPr lang="en-US" dirty="0">
              <a:solidFill>
                <a:srgbClr val="FF0000"/>
              </a:solidFill>
            </a:endParaRPr>
          </a:p>
        </p:txBody>
      </p:sp>
      <p:sp>
        <p:nvSpPr>
          <p:cNvPr id="6147" name="Rectangle 3"/>
          <p:cNvSpPr>
            <a:spLocks noGrp="1" noChangeArrowheads="1"/>
          </p:cNvSpPr>
          <p:nvPr>
            <p:ph idx="1"/>
          </p:nvPr>
        </p:nvSpPr>
        <p:spPr>
          <a:xfrm>
            <a:off x="428596" y="1428736"/>
            <a:ext cx="7572428" cy="5429264"/>
          </a:xfrm>
        </p:spPr>
        <p:txBody>
          <a:bodyPr>
            <a:normAutofit/>
          </a:bodyPr>
          <a:lstStyle/>
          <a:p>
            <a:pPr algn="l" rtl="0">
              <a:lnSpc>
                <a:spcPct val="80000"/>
              </a:lnSpc>
              <a:buFont typeface="Monotype Sorts" pitchFamily="2" charset="2"/>
              <a:buNone/>
            </a:pPr>
            <a:r>
              <a:rPr lang="en-US" sz="3600" dirty="0" smtClean="0">
                <a:solidFill>
                  <a:srgbClr val="00B050"/>
                </a:solidFill>
              </a:rPr>
              <a:t>P</a:t>
            </a:r>
            <a:r>
              <a:rPr lang="en-US" sz="3600" b="1" dirty="0" smtClean="0">
                <a:solidFill>
                  <a:srgbClr val="00B050"/>
                </a:solidFill>
              </a:rPr>
              <a:t>reparation </a:t>
            </a:r>
            <a:r>
              <a:rPr lang="en-US" sz="2800" b="1" dirty="0" smtClean="0"/>
              <a:t> </a:t>
            </a:r>
            <a:endParaRPr lang="en-US" sz="2800" b="1" dirty="0"/>
          </a:p>
          <a:p>
            <a:pPr algn="l" rtl="0"/>
            <a:r>
              <a:rPr lang="ar-EG" sz="2800" dirty="0" smtClean="0"/>
              <a:t> </a:t>
            </a:r>
            <a:r>
              <a:rPr lang="en-US" sz="3600" dirty="0" smtClean="0"/>
              <a:t>Identify patient and introduce your self</a:t>
            </a:r>
            <a:endParaRPr lang="ar-EG" sz="3600" dirty="0" smtClean="0"/>
          </a:p>
          <a:p>
            <a:pPr algn="l" rtl="0"/>
            <a:r>
              <a:rPr lang="en-US" sz="3600" dirty="0" smtClean="0"/>
              <a:t>-Explain the procedure</a:t>
            </a:r>
          </a:p>
          <a:p>
            <a:pPr algn="l" rtl="0">
              <a:lnSpc>
                <a:spcPct val="80000"/>
              </a:lnSpc>
            </a:pPr>
            <a:r>
              <a:rPr lang="en-US" sz="3600" dirty="0" smtClean="0"/>
              <a:t>Put </a:t>
            </a:r>
            <a:r>
              <a:rPr lang="en-US" sz="3600" dirty="0"/>
              <a:t>the client to comfortable </a:t>
            </a:r>
            <a:r>
              <a:rPr lang="en-US" sz="3600" dirty="0" smtClean="0"/>
              <a:t>position</a:t>
            </a:r>
          </a:p>
          <a:p>
            <a:pPr algn="l" rtl="0">
              <a:lnSpc>
                <a:spcPct val="80000"/>
              </a:lnSpc>
            </a:pPr>
            <a:r>
              <a:rPr lang="en-US" sz="3600" dirty="0" smtClean="0"/>
              <a:t>Maintain privacy </a:t>
            </a:r>
          </a:p>
          <a:p>
            <a:pPr algn="l" rtl="0">
              <a:lnSpc>
                <a:spcPct val="80000"/>
              </a:lnSpc>
            </a:pPr>
            <a:r>
              <a:rPr lang="en-US" sz="3600" dirty="0" smtClean="0"/>
              <a:t>Open sterile field and place all equipment</a:t>
            </a:r>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solidFill>
                  <a:srgbClr val="FF0000"/>
                </a:solidFill>
              </a:rPr>
              <a:t>Performance</a:t>
            </a:r>
            <a:r>
              <a:rPr lang="en-US" dirty="0"/>
              <a:t> </a:t>
            </a:r>
          </a:p>
        </p:txBody>
      </p:sp>
      <p:sp>
        <p:nvSpPr>
          <p:cNvPr id="7171" name="Rectangle 3"/>
          <p:cNvSpPr>
            <a:spLocks noGrp="1" noChangeArrowheads="1"/>
          </p:cNvSpPr>
          <p:nvPr>
            <p:ph idx="1"/>
          </p:nvPr>
        </p:nvSpPr>
        <p:spPr>
          <a:xfrm>
            <a:off x="457200" y="1609416"/>
            <a:ext cx="5686436" cy="4846320"/>
          </a:xfrm>
        </p:spPr>
        <p:txBody>
          <a:bodyPr>
            <a:normAutofit/>
          </a:bodyPr>
          <a:lstStyle/>
          <a:p>
            <a:pPr algn="l" rtl="0">
              <a:buFont typeface="Monotype Sorts" pitchFamily="2" charset="2"/>
              <a:buNone/>
            </a:pPr>
            <a:r>
              <a:rPr lang="en-US" sz="3200" b="1" dirty="0" smtClean="0"/>
              <a:t>1-apply mask .gown .wash hands</a:t>
            </a:r>
            <a:endParaRPr lang="ar-EG" sz="3200" b="1" dirty="0" smtClean="0"/>
          </a:p>
          <a:p>
            <a:pPr algn="l" rtl="0">
              <a:buFont typeface="Monotype Sorts" pitchFamily="2" charset="2"/>
              <a:buNone/>
            </a:pPr>
            <a:r>
              <a:rPr lang="en-US" sz="3200" b="1" dirty="0" smtClean="0"/>
              <a:t>2-place clean towel under working area</a:t>
            </a:r>
          </a:p>
          <a:p>
            <a:pPr algn="l" rtl="0">
              <a:buFont typeface="Monotype Sorts" pitchFamily="2" charset="2"/>
              <a:buNone/>
            </a:pPr>
            <a:r>
              <a:rPr lang="en-US" sz="3200" b="1" dirty="0" smtClean="0"/>
              <a:t>3-done non sterile gloves</a:t>
            </a:r>
          </a:p>
          <a:p>
            <a:pPr algn="l" rtl="0">
              <a:buNone/>
            </a:pPr>
            <a:r>
              <a:rPr lang="en-US" sz="3200" b="1" dirty="0" smtClean="0"/>
              <a:t>4-</a:t>
            </a:r>
            <a:r>
              <a:rPr lang="en-US" sz="3200" b="1" dirty="0" smtClean="0">
                <a:latin typeface="Arial" pitchFamily="34" charset="0"/>
              </a:rPr>
              <a:t> Remove adhesive tape and old dressing (Use solvent to loose the tape if required ).</a:t>
            </a:r>
          </a:p>
        </p:txBody>
      </p:sp>
      <p:pic>
        <p:nvPicPr>
          <p:cNvPr id="4" name="Picture 4" descr="remove old dressing"/>
          <p:cNvPicPr>
            <a:picLocks noChangeAspect="1" noChangeArrowheads="1"/>
          </p:cNvPicPr>
          <p:nvPr/>
        </p:nvPicPr>
        <p:blipFill>
          <a:blip r:embed="rId2"/>
          <a:srcRect/>
          <a:stretch>
            <a:fillRect/>
          </a:stretch>
        </p:blipFill>
        <p:spPr bwMode="auto">
          <a:xfrm>
            <a:off x="6500826" y="0"/>
            <a:ext cx="2643174"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250825" y="0"/>
            <a:ext cx="4821241" cy="6432530"/>
          </a:xfrm>
          <a:prstGeom prst="rect">
            <a:avLst/>
          </a:prstGeom>
          <a:noFill/>
          <a:ln w="9525">
            <a:noFill/>
            <a:miter lim="800000"/>
            <a:headEnd/>
            <a:tailEnd/>
          </a:ln>
          <a:effectLst/>
        </p:spPr>
        <p:txBody>
          <a:bodyPr wrap="square">
            <a:spAutoFit/>
          </a:bodyPr>
          <a:lstStyle/>
          <a:p>
            <a:pPr algn="l">
              <a:buFontTx/>
              <a:buChar char="-"/>
            </a:pPr>
            <a:r>
              <a:rPr lang="en-US" sz="3200" b="1" dirty="0" smtClean="0"/>
              <a:t>5-Assess </a:t>
            </a:r>
            <a:r>
              <a:rPr lang="en-US" sz="3200" b="1" dirty="0"/>
              <a:t>the location , type and odor of the wound drainage </a:t>
            </a:r>
            <a:r>
              <a:rPr lang="en-US" sz="3200" b="1" dirty="0" smtClean="0"/>
              <a:t>and signs of infection.</a:t>
            </a:r>
            <a:endParaRPr lang="en-US" sz="3200" b="1" dirty="0"/>
          </a:p>
          <a:p>
            <a:pPr algn="l">
              <a:buFontTx/>
              <a:buChar char="-"/>
            </a:pPr>
            <a:endParaRPr lang="en-US" sz="3200" b="1" dirty="0"/>
          </a:p>
          <a:p>
            <a:pPr algn="l">
              <a:buFontTx/>
              <a:buChar char="-"/>
            </a:pPr>
            <a:r>
              <a:rPr lang="en-US" sz="3200" b="1" dirty="0" smtClean="0"/>
              <a:t>6-Discard </a:t>
            </a:r>
            <a:r>
              <a:rPr lang="en-US" sz="3200" b="1" dirty="0"/>
              <a:t>the soiled dressing in the bag as before .</a:t>
            </a:r>
          </a:p>
          <a:p>
            <a:pPr algn="l">
              <a:buFontTx/>
              <a:buChar char="-"/>
            </a:pPr>
            <a:endParaRPr lang="en-US" sz="3200" b="1" dirty="0"/>
          </a:p>
          <a:p>
            <a:pPr algn="l">
              <a:buFontTx/>
              <a:buChar char="-"/>
            </a:pPr>
            <a:r>
              <a:rPr lang="en-US" sz="3200" b="1" dirty="0" smtClean="0"/>
              <a:t>7-Remove </a:t>
            </a:r>
            <a:r>
              <a:rPr lang="en-US" sz="3200" b="1" dirty="0"/>
              <a:t>clean gloves </a:t>
            </a:r>
            <a:r>
              <a:rPr lang="en-US" sz="3200" b="1" dirty="0" smtClean="0"/>
              <a:t>&amp;Wash </a:t>
            </a:r>
            <a:r>
              <a:rPr lang="en-US" sz="3200" b="1" dirty="0"/>
              <a:t>hands or clean with antiseptic solution </a:t>
            </a:r>
            <a:r>
              <a:rPr lang="en-US" sz="2800" b="1" dirty="0"/>
              <a:t>.</a:t>
            </a:r>
          </a:p>
        </p:txBody>
      </p:sp>
      <p:pic>
        <p:nvPicPr>
          <p:cNvPr id="19461" name="Picture 5" descr="assess dress"/>
          <p:cNvPicPr>
            <a:picLocks noChangeAspect="1" noChangeArrowheads="1"/>
          </p:cNvPicPr>
          <p:nvPr/>
        </p:nvPicPr>
        <p:blipFill>
          <a:blip r:embed="rId2"/>
          <a:srcRect/>
          <a:stretch>
            <a:fillRect/>
          </a:stretch>
        </p:blipFill>
        <p:spPr bwMode="auto">
          <a:xfrm>
            <a:off x="5072066" y="1052512"/>
            <a:ext cx="3571900" cy="544832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23850" y="333374"/>
            <a:ext cx="4679950" cy="5262979"/>
          </a:xfrm>
          <a:prstGeom prst="rect">
            <a:avLst/>
          </a:prstGeom>
          <a:noFill/>
          <a:ln w="9525">
            <a:noFill/>
            <a:miter lim="800000"/>
            <a:headEnd/>
            <a:tailEnd/>
          </a:ln>
          <a:effectLst/>
        </p:spPr>
        <p:txBody>
          <a:bodyPr wrap="square">
            <a:spAutoFit/>
          </a:bodyPr>
          <a:lstStyle/>
          <a:p>
            <a:pPr algn="l" rtl="0" eaLnBrk="1" hangingPunct="1">
              <a:spcBef>
                <a:spcPct val="50000"/>
              </a:spcBef>
            </a:pPr>
            <a:r>
              <a:rPr lang="en-US" sz="2400" b="1" dirty="0" smtClean="0">
                <a:latin typeface="Arial" pitchFamily="34" charset="0"/>
              </a:rPr>
              <a:t>8- </a:t>
            </a:r>
            <a:r>
              <a:rPr lang="en-US" sz="2800" b="1" dirty="0">
                <a:latin typeface="Arial" pitchFamily="34" charset="0"/>
              </a:rPr>
              <a:t>Setup sterile supplies .</a:t>
            </a:r>
          </a:p>
          <a:p>
            <a:pPr algn="l" rtl="0" eaLnBrk="1" hangingPunct="1">
              <a:spcBef>
                <a:spcPct val="50000"/>
              </a:spcBef>
            </a:pPr>
            <a:r>
              <a:rPr lang="en-US" sz="2800" b="1" dirty="0">
                <a:latin typeface="Arial" pitchFamily="34" charset="0"/>
              </a:rPr>
              <a:t>- Open the sterile dressing set using aseptic technique .</a:t>
            </a:r>
          </a:p>
          <a:p>
            <a:pPr algn="l" rtl="0" eaLnBrk="1" hangingPunct="1">
              <a:spcBef>
                <a:spcPct val="50000"/>
              </a:spcBef>
            </a:pPr>
            <a:r>
              <a:rPr lang="en-US" sz="2800" b="1" dirty="0">
                <a:latin typeface="Arial" pitchFamily="34" charset="0"/>
              </a:rPr>
              <a:t>- Place the sterile drape beside the wound .</a:t>
            </a:r>
          </a:p>
          <a:p>
            <a:pPr algn="l" rtl="0" eaLnBrk="1" hangingPunct="1">
              <a:spcBef>
                <a:spcPct val="50000"/>
              </a:spcBef>
            </a:pPr>
            <a:r>
              <a:rPr lang="en-US" sz="2800" b="1" dirty="0">
                <a:latin typeface="Arial" pitchFamily="34" charset="0"/>
              </a:rPr>
              <a:t>- Open the sterile cleaning solution pour it over the gauze sponges .</a:t>
            </a:r>
          </a:p>
          <a:p>
            <a:pPr algn="l" rtl="0" eaLnBrk="1" hangingPunct="1">
              <a:spcBef>
                <a:spcPct val="50000"/>
              </a:spcBef>
            </a:pPr>
            <a:r>
              <a:rPr lang="en-US" sz="2800" b="1" dirty="0" smtClean="0">
                <a:latin typeface="Arial" pitchFamily="34" charset="0"/>
              </a:rPr>
              <a:t>9- </a:t>
            </a:r>
            <a:r>
              <a:rPr lang="en-US" sz="2800" b="1" dirty="0">
                <a:latin typeface="Arial" pitchFamily="34" charset="0"/>
              </a:rPr>
              <a:t>Put on sterile gloves .</a:t>
            </a:r>
            <a:endParaRPr lang="en-US" sz="2000" b="1" dirty="0">
              <a:latin typeface="Arial" pitchFamily="34" charset="0"/>
            </a:endParaRPr>
          </a:p>
        </p:txBody>
      </p:sp>
      <p:pic>
        <p:nvPicPr>
          <p:cNvPr id="11269" name="Picture 5" descr="sterile"/>
          <p:cNvPicPr>
            <a:picLocks noChangeAspect="1" noChangeArrowheads="1"/>
          </p:cNvPicPr>
          <p:nvPr/>
        </p:nvPicPr>
        <p:blipFill>
          <a:blip r:embed="rId2"/>
          <a:srcRect/>
          <a:stretch>
            <a:fillRect/>
          </a:stretch>
        </p:blipFill>
        <p:spPr bwMode="auto">
          <a:xfrm>
            <a:off x="5292725" y="0"/>
            <a:ext cx="3851275" cy="3357563"/>
          </a:xfrm>
          <a:prstGeom prst="rect">
            <a:avLst/>
          </a:prstGeom>
          <a:noFill/>
        </p:spPr>
      </p:pic>
      <p:pic>
        <p:nvPicPr>
          <p:cNvPr id="11270" name="Picture 6" descr="apply sterile"/>
          <p:cNvPicPr>
            <a:picLocks noChangeAspect="1" noChangeArrowheads="1"/>
          </p:cNvPicPr>
          <p:nvPr/>
        </p:nvPicPr>
        <p:blipFill>
          <a:blip r:embed="rId3"/>
          <a:srcRect/>
          <a:stretch>
            <a:fillRect/>
          </a:stretch>
        </p:blipFill>
        <p:spPr bwMode="auto">
          <a:xfrm>
            <a:off x="5292725" y="3573463"/>
            <a:ext cx="3851275" cy="2819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TotalTime>
  <Words>616</Words>
  <Application>Microsoft Office PowerPoint</Application>
  <PresentationFormat>On-screen Show (4:3)</PresentationFormat>
  <Paragraphs>101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Opulent</vt:lpstr>
      <vt:lpstr>Wound dressing </vt:lpstr>
      <vt:lpstr>Definition:</vt:lpstr>
      <vt:lpstr>Purpose </vt:lpstr>
      <vt:lpstr>Equipment </vt:lpstr>
      <vt:lpstr>Assessment </vt:lpstr>
      <vt:lpstr>:procedure</vt:lpstr>
      <vt:lpstr>Performance </vt:lpstr>
      <vt:lpstr>PowerPoint Presentation</vt:lpstr>
      <vt:lpstr>PowerPoint Presentation</vt:lpstr>
      <vt:lpstr>PowerPoint Presentation</vt:lpstr>
      <vt:lpstr>PowerPoint Presentation</vt:lpstr>
      <vt:lpstr>PowerPoint Presentation</vt:lpstr>
      <vt:lpstr>Irrigation wound</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ALBORAQ</dc:creator>
  <cp:lastModifiedBy>ismail - [2010]</cp:lastModifiedBy>
  <cp:revision>12</cp:revision>
  <dcterms:created xsi:type="dcterms:W3CDTF">2018-08-26T19:50:53Z</dcterms:created>
  <dcterms:modified xsi:type="dcterms:W3CDTF">2020-03-27T22:45:10Z</dcterms:modified>
</cp:coreProperties>
</file>