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410" r:id="rId2"/>
    <p:sldId id="412" r:id="rId3"/>
    <p:sldId id="414" r:id="rId4"/>
    <p:sldId id="257" r:id="rId5"/>
    <p:sldId id="258" r:id="rId6"/>
    <p:sldId id="259" r:id="rId7"/>
    <p:sldId id="268" r:id="rId8"/>
    <p:sldId id="269" r:id="rId9"/>
    <p:sldId id="272" r:id="rId10"/>
    <p:sldId id="273" r:id="rId11"/>
    <p:sldId id="378" r:id="rId12"/>
    <p:sldId id="275" r:id="rId13"/>
    <p:sldId id="276" r:id="rId14"/>
    <p:sldId id="277" r:id="rId15"/>
    <p:sldId id="278" r:id="rId16"/>
    <p:sldId id="279" r:id="rId17"/>
    <p:sldId id="287" r:id="rId18"/>
    <p:sldId id="280" r:id="rId19"/>
    <p:sldId id="281" r:id="rId20"/>
    <p:sldId id="282" r:id="rId21"/>
    <p:sldId id="283" r:id="rId22"/>
    <p:sldId id="284" r:id="rId23"/>
    <p:sldId id="416" r:id="rId24"/>
    <p:sldId id="379" r:id="rId25"/>
    <p:sldId id="380" r:id="rId26"/>
    <p:sldId id="297" r:id="rId27"/>
    <p:sldId id="382" r:id="rId28"/>
    <p:sldId id="291" r:id="rId29"/>
    <p:sldId id="292" r:id="rId30"/>
    <p:sldId id="293" r:id="rId31"/>
    <p:sldId id="418" r:id="rId32"/>
    <p:sldId id="298" r:id="rId33"/>
    <p:sldId id="300" r:id="rId34"/>
    <p:sldId id="301" r:id="rId35"/>
    <p:sldId id="308" r:id="rId36"/>
    <p:sldId id="421" r:id="rId37"/>
    <p:sldId id="309" r:id="rId38"/>
    <p:sldId id="310" r:id="rId39"/>
    <p:sldId id="311" r:id="rId40"/>
    <p:sldId id="383" r:id="rId41"/>
    <p:sldId id="312" r:id="rId42"/>
    <p:sldId id="422" r:id="rId43"/>
    <p:sldId id="314" r:id="rId44"/>
    <p:sldId id="315" r:id="rId45"/>
    <p:sldId id="303" r:id="rId46"/>
    <p:sldId id="385" r:id="rId47"/>
    <p:sldId id="304" r:id="rId48"/>
    <p:sldId id="316" r:id="rId49"/>
    <p:sldId id="305" r:id="rId50"/>
    <p:sldId id="317" r:id="rId51"/>
    <p:sldId id="387" r:id="rId52"/>
    <p:sldId id="424" r:id="rId53"/>
    <p:sldId id="388" r:id="rId54"/>
    <p:sldId id="319" r:id="rId55"/>
    <p:sldId id="425" r:id="rId56"/>
    <p:sldId id="320" r:id="rId57"/>
    <p:sldId id="389" r:id="rId58"/>
    <p:sldId id="325" r:id="rId59"/>
    <p:sldId id="390" r:id="rId60"/>
    <p:sldId id="391" r:id="rId61"/>
    <p:sldId id="384" r:id="rId62"/>
    <p:sldId id="326" r:id="rId63"/>
    <p:sldId id="393" r:id="rId64"/>
    <p:sldId id="395" r:id="rId65"/>
    <p:sldId id="329" r:id="rId66"/>
    <p:sldId id="398" r:id="rId67"/>
    <p:sldId id="399" r:id="rId68"/>
    <p:sldId id="396" r:id="rId69"/>
    <p:sldId id="401" r:id="rId70"/>
    <p:sldId id="403" r:id="rId71"/>
    <p:sldId id="404" r:id="rId72"/>
    <p:sldId id="405" r:id="rId73"/>
    <p:sldId id="330" r:id="rId74"/>
    <p:sldId id="331" r:id="rId75"/>
    <p:sldId id="406" r:id="rId76"/>
    <p:sldId id="336" r:id="rId77"/>
    <p:sldId id="342" r:id="rId78"/>
    <p:sldId id="343" r:id="rId79"/>
    <p:sldId id="407" r:id="rId80"/>
    <p:sldId id="344" r:id="rId81"/>
    <p:sldId id="408" r:id="rId82"/>
    <p:sldId id="345" r:id="rId83"/>
    <p:sldId id="295" r:id="rId84"/>
    <p:sldId id="427"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70"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73BFB47-0F8E-4039-ACF4-8DCAD449986A}" type="datetimeFigureOut">
              <a:rPr lang="ar-EG" smtClean="0"/>
              <a:t>05/08/1441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FFAC001-93B5-47FB-BF91-3936845538EB}" type="slidenum">
              <a:rPr lang="ar-EG" smtClean="0"/>
              <a:t>‹#›</a:t>
            </a:fld>
            <a:endParaRPr lang="ar-EG"/>
          </a:p>
        </p:txBody>
      </p:sp>
    </p:spTree>
    <p:extLst>
      <p:ext uri="{BB962C8B-B14F-4D97-AF65-F5344CB8AC3E}">
        <p14:creationId xmlns:p14="http://schemas.microsoft.com/office/powerpoint/2010/main" val="13904770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dc.gov/h1n1flu/investigation.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88C5A-A2C8-47BF-A97A-C12F8EA5450B}" type="slidenum">
              <a:rPr lang="ar-SA"/>
              <a:pPr/>
              <a:t>1</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xfrm>
            <a:off x="6566475" y="8957804"/>
            <a:ext cx="266037" cy="210926"/>
          </a:xfrm>
        </p:spPr>
        <p:txBody>
          <a:bodyPr/>
          <a:lstStyle>
            <a:lvl1pPr defTabSz="917575" rtl="0" eaLnBrk="0" hangingPunct="0">
              <a:lnSpc>
                <a:spcPct val="75000"/>
              </a:lnSpc>
              <a:defRPr sz="4000" u="sng">
                <a:solidFill>
                  <a:srgbClr val="FFFF66"/>
                </a:solidFill>
                <a:latin typeface="Arial" pitchFamily="34" charset="0"/>
              </a:defRPr>
            </a:lvl1pPr>
            <a:lvl2pPr marL="742950" indent="-285750" defTabSz="917575" rtl="0" eaLnBrk="0" hangingPunct="0">
              <a:lnSpc>
                <a:spcPct val="75000"/>
              </a:lnSpc>
              <a:defRPr sz="4000" u="sng">
                <a:solidFill>
                  <a:srgbClr val="FFFF66"/>
                </a:solidFill>
                <a:latin typeface="Arial" pitchFamily="34" charset="0"/>
              </a:defRPr>
            </a:lvl2pPr>
            <a:lvl3pPr marL="1143000" indent="-228600" defTabSz="917575" rtl="0" eaLnBrk="0" hangingPunct="0">
              <a:lnSpc>
                <a:spcPct val="75000"/>
              </a:lnSpc>
              <a:defRPr sz="4000" u="sng">
                <a:solidFill>
                  <a:srgbClr val="FFFF66"/>
                </a:solidFill>
                <a:latin typeface="Arial" pitchFamily="34" charset="0"/>
              </a:defRPr>
            </a:lvl3pPr>
            <a:lvl4pPr marL="1600200" indent="-228600" defTabSz="917575" rtl="0" eaLnBrk="0" hangingPunct="0">
              <a:lnSpc>
                <a:spcPct val="75000"/>
              </a:lnSpc>
              <a:defRPr sz="4000" u="sng">
                <a:solidFill>
                  <a:srgbClr val="FFFF66"/>
                </a:solidFill>
                <a:latin typeface="Arial" pitchFamily="34" charset="0"/>
              </a:defRPr>
            </a:lvl4pPr>
            <a:lvl5pPr marL="2057400" indent="-228600" defTabSz="917575" rtl="0" eaLnBrk="0" hangingPunct="0">
              <a:lnSpc>
                <a:spcPct val="75000"/>
              </a:lnSpc>
              <a:defRPr sz="4000" u="sng">
                <a:solidFill>
                  <a:srgbClr val="FFFF66"/>
                </a:solidFill>
                <a:latin typeface="Arial" pitchFamily="34" charset="0"/>
              </a:defRPr>
            </a:lvl5pPr>
            <a:lvl6pPr marL="2514600" indent="-228600" defTabSz="917575" rtl="0" eaLnBrk="0" fontAlgn="base" hangingPunct="0">
              <a:lnSpc>
                <a:spcPct val="75000"/>
              </a:lnSpc>
              <a:spcBef>
                <a:spcPct val="0"/>
              </a:spcBef>
              <a:spcAft>
                <a:spcPct val="0"/>
              </a:spcAft>
              <a:defRPr sz="4000" u="sng">
                <a:solidFill>
                  <a:srgbClr val="FFFF66"/>
                </a:solidFill>
                <a:latin typeface="Arial" pitchFamily="34" charset="0"/>
              </a:defRPr>
            </a:lvl6pPr>
            <a:lvl7pPr marL="2971800" indent="-228600" defTabSz="917575" rtl="0" eaLnBrk="0" fontAlgn="base" hangingPunct="0">
              <a:lnSpc>
                <a:spcPct val="75000"/>
              </a:lnSpc>
              <a:spcBef>
                <a:spcPct val="0"/>
              </a:spcBef>
              <a:spcAft>
                <a:spcPct val="0"/>
              </a:spcAft>
              <a:defRPr sz="4000" u="sng">
                <a:solidFill>
                  <a:srgbClr val="FFFF66"/>
                </a:solidFill>
                <a:latin typeface="Arial" pitchFamily="34" charset="0"/>
              </a:defRPr>
            </a:lvl7pPr>
            <a:lvl8pPr marL="3429000" indent="-228600" defTabSz="917575" rtl="0" eaLnBrk="0" fontAlgn="base" hangingPunct="0">
              <a:lnSpc>
                <a:spcPct val="75000"/>
              </a:lnSpc>
              <a:spcBef>
                <a:spcPct val="0"/>
              </a:spcBef>
              <a:spcAft>
                <a:spcPct val="0"/>
              </a:spcAft>
              <a:defRPr sz="4000" u="sng">
                <a:solidFill>
                  <a:srgbClr val="FFFF66"/>
                </a:solidFill>
                <a:latin typeface="Arial" pitchFamily="34" charset="0"/>
              </a:defRPr>
            </a:lvl8pPr>
            <a:lvl9pPr marL="3886200" indent="-228600" defTabSz="917575" rtl="0" eaLnBrk="0" fontAlgn="base" hangingPunct="0">
              <a:lnSpc>
                <a:spcPct val="75000"/>
              </a:lnSpc>
              <a:spcBef>
                <a:spcPct val="0"/>
              </a:spcBef>
              <a:spcAft>
                <a:spcPct val="0"/>
              </a:spcAft>
              <a:defRPr sz="4000" u="sng">
                <a:solidFill>
                  <a:srgbClr val="FFFF66"/>
                </a:solidFill>
                <a:latin typeface="Arial" pitchFamily="34" charset="0"/>
              </a:defRPr>
            </a:lvl9pPr>
          </a:lstStyle>
          <a:p>
            <a:pPr>
              <a:defRPr/>
            </a:pPr>
            <a:fld id="{46E9E71B-E303-4C1D-AB68-684C542B9A36}" type="slidenum">
              <a:rPr lang="ar-SA" sz="1200" u="none" smtClean="0"/>
              <a:pPr>
                <a:defRPr/>
              </a:pPr>
              <a:t>8</a:t>
            </a:fld>
            <a:endParaRPr lang="en-US" sz="1200" u="none"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890505" y="4318890"/>
            <a:ext cx="184792" cy="253111"/>
          </a:xfrm>
          <a:noFill/>
        </p:spPr>
        <p:txBody>
          <a:bodyPr/>
          <a:lstStyle/>
          <a:p>
            <a:pPr eaLnBrk="1" hangingPunct="1"/>
            <a:endParaRPr lang="ar-E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xfrm>
            <a:off x="6566475" y="8957804"/>
            <a:ext cx="266037" cy="210926"/>
          </a:xfrm>
        </p:spPr>
        <p:txBody>
          <a:bodyPr/>
          <a:lstStyle>
            <a:lvl1pPr defTabSz="917575" rtl="0" eaLnBrk="0" hangingPunct="0">
              <a:lnSpc>
                <a:spcPct val="75000"/>
              </a:lnSpc>
              <a:defRPr sz="4000" u="sng">
                <a:solidFill>
                  <a:srgbClr val="FFFF66"/>
                </a:solidFill>
                <a:latin typeface="Arial" pitchFamily="34" charset="0"/>
              </a:defRPr>
            </a:lvl1pPr>
            <a:lvl2pPr marL="742950" indent="-285750" defTabSz="917575" rtl="0" eaLnBrk="0" hangingPunct="0">
              <a:lnSpc>
                <a:spcPct val="75000"/>
              </a:lnSpc>
              <a:defRPr sz="4000" u="sng">
                <a:solidFill>
                  <a:srgbClr val="FFFF66"/>
                </a:solidFill>
                <a:latin typeface="Arial" pitchFamily="34" charset="0"/>
              </a:defRPr>
            </a:lvl2pPr>
            <a:lvl3pPr marL="1143000" indent="-228600" defTabSz="917575" rtl="0" eaLnBrk="0" hangingPunct="0">
              <a:lnSpc>
                <a:spcPct val="75000"/>
              </a:lnSpc>
              <a:defRPr sz="4000" u="sng">
                <a:solidFill>
                  <a:srgbClr val="FFFF66"/>
                </a:solidFill>
                <a:latin typeface="Arial" pitchFamily="34" charset="0"/>
              </a:defRPr>
            </a:lvl3pPr>
            <a:lvl4pPr marL="1600200" indent="-228600" defTabSz="917575" rtl="0" eaLnBrk="0" hangingPunct="0">
              <a:lnSpc>
                <a:spcPct val="75000"/>
              </a:lnSpc>
              <a:defRPr sz="4000" u="sng">
                <a:solidFill>
                  <a:srgbClr val="FFFF66"/>
                </a:solidFill>
                <a:latin typeface="Arial" pitchFamily="34" charset="0"/>
              </a:defRPr>
            </a:lvl4pPr>
            <a:lvl5pPr marL="2057400" indent="-228600" defTabSz="917575" rtl="0" eaLnBrk="0" hangingPunct="0">
              <a:lnSpc>
                <a:spcPct val="75000"/>
              </a:lnSpc>
              <a:defRPr sz="4000" u="sng">
                <a:solidFill>
                  <a:srgbClr val="FFFF66"/>
                </a:solidFill>
                <a:latin typeface="Arial" pitchFamily="34" charset="0"/>
              </a:defRPr>
            </a:lvl5pPr>
            <a:lvl6pPr marL="2514600" indent="-228600" defTabSz="917575" rtl="0" eaLnBrk="0" fontAlgn="base" hangingPunct="0">
              <a:lnSpc>
                <a:spcPct val="75000"/>
              </a:lnSpc>
              <a:spcBef>
                <a:spcPct val="0"/>
              </a:spcBef>
              <a:spcAft>
                <a:spcPct val="0"/>
              </a:spcAft>
              <a:defRPr sz="4000" u="sng">
                <a:solidFill>
                  <a:srgbClr val="FFFF66"/>
                </a:solidFill>
                <a:latin typeface="Arial" pitchFamily="34" charset="0"/>
              </a:defRPr>
            </a:lvl6pPr>
            <a:lvl7pPr marL="2971800" indent="-228600" defTabSz="917575" rtl="0" eaLnBrk="0" fontAlgn="base" hangingPunct="0">
              <a:lnSpc>
                <a:spcPct val="75000"/>
              </a:lnSpc>
              <a:spcBef>
                <a:spcPct val="0"/>
              </a:spcBef>
              <a:spcAft>
                <a:spcPct val="0"/>
              </a:spcAft>
              <a:defRPr sz="4000" u="sng">
                <a:solidFill>
                  <a:srgbClr val="FFFF66"/>
                </a:solidFill>
                <a:latin typeface="Arial" pitchFamily="34" charset="0"/>
              </a:defRPr>
            </a:lvl7pPr>
            <a:lvl8pPr marL="3429000" indent="-228600" defTabSz="917575" rtl="0" eaLnBrk="0" fontAlgn="base" hangingPunct="0">
              <a:lnSpc>
                <a:spcPct val="75000"/>
              </a:lnSpc>
              <a:spcBef>
                <a:spcPct val="0"/>
              </a:spcBef>
              <a:spcAft>
                <a:spcPct val="0"/>
              </a:spcAft>
              <a:defRPr sz="4000" u="sng">
                <a:solidFill>
                  <a:srgbClr val="FFFF66"/>
                </a:solidFill>
                <a:latin typeface="Arial" pitchFamily="34" charset="0"/>
              </a:defRPr>
            </a:lvl8pPr>
            <a:lvl9pPr marL="3886200" indent="-228600" defTabSz="917575" rtl="0" eaLnBrk="0" fontAlgn="base" hangingPunct="0">
              <a:lnSpc>
                <a:spcPct val="75000"/>
              </a:lnSpc>
              <a:spcBef>
                <a:spcPct val="0"/>
              </a:spcBef>
              <a:spcAft>
                <a:spcPct val="0"/>
              </a:spcAft>
              <a:defRPr sz="4000" u="sng">
                <a:solidFill>
                  <a:srgbClr val="FFFF66"/>
                </a:solidFill>
                <a:latin typeface="Arial" pitchFamily="34" charset="0"/>
              </a:defRPr>
            </a:lvl9pPr>
          </a:lstStyle>
          <a:p>
            <a:pPr>
              <a:defRPr/>
            </a:pPr>
            <a:fld id="{C956BC93-A11E-4BFC-AEF3-F5388E2BC0D5}" type="slidenum">
              <a:rPr lang="ar-SA" sz="1200" u="none" smtClean="0"/>
              <a:pPr>
                <a:defRPr/>
              </a:pPr>
              <a:t>9</a:t>
            </a:fld>
            <a:endParaRPr lang="en-US" sz="1200" u="none"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890505" y="4318890"/>
            <a:ext cx="5370108" cy="1032809"/>
          </a:xfrm>
          <a:noFill/>
        </p:spPr>
        <p:txBody>
          <a:bodyPr wrap="square"/>
          <a:lstStyle/>
          <a:p>
            <a:pPr eaLnBrk="1" hangingPunct="1"/>
            <a:r>
              <a:rPr lang="en-US" smtClean="0"/>
              <a:t>For the most current number of human cases visit the CDC H1N1flu website: </a:t>
            </a:r>
            <a:r>
              <a:rPr lang="en-US" smtClean="0">
                <a:hlinkClick r:id="rId3"/>
              </a:rPr>
              <a:t>http://www.cdc.gov/h1n1flu/investigation.htm</a:t>
            </a:r>
            <a:r>
              <a:rPr lang="en-US" smtClean="0"/>
              <a:t>. </a:t>
            </a:r>
          </a:p>
          <a:p>
            <a:pPr eaLnBrk="1" hangingPunct="1"/>
            <a:r>
              <a:rPr lang="en-US" smtClean="0"/>
              <a:t>CDC, along with state and local health agencies, are working together to investigate this situation.</a:t>
            </a:r>
          </a:p>
          <a:p>
            <a:pPr eaLnBrk="1" hangingPunct="1"/>
            <a:r>
              <a:rPr lang="en-US" smtClean="0"/>
              <a:t>Numbers are updated every at 11:00 AM EDT.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6566475" y="8957804"/>
            <a:ext cx="266037" cy="210926"/>
          </a:xfrm>
        </p:spPr>
        <p:txBody>
          <a:bodyPr/>
          <a:lstStyle>
            <a:lvl1pPr defTabSz="917575" rtl="0" eaLnBrk="0" hangingPunct="0">
              <a:lnSpc>
                <a:spcPct val="75000"/>
              </a:lnSpc>
              <a:defRPr sz="4000" u="sng">
                <a:solidFill>
                  <a:srgbClr val="FFFF66"/>
                </a:solidFill>
                <a:latin typeface="Arial" pitchFamily="34" charset="0"/>
              </a:defRPr>
            </a:lvl1pPr>
            <a:lvl2pPr marL="742950" indent="-285750" defTabSz="917575" rtl="0" eaLnBrk="0" hangingPunct="0">
              <a:lnSpc>
                <a:spcPct val="75000"/>
              </a:lnSpc>
              <a:defRPr sz="4000" u="sng">
                <a:solidFill>
                  <a:srgbClr val="FFFF66"/>
                </a:solidFill>
                <a:latin typeface="Arial" pitchFamily="34" charset="0"/>
              </a:defRPr>
            </a:lvl2pPr>
            <a:lvl3pPr marL="1143000" indent="-228600" defTabSz="917575" rtl="0" eaLnBrk="0" hangingPunct="0">
              <a:lnSpc>
                <a:spcPct val="75000"/>
              </a:lnSpc>
              <a:defRPr sz="4000" u="sng">
                <a:solidFill>
                  <a:srgbClr val="FFFF66"/>
                </a:solidFill>
                <a:latin typeface="Arial" pitchFamily="34" charset="0"/>
              </a:defRPr>
            </a:lvl3pPr>
            <a:lvl4pPr marL="1600200" indent="-228600" defTabSz="917575" rtl="0" eaLnBrk="0" hangingPunct="0">
              <a:lnSpc>
                <a:spcPct val="75000"/>
              </a:lnSpc>
              <a:defRPr sz="4000" u="sng">
                <a:solidFill>
                  <a:srgbClr val="FFFF66"/>
                </a:solidFill>
                <a:latin typeface="Arial" pitchFamily="34" charset="0"/>
              </a:defRPr>
            </a:lvl4pPr>
            <a:lvl5pPr marL="2057400" indent="-228600" defTabSz="917575" rtl="0" eaLnBrk="0" hangingPunct="0">
              <a:lnSpc>
                <a:spcPct val="75000"/>
              </a:lnSpc>
              <a:defRPr sz="4000" u="sng">
                <a:solidFill>
                  <a:srgbClr val="FFFF66"/>
                </a:solidFill>
                <a:latin typeface="Arial" pitchFamily="34" charset="0"/>
              </a:defRPr>
            </a:lvl5pPr>
            <a:lvl6pPr marL="2514600" indent="-228600" defTabSz="917575" rtl="0" eaLnBrk="0" fontAlgn="base" hangingPunct="0">
              <a:lnSpc>
                <a:spcPct val="75000"/>
              </a:lnSpc>
              <a:spcBef>
                <a:spcPct val="0"/>
              </a:spcBef>
              <a:spcAft>
                <a:spcPct val="0"/>
              </a:spcAft>
              <a:defRPr sz="4000" u="sng">
                <a:solidFill>
                  <a:srgbClr val="FFFF66"/>
                </a:solidFill>
                <a:latin typeface="Arial" pitchFamily="34" charset="0"/>
              </a:defRPr>
            </a:lvl6pPr>
            <a:lvl7pPr marL="2971800" indent="-228600" defTabSz="917575" rtl="0" eaLnBrk="0" fontAlgn="base" hangingPunct="0">
              <a:lnSpc>
                <a:spcPct val="75000"/>
              </a:lnSpc>
              <a:spcBef>
                <a:spcPct val="0"/>
              </a:spcBef>
              <a:spcAft>
                <a:spcPct val="0"/>
              </a:spcAft>
              <a:defRPr sz="4000" u="sng">
                <a:solidFill>
                  <a:srgbClr val="FFFF66"/>
                </a:solidFill>
                <a:latin typeface="Arial" pitchFamily="34" charset="0"/>
              </a:defRPr>
            </a:lvl7pPr>
            <a:lvl8pPr marL="3429000" indent="-228600" defTabSz="917575" rtl="0" eaLnBrk="0" fontAlgn="base" hangingPunct="0">
              <a:lnSpc>
                <a:spcPct val="75000"/>
              </a:lnSpc>
              <a:spcBef>
                <a:spcPct val="0"/>
              </a:spcBef>
              <a:spcAft>
                <a:spcPct val="0"/>
              </a:spcAft>
              <a:defRPr sz="4000" u="sng">
                <a:solidFill>
                  <a:srgbClr val="FFFF66"/>
                </a:solidFill>
                <a:latin typeface="Arial" pitchFamily="34" charset="0"/>
              </a:defRPr>
            </a:lvl8pPr>
            <a:lvl9pPr marL="3886200" indent="-228600" defTabSz="917575" rtl="0" eaLnBrk="0" fontAlgn="base" hangingPunct="0">
              <a:lnSpc>
                <a:spcPct val="75000"/>
              </a:lnSpc>
              <a:spcBef>
                <a:spcPct val="0"/>
              </a:spcBef>
              <a:spcAft>
                <a:spcPct val="0"/>
              </a:spcAft>
              <a:defRPr sz="4000" u="sng">
                <a:solidFill>
                  <a:srgbClr val="FFFF66"/>
                </a:solidFill>
                <a:latin typeface="Arial" pitchFamily="34" charset="0"/>
              </a:defRPr>
            </a:lvl9pPr>
          </a:lstStyle>
          <a:p>
            <a:pPr>
              <a:defRPr/>
            </a:pPr>
            <a:fld id="{C0C485BB-3E73-422A-9E94-8334DB57F01F}" type="slidenum">
              <a:rPr lang="ar-SA" sz="1200" u="none" smtClean="0"/>
              <a:pPr>
                <a:defRPr/>
              </a:pPr>
              <a:t>12</a:t>
            </a:fld>
            <a:endParaRPr lang="en-US" sz="1200" u="none"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890505" y="4318890"/>
            <a:ext cx="5024421" cy="253111"/>
          </a:xfrm>
          <a:noFill/>
        </p:spPr>
        <p:txBody>
          <a:bodyPr wrap="square"/>
          <a:lstStyle/>
          <a:p>
            <a:pPr eaLnBrk="1" hangingPunct="1"/>
            <a:endParaRPr lang="ar-E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xfrm>
            <a:off x="6566475" y="8957804"/>
            <a:ext cx="266037" cy="210926"/>
          </a:xfrm>
        </p:spPr>
        <p:txBody>
          <a:bodyPr/>
          <a:lstStyle>
            <a:lvl1pPr defTabSz="917575" rtl="0" eaLnBrk="0" hangingPunct="0">
              <a:lnSpc>
                <a:spcPct val="75000"/>
              </a:lnSpc>
              <a:defRPr sz="4000" u="sng">
                <a:solidFill>
                  <a:srgbClr val="FFFF66"/>
                </a:solidFill>
                <a:latin typeface="Arial" pitchFamily="34" charset="0"/>
              </a:defRPr>
            </a:lvl1pPr>
            <a:lvl2pPr marL="742950" indent="-285750" defTabSz="917575" rtl="0" eaLnBrk="0" hangingPunct="0">
              <a:lnSpc>
                <a:spcPct val="75000"/>
              </a:lnSpc>
              <a:defRPr sz="4000" u="sng">
                <a:solidFill>
                  <a:srgbClr val="FFFF66"/>
                </a:solidFill>
                <a:latin typeface="Arial" pitchFamily="34" charset="0"/>
              </a:defRPr>
            </a:lvl2pPr>
            <a:lvl3pPr marL="1143000" indent="-228600" defTabSz="917575" rtl="0" eaLnBrk="0" hangingPunct="0">
              <a:lnSpc>
                <a:spcPct val="75000"/>
              </a:lnSpc>
              <a:defRPr sz="4000" u="sng">
                <a:solidFill>
                  <a:srgbClr val="FFFF66"/>
                </a:solidFill>
                <a:latin typeface="Arial" pitchFamily="34" charset="0"/>
              </a:defRPr>
            </a:lvl3pPr>
            <a:lvl4pPr marL="1600200" indent="-228600" defTabSz="917575" rtl="0" eaLnBrk="0" hangingPunct="0">
              <a:lnSpc>
                <a:spcPct val="75000"/>
              </a:lnSpc>
              <a:defRPr sz="4000" u="sng">
                <a:solidFill>
                  <a:srgbClr val="FFFF66"/>
                </a:solidFill>
                <a:latin typeface="Arial" pitchFamily="34" charset="0"/>
              </a:defRPr>
            </a:lvl4pPr>
            <a:lvl5pPr marL="2057400" indent="-228600" defTabSz="917575" rtl="0" eaLnBrk="0" hangingPunct="0">
              <a:lnSpc>
                <a:spcPct val="75000"/>
              </a:lnSpc>
              <a:defRPr sz="4000" u="sng">
                <a:solidFill>
                  <a:srgbClr val="FFFF66"/>
                </a:solidFill>
                <a:latin typeface="Arial" pitchFamily="34" charset="0"/>
              </a:defRPr>
            </a:lvl5pPr>
            <a:lvl6pPr marL="2514600" indent="-228600" defTabSz="917575" rtl="0" eaLnBrk="0" fontAlgn="base" hangingPunct="0">
              <a:lnSpc>
                <a:spcPct val="75000"/>
              </a:lnSpc>
              <a:spcBef>
                <a:spcPct val="0"/>
              </a:spcBef>
              <a:spcAft>
                <a:spcPct val="0"/>
              </a:spcAft>
              <a:defRPr sz="4000" u="sng">
                <a:solidFill>
                  <a:srgbClr val="FFFF66"/>
                </a:solidFill>
                <a:latin typeface="Arial" pitchFamily="34" charset="0"/>
              </a:defRPr>
            </a:lvl6pPr>
            <a:lvl7pPr marL="2971800" indent="-228600" defTabSz="917575" rtl="0" eaLnBrk="0" fontAlgn="base" hangingPunct="0">
              <a:lnSpc>
                <a:spcPct val="75000"/>
              </a:lnSpc>
              <a:spcBef>
                <a:spcPct val="0"/>
              </a:spcBef>
              <a:spcAft>
                <a:spcPct val="0"/>
              </a:spcAft>
              <a:defRPr sz="4000" u="sng">
                <a:solidFill>
                  <a:srgbClr val="FFFF66"/>
                </a:solidFill>
                <a:latin typeface="Arial" pitchFamily="34" charset="0"/>
              </a:defRPr>
            </a:lvl7pPr>
            <a:lvl8pPr marL="3429000" indent="-228600" defTabSz="917575" rtl="0" eaLnBrk="0" fontAlgn="base" hangingPunct="0">
              <a:lnSpc>
                <a:spcPct val="75000"/>
              </a:lnSpc>
              <a:spcBef>
                <a:spcPct val="0"/>
              </a:spcBef>
              <a:spcAft>
                <a:spcPct val="0"/>
              </a:spcAft>
              <a:defRPr sz="4000" u="sng">
                <a:solidFill>
                  <a:srgbClr val="FFFF66"/>
                </a:solidFill>
                <a:latin typeface="Arial" pitchFamily="34" charset="0"/>
              </a:defRPr>
            </a:lvl8pPr>
            <a:lvl9pPr marL="3886200" indent="-228600" defTabSz="917575" rtl="0" eaLnBrk="0" fontAlgn="base" hangingPunct="0">
              <a:lnSpc>
                <a:spcPct val="75000"/>
              </a:lnSpc>
              <a:spcBef>
                <a:spcPct val="0"/>
              </a:spcBef>
              <a:spcAft>
                <a:spcPct val="0"/>
              </a:spcAft>
              <a:defRPr sz="4000" u="sng">
                <a:solidFill>
                  <a:srgbClr val="FFFF66"/>
                </a:solidFill>
                <a:latin typeface="Arial" pitchFamily="34" charset="0"/>
              </a:defRPr>
            </a:lvl9pPr>
          </a:lstStyle>
          <a:p>
            <a:pPr>
              <a:defRPr/>
            </a:pPr>
            <a:fld id="{BBE865C0-F252-4D92-AE17-68D5A15D49C5}" type="slidenum">
              <a:rPr lang="ar-SA" sz="1200" u="none" smtClean="0"/>
              <a:pPr>
                <a:defRPr/>
              </a:pPr>
              <a:t>17</a:t>
            </a:fld>
            <a:endParaRPr lang="en-US" sz="1200" u="none"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890505" y="4318890"/>
            <a:ext cx="5024421" cy="253111"/>
          </a:xfrm>
          <a:noFill/>
        </p:spPr>
        <p:txBody>
          <a:bodyPr wrap="square"/>
          <a:lstStyle/>
          <a:p>
            <a:pPr eaLnBrk="1" hangingPunct="1"/>
            <a:endParaRPr lang="ar-E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endParaRPr lang="ar-EG" smtClean="0"/>
          </a:p>
        </p:txBody>
      </p:sp>
      <p:sp>
        <p:nvSpPr>
          <p:cNvPr id="4" name="Slide Number Placeholder 3"/>
          <p:cNvSpPr>
            <a:spLocks noGrp="1"/>
          </p:cNvSpPr>
          <p:nvPr>
            <p:ph type="sldNum" sz="quarter" idx="5"/>
          </p:nvPr>
        </p:nvSpPr>
        <p:spPr/>
        <p:txBody>
          <a:bodyPr/>
          <a:lstStyle/>
          <a:p>
            <a:pPr>
              <a:defRPr/>
            </a:pPr>
            <a:fld id="{D06FC9CB-7FE4-4158-9D00-A3647CC9206B}" type="slidenum">
              <a:rPr lang="ar-SA" smtClean="0"/>
              <a:pPr>
                <a:defRPr/>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xfrm>
            <a:off x="890505" y="4318890"/>
            <a:ext cx="184792" cy="253111"/>
          </a:xfrm>
          <a:noFill/>
        </p:spPr>
        <p:txBody>
          <a:bodyPr/>
          <a:lstStyle/>
          <a:p>
            <a:endParaRPr lang="ar-EG" smtClean="0"/>
          </a:p>
        </p:txBody>
      </p:sp>
      <p:sp>
        <p:nvSpPr>
          <p:cNvPr id="4" name="Slide Number Placeholder 3"/>
          <p:cNvSpPr>
            <a:spLocks noGrp="1"/>
          </p:cNvSpPr>
          <p:nvPr>
            <p:ph type="sldNum" sz="quarter" idx="5"/>
          </p:nvPr>
        </p:nvSpPr>
        <p:spPr>
          <a:xfrm>
            <a:off x="6486823" y="8957804"/>
            <a:ext cx="345688" cy="210926"/>
          </a:xfrm>
        </p:spPr>
        <p:txBody>
          <a:bodyPr/>
          <a:lstStyle/>
          <a:p>
            <a:pPr>
              <a:defRPr/>
            </a:pPr>
            <a:fld id="{4903E56E-41A9-40D5-AEDB-C9C3C1C7CC58}" type="slidenum">
              <a:rPr lang="ar-SA" smtClean="0"/>
              <a:pPr>
                <a:defRPr/>
              </a:pPr>
              <a:t>63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descr="%D8%A8%D8%B3%D9%85%20%D8%A7%D9%84%D9%84%D9%87%20%D8%A7%D9%84%D8%B1%D8%AD%D9%85%D9%86%20%D8%A7%D9%84%D8%B1%D8%AD%D9%8A%D9%8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645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423" y="228600"/>
            <a:ext cx="8153400" cy="990600"/>
          </a:xfrm>
        </p:spPr>
        <p:txBody>
          <a:bodyPr/>
          <a:lstStyle/>
          <a:p>
            <a:pPr eaLnBrk="1" hangingPunct="1"/>
            <a:r>
              <a:rPr lang="en-IN" b="1" u="sng" smtClean="0"/>
              <a:t>Compensatory stage</a:t>
            </a:r>
            <a:endParaRPr lang="ar-EG" b="1" u="sng" smtClean="0"/>
          </a:p>
        </p:txBody>
      </p:sp>
      <p:sp>
        <p:nvSpPr>
          <p:cNvPr id="19459" name="Content Placeholder 2"/>
          <p:cNvSpPr>
            <a:spLocks noGrp="1"/>
          </p:cNvSpPr>
          <p:nvPr>
            <p:ph sz="quarter" idx="1"/>
          </p:nvPr>
        </p:nvSpPr>
        <p:spPr>
          <a:xfrm>
            <a:off x="169333" y="990600"/>
            <a:ext cx="8737600" cy="5562600"/>
          </a:xfrm>
        </p:spPr>
        <p:txBody>
          <a:bodyPr>
            <a:normAutofit/>
          </a:bodyPr>
          <a:lstStyle/>
          <a:p>
            <a:pPr marL="0" indent="0" algn="just" rtl="0" eaLnBrk="1" hangingPunct="1">
              <a:lnSpc>
                <a:spcPct val="150000"/>
              </a:lnSpc>
              <a:buNone/>
            </a:pPr>
            <a:r>
              <a:rPr lang="en-IN" sz="2800" dirty="0" smtClean="0"/>
              <a:t>In this stage:-</a:t>
            </a:r>
          </a:p>
          <a:p>
            <a:pPr algn="just" rtl="0" eaLnBrk="1" hangingPunct="1">
              <a:lnSpc>
                <a:spcPct val="150000"/>
              </a:lnSpc>
            </a:pPr>
            <a:r>
              <a:rPr lang="en-IN" sz="2800" dirty="0" smtClean="0"/>
              <a:t>patient’s BP remains within normal limits.</a:t>
            </a:r>
          </a:p>
          <a:p>
            <a:pPr algn="just">
              <a:lnSpc>
                <a:spcPct val="150000"/>
              </a:lnSpc>
            </a:pPr>
            <a:r>
              <a:rPr lang="en-IN" sz="2800" dirty="0"/>
              <a:t>stimulation of the SNS </a:t>
            </a:r>
            <a:r>
              <a:rPr lang="en-IN" sz="2800" dirty="0" smtClean="0"/>
              <a:t>to release </a:t>
            </a:r>
            <a:r>
              <a:rPr lang="en-IN" sz="2800" dirty="0"/>
              <a:t>of </a:t>
            </a:r>
            <a:r>
              <a:rPr lang="en-IN" sz="2800" dirty="0" smtClean="0"/>
              <a:t>catecholamine's </a:t>
            </a:r>
            <a:r>
              <a:rPr lang="en-IN" sz="2800" dirty="0"/>
              <a:t>(epinephrine and norepinephrine</a:t>
            </a:r>
            <a:r>
              <a:rPr lang="en-IN" sz="2800" dirty="0" smtClean="0"/>
              <a:t>).</a:t>
            </a:r>
          </a:p>
          <a:p>
            <a:pPr algn="just">
              <a:lnSpc>
                <a:spcPct val="150000"/>
              </a:lnSpc>
            </a:pPr>
            <a:r>
              <a:rPr lang="en-IN" sz="2800" dirty="0"/>
              <a:t>Vasoconstriction, increased HR, and increased contractility of the heart contribute to maintaining adequate CO</a:t>
            </a:r>
            <a:r>
              <a:rPr lang="en-IN" sz="2800" dirty="0" smtClean="0"/>
              <a:t>.</a:t>
            </a:r>
          </a:p>
          <a:p>
            <a:pPr algn="just" rtl="0" eaLnBrk="1" hangingPunct="1">
              <a:lnSpc>
                <a:spcPct val="150000"/>
              </a:lnSpc>
            </a:pPr>
            <a:endParaRPr lang="ar-EG" sz="2800" dirty="0" smtClean="0"/>
          </a:p>
        </p:txBody>
      </p:sp>
    </p:spTree>
    <p:extLst>
      <p:ext uri="{BB962C8B-B14F-4D97-AF65-F5344CB8AC3E}">
        <p14:creationId xmlns:p14="http://schemas.microsoft.com/office/powerpoint/2010/main" val="53124235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t>The body shunts blood from organs such as the skin, kidneys, and GIT to the brain and heart</a:t>
            </a:r>
            <a:r>
              <a:rPr lang="en-IN" dirty="0" smtClean="0"/>
              <a:t>.</a:t>
            </a:r>
          </a:p>
          <a:p>
            <a:pPr marL="0" indent="0" algn="just">
              <a:buNone/>
            </a:pPr>
            <a:endParaRPr lang="en-IN" dirty="0"/>
          </a:p>
          <a:p>
            <a:pPr algn="just"/>
            <a:r>
              <a:rPr lang="en-IN" dirty="0"/>
              <a:t>As a result, patient’s skin is cold and clammy, bowel sounds are hypoactive, and urine output decreases in response to the release of aldosterone and ADH.</a:t>
            </a:r>
            <a:endParaRPr lang="ar-EG" dirty="0"/>
          </a:p>
        </p:txBody>
      </p:sp>
    </p:spTree>
    <p:extLst>
      <p:ext uri="{BB962C8B-B14F-4D97-AF65-F5344CB8AC3E}">
        <p14:creationId xmlns:p14="http://schemas.microsoft.com/office/powerpoint/2010/main" val="677556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9333" y="228600"/>
            <a:ext cx="8737600" cy="914400"/>
          </a:xfrm>
        </p:spPr>
        <p:txBody>
          <a:bodyPr/>
          <a:lstStyle/>
          <a:p>
            <a:pPr eaLnBrk="1" hangingPunct="1"/>
            <a:r>
              <a:rPr lang="en-US" sz="3600" b="1" dirty="0" smtClean="0"/>
              <a:t>Nursing management in compensatory stage</a:t>
            </a:r>
            <a:endParaRPr lang="en-US" sz="5400" b="1" dirty="0" smtClean="0"/>
          </a:p>
        </p:txBody>
      </p:sp>
      <p:sp>
        <p:nvSpPr>
          <p:cNvPr id="21507" name="Rectangle 3"/>
          <p:cNvSpPr>
            <a:spLocks noGrp="1" noChangeArrowheads="1"/>
          </p:cNvSpPr>
          <p:nvPr>
            <p:ph sz="quarter" idx="1"/>
          </p:nvPr>
        </p:nvSpPr>
        <p:spPr>
          <a:xfrm>
            <a:off x="101600" y="1143000"/>
            <a:ext cx="8737600" cy="5486400"/>
          </a:xfrm>
        </p:spPr>
        <p:txBody>
          <a:bodyPr>
            <a:normAutofit/>
          </a:bodyPr>
          <a:lstStyle/>
          <a:p>
            <a:pPr algn="l" rtl="0" eaLnBrk="1" hangingPunct="1"/>
            <a:r>
              <a:rPr lang="en-US" sz="2400" b="1" dirty="0" smtClean="0"/>
              <a:t>Assessing tissue perfusion:-</a:t>
            </a:r>
          </a:p>
          <a:p>
            <a:pPr marL="742950" lvl="1" indent="-285750" algn="l" rtl="0" eaLnBrk="1" hangingPunct="1"/>
            <a:r>
              <a:rPr lang="en-US" sz="2400" dirty="0" smtClean="0"/>
              <a:t>observes for changes in level of consciousness, </a:t>
            </a:r>
          </a:p>
          <a:p>
            <a:pPr marL="742950" lvl="1" indent="-285750" algn="l" rtl="0" eaLnBrk="1" hangingPunct="1"/>
            <a:r>
              <a:rPr lang="en-US" sz="2400" dirty="0" smtClean="0"/>
              <a:t>vital signs (including pulse pressure), </a:t>
            </a:r>
          </a:p>
          <a:p>
            <a:pPr marL="742950" lvl="1" indent="-285750" algn="l" rtl="0" eaLnBrk="1" hangingPunct="1"/>
            <a:r>
              <a:rPr lang="en-US" sz="2400" dirty="0" smtClean="0"/>
              <a:t>Urinary output, skin, and </a:t>
            </a:r>
          </a:p>
          <a:p>
            <a:pPr marL="742950" lvl="1" indent="-285750" algn="l" rtl="0" eaLnBrk="1" hangingPunct="1"/>
            <a:r>
              <a:rPr lang="en-US" sz="2400" dirty="0" smtClean="0"/>
              <a:t>laboratory values. (serum sodium and blood glucose levels are elevated in response to the release of aldosterone and </a:t>
            </a:r>
            <a:r>
              <a:rPr lang="en-US" sz="2400" dirty="0" err="1" smtClean="0"/>
              <a:t>catecholamines</a:t>
            </a:r>
            <a:r>
              <a:rPr lang="en-US" sz="2400" dirty="0" smtClean="0"/>
              <a:t>).</a:t>
            </a:r>
          </a:p>
          <a:p>
            <a:pPr marL="742950" lvl="1" indent="-285750" algn="l" rtl="0" eaLnBrk="1" hangingPunct="1"/>
            <a:r>
              <a:rPr lang="en-US" sz="2400" dirty="0" smtClean="0"/>
              <a:t>monitor the patient’s hemodynamic status. </a:t>
            </a:r>
          </a:p>
          <a:p>
            <a:pPr marL="742950" lvl="1" indent="-285750" algn="l" rtl="0" eaLnBrk="1" hangingPunct="1"/>
            <a:r>
              <a:rPr lang="en-US" sz="2400" dirty="0" smtClean="0"/>
              <a:t>assist in identifying and treating the underlying disorder. </a:t>
            </a:r>
          </a:p>
          <a:p>
            <a:pPr marL="742950" lvl="1" indent="-285750" algn="l" rtl="0" eaLnBrk="1" hangingPunct="1"/>
            <a:r>
              <a:rPr lang="en-US" sz="2400" dirty="0" smtClean="0"/>
              <a:t>administer prescribed fluids and medications, </a:t>
            </a:r>
          </a:p>
          <a:p>
            <a:pPr algn="l" rtl="0" eaLnBrk="1" hangingPunct="1"/>
            <a:r>
              <a:rPr lang="en-US" sz="2400" b="1" dirty="0" smtClean="0"/>
              <a:t>Reducing anxiety.</a:t>
            </a:r>
          </a:p>
          <a:p>
            <a:pPr algn="l" rtl="0" eaLnBrk="1" hangingPunct="1"/>
            <a:r>
              <a:rPr lang="en-US" sz="2400" b="1" dirty="0" smtClean="0"/>
              <a:t>Promoting safety</a:t>
            </a:r>
          </a:p>
          <a:p>
            <a:pPr algn="l" rtl="0" eaLnBrk="1" hangingPunct="1"/>
            <a:endParaRPr lang="en-US" sz="2400" dirty="0" smtClean="0"/>
          </a:p>
        </p:txBody>
      </p:sp>
      <p:sp>
        <p:nvSpPr>
          <p:cNvPr id="21508" name="Rectangle 6"/>
          <p:cNvSpPr>
            <a:spLocks noChangeArrowheads="1"/>
          </p:cNvSpPr>
          <p:nvPr/>
        </p:nvSpPr>
        <p:spPr bwMode="auto">
          <a:xfrm>
            <a:off x="6100234" y="5943601"/>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eaLnBrk="0" hangingPunct="0">
              <a:lnSpc>
                <a:spcPct val="75000"/>
              </a:lnSpc>
            </a:pPr>
            <a:endParaRPr lang="ar-EG" sz="1400" b="1" u="none">
              <a:solidFill>
                <a:schemeClr val="bg1"/>
              </a:solidFill>
            </a:endParaRPr>
          </a:p>
        </p:txBody>
      </p:sp>
    </p:spTree>
    <p:extLst>
      <p:ext uri="{BB962C8B-B14F-4D97-AF65-F5344CB8AC3E}">
        <p14:creationId xmlns:p14="http://schemas.microsoft.com/office/powerpoint/2010/main" val="421837391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11200" y="228600"/>
            <a:ext cx="7772400" cy="1143000"/>
          </a:xfrm>
        </p:spPr>
        <p:txBody>
          <a:bodyPr/>
          <a:lstStyle/>
          <a:p>
            <a:pPr eaLnBrk="1" hangingPunct="1"/>
            <a:r>
              <a:rPr lang="en-US" b="1" smtClean="0"/>
              <a:t>Progressive stage</a:t>
            </a:r>
          </a:p>
        </p:txBody>
      </p:sp>
      <p:sp>
        <p:nvSpPr>
          <p:cNvPr id="22531" name="Rectangle 3"/>
          <p:cNvSpPr>
            <a:spLocks noGrp="1" noChangeArrowheads="1"/>
          </p:cNvSpPr>
          <p:nvPr>
            <p:ph sz="quarter" idx="1"/>
          </p:nvPr>
        </p:nvSpPr>
        <p:spPr>
          <a:xfrm>
            <a:off x="304800" y="1295400"/>
            <a:ext cx="8466667" cy="5257800"/>
          </a:xfrm>
        </p:spPr>
        <p:txBody>
          <a:bodyPr>
            <a:normAutofit fontScale="92500" lnSpcReduction="10000"/>
          </a:bodyPr>
          <a:lstStyle/>
          <a:p>
            <a:pPr algn="just"/>
            <a:r>
              <a:rPr lang="en-US" sz="3200" dirty="0" smtClean="0"/>
              <a:t>In this stage, the mechanisms that regulate blood pressure can no longer compensate and the MAP falls.</a:t>
            </a:r>
            <a:r>
              <a:rPr lang="en-US" dirty="0"/>
              <a:t> Patients are clinically hypotensive </a:t>
            </a:r>
            <a:endParaRPr lang="en-US" sz="3200" dirty="0" smtClean="0"/>
          </a:p>
          <a:p>
            <a:pPr algn="just" rtl="0" eaLnBrk="1" hangingPunct="1"/>
            <a:r>
              <a:rPr lang="en-US" sz="3200" dirty="0" smtClean="0"/>
              <a:t>the cells switch from aerobic to anaerobic metabolism to produce energy, and that causing production of lactic acid.</a:t>
            </a:r>
          </a:p>
          <a:p>
            <a:pPr algn="just" rtl="0" eaLnBrk="1" hangingPunct="1"/>
            <a:r>
              <a:rPr lang="en-US" sz="3200" dirty="0" smtClean="0"/>
              <a:t>Increased vascular permeability results in intravascular hypovolemia, tissue edema, and decrease tissue perfusion.</a:t>
            </a:r>
          </a:p>
          <a:p>
            <a:pPr algn="just"/>
            <a:r>
              <a:rPr lang="en-US" dirty="0"/>
              <a:t>At this time signs of failure in one or more organs may become apparent</a:t>
            </a:r>
            <a:endParaRPr lang="en-US" sz="3200" dirty="0" smtClean="0"/>
          </a:p>
          <a:p>
            <a:pPr algn="just" rtl="0" eaLnBrk="1" hangingPunct="1"/>
            <a:endParaRPr lang="en-US" sz="3200" dirty="0" smtClean="0"/>
          </a:p>
          <a:p>
            <a:pPr algn="just" rtl="0" eaLnBrk="1" hangingPunct="1"/>
            <a:endParaRPr lang="en-US" sz="3200" dirty="0" smtClean="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0" y="2690814"/>
            <a:ext cx="1412" cy="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4116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423" y="228600"/>
            <a:ext cx="8153400" cy="990600"/>
          </a:xfrm>
        </p:spPr>
        <p:txBody>
          <a:bodyPr/>
          <a:lstStyle/>
          <a:p>
            <a:r>
              <a:rPr lang="en-US" dirty="0" smtClean="0"/>
              <a:t>Clinical manifestation </a:t>
            </a:r>
            <a:endParaRPr lang="ar-EG" dirty="0" smtClean="0"/>
          </a:p>
        </p:txBody>
      </p:sp>
      <p:sp>
        <p:nvSpPr>
          <p:cNvPr id="3" name="Content Placeholder 2"/>
          <p:cNvSpPr>
            <a:spLocks noGrp="1"/>
          </p:cNvSpPr>
          <p:nvPr>
            <p:ph sz="quarter" idx="1"/>
          </p:nvPr>
        </p:nvSpPr>
        <p:spPr>
          <a:xfrm>
            <a:off x="612423" y="1219200"/>
            <a:ext cx="8153400" cy="4876800"/>
          </a:xfrm>
        </p:spPr>
        <p:txBody>
          <a:bodyPr>
            <a:normAutofit fontScale="92500" lnSpcReduction="10000"/>
          </a:bodyPr>
          <a:lstStyle/>
          <a:p>
            <a:pPr marL="0" indent="0" algn="l" rtl="0">
              <a:buFont typeface="Wingdings" pitchFamily="2" charset="2"/>
              <a:buNone/>
              <a:defRPr/>
            </a:pPr>
            <a:r>
              <a:rPr lang="en-US" b="1" dirty="0"/>
              <a:t>As shock progresses, organ systems decompensate</a:t>
            </a:r>
            <a:r>
              <a:rPr lang="en-US" b="1" dirty="0" smtClean="0"/>
              <a:t>.</a:t>
            </a:r>
          </a:p>
          <a:p>
            <a:pPr algn="l" rtl="0">
              <a:defRPr/>
            </a:pPr>
            <a:r>
              <a:rPr lang="en-US" b="1" dirty="0" smtClean="0"/>
              <a:t>Cardiovascular</a:t>
            </a:r>
            <a:r>
              <a:rPr lang="en-US" dirty="0" smtClean="0"/>
              <a:t>:</a:t>
            </a:r>
          </a:p>
          <a:p>
            <a:pPr lvl="1" algn="l" rtl="0">
              <a:defRPr/>
            </a:pPr>
            <a:r>
              <a:rPr lang="en-US" dirty="0" smtClean="0"/>
              <a:t>Ventricular failure</a:t>
            </a:r>
          </a:p>
          <a:p>
            <a:pPr lvl="1" algn="l" rtl="0">
              <a:defRPr/>
            </a:pPr>
            <a:r>
              <a:rPr lang="en-US" dirty="0" err="1" smtClean="0"/>
              <a:t>Microvascular</a:t>
            </a:r>
            <a:r>
              <a:rPr lang="en-US" dirty="0" smtClean="0"/>
              <a:t> thrombosis</a:t>
            </a:r>
          </a:p>
          <a:p>
            <a:pPr algn="l" rtl="0">
              <a:defRPr/>
            </a:pPr>
            <a:r>
              <a:rPr lang="en-US" b="1" dirty="0" smtClean="0"/>
              <a:t>Neurologic</a:t>
            </a:r>
          </a:p>
          <a:p>
            <a:pPr lvl="1" algn="l" rtl="0">
              <a:defRPr/>
            </a:pPr>
            <a:r>
              <a:rPr lang="en-US" dirty="0" err="1" smtClean="0"/>
              <a:t>Sympathatic</a:t>
            </a:r>
            <a:r>
              <a:rPr lang="en-US" dirty="0" smtClean="0"/>
              <a:t> nervous organ dysfunction</a:t>
            </a:r>
          </a:p>
          <a:p>
            <a:pPr lvl="1" algn="l" rtl="0">
              <a:defRPr/>
            </a:pPr>
            <a:r>
              <a:rPr lang="en-US" dirty="0" smtClean="0"/>
              <a:t>Cardiac and respiratory depression</a:t>
            </a:r>
          </a:p>
          <a:p>
            <a:pPr lvl="1" algn="l" rtl="0">
              <a:defRPr/>
            </a:pPr>
            <a:r>
              <a:rPr lang="en-US" dirty="0" smtClean="0"/>
              <a:t>Thermoregulatory failure</a:t>
            </a:r>
          </a:p>
          <a:p>
            <a:pPr lvl="1" algn="l" rtl="0">
              <a:defRPr/>
            </a:pPr>
            <a:r>
              <a:rPr lang="en-US" dirty="0" smtClean="0"/>
              <a:t>Coma</a:t>
            </a:r>
          </a:p>
          <a:p>
            <a:pPr algn="l" rtl="0">
              <a:defRPr/>
            </a:pPr>
            <a:endParaRPr lang="ar-EG" dirty="0"/>
          </a:p>
        </p:txBody>
      </p:sp>
    </p:spTree>
    <p:extLst>
      <p:ext uri="{BB962C8B-B14F-4D97-AF65-F5344CB8AC3E}">
        <p14:creationId xmlns:p14="http://schemas.microsoft.com/office/powerpoint/2010/main" val="936902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Content Placeholder 2"/>
          <p:cNvSpPr>
            <a:spLocks noGrp="1"/>
          </p:cNvSpPr>
          <p:nvPr>
            <p:ph sz="quarter" idx="1"/>
          </p:nvPr>
        </p:nvSpPr>
        <p:spPr>
          <a:xfrm>
            <a:off x="372533" y="914400"/>
            <a:ext cx="8534400" cy="4953000"/>
          </a:xfrm>
        </p:spPr>
        <p:txBody>
          <a:bodyPr>
            <a:normAutofit fontScale="92500" lnSpcReduction="10000"/>
          </a:bodyPr>
          <a:lstStyle/>
          <a:p>
            <a:pPr algn="l" rtl="0"/>
            <a:r>
              <a:rPr lang="en-US" b="1" dirty="0" smtClean="0"/>
              <a:t>Pulmonary</a:t>
            </a:r>
          </a:p>
          <a:p>
            <a:pPr lvl="1" algn="l" rtl="0"/>
            <a:r>
              <a:rPr lang="en-US" dirty="0" smtClean="0"/>
              <a:t>Acute respiratory failure</a:t>
            </a:r>
          </a:p>
          <a:p>
            <a:pPr lvl="1" algn="l" rtl="0"/>
            <a:r>
              <a:rPr lang="en-US" dirty="0" smtClean="0"/>
              <a:t>Acute lung injury</a:t>
            </a:r>
          </a:p>
          <a:p>
            <a:pPr algn="l" rtl="0"/>
            <a:r>
              <a:rPr lang="en-US" b="1" dirty="0" smtClean="0"/>
              <a:t>Renal</a:t>
            </a:r>
          </a:p>
          <a:p>
            <a:pPr lvl="1" algn="l" rtl="0"/>
            <a:r>
              <a:rPr lang="en-US" dirty="0" smtClean="0"/>
              <a:t>Acute tubular necrosis</a:t>
            </a:r>
          </a:p>
          <a:p>
            <a:pPr algn="l" rtl="0"/>
            <a:r>
              <a:rPr lang="en-US" b="1" dirty="0" smtClean="0"/>
              <a:t>Hematologic</a:t>
            </a:r>
          </a:p>
          <a:p>
            <a:pPr lvl="1" algn="l" rtl="0"/>
            <a:r>
              <a:rPr lang="en-US" dirty="0" smtClean="0"/>
              <a:t> disseminated intravascular coagulation DIC</a:t>
            </a:r>
          </a:p>
          <a:p>
            <a:pPr algn="l" rtl="0"/>
            <a:r>
              <a:rPr lang="en-US" b="1" dirty="0" smtClean="0"/>
              <a:t>Gastrointestinal</a:t>
            </a:r>
          </a:p>
          <a:p>
            <a:pPr lvl="1" algn="l" rtl="0"/>
            <a:r>
              <a:rPr lang="en-US" dirty="0" smtClean="0"/>
              <a:t>Gastrointestinal tract failure</a:t>
            </a:r>
          </a:p>
          <a:p>
            <a:pPr lvl="1" algn="l" rtl="0"/>
            <a:r>
              <a:rPr lang="en-US" dirty="0" smtClean="0"/>
              <a:t>Hepatic failure</a:t>
            </a:r>
          </a:p>
          <a:p>
            <a:pPr algn="l" rtl="0"/>
            <a:endParaRPr lang="ar-EG" dirty="0" smtClean="0"/>
          </a:p>
        </p:txBody>
      </p:sp>
    </p:spTree>
    <p:extLst>
      <p:ext uri="{BB962C8B-B14F-4D97-AF65-F5344CB8AC3E}">
        <p14:creationId xmlns:p14="http://schemas.microsoft.com/office/powerpoint/2010/main" val="4205178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423" y="228600"/>
            <a:ext cx="8153400" cy="990600"/>
          </a:xfrm>
        </p:spPr>
        <p:txBody>
          <a:bodyPr>
            <a:normAutofit/>
          </a:bodyPr>
          <a:lstStyle/>
          <a:p>
            <a:r>
              <a:rPr lang="en-US" b="1" i="1" u="sng" dirty="0"/>
              <a:t>Irreversible </a:t>
            </a:r>
            <a:r>
              <a:rPr lang="en-US" b="1" i="1" u="sng" dirty="0" smtClean="0"/>
              <a:t>stage</a:t>
            </a:r>
            <a:endParaRPr lang="ar-EG" b="1" dirty="0" smtClean="0"/>
          </a:p>
        </p:txBody>
      </p:sp>
      <p:sp>
        <p:nvSpPr>
          <p:cNvPr id="25603" name="Content Placeholder 2"/>
          <p:cNvSpPr>
            <a:spLocks noGrp="1"/>
          </p:cNvSpPr>
          <p:nvPr>
            <p:ph sz="quarter" idx="1"/>
          </p:nvPr>
        </p:nvSpPr>
        <p:spPr>
          <a:xfrm>
            <a:off x="612423" y="1600200"/>
            <a:ext cx="8153400" cy="4495800"/>
          </a:xfrm>
        </p:spPr>
        <p:txBody>
          <a:bodyPr/>
          <a:lstStyle/>
          <a:p>
            <a:pPr algn="l" rtl="0">
              <a:lnSpc>
                <a:spcPct val="150000"/>
              </a:lnSpc>
            </a:pPr>
            <a:r>
              <a:rPr lang="en-US" dirty="0" smtClean="0"/>
              <a:t>In this stage, shock becomes unresponsive to therapy and is considered irreversible.</a:t>
            </a:r>
          </a:p>
          <a:p>
            <a:pPr algn="l" rtl="0">
              <a:lnSpc>
                <a:spcPct val="150000"/>
              </a:lnSpc>
            </a:pPr>
            <a:r>
              <a:rPr lang="en-US" dirty="0" smtClean="0"/>
              <a:t>As organ system die, MODS occurs.</a:t>
            </a:r>
          </a:p>
          <a:p>
            <a:pPr algn="l" rtl="0">
              <a:lnSpc>
                <a:spcPct val="150000"/>
              </a:lnSpc>
            </a:pPr>
            <a:r>
              <a:rPr lang="en-US" dirty="0" smtClean="0"/>
              <a:t>Death is the final outcome.</a:t>
            </a:r>
            <a:endParaRPr lang="ar-EG" dirty="0" smtClean="0"/>
          </a:p>
        </p:txBody>
      </p:sp>
    </p:spTree>
    <p:extLst>
      <p:ext uri="{BB962C8B-B14F-4D97-AF65-F5344CB8AC3E}">
        <p14:creationId xmlns:p14="http://schemas.microsoft.com/office/powerpoint/2010/main" val="3133012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0482" name="Picture 7"/>
          <p:cNvPicPr>
            <a:picLocks noChangeAspect="1" noChangeArrowheads="1"/>
          </p:cNvPicPr>
          <p:nvPr/>
        </p:nvPicPr>
        <p:blipFill>
          <a:blip r:embed="rId3">
            <a:extLst>
              <a:ext uri="{28A0092B-C50C-407E-A947-70E740481C1C}">
                <a14:useLocalDpi xmlns:a14="http://schemas.microsoft.com/office/drawing/2010/main" val="0"/>
              </a:ext>
            </a:extLst>
          </a:blip>
          <a:srcRect l="5270" t="28125" r="3368" b="30208"/>
          <a:stretch>
            <a:fillRect/>
          </a:stretch>
        </p:blipFill>
        <p:spPr bwMode="auto">
          <a:xfrm>
            <a:off x="203200" y="152400"/>
            <a:ext cx="87121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596D7E"/>
                  </a:outerShdw>
                </a:effectLst>
              </a14:hiddenEffects>
            </a:ext>
          </a:extLst>
        </p:spPr>
      </p:pic>
    </p:spTree>
    <p:extLst>
      <p:ext uri="{BB962C8B-B14F-4D97-AF65-F5344CB8AC3E}">
        <p14:creationId xmlns:p14="http://schemas.microsoft.com/office/powerpoint/2010/main" val="117596608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423" y="228600"/>
            <a:ext cx="8153400" cy="990600"/>
          </a:xfrm>
        </p:spPr>
        <p:txBody>
          <a:bodyPr/>
          <a:lstStyle/>
          <a:p>
            <a:r>
              <a:rPr lang="en-US" b="1" smtClean="0"/>
              <a:t>Overall management</a:t>
            </a:r>
            <a:endParaRPr lang="ar-EG" b="1" smtClean="0"/>
          </a:p>
        </p:txBody>
      </p:sp>
      <p:sp>
        <p:nvSpPr>
          <p:cNvPr id="3" name="Content Placeholder 2"/>
          <p:cNvSpPr>
            <a:spLocks noGrp="1"/>
          </p:cNvSpPr>
          <p:nvPr>
            <p:ph sz="quarter" idx="1"/>
          </p:nvPr>
        </p:nvSpPr>
        <p:spPr>
          <a:xfrm>
            <a:off x="612423" y="1447800"/>
            <a:ext cx="8153400" cy="4648200"/>
          </a:xfrm>
        </p:spPr>
        <p:txBody>
          <a:bodyPr>
            <a:normAutofit/>
          </a:bodyPr>
          <a:lstStyle/>
          <a:p>
            <a:pPr algn="just" rtl="0">
              <a:defRPr/>
            </a:pPr>
            <a:r>
              <a:rPr lang="en-US" b="1" dirty="0">
                <a:solidFill>
                  <a:srgbClr val="FF0000"/>
                </a:solidFill>
              </a:rPr>
              <a:t>Fluid replacement </a:t>
            </a:r>
            <a:r>
              <a:rPr lang="en-US" dirty="0"/>
              <a:t>to restore intravascular volume</a:t>
            </a:r>
          </a:p>
          <a:p>
            <a:pPr algn="just" rtl="0">
              <a:defRPr/>
            </a:pPr>
            <a:r>
              <a:rPr lang="en-US" b="1" dirty="0" smtClean="0">
                <a:solidFill>
                  <a:srgbClr val="FF0000"/>
                </a:solidFill>
              </a:rPr>
              <a:t>Vasoactive </a:t>
            </a:r>
            <a:r>
              <a:rPr lang="en-US" b="1" dirty="0">
                <a:solidFill>
                  <a:srgbClr val="FF0000"/>
                </a:solidFill>
              </a:rPr>
              <a:t>medications </a:t>
            </a:r>
            <a:r>
              <a:rPr lang="en-US" dirty="0"/>
              <a:t>to restore vasomotor tone and </a:t>
            </a:r>
            <a:r>
              <a:rPr lang="en-US" dirty="0" smtClean="0"/>
              <a:t>improve cardiac </a:t>
            </a:r>
            <a:r>
              <a:rPr lang="en-US" dirty="0"/>
              <a:t>function</a:t>
            </a:r>
          </a:p>
          <a:p>
            <a:pPr algn="just" rtl="0">
              <a:defRPr/>
            </a:pPr>
            <a:r>
              <a:rPr lang="en-US" b="1" dirty="0" smtClean="0">
                <a:solidFill>
                  <a:srgbClr val="FF0000"/>
                </a:solidFill>
              </a:rPr>
              <a:t>Nutritional </a:t>
            </a:r>
            <a:r>
              <a:rPr lang="en-US" b="1" dirty="0">
                <a:solidFill>
                  <a:srgbClr val="FF0000"/>
                </a:solidFill>
              </a:rPr>
              <a:t>support </a:t>
            </a:r>
            <a:r>
              <a:rPr lang="en-US" dirty="0"/>
              <a:t>to address the metabolic </a:t>
            </a:r>
            <a:r>
              <a:rPr lang="en-US" dirty="0" smtClean="0"/>
              <a:t>requirements that </a:t>
            </a:r>
            <a:r>
              <a:rPr lang="en-US" dirty="0"/>
              <a:t>are often dramatically increased in </a:t>
            </a:r>
            <a:r>
              <a:rPr lang="en-US" dirty="0" smtClean="0"/>
              <a:t>shock.</a:t>
            </a:r>
          </a:p>
          <a:p>
            <a:pPr marL="0" indent="0" algn="just" rtl="0">
              <a:buFont typeface="Wingdings" pitchFamily="2" charset="2"/>
              <a:buNone/>
              <a:defRPr/>
            </a:pPr>
            <a:endParaRPr lang="en-US" dirty="0"/>
          </a:p>
        </p:txBody>
      </p:sp>
    </p:spTree>
    <p:extLst>
      <p:ext uri="{BB962C8B-B14F-4D97-AF65-F5344CB8AC3E}">
        <p14:creationId xmlns:p14="http://schemas.microsoft.com/office/powerpoint/2010/main" val="4113552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423" y="228600"/>
            <a:ext cx="8153400" cy="990600"/>
          </a:xfrm>
        </p:spPr>
        <p:txBody>
          <a:bodyPr/>
          <a:lstStyle/>
          <a:p>
            <a:pPr rtl="0"/>
            <a:r>
              <a:rPr lang="en-US" b="1" smtClean="0"/>
              <a:t>Fluid replacement</a:t>
            </a:r>
            <a:endParaRPr lang="ar-EG" b="1" smtClean="0"/>
          </a:p>
        </p:txBody>
      </p:sp>
      <p:sp>
        <p:nvSpPr>
          <p:cNvPr id="27651" name="Content Placeholder 2"/>
          <p:cNvSpPr>
            <a:spLocks noGrp="1"/>
          </p:cNvSpPr>
          <p:nvPr>
            <p:ph sz="quarter" idx="1"/>
          </p:nvPr>
        </p:nvSpPr>
        <p:spPr>
          <a:xfrm>
            <a:off x="169333" y="1295400"/>
            <a:ext cx="8737600" cy="5334000"/>
          </a:xfrm>
        </p:spPr>
        <p:txBody>
          <a:bodyPr>
            <a:normAutofit fontScale="92500" lnSpcReduction="10000"/>
          </a:bodyPr>
          <a:lstStyle/>
          <a:p>
            <a:pPr algn="just" rtl="0"/>
            <a:r>
              <a:rPr lang="en-US" b="1" u="sng" dirty="0" smtClean="0"/>
              <a:t>Crystalloids</a:t>
            </a:r>
            <a:r>
              <a:rPr lang="en-US" dirty="0" smtClean="0"/>
              <a:t> are electrolyte solutions that move freely between the intravascular compartment and the interstitial spaces.</a:t>
            </a:r>
          </a:p>
          <a:p>
            <a:pPr lvl="1" algn="just" rtl="0"/>
            <a:r>
              <a:rPr lang="en-US" b="1" dirty="0" smtClean="0"/>
              <a:t>Isotonic crystalloid</a:t>
            </a:r>
            <a:r>
              <a:rPr lang="en-US" dirty="0" smtClean="0"/>
              <a:t> solutions contain the same concentration of electrolytes as the extracellular fluid. such as 0.9% sodium and lactated Ringer’s solution.</a:t>
            </a:r>
          </a:p>
          <a:p>
            <a:pPr lvl="1" algn="just" rtl="0"/>
            <a:r>
              <a:rPr lang="en-US" b="1" dirty="0" smtClean="0"/>
              <a:t>hypertonic crystalloid</a:t>
            </a:r>
            <a:r>
              <a:rPr lang="en-US" dirty="0" smtClean="0"/>
              <a:t> solution, such as 3% sodium chloride,. It is produce a large osmotic force that pulls fluid from the intracellular space to the extracellular space to achieve a fluid balance. </a:t>
            </a:r>
          </a:p>
          <a:p>
            <a:pPr lvl="1" algn="just" rtl="0"/>
            <a:r>
              <a:rPr lang="en-US" dirty="0" smtClean="0"/>
              <a:t>Complications include excessive serum osmolality, hypernatremia, hypokalemia, and altered thermoregulation.</a:t>
            </a:r>
            <a:endParaRPr lang="ar-EG" dirty="0" smtClean="0"/>
          </a:p>
        </p:txBody>
      </p:sp>
    </p:spTree>
    <p:extLst>
      <p:ext uri="{BB962C8B-B14F-4D97-AF65-F5344CB8AC3E}">
        <p14:creationId xmlns:p14="http://schemas.microsoft.com/office/powerpoint/2010/main" val="802687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shocked-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60350"/>
            <a:ext cx="8064500" cy="4840973"/>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252413" y="-658127"/>
            <a:ext cx="8496300" cy="5759450"/>
          </a:xfrm>
        </p:spPr>
        <p:txBody>
          <a:bodyPr/>
          <a:lstStyle/>
          <a:p>
            <a:r>
              <a:rPr lang="en-US" sz="9600" dirty="0" smtClean="0">
                <a:solidFill>
                  <a:srgbClr val="800080"/>
                </a:solidFill>
                <a:latin typeface="Lucida Calligraphy" pitchFamily="66" charset="0"/>
              </a:rPr>
              <a:t/>
            </a:r>
            <a:br>
              <a:rPr lang="en-US" sz="9600" dirty="0" smtClean="0">
                <a:solidFill>
                  <a:srgbClr val="800080"/>
                </a:solidFill>
                <a:latin typeface="Lucida Calligraphy" pitchFamily="66" charset="0"/>
              </a:rPr>
            </a:br>
            <a:r>
              <a:rPr lang="en-US" sz="9600" dirty="0" smtClean="0">
                <a:solidFill>
                  <a:srgbClr val="800080"/>
                </a:solidFill>
                <a:latin typeface="Lucida Calligraphy" pitchFamily="66" charset="0"/>
              </a:rPr>
              <a:t>Shock</a:t>
            </a:r>
            <a:r>
              <a:rPr lang="en-US" sz="9600" dirty="0">
                <a:solidFill>
                  <a:srgbClr val="800080"/>
                </a:solidFill>
                <a:latin typeface="Lucida Calligraphy" pitchFamily="66" charset="0"/>
              </a:rPr>
              <a:t/>
            </a:r>
            <a:br>
              <a:rPr lang="en-US" sz="9600" dirty="0">
                <a:solidFill>
                  <a:srgbClr val="800080"/>
                </a:solidFill>
                <a:latin typeface="Lucida Calligraphy" pitchFamily="66" charset="0"/>
              </a:rPr>
            </a:br>
            <a:r>
              <a:rPr lang="en-US" sz="3200" u="sng" dirty="0">
                <a:solidFill>
                  <a:srgbClr val="800080"/>
                </a:solidFill>
                <a:latin typeface="Times New Roman" pitchFamily="18" charset="0"/>
                <a:cs typeface="Times New Roman" pitchFamily="18" charset="0"/>
              </a:rPr>
              <a:t/>
            </a:r>
            <a:br>
              <a:rPr lang="en-US" sz="3200" u="sng" dirty="0">
                <a:solidFill>
                  <a:srgbClr val="800080"/>
                </a:solidFill>
                <a:latin typeface="Times New Roman" pitchFamily="18" charset="0"/>
                <a:cs typeface="Times New Roman" pitchFamily="18" charset="0"/>
              </a:rPr>
            </a:br>
            <a:r>
              <a:rPr lang="en-US" sz="3200" dirty="0" smtClean="0">
                <a:solidFill>
                  <a:schemeClr val="tx1"/>
                </a:solidFill>
                <a:effectLst/>
                <a:latin typeface="Times New Roman" pitchFamily="18" charset="0"/>
                <a:cs typeface="Times New Roman" pitchFamily="18" charset="0"/>
              </a:rPr>
              <a:t>.</a:t>
            </a:r>
            <a:endParaRPr lang="en-US" sz="3200" dirty="0">
              <a:solidFill>
                <a:schemeClr val="tx1"/>
              </a:solidFill>
              <a:effectLst/>
              <a:latin typeface="Times New Roman" pitchFamily="18" charset="0"/>
              <a:cs typeface="Times New Roman" pitchFamily="18" charset="0"/>
            </a:endParaRPr>
          </a:p>
        </p:txBody>
      </p:sp>
      <p:sp>
        <p:nvSpPr>
          <p:cNvPr id="2" name="Rectangle 1"/>
          <p:cNvSpPr/>
          <p:nvPr/>
        </p:nvSpPr>
        <p:spPr>
          <a:xfrm>
            <a:off x="990600" y="4267200"/>
            <a:ext cx="7162800" cy="2308324"/>
          </a:xfrm>
          <a:prstGeom prst="rect">
            <a:avLst/>
          </a:prstGeom>
        </p:spPr>
        <p:txBody>
          <a:bodyPr wrap="square">
            <a:spAutoFit/>
          </a:bodyPr>
          <a:lstStyle/>
          <a:p>
            <a:pPr algn="ctr"/>
            <a:r>
              <a:rPr lang="en-US" sz="3600" b="1" dirty="0"/>
              <a:t>BY  </a:t>
            </a:r>
          </a:p>
          <a:p>
            <a:pPr algn="ctr"/>
            <a:r>
              <a:rPr lang="en-US" sz="3600" b="1" dirty="0" err="1"/>
              <a:t>Dr</a:t>
            </a:r>
            <a:r>
              <a:rPr lang="en-US" sz="3600" b="1" dirty="0"/>
              <a:t> Naglaa </a:t>
            </a:r>
            <a:r>
              <a:rPr lang="en-US" sz="3600" b="1" dirty="0" err="1" smtClean="0"/>
              <a:t>Gamal</a:t>
            </a:r>
            <a:r>
              <a:rPr lang="en-US" sz="3600" b="1" dirty="0" smtClean="0"/>
              <a:t> </a:t>
            </a:r>
            <a:r>
              <a:rPr lang="en-US" sz="3600" b="1" dirty="0" err="1" smtClean="0"/>
              <a:t>eldien</a:t>
            </a:r>
            <a:endParaRPr lang="en-US" sz="3600" b="1" dirty="0" smtClean="0"/>
          </a:p>
          <a:p>
            <a:pPr algn="ctr"/>
            <a:r>
              <a:rPr lang="ar-EG" sz="3600" dirty="0"/>
              <a:t> ملحوظه سوف يتم تسجيل المحاضرة صوتيا </a:t>
            </a:r>
          </a:p>
          <a:p>
            <a:pPr algn="ctr"/>
            <a:r>
              <a:rPr lang="en-US" sz="3600" b="1" dirty="0" smtClean="0"/>
              <a:t>  </a:t>
            </a:r>
            <a:endParaRPr lang="ar-EG" sz="3600" b="1" dirty="0"/>
          </a:p>
        </p:txBody>
      </p:sp>
    </p:spTree>
    <p:extLst>
      <p:ext uri="{BB962C8B-B14F-4D97-AF65-F5344CB8AC3E}">
        <p14:creationId xmlns:p14="http://schemas.microsoft.com/office/powerpoint/2010/main" val="332170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Content Placeholder 2"/>
          <p:cNvSpPr>
            <a:spLocks noGrp="1"/>
          </p:cNvSpPr>
          <p:nvPr>
            <p:ph sz="quarter" idx="1"/>
          </p:nvPr>
        </p:nvSpPr>
        <p:spPr>
          <a:xfrm>
            <a:off x="612423" y="762000"/>
            <a:ext cx="8153400" cy="5486400"/>
          </a:xfrm>
        </p:spPr>
        <p:txBody>
          <a:bodyPr>
            <a:normAutofit/>
          </a:bodyPr>
          <a:lstStyle/>
          <a:p>
            <a:pPr algn="just" rtl="0"/>
            <a:r>
              <a:rPr lang="en-US" b="1" dirty="0" smtClean="0"/>
              <a:t>colloidal solutions</a:t>
            </a:r>
            <a:r>
              <a:rPr lang="en-US" dirty="0" smtClean="0"/>
              <a:t> as plasma proteins, which are molecules that are too large to pass through capillary membranes. </a:t>
            </a:r>
          </a:p>
          <a:p>
            <a:pPr lvl="1" algn="just" rtl="0"/>
            <a:r>
              <a:rPr lang="en-US" dirty="0" smtClean="0"/>
              <a:t>Colloids expand intravascular volume by exerting oncotic pressure, thereby pulling fluid into the intravascular space.</a:t>
            </a:r>
          </a:p>
          <a:p>
            <a:pPr lvl="1" algn="just" rtl="0"/>
            <a:r>
              <a:rPr lang="en-US" dirty="0" smtClean="0"/>
              <a:t>Examples ; blood and blood component, such as albumin, and pharmaceutical plasma expanders, such as </a:t>
            </a:r>
            <a:r>
              <a:rPr lang="en-US" dirty="0" err="1" smtClean="0"/>
              <a:t>hetastarch</a:t>
            </a:r>
            <a:r>
              <a:rPr lang="en-US" dirty="0" smtClean="0"/>
              <a:t>, dextran, and </a:t>
            </a:r>
            <a:r>
              <a:rPr lang="en-US" dirty="0" err="1" smtClean="0"/>
              <a:t>mannitol</a:t>
            </a:r>
            <a:r>
              <a:rPr lang="en-US" dirty="0" smtClean="0"/>
              <a:t>.</a:t>
            </a:r>
            <a:endParaRPr lang="ar-EG" dirty="0" smtClean="0"/>
          </a:p>
        </p:txBody>
      </p:sp>
    </p:spTree>
    <p:extLst>
      <p:ext uri="{BB962C8B-B14F-4D97-AF65-F5344CB8AC3E}">
        <p14:creationId xmlns:p14="http://schemas.microsoft.com/office/powerpoint/2010/main" val="1024315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423" y="228600"/>
            <a:ext cx="8153400" cy="990600"/>
          </a:xfrm>
        </p:spPr>
        <p:txBody>
          <a:bodyPr/>
          <a:lstStyle/>
          <a:p>
            <a:r>
              <a:rPr lang="en-US" b="1" smtClean="0"/>
              <a:t>Vasoactive medications</a:t>
            </a:r>
            <a:endParaRPr lang="ar-EG" b="1" smtClean="0"/>
          </a:p>
        </p:txBody>
      </p:sp>
      <p:sp>
        <p:nvSpPr>
          <p:cNvPr id="29699" name="Content Placeholder 2"/>
          <p:cNvSpPr>
            <a:spLocks noGrp="1"/>
          </p:cNvSpPr>
          <p:nvPr>
            <p:ph sz="quarter" idx="1"/>
          </p:nvPr>
        </p:nvSpPr>
        <p:spPr>
          <a:xfrm>
            <a:off x="237067" y="1371600"/>
            <a:ext cx="8737600" cy="5257800"/>
          </a:xfrm>
        </p:spPr>
        <p:txBody>
          <a:bodyPr>
            <a:normAutofit/>
          </a:bodyPr>
          <a:lstStyle/>
          <a:p>
            <a:pPr algn="just"/>
            <a:r>
              <a:rPr lang="en-US" dirty="0" smtClean="0"/>
              <a:t>as </a:t>
            </a:r>
            <a:r>
              <a:rPr lang="en-US" dirty="0" err="1" smtClean="0"/>
              <a:t>Dopamin</a:t>
            </a:r>
            <a:endParaRPr lang="en-US" dirty="0" smtClean="0"/>
          </a:p>
          <a:p>
            <a:pPr marL="0" indent="0" algn="just">
              <a:buNone/>
            </a:pPr>
            <a:endParaRPr lang="en-US" dirty="0"/>
          </a:p>
          <a:p>
            <a:pPr algn="just" rtl="0"/>
            <a:r>
              <a:rPr lang="en-US" dirty="0" smtClean="0"/>
              <a:t>It used to correct the hemodynamic alteration</a:t>
            </a:r>
          </a:p>
          <a:p>
            <a:pPr marL="0" indent="0" algn="just" rtl="0">
              <a:buNone/>
            </a:pPr>
            <a:r>
              <a:rPr lang="en-US" dirty="0" smtClean="0"/>
              <a:t> </a:t>
            </a:r>
          </a:p>
          <a:p>
            <a:pPr algn="just" rtl="0"/>
            <a:r>
              <a:rPr lang="en-US" dirty="0" smtClean="0"/>
              <a:t>increase the strength of myocardial contractility, regulate the heart rate, reduce myocardial resistance, </a:t>
            </a:r>
            <a:endParaRPr lang="ar-EG" dirty="0" smtClean="0"/>
          </a:p>
        </p:txBody>
      </p:sp>
    </p:spTree>
    <p:extLst>
      <p:ext uri="{BB962C8B-B14F-4D97-AF65-F5344CB8AC3E}">
        <p14:creationId xmlns:p14="http://schemas.microsoft.com/office/powerpoint/2010/main" val="2347797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423" y="228600"/>
            <a:ext cx="8153400" cy="990600"/>
          </a:xfrm>
        </p:spPr>
        <p:txBody>
          <a:bodyPr/>
          <a:lstStyle/>
          <a:p>
            <a:r>
              <a:rPr lang="en-US" b="1" smtClean="0"/>
              <a:t>Nutritional support</a:t>
            </a:r>
            <a:endParaRPr lang="ar-EG" b="1" smtClean="0"/>
          </a:p>
        </p:txBody>
      </p:sp>
      <p:sp>
        <p:nvSpPr>
          <p:cNvPr id="30723" name="Content Placeholder 2"/>
          <p:cNvSpPr>
            <a:spLocks noGrp="1"/>
          </p:cNvSpPr>
          <p:nvPr>
            <p:ph sz="quarter" idx="1"/>
          </p:nvPr>
        </p:nvSpPr>
        <p:spPr>
          <a:xfrm>
            <a:off x="237067" y="1219200"/>
            <a:ext cx="8669867" cy="4876800"/>
          </a:xfrm>
        </p:spPr>
        <p:txBody>
          <a:bodyPr>
            <a:normAutofit/>
          </a:bodyPr>
          <a:lstStyle/>
          <a:p>
            <a:pPr algn="just" rtl="0"/>
            <a:r>
              <a:rPr lang="en-US" dirty="0" smtClean="0"/>
              <a:t>The patient in shock requires more than 3,000 calories daily.</a:t>
            </a:r>
          </a:p>
          <a:p>
            <a:pPr algn="just" rtl="0"/>
            <a:r>
              <a:rPr lang="en-US" dirty="0" smtClean="0"/>
              <a:t>The release of </a:t>
            </a:r>
            <a:r>
              <a:rPr lang="en-US" dirty="0" err="1" smtClean="0"/>
              <a:t>catecholamines</a:t>
            </a:r>
            <a:r>
              <a:rPr lang="en-US" dirty="0" smtClean="0"/>
              <a:t> early in the shock continuum causes glycogen stores to be depleted in about 8 to 10 hours.</a:t>
            </a:r>
          </a:p>
          <a:p>
            <a:pPr algn="just" rtl="0"/>
            <a:r>
              <a:rPr lang="en-US" dirty="0" smtClean="0"/>
              <a:t>Nutritional energy requirements are then met by breaking down lean body mass.</a:t>
            </a:r>
          </a:p>
          <a:p>
            <a:pPr algn="just"/>
            <a:r>
              <a:rPr lang="en-US" dirty="0"/>
              <a:t>Parenteral or enteral nutritional support should be initiated as soon as possible</a:t>
            </a:r>
            <a:r>
              <a:rPr lang="en-US" dirty="0" smtClean="0"/>
              <a:t>. </a:t>
            </a:r>
          </a:p>
        </p:txBody>
      </p:sp>
    </p:spTree>
    <p:extLst>
      <p:ext uri="{BB962C8B-B14F-4D97-AF65-F5344CB8AC3E}">
        <p14:creationId xmlns:p14="http://schemas.microsoft.com/office/powerpoint/2010/main" val="1536473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68313" y="260350"/>
            <a:ext cx="8229600" cy="1143000"/>
          </a:xfrm>
        </p:spPr>
        <p:txBody>
          <a:bodyPr/>
          <a:lstStyle/>
          <a:p>
            <a:r>
              <a:rPr lang="en-US" u="sng" dirty="0">
                <a:solidFill>
                  <a:schemeClr val="tx1"/>
                </a:solidFill>
                <a:effectLst/>
                <a:sym typeface="Wingdings" pitchFamily="2" charset="2"/>
              </a:rPr>
              <a:t></a:t>
            </a:r>
            <a:r>
              <a:rPr lang="en-US" u="sng" dirty="0">
                <a:solidFill>
                  <a:schemeClr val="tx1"/>
                </a:solidFill>
                <a:effectLst/>
              </a:rPr>
              <a:t>Types of shock:-</a:t>
            </a:r>
          </a:p>
        </p:txBody>
      </p:sp>
      <p:pic>
        <p:nvPicPr>
          <p:cNvPr id="10244" name="Picture 4"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7704137" cy="537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310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Hypovolemic shock</a:t>
            </a:r>
            <a:endParaRPr lang="ar-E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77724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173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Hypovolemic shock</a:t>
            </a:r>
            <a:endParaRPr lang="ar-EG" dirty="0"/>
          </a:p>
        </p:txBody>
      </p:sp>
      <p:sp>
        <p:nvSpPr>
          <p:cNvPr id="3" name="Content Placeholder 2"/>
          <p:cNvSpPr>
            <a:spLocks noGrp="1"/>
          </p:cNvSpPr>
          <p:nvPr>
            <p:ph idx="1"/>
          </p:nvPr>
        </p:nvSpPr>
        <p:spPr/>
        <p:txBody>
          <a:bodyPr>
            <a:normAutofit/>
          </a:bodyPr>
          <a:lstStyle/>
          <a:p>
            <a:r>
              <a:rPr lang="en-US" dirty="0"/>
              <a:t>Hypovolemic shock the most common type </a:t>
            </a:r>
            <a:r>
              <a:rPr lang="en-US" dirty="0" smtClean="0"/>
              <a:t>occurs </a:t>
            </a:r>
            <a:r>
              <a:rPr lang="en-US" dirty="0"/>
              <a:t>when there is a reduction in intravascular volume of 15% to </a:t>
            </a:r>
            <a:r>
              <a:rPr lang="en-US" dirty="0" smtClean="0"/>
              <a:t>25</a:t>
            </a:r>
            <a:r>
              <a:rPr lang="en-US" dirty="0"/>
              <a:t> which represents a loss of 750 to 1300 mL of blood </a:t>
            </a:r>
            <a:endParaRPr lang="en-US" dirty="0" smtClean="0"/>
          </a:p>
          <a:p>
            <a:r>
              <a:rPr lang="en-US" dirty="0" smtClean="0"/>
              <a:t>characterized </a:t>
            </a:r>
            <a:r>
              <a:rPr lang="en-US" dirty="0"/>
              <a:t>by a decreased intravascular volume of body fluid include the intracellular and extracellular volume. </a:t>
            </a:r>
          </a:p>
          <a:p>
            <a:endParaRPr lang="en-US" dirty="0"/>
          </a:p>
          <a:p>
            <a:endParaRPr lang="ar-EG" dirty="0"/>
          </a:p>
        </p:txBody>
      </p:sp>
    </p:spTree>
    <p:extLst>
      <p:ext uri="{BB962C8B-B14F-4D97-AF65-F5344CB8AC3E}">
        <p14:creationId xmlns:p14="http://schemas.microsoft.com/office/powerpoint/2010/main" val="2387010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2423" y="228600"/>
            <a:ext cx="8153400" cy="990600"/>
          </a:xfrm>
        </p:spPr>
        <p:txBody>
          <a:bodyPr/>
          <a:lstStyle/>
          <a:p>
            <a:endParaRPr lang="ar-EG" smtClean="0"/>
          </a:p>
        </p:txBody>
      </p:sp>
      <p:pic>
        <p:nvPicPr>
          <p:cNvPr id="59394" name="Picture 2"/>
          <p:cNvPicPr>
            <a:picLocks noGrp="1" noChangeAspect="1" noChangeArrowheads="1"/>
          </p:cNvPicPr>
          <p:nvPr>
            <p:ph sz="quarter" idx="1"/>
          </p:nvPr>
        </p:nvPicPr>
        <p:blipFill rotWithShape="1">
          <a:blip r:embed="rId2"/>
          <a:srcRect l="8212" t="33426" r="51859" b="30898"/>
          <a:stretch/>
        </p:blipFill>
        <p:spPr>
          <a:xfrm>
            <a:off x="237067" y="533400"/>
            <a:ext cx="8737600" cy="6172200"/>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172306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4" name="AutoShape 2" descr="ÙØªÙØ¬Ø© Ø¨Ø­Ø« Ø§ÙØµÙØ± Ø¹Ù âªclinical manifestation of hypovolemic shock pictureâ¬â"/>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5" name="AutoShape 4" descr="ÙØªÙØ¬Ø© Ø¨Ø­Ø« Ø§ÙØµÙØ± Ø¹Ù âªclinical manifestation of hypovolemic shock pictureâ¬â"/>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2053" name="Picture 5" descr="C:\Users\الله\Desktop\hypovolemic-shoc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8138"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184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3"/>
          <p:cNvSpPr>
            <a:spLocks noGrp="1"/>
          </p:cNvSpPr>
          <p:nvPr>
            <p:ph type="title"/>
          </p:nvPr>
        </p:nvSpPr>
        <p:spPr>
          <a:xfrm>
            <a:off x="612423" y="228600"/>
            <a:ext cx="8153400" cy="990600"/>
          </a:xfrm>
        </p:spPr>
        <p:txBody>
          <a:bodyPr/>
          <a:lstStyle/>
          <a:p>
            <a:endParaRPr lang="ar-EG" smtClean="0"/>
          </a:p>
        </p:txBody>
      </p:sp>
      <p:pic>
        <p:nvPicPr>
          <p:cNvPr id="34820" name="Picture 4"/>
          <p:cNvPicPr>
            <a:picLocks noGrp="1" noChangeAspect="1" noChangeArrowheads="1"/>
          </p:cNvPicPr>
          <p:nvPr>
            <p:ph sz="quarter" idx="1"/>
          </p:nvPr>
        </p:nvPicPr>
        <p:blipFill rotWithShape="1">
          <a:blip r:embed="rId3"/>
          <a:srcRect l="49266" t="10420" r="10055" b="7891"/>
          <a:stretch/>
        </p:blipFill>
        <p:spPr>
          <a:xfrm>
            <a:off x="169334" y="228600"/>
            <a:ext cx="8805333" cy="6400800"/>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980237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Assessment </a:t>
            </a:r>
            <a:endParaRPr lang="ar-EG" dirty="0"/>
          </a:p>
        </p:txBody>
      </p:sp>
      <p:sp>
        <p:nvSpPr>
          <p:cNvPr id="3" name="Content Placeholder 2"/>
          <p:cNvSpPr>
            <a:spLocks noGrp="1"/>
          </p:cNvSpPr>
          <p:nvPr>
            <p:ph idx="1"/>
          </p:nvPr>
        </p:nvSpPr>
        <p:spPr/>
        <p:txBody>
          <a:bodyPr/>
          <a:lstStyle/>
          <a:p>
            <a:r>
              <a:rPr lang="en-US" b="1" dirty="0"/>
              <a:t>1- History </a:t>
            </a:r>
            <a:endParaRPr lang="en-US" dirty="0"/>
          </a:p>
          <a:p>
            <a:r>
              <a:rPr lang="en-US" b="1" dirty="0"/>
              <a:t>2- Clinical </a:t>
            </a:r>
            <a:r>
              <a:rPr lang="en-US" b="1" dirty="0" smtClean="0"/>
              <a:t>manifestations</a:t>
            </a:r>
          </a:p>
          <a:p>
            <a:r>
              <a:rPr lang="en-US" dirty="0"/>
              <a:t>3- </a:t>
            </a:r>
            <a:r>
              <a:rPr lang="en-US" b="1" dirty="0"/>
              <a:t>Laboratory studies </a:t>
            </a:r>
            <a:endParaRPr lang="en-US" dirty="0"/>
          </a:p>
          <a:p>
            <a:endParaRPr lang="ar-EG" dirty="0"/>
          </a:p>
        </p:txBody>
      </p:sp>
      <p:pic>
        <p:nvPicPr>
          <p:cNvPr id="4" name="Picture 4" descr="bth_ShockedSmi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2852738"/>
            <a:ext cx="3240088"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680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rtl="0"/>
            <a:r>
              <a:rPr lang="en-US" b="1">
                <a:latin typeface="Lucida Calligraphy" pitchFamily="66" charset="0"/>
              </a:rPr>
              <a:t>Out lines:-</a:t>
            </a:r>
          </a:p>
        </p:txBody>
      </p:sp>
      <p:sp>
        <p:nvSpPr>
          <p:cNvPr id="3075" name="Rectangle 3"/>
          <p:cNvSpPr>
            <a:spLocks noGrp="1" noChangeArrowheads="1"/>
          </p:cNvSpPr>
          <p:nvPr>
            <p:ph type="body" idx="1"/>
          </p:nvPr>
        </p:nvSpPr>
        <p:spPr>
          <a:xfrm>
            <a:off x="457200" y="1600200"/>
            <a:ext cx="8229600" cy="4924425"/>
          </a:xfrm>
        </p:spPr>
        <p:txBody>
          <a:bodyPr/>
          <a:lstStyle/>
          <a:p>
            <a:pPr algn="l" rtl="0">
              <a:lnSpc>
                <a:spcPct val="90000"/>
              </a:lnSpc>
            </a:pPr>
            <a:r>
              <a:rPr lang="en-US">
                <a:latin typeface="Times New Roman" pitchFamily="18" charset="0"/>
                <a:cs typeface="Times New Roman" pitchFamily="18" charset="0"/>
              </a:rPr>
              <a:t>Normal cellular function.</a:t>
            </a:r>
          </a:p>
          <a:p>
            <a:pPr algn="l" rtl="0">
              <a:lnSpc>
                <a:spcPct val="90000"/>
              </a:lnSpc>
            </a:pPr>
            <a:r>
              <a:rPr lang="en-US">
                <a:latin typeface="Times New Roman" pitchFamily="18" charset="0"/>
                <a:cs typeface="Times New Roman" pitchFamily="18" charset="0"/>
              </a:rPr>
              <a:t>Definition of shock.</a:t>
            </a:r>
          </a:p>
          <a:p>
            <a:pPr algn="l" rtl="0">
              <a:lnSpc>
                <a:spcPct val="90000"/>
              </a:lnSpc>
            </a:pPr>
            <a:r>
              <a:rPr lang="en-US">
                <a:latin typeface="Times New Roman" pitchFamily="18" charset="0"/>
                <a:cs typeface="Times New Roman" pitchFamily="18" charset="0"/>
              </a:rPr>
              <a:t>Types of shock.</a:t>
            </a:r>
          </a:p>
          <a:p>
            <a:pPr algn="l" rtl="0">
              <a:lnSpc>
                <a:spcPct val="90000"/>
              </a:lnSpc>
            </a:pPr>
            <a:r>
              <a:rPr lang="en-US">
                <a:latin typeface="Times New Roman" pitchFamily="18" charset="0"/>
                <a:cs typeface="Times New Roman" pitchFamily="18" charset="0"/>
              </a:rPr>
              <a:t>Hypovolemic shock.</a:t>
            </a:r>
          </a:p>
          <a:p>
            <a:pPr algn="l" rtl="0">
              <a:lnSpc>
                <a:spcPct val="90000"/>
              </a:lnSpc>
            </a:pPr>
            <a:r>
              <a:rPr lang="en-US">
                <a:latin typeface="Times New Roman" pitchFamily="18" charset="0"/>
                <a:cs typeface="Times New Roman" pitchFamily="18" charset="0"/>
              </a:rPr>
              <a:t>Cardiogenic shock.</a:t>
            </a:r>
          </a:p>
          <a:p>
            <a:pPr algn="l" rtl="0">
              <a:lnSpc>
                <a:spcPct val="90000"/>
              </a:lnSpc>
            </a:pPr>
            <a:r>
              <a:rPr lang="en-US">
                <a:latin typeface="Times New Roman" pitchFamily="18" charset="0"/>
                <a:cs typeface="Times New Roman" pitchFamily="18" charset="0"/>
              </a:rPr>
              <a:t>Circulatory shock.</a:t>
            </a:r>
          </a:p>
          <a:p>
            <a:pPr algn="l" rtl="0">
              <a:lnSpc>
                <a:spcPct val="90000"/>
              </a:lnSpc>
            </a:pPr>
            <a:r>
              <a:rPr lang="en-US">
                <a:latin typeface="Times New Roman" pitchFamily="18" charset="0"/>
                <a:cs typeface="Times New Roman" pitchFamily="18" charset="0"/>
              </a:rPr>
              <a:t>Neurological shock.</a:t>
            </a:r>
          </a:p>
          <a:p>
            <a:pPr algn="l" rtl="0">
              <a:lnSpc>
                <a:spcPct val="90000"/>
              </a:lnSpc>
            </a:pPr>
            <a:r>
              <a:rPr lang="en-US">
                <a:latin typeface="Times New Roman" pitchFamily="18" charset="0"/>
                <a:cs typeface="Times New Roman" pitchFamily="18" charset="0"/>
              </a:rPr>
              <a:t>Anaphylactic shock.</a:t>
            </a:r>
          </a:p>
          <a:p>
            <a:pPr algn="l" rtl="0">
              <a:lnSpc>
                <a:spcPct val="90000"/>
              </a:lnSpc>
            </a:pPr>
            <a:r>
              <a:rPr lang="en-US">
                <a:latin typeface="Times New Roman" pitchFamily="18" charset="0"/>
                <a:cs typeface="Times New Roman" pitchFamily="18" charset="0"/>
              </a:rPr>
              <a:t>Septic shock.</a:t>
            </a:r>
          </a:p>
        </p:txBody>
      </p:sp>
      <p:pic>
        <p:nvPicPr>
          <p:cNvPr id="3076" name="Picture 4" descr="537216_478657052192167_686891485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57550"/>
            <a:ext cx="45720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982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fontScale="90000"/>
          </a:bodyPr>
          <a:lstStyle/>
          <a:p>
            <a:r>
              <a:rPr lang="en-US" b="1" dirty="0"/>
              <a:t>2- Clinical manifestations</a:t>
            </a:r>
            <a:br>
              <a:rPr lang="en-US" b="1" dirty="0"/>
            </a:br>
            <a:endParaRPr lang="ar-EG" dirty="0"/>
          </a:p>
        </p:txBody>
      </p:sp>
      <p:sp>
        <p:nvSpPr>
          <p:cNvPr id="3" name="Content Placeholder 2"/>
          <p:cNvSpPr>
            <a:spLocks noGrp="1"/>
          </p:cNvSpPr>
          <p:nvPr>
            <p:ph idx="1"/>
          </p:nvPr>
        </p:nvSpPr>
        <p:spPr>
          <a:xfrm>
            <a:off x="457200" y="990600"/>
            <a:ext cx="8229600" cy="5105400"/>
          </a:xfrm>
        </p:spPr>
        <p:txBody>
          <a:bodyPr>
            <a:normAutofit/>
          </a:bodyPr>
          <a:lstStyle/>
          <a:p>
            <a:pPr algn="just">
              <a:buFont typeface="Courier New" pitchFamily="49" charset="0"/>
              <a:buChar char="o"/>
            </a:pPr>
            <a:r>
              <a:rPr lang="en-US" dirty="0" smtClean="0"/>
              <a:t>Rapid </a:t>
            </a:r>
            <a:r>
              <a:rPr lang="en-US" dirty="0"/>
              <a:t>and deep </a:t>
            </a:r>
            <a:r>
              <a:rPr lang="en-US" dirty="0" smtClean="0"/>
              <a:t>respirations</a:t>
            </a:r>
          </a:p>
          <a:p>
            <a:pPr algn="just">
              <a:buFont typeface="Courier New" pitchFamily="49" charset="0"/>
              <a:buChar char="o"/>
            </a:pPr>
            <a:r>
              <a:rPr lang="en-US" dirty="0"/>
              <a:t>C</a:t>
            </a:r>
            <a:r>
              <a:rPr lang="en-US" dirty="0" smtClean="0"/>
              <a:t>ool </a:t>
            </a:r>
            <a:r>
              <a:rPr lang="en-US" dirty="0"/>
              <a:t>and clammy skin, with weak and thread </a:t>
            </a:r>
            <a:r>
              <a:rPr lang="en-US" dirty="0" smtClean="0"/>
              <a:t>pulses , hypothermia</a:t>
            </a:r>
          </a:p>
          <a:p>
            <a:pPr algn="just">
              <a:buFont typeface="Courier New" pitchFamily="49" charset="0"/>
              <a:buChar char="o"/>
            </a:pPr>
            <a:r>
              <a:rPr lang="en-US" dirty="0"/>
              <a:t>Tachycardia </a:t>
            </a:r>
            <a:endParaRPr lang="en-US" dirty="0" smtClean="0"/>
          </a:p>
          <a:p>
            <a:pPr algn="just">
              <a:buFont typeface="Courier New" pitchFamily="49" charset="0"/>
              <a:buChar char="o"/>
            </a:pPr>
            <a:r>
              <a:rPr lang="en-US" dirty="0" smtClean="0"/>
              <a:t>Hypotension</a:t>
            </a:r>
          </a:p>
          <a:p>
            <a:pPr algn="just">
              <a:buFont typeface="Courier New" pitchFamily="49" charset="0"/>
              <a:buChar char="o"/>
            </a:pPr>
            <a:r>
              <a:rPr lang="en-US" dirty="0" smtClean="0"/>
              <a:t> </a:t>
            </a:r>
            <a:r>
              <a:rPr lang="en-US" dirty="0"/>
              <a:t>Decreased urine </a:t>
            </a:r>
            <a:r>
              <a:rPr lang="en-US" dirty="0" smtClean="0"/>
              <a:t>output</a:t>
            </a:r>
          </a:p>
          <a:p>
            <a:pPr algn="just">
              <a:buFont typeface="Courier New" pitchFamily="49" charset="0"/>
              <a:buChar char="o"/>
            </a:pPr>
            <a:r>
              <a:rPr lang="en-US" dirty="0" smtClean="0"/>
              <a:t>Thirsty </a:t>
            </a:r>
            <a:endParaRPr lang="en-US" dirty="0"/>
          </a:p>
          <a:p>
            <a:pPr algn="just">
              <a:buFont typeface="Courier New" pitchFamily="49" charset="0"/>
              <a:buChar char="o"/>
            </a:pPr>
            <a:r>
              <a:rPr lang="en-US" dirty="0"/>
              <a:t>Altered mentation, ranging from lethargy to unresponsiveness</a:t>
            </a:r>
          </a:p>
          <a:p>
            <a:pPr algn="just">
              <a:buFont typeface="Courier New" pitchFamily="49" charset="0"/>
              <a:buChar char="o"/>
            </a:pPr>
            <a:endParaRPr lang="ar-EG" dirty="0"/>
          </a:p>
          <a:p>
            <a:pPr algn="just"/>
            <a:endParaRPr lang="en-US" dirty="0" smtClean="0"/>
          </a:p>
          <a:p>
            <a:pPr marL="0" indent="0" algn="just">
              <a:buNone/>
            </a:pPr>
            <a:endParaRPr lang="en-US" dirty="0"/>
          </a:p>
          <a:p>
            <a:pPr marL="0" indent="0" algn="just">
              <a:buNone/>
            </a:pPr>
            <a:endParaRPr lang="en-US" dirty="0"/>
          </a:p>
          <a:p>
            <a:pPr marL="0" indent="0" algn="just">
              <a:buNone/>
            </a:pPr>
            <a:endParaRPr lang="ar-EG" dirty="0"/>
          </a:p>
        </p:txBody>
      </p:sp>
    </p:spTree>
    <p:extLst>
      <p:ext uri="{BB962C8B-B14F-4D97-AF65-F5344CB8AC3E}">
        <p14:creationId xmlns:p14="http://schemas.microsoft.com/office/powerpoint/2010/main" val="544061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u="sng" dirty="0"/>
              <a:t>Medical Management</a:t>
            </a:r>
            <a:endParaRPr lang="en-US" u="sng" dirty="0">
              <a:solidFill>
                <a:srgbClr val="800080"/>
              </a:solidFill>
              <a:effectLst/>
              <a:latin typeface="Times New Roman" pitchFamily="18" charset="0"/>
              <a:cs typeface="Times New Roman" pitchFamily="18" charset="0"/>
            </a:endParaRPr>
          </a:p>
        </p:txBody>
      </p:sp>
      <p:sp>
        <p:nvSpPr>
          <p:cNvPr id="15363" name="Rectangle 3"/>
          <p:cNvSpPr>
            <a:spLocks noGrp="1" noChangeArrowheads="1"/>
          </p:cNvSpPr>
          <p:nvPr>
            <p:ph type="body" idx="1"/>
          </p:nvPr>
        </p:nvSpPr>
        <p:spPr/>
        <p:txBody>
          <a:bodyPr/>
          <a:lstStyle/>
          <a:p>
            <a:pPr algn="l" rtl="0">
              <a:buFont typeface="Wingdings" pitchFamily="2" charset="2"/>
              <a:buNone/>
            </a:pPr>
            <a:r>
              <a:rPr lang="en-US" sz="2800">
                <a:latin typeface="Times New Roman" pitchFamily="18" charset="0"/>
                <a:cs typeface="Times New Roman" pitchFamily="18" charset="0"/>
              </a:rPr>
              <a:t>1- Treatment of the Underlying Cause.</a:t>
            </a:r>
          </a:p>
          <a:p>
            <a:pPr algn="l" rtl="0">
              <a:buFont typeface="Wingdings" pitchFamily="2" charset="2"/>
              <a:buNone/>
            </a:pPr>
            <a:r>
              <a:rPr lang="en-US" sz="2800">
                <a:latin typeface="Times New Roman" pitchFamily="18" charset="0"/>
                <a:cs typeface="Times New Roman" pitchFamily="18" charset="0"/>
              </a:rPr>
              <a:t>2- Fluid and Blood Replacement.</a:t>
            </a:r>
          </a:p>
          <a:p>
            <a:pPr algn="l" rtl="0">
              <a:buFont typeface="Wingdings" pitchFamily="2" charset="2"/>
              <a:buNone/>
            </a:pPr>
            <a:endParaRPr lang="en-US" sz="2800">
              <a:latin typeface="Times New Roman" pitchFamily="18" charset="0"/>
              <a:cs typeface="Times New Roman" pitchFamily="18" charset="0"/>
            </a:endParaRPr>
          </a:p>
        </p:txBody>
      </p:sp>
      <p:pic>
        <p:nvPicPr>
          <p:cNvPr id="15367" name="Picture 7" descr="ANd9GcQEOhoyVy7hjR9o_AKD2w3Rb7ff36Y1PT8H2uU89IV0izznB3N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141663"/>
            <a:ext cx="3960812" cy="3311525"/>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blood_transf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213100"/>
            <a:ext cx="3124200" cy="329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72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525963"/>
          </a:xfrm>
        </p:spPr>
        <p:txBody>
          <a:bodyPr>
            <a:normAutofit/>
          </a:bodyPr>
          <a:lstStyle/>
          <a:p>
            <a:pPr marL="0" indent="0">
              <a:buNone/>
            </a:pPr>
            <a:r>
              <a:rPr lang="en-US" b="1" u="sng" dirty="0"/>
              <a:t>1- Fluid resuscitation:-</a:t>
            </a:r>
            <a:endParaRPr lang="en-US" dirty="0"/>
          </a:p>
          <a:p>
            <a:pPr lvl="0"/>
            <a:r>
              <a:rPr lang="en-US" b="1" u="sng" dirty="0"/>
              <a:t>Venous access. </a:t>
            </a:r>
            <a:r>
              <a:rPr lang="en-US" dirty="0"/>
              <a:t>At least two large </a:t>
            </a:r>
            <a:r>
              <a:rPr lang="en-US" dirty="0" smtClean="0"/>
              <a:t>cannula</a:t>
            </a:r>
            <a:endParaRPr lang="en-US" dirty="0"/>
          </a:p>
          <a:p>
            <a:pPr lvl="0"/>
            <a:r>
              <a:rPr lang="en-US" b="1" u="sng" dirty="0"/>
              <a:t>Lactate ringer solution:- </a:t>
            </a:r>
            <a:r>
              <a:rPr lang="en-US" dirty="0"/>
              <a:t>An infusion of lactate ringer solution is begun immediately at a rapid rate so that in period of 45 min between 1000-2000 cc is given</a:t>
            </a:r>
            <a:r>
              <a:rPr lang="en-US" dirty="0" smtClean="0"/>
              <a:t>.</a:t>
            </a:r>
          </a:p>
          <a:p>
            <a:pPr lvl="0"/>
            <a:r>
              <a:rPr lang="en-US" b="1" u="sng" dirty="0" smtClean="0"/>
              <a:t>Blood</a:t>
            </a:r>
          </a:p>
          <a:p>
            <a:pPr lvl="0"/>
            <a:r>
              <a:rPr lang="en-US" b="1" u="sng" dirty="0"/>
              <a:t>Colloid solution</a:t>
            </a:r>
            <a:endParaRPr lang="en-US" b="1" u="sng" dirty="0" smtClean="0"/>
          </a:p>
          <a:p>
            <a:pPr lvl="0"/>
            <a:endParaRPr lang="en-US" dirty="0"/>
          </a:p>
          <a:p>
            <a:endParaRPr lang="ar-EG" dirty="0"/>
          </a:p>
        </p:txBody>
      </p:sp>
    </p:spTree>
    <p:extLst>
      <p:ext uri="{BB962C8B-B14F-4D97-AF65-F5344CB8AC3E}">
        <p14:creationId xmlns:p14="http://schemas.microsoft.com/office/powerpoint/2010/main" val="1641425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2- Pulmonary support:-</a:t>
            </a:r>
            <a:r>
              <a:rPr lang="en-US" dirty="0"/>
              <a:t/>
            </a:r>
            <a:br>
              <a:rPr lang="en-US" dirty="0"/>
            </a:br>
            <a:endParaRPr lang="ar-EG" dirty="0"/>
          </a:p>
        </p:txBody>
      </p:sp>
      <p:sp>
        <p:nvSpPr>
          <p:cNvPr id="3" name="Content Placeholder 2"/>
          <p:cNvSpPr>
            <a:spLocks noGrp="1"/>
          </p:cNvSpPr>
          <p:nvPr>
            <p:ph idx="1"/>
          </p:nvPr>
        </p:nvSpPr>
        <p:spPr/>
        <p:txBody>
          <a:bodyPr/>
          <a:lstStyle/>
          <a:p>
            <a:pPr lvl="0"/>
            <a:r>
              <a:rPr lang="en-US" b="1" dirty="0" smtClean="0"/>
              <a:t>Oxygen mask</a:t>
            </a:r>
            <a:r>
              <a:rPr lang="en-US" dirty="0" smtClean="0"/>
              <a:t>.</a:t>
            </a:r>
            <a:endParaRPr lang="en-US" dirty="0"/>
          </a:p>
          <a:p>
            <a:pPr lvl="0"/>
            <a:r>
              <a:rPr lang="en-US" dirty="0"/>
              <a:t>ETT and MV is indicated when evidence of respiratory failure.</a:t>
            </a:r>
          </a:p>
          <a:p>
            <a:endParaRPr lang="ar-EG" dirty="0"/>
          </a:p>
        </p:txBody>
      </p:sp>
    </p:spTree>
    <p:extLst>
      <p:ext uri="{BB962C8B-B14F-4D97-AF65-F5344CB8AC3E}">
        <p14:creationId xmlns:p14="http://schemas.microsoft.com/office/powerpoint/2010/main" val="1219426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3- </a:t>
            </a:r>
            <a:r>
              <a:rPr lang="en-US" b="1" u="sng" dirty="0" smtClean="0"/>
              <a:t>monitoring</a:t>
            </a:r>
            <a:endParaRPr lang="ar-EG" dirty="0"/>
          </a:p>
        </p:txBody>
      </p:sp>
      <p:sp>
        <p:nvSpPr>
          <p:cNvPr id="3" name="Content Placeholder 2"/>
          <p:cNvSpPr>
            <a:spLocks noGrp="1"/>
          </p:cNvSpPr>
          <p:nvPr>
            <p:ph idx="1"/>
          </p:nvPr>
        </p:nvSpPr>
        <p:spPr>
          <a:xfrm>
            <a:off x="457200" y="1447800"/>
            <a:ext cx="8229600" cy="4953000"/>
          </a:xfrm>
        </p:spPr>
        <p:txBody>
          <a:bodyPr>
            <a:normAutofit/>
          </a:bodyPr>
          <a:lstStyle/>
          <a:p>
            <a:pPr lvl="0"/>
            <a:r>
              <a:rPr lang="en-US" b="1" u="sng" dirty="0" smtClean="0"/>
              <a:t>Vital signs </a:t>
            </a:r>
          </a:p>
          <a:p>
            <a:pPr lvl="0"/>
            <a:r>
              <a:rPr lang="en-US" b="1" u="sng" dirty="0" smtClean="0"/>
              <a:t>A </a:t>
            </a:r>
            <a:r>
              <a:rPr lang="en-US" b="1" u="sng" dirty="0"/>
              <a:t>folly catheter </a:t>
            </a:r>
            <a:r>
              <a:rPr lang="en-US" dirty="0" smtClean="0"/>
              <a:t>check </a:t>
            </a:r>
            <a:r>
              <a:rPr lang="en-US" dirty="0"/>
              <a:t>urine output every hour. Optimum output is 0.5-1 ml/kg/h.</a:t>
            </a:r>
          </a:p>
          <a:p>
            <a:pPr lvl="0"/>
            <a:r>
              <a:rPr lang="en-US" b="1" u="sng" dirty="0"/>
              <a:t>Central venous </a:t>
            </a:r>
            <a:r>
              <a:rPr lang="en-US" b="1" u="sng" dirty="0" smtClean="0"/>
              <a:t>pressure</a:t>
            </a:r>
          </a:p>
          <a:p>
            <a:pPr lvl="0"/>
            <a:r>
              <a:rPr lang="en-US" b="1" u="sng" dirty="0" smtClean="0"/>
              <a:t>ECG</a:t>
            </a:r>
            <a:r>
              <a:rPr lang="en-US" b="1" u="sng" dirty="0"/>
              <a:t>.</a:t>
            </a:r>
            <a:endParaRPr lang="en-US" dirty="0"/>
          </a:p>
          <a:p>
            <a:pPr lvl="0"/>
            <a:r>
              <a:rPr lang="en-US" b="1" u="sng" dirty="0"/>
              <a:t>Repeated hematocrit and hemoglobin assessment.</a:t>
            </a:r>
            <a:endParaRPr lang="en-US" dirty="0"/>
          </a:p>
          <a:p>
            <a:pPr lvl="0"/>
            <a:r>
              <a:rPr lang="en-US" b="1" u="sng" dirty="0"/>
              <a:t> Blood gases</a:t>
            </a:r>
            <a:endParaRPr lang="en-US" dirty="0"/>
          </a:p>
          <a:p>
            <a:endParaRPr lang="ar-EG" dirty="0"/>
          </a:p>
        </p:txBody>
      </p:sp>
    </p:spTree>
    <p:extLst>
      <p:ext uri="{BB962C8B-B14F-4D97-AF65-F5344CB8AC3E}">
        <p14:creationId xmlns:p14="http://schemas.microsoft.com/office/powerpoint/2010/main" val="3995358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b="1" u="sng" dirty="0"/>
              <a:t>4- positioning:-</a:t>
            </a:r>
            <a:endParaRPr lang="en-US" dirty="0"/>
          </a:p>
          <a:p>
            <a:r>
              <a:rPr lang="en-US" b="1" u="sng" dirty="0" smtClean="0"/>
              <a:t>5- </a:t>
            </a:r>
            <a:r>
              <a:rPr lang="en-US" b="1" u="sng" dirty="0"/>
              <a:t>Pain </a:t>
            </a:r>
            <a:r>
              <a:rPr lang="en-US" dirty="0" smtClean="0"/>
              <a:t>analgesic</a:t>
            </a:r>
            <a:endParaRPr lang="en-US" dirty="0"/>
          </a:p>
          <a:p>
            <a:r>
              <a:rPr lang="en-US" b="1" u="sng" dirty="0"/>
              <a:t>6- Inotropic agents:-</a:t>
            </a:r>
            <a:endParaRPr lang="en-US" dirty="0"/>
          </a:p>
          <a:p>
            <a:r>
              <a:rPr lang="en-US" dirty="0" smtClean="0"/>
              <a:t> </a:t>
            </a:r>
            <a:r>
              <a:rPr lang="en-US" dirty="0"/>
              <a:t>Dopamine and </a:t>
            </a:r>
            <a:r>
              <a:rPr lang="en-US" dirty="0" err="1"/>
              <a:t>dobutamin</a:t>
            </a:r>
            <a:r>
              <a:rPr lang="en-US" dirty="0"/>
              <a:t> are </a:t>
            </a:r>
            <a:r>
              <a:rPr lang="en-US" dirty="0" smtClean="0"/>
              <a:t>used to improve </a:t>
            </a:r>
            <a:r>
              <a:rPr lang="en-US" dirty="0"/>
              <a:t>myocardial contractility while dopamine increase renal blood flow and urine output as well.</a:t>
            </a:r>
          </a:p>
          <a:p>
            <a:endParaRPr lang="ar-EG" dirty="0"/>
          </a:p>
        </p:txBody>
      </p:sp>
    </p:spTree>
    <p:extLst>
      <p:ext uri="{BB962C8B-B14F-4D97-AF65-F5344CB8AC3E}">
        <p14:creationId xmlns:p14="http://schemas.microsoft.com/office/powerpoint/2010/main" val="1987341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Nursing management of hypovolemic shock</a:t>
            </a:r>
            <a:endParaRPr lang="ar-EG" dirty="0"/>
          </a:p>
        </p:txBody>
      </p:sp>
      <p:sp>
        <p:nvSpPr>
          <p:cNvPr id="3" name="Content Placeholder 2"/>
          <p:cNvSpPr>
            <a:spLocks noGrp="1"/>
          </p:cNvSpPr>
          <p:nvPr>
            <p:ph idx="1"/>
          </p:nvPr>
        </p:nvSpPr>
        <p:spPr>
          <a:xfrm>
            <a:off x="381000" y="1600200"/>
            <a:ext cx="8382000" cy="4876800"/>
          </a:xfrm>
        </p:spPr>
        <p:txBody>
          <a:bodyPr>
            <a:normAutofit/>
          </a:bodyPr>
          <a:lstStyle/>
          <a:p>
            <a:endParaRPr lang="ar-EG" dirty="0">
              <a:cs typeface="+mj-cs"/>
            </a:endParaRPr>
          </a:p>
          <a:p>
            <a:pPr marL="457200" lvl="1" indent="0">
              <a:buNone/>
            </a:pPr>
            <a:endParaRPr lang="en-US" sz="2400" dirty="0" smtClean="0">
              <a:cs typeface="+mj-cs"/>
            </a:endParaRPr>
          </a:p>
        </p:txBody>
      </p:sp>
      <p:sp>
        <p:nvSpPr>
          <p:cNvPr id="4" name="Rectangle 3"/>
          <p:cNvSpPr/>
          <p:nvPr/>
        </p:nvSpPr>
        <p:spPr>
          <a:xfrm>
            <a:off x="685800" y="1447800"/>
            <a:ext cx="7772400" cy="6001643"/>
          </a:xfrm>
          <a:prstGeom prst="rect">
            <a:avLst/>
          </a:prstGeom>
        </p:spPr>
        <p:txBody>
          <a:bodyPr wrap="square">
            <a:spAutoFit/>
          </a:bodyPr>
          <a:lstStyle/>
          <a:p>
            <a:pPr marL="342900" indent="-342900">
              <a:buFontTx/>
              <a:buChar char="-"/>
            </a:pPr>
            <a:r>
              <a:rPr lang="en-US" sz="2400" dirty="0" smtClean="0">
                <a:cs typeface="+mj-cs"/>
              </a:rPr>
              <a:t>large-bore </a:t>
            </a:r>
            <a:r>
              <a:rPr lang="en-US" sz="2400" dirty="0">
                <a:cs typeface="+mj-cs"/>
              </a:rPr>
              <a:t>IV catheters are inserted in the </a:t>
            </a:r>
            <a:r>
              <a:rPr lang="en-US" sz="2400" dirty="0" err="1">
                <a:cs typeface="+mj-cs"/>
              </a:rPr>
              <a:t>antecubital</a:t>
            </a:r>
            <a:r>
              <a:rPr lang="en-US" sz="2400" dirty="0">
                <a:cs typeface="+mj-cs"/>
              </a:rPr>
              <a:t> space or central venous system to assist with the rapid infusion of </a:t>
            </a:r>
            <a:r>
              <a:rPr lang="en-US" sz="2400" dirty="0" smtClean="0">
                <a:cs typeface="+mj-cs"/>
              </a:rPr>
              <a:t>fluids</a:t>
            </a:r>
          </a:p>
          <a:p>
            <a:pPr marL="342900" indent="-342900">
              <a:buFontTx/>
              <a:buChar char="-"/>
            </a:pPr>
            <a:endParaRPr lang="en-US" sz="2400" dirty="0">
              <a:cs typeface="+mj-cs"/>
            </a:endParaRPr>
          </a:p>
          <a:p>
            <a:pPr marL="342900" indent="-342900">
              <a:buFontTx/>
              <a:buChar char="-"/>
            </a:pPr>
            <a:r>
              <a:rPr lang="en-US" sz="2400" dirty="0"/>
              <a:t>Frequent documentation of vital signs, hemodynamic monitoring, electrocardiography monitoring, arterial blood gases, serum electrolyte levels, physical and mental status changes), oxygen saturation, urine output, as well as laboratory results and interventions is essential</a:t>
            </a:r>
            <a:endParaRPr lang="en-US" sz="2400" dirty="0" smtClean="0">
              <a:cs typeface="+mj-cs"/>
            </a:endParaRPr>
          </a:p>
          <a:p>
            <a:pPr marL="342900" indent="-342900">
              <a:buFontTx/>
              <a:buChar char="-"/>
            </a:pPr>
            <a:endParaRPr lang="en-US" sz="2400" dirty="0">
              <a:cs typeface="+mj-cs"/>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ar-EG" dirty="0"/>
          </a:p>
        </p:txBody>
      </p:sp>
    </p:spTree>
    <p:extLst>
      <p:ext uri="{BB962C8B-B14F-4D97-AF65-F5344CB8AC3E}">
        <p14:creationId xmlns:p14="http://schemas.microsoft.com/office/powerpoint/2010/main" val="38119393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5638800"/>
          </a:xfrm>
        </p:spPr>
        <p:txBody>
          <a:bodyPr>
            <a:normAutofit/>
          </a:bodyPr>
          <a:lstStyle/>
          <a:p>
            <a:pPr lvl="1">
              <a:lnSpc>
                <a:spcPct val="150000"/>
              </a:lnSpc>
            </a:pPr>
            <a:r>
              <a:rPr lang="en-US" dirty="0">
                <a:cs typeface="+mj-cs"/>
              </a:rPr>
              <a:t>Care must be </a:t>
            </a:r>
            <a:r>
              <a:rPr lang="en-US" dirty="0" smtClean="0">
                <a:cs typeface="+mj-cs"/>
              </a:rPr>
              <a:t>Fluid </a:t>
            </a:r>
            <a:r>
              <a:rPr lang="en-US" dirty="0">
                <a:cs typeface="+mj-cs"/>
              </a:rPr>
              <a:t>given too rapidly may cause pulmonary congestion and inhibit adequate oxygenation, further compromising oxygen delivery to the tissues. </a:t>
            </a:r>
            <a:endParaRPr lang="en-US" sz="2400" dirty="0">
              <a:cs typeface="+mj-cs"/>
            </a:endParaRPr>
          </a:p>
          <a:p>
            <a:pPr lvl="1">
              <a:lnSpc>
                <a:spcPct val="150000"/>
              </a:lnSpc>
            </a:pPr>
            <a:r>
              <a:rPr lang="en-US" dirty="0">
                <a:cs typeface="+mj-cs"/>
              </a:rPr>
              <a:t>Fluids should also be warmed during infusion to limit the negative effects of hypothermia.</a:t>
            </a:r>
            <a:endParaRPr lang="en-US" sz="2400" dirty="0">
              <a:cs typeface="+mj-cs"/>
            </a:endParaRPr>
          </a:p>
          <a:p>
            <a:pPr lvl="1">
              <a:lnSpc>
                <a:spcPct val="150000"/>
              </a:lnSpc>
            </a:pPr>
            <a:r>
              <a:rPr lang="en-US" dirty="0" smtClean="0">
                <a:cs typeface="+mj-cs"/>
              </a:rPr>
              <a:t>positioning </a:t>
            </a:r>
            <a:r>
              <a:rPr lang="en-US" dirty="0">
                <a:cs typeface="+mj-cs"/>
              </a:rPr>
              <a:t>the patient properly assists fluid redistribution. A modified </a:t>
            </a:r>
            <a:r>
              <a:rPr lang="en-US" dirty="0" err="1">
                <a:cs typeface="+mj-cs"/>
              </a:rPr>
              <a:t>Trendelenburg</a:t>
            </a:r>
            <a:r>
              <a:rPr lang="en-US" dirty="0">
                <a:cs typeface="+mj-cs"/>
              </a:rPr>
              <a:t> position </a:t>
            </a:r>
            <a:endParaRPr lang="ar-EG" dirty="0">
              <a:cs typeface="+mj-cs"/>
            </a:endParaRPr>
          </a:p>
          <a:p>
            <a:pPr>
              <a:lnSpc>
                <a:spcPct val="150000"/>
              </a:lnSpc>
            </a:pPr>
            <a:endParaRPr lang="ar-EG" dirty="0">
              <a:cs typeface="+mj-cs"/>
            </a:endParaRPr>
          </a:p>
          <a:p>
            <a:pPr marL="457200" lvl="1" indent="0">
              <a:lnSpc>
                <a:spcPct val="150000"/>
              </a:lnSpc>
              <a:buNone/>
            </a:pPr>
            <a:endParaRPr lang="en-US" sz="2400" dirty="0" smtClean="0">
              <a:cs typeface="+mj-cs"/>
            </a:endParaRPr>
          </a:p>
        </p:txBody>
      </p:sp>
    </p:spTree>
    <p:extLst>
      <p:ext uri="{BB962C8B-B14F-4D97-AF65-F5344CB8AC3E}">
        <p14:creationId xmlns:p14="http://schemas.microsoft.com/office/powerpoint/2010/main" val="2664034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b="1" u="sng" dirty="0" smtClean="0"/>
              <a:t>Complications of hypovolemic shock :- </a:t>
            </a:r>
            <a:endParaRPr lang="en-US" dirty="0"/>
          </a:p>
          <a:p>
            <a:r>
              <a:rPr lang="en-US" dirty="0"/>
              <a:t>Complications associated with hypovolemic shock depend on the length of time and severity of the hypotensive crisis. Complications may range </a:t>
            </a:r>
            <a:r>
              <a:rPr lang="en-US" dirty="0" smtClean="0"/>
              <a:t>from:</a:t>
            </a:r>
          </a:p>
          <a:p>
            <a:r>
              <a:rPr lang="en-US" dirty="0" smtClean="0"/>
              <a:t> Renal </a:t>
            </a:r>
            <a:r>
              <a:rPr lang="en-US" dirty="0"/>
              <a:t>damage </a:t>
            </a:r>
            <a:endParaRPr lang="en-US" dirty="0" smtClean="0"/>
          </a:p>
          <a:p>
            <a:r>
              <a:rPr lang="en-US" dirty="0" smtClean="0"/>
              <a:t>Cerebral </a:t>
            </a:r>
            <a:r>
              <a:rPr lang="en-US" dirty="0"/>
              <a:t>anoxia </a:t>
            </a:r>
            <a:endParaRPr lang="en-US" dirty="0" smtClean="0"/>
          </a:p>
          <a:p>
            <a:r>
              <a:rPr lang="en-US" dirty="0" smtClean="0"/>
              <a:t>Death</a:t>
            </a:r>
            <a:r>
              <a:rPr lang="en-US" dirty="0"/>
              <a:t>.</a:t>
            </a:r>
          </a:p>
          <a:p>
            <a:endParaRPr lang="ar-EG" dirty="0"/>
          </a:p>
        </p:txBody>
      </p:sp>
    </p:spTree>
    <p:extLst>
      <p:ext uri="{BB962C8B-B14F-4D97-AF65-F5344CB8AC3E}">
        <p14:creationId xmlns:p14="http://schemas.microsoft.com/office/powerpoint/2010/main" val="2537754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lstStyle/>
          <a:p>
            <a:r>
              <a:rPr lang="en-US" b="1" dirty="0">
                <a:latin typeface="Constantia" pitchFamily="18" charset="0"/>
                <a:cs typeface="Times New Roman" pitchFamily="18" charset="0"/>
              </a:rPr>
              <a:t>Cardiogenic Shock</a:t>
            </a:r>
            <a:endParaRPr lang="ar-EG" dirty="0"/>
          </a:p>
        </p:txBody>
      </p:sp>
      <p:pic>
        <p:nvPicPr>
          <p:cNvPr id="3" name="Picture 5" descr="388539_307259765977291_190593864310549_757030_283407999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514600"/>
            <a:ext cx="37338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736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dbl" dirty="0" smtClean="0"/>
              <a:t>Introduction</a:t>
            </a:r>
            <a:br>
              <a:rPr lang="en-US" b="1" u="dbl" dirty="0" smtClean="0"/>
            </a:br>
            <a:r>
              <a:rPr lang="en-US" dirty="0">
                <a:latin typeface="Times New Roman" pitchFamily="18" charset="0"/>
                <a:cs typeface="Times New Roman" pitchFamily="18" charset="0"/>
              </a:rPr>
              <a:t>Normal cellular function.</a:t>
            </a:r>
            <a:endParaRPr lang="ar-EG" dirty="0"/>
          </a:p>
        </p:txBody>
      </p:sp>
      <p:sp>
        <p:nvSpPr>
          <p:cNvPr id="3" name="Content Placeholder 2"/>
          <p:cNvSpPr>
            <a:spLocks noGrp="1"/>
          </p:cNvSpPr>
          <p:nvPr>
            <p:ph idx="1"/>
          </p:nvPr>
        </p:nvSpPr>
        <p:spPr>
          <a:xfrm>
            <a:off x="457200" y="1447800"/>
            <a:ext cx="8229600" cy="4830763"/>
          </a:xfrm>
        </p:spPr>
        <p:txBody>
          <a:bodyPr/>
          <a:lstStyle/>
          <a:p>
            <a:r>
              <a:rPr lang="en-US" dirty="0"/>
              <a:t>Adequate blood flow to the tissues and cells requires the </a:t>
            </a:r>
            <a:r>
              <a:rPr lang="en-US" dirty="0" smtClean="0"/>
              <a:t>three components</a:t>
            </a:r>
            <a:r>
              <a:rPr lang="en-US" dirty="0"/>
              <a:t>: </a:t>
            </a:r>
            <a:endParaRPr lang="en-US" dirty="0" smtClean="0"/>
          </a:p>
          <a:p>
            <a:pPr>
              <a:buFont typeface="Wingdings" pitchFamily="2" charset="2"/>
              <a:buChar char="v"/>
            </a:pPr>
            <a:r>
              <a:rPr lang="en-US" dirty="0"/>
              <a:t>A</a:t>
            </a:r>
            <a:r>
              <a:rPr lang="en-US" dirty="0" smtClean="0"/>
              <a:t>dequate </a:t>
            </a:r>
            <a:r>
              <a:rPr lang="en-US" dirty="0"/>
              <a:t>cardiac </a:t>
            </a:r>
            <a:r>
              <a:rPr lang="en-US" dirty="0" smtClean="0"/>
              <a:t>pump</a:t>
            </a:r>
          </a:p>
          <a:p>
            <a:pPr>
              <a:buFont typeface="Wingdings" pitchFamily="2" charset="2"/>
              <a:buChar char="v"/>
            </a:pPr>
            <a:r>
              <a:rPr lang="en-US" dirty="0" smtClean="0"/>
              <a:t> </a:t>
            </a:r>
            <a:r>
              <a:rPr lang="en-US" dirty="0"/>
              <a:t>effective vasculature </a:t>
            </a:r>
            <a:r>
              <a:rPr lang="en-US" dirty="0" smtClean="0"/>
              <a:t>circulatory system</a:t>
            </a:r>
          </a:p>
          <a:p>
            <a:pPr>
              <a:buFont typeface="Wingdings" pitchFamily="2" charset="2"/>
              <a:buChar char="v"/>
            </a:pPr>
            <a:r>
              <a:rPr lang="en-US" dirty="0" smtClean="0"/>
              <a:t>sufficient </a:t>
            </a:r>
            <a:r>
              <a:rPr lang="en-US" dirty="0"/>
              <a:t>blood volume. </a:t>
            </a:r>
          </a:p>
          <a:p>
            <a:pPr>
              <a:buFont typeface="Wingdings" pitchFamily="2" charset="2"/>
              <a:buChar char="v"/>
            </a:pPr>
            <a:endParaRPr lang="en-US" sz="2400" dirty="0"/>
          </a:p>
          <a:p>
            <a:pPr marL="0" indent="0">
              <a:buNone/>
            </a:pPr>
            <a:r>
              <a:rPr lang="en-US" dirty="0"/>
              <a:t>If one component is impaired, perfusion to the tissue is threatened or compromised.</a:t>
            </a:r>
            <a:endParaRPr lang="ar-EG" dirty="0"/>
          </a:p>
        </p:txBody>
      </p:sp>
    </p:spTree>
    <p:extLst>
      <p:ext uri="{BB962C8B-B14F-4D97-AF65-F5344CB8AC3E}">
        <p14:creationId xmlns:p14="http://schemas.microsoft.com/office/powerpoint/2010/main" val="32468346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ØµÙØ±Ø© Ø°Ø§Øª ØµÙØ©"/>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3731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pPr marL="0" indent="0">
              <a:buNone/>
            </a:pPr>
            <a:r>
              <a:rPr lang="en-US" b="1" u="sng" dirty="0"/>
              <a:t>Cardiogenic </a:t>
            </a:r>
            <a:r>
              <a:rPr lang="en-US" b="1" u="sng" dirty="0" smtClean="0"/>
              <a:t>shock definition :- </a:t>
            </a:r>
            <a:endParaRPr lang="en-US" dirty="0"/>
          </a:p>
          <a:p>
            <a:endParaRPr lang="ar-EG" dirty="0"/>
          </a:p>
        </p:txBody>
      </p:sp>
      <p:sp>
        <p:nvSpPr>
          <p:cNvPr id="2" name="Oval 1"/>
          <p:cNvSpPr/>
          <p:nvPr/>
        </p:nvSpPr>
        <p:spPr>
          <a:xfrm>
            <a:off x="381000" y="1828800"/>
            <a:ext cx="8534400" cy="4405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cs typeface="+mj-cs"/>
              </a:rPr>
              <a:t>inability of the heart's to contract and pump blood and oxygen supply leading to decrease tissue perfusion .</a:t>
            </a:r>
          </a:p>
          <a:p>
            <a:pPr algn="ctr"/>
            <a:endParaRPr lang="ar-EG" sz="2800" dirty="0">
              <a:cs typeface="+mj-cs"/>
            </a:endParaRPr>
          </a:p>
        </p:txBody>
      </p:sp>
    </p:spTree>
    <p:extLst>
      <p:ext uri="{BB962C8B-B14F-4D97-AF65-F5344CB8AC3E}">
        <p14:creationId xmlns:p14="http://schemas.microsoft.com/office/powerpoint/2010/main" val="174456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b="1" u="sng">
                <a:latin typeface="Times New Roman" pitchFamily="18" charset="0"/>
                <a:cs typeface="Times New Roman" pitchFamily="18" charset="0"/>
                <a:sym typeface="Wingdings" pitchFamily="2" charset="2"/>
              </a:rPr>
              <a:t></a:t>
            </a:r>
            <a:r>
              <a:rPr lang="en-US" sz="3600" b="1" u="sng">
                <a:latin typeface="Times New Roman" pitchFamily="18" charset="0"/>
                <a:cs typeface="Times New Roman" pitchFamily="18" charset="0"/>
              </a:rPr>
              <a:t> Risk Factors of Cardiogenic Shock:-</a:t>
            </a:r>
          </a:p>
        </p:txBody>
      </p:sp>
      <p:sp>
        <p:nvSpPr>
          <p:cNvPr id="19459" name="Rectangle 3"/>
          <p:cNvSpPr>
            <a:spLocks noGrp="1" noChangeArrowheads="1"/>
          </p:cNvSpPr>
          <p:nvPr>
            <p:ph type="body" idx="1"/>
          </p:nvPr>
        </p:nvSpPr>
        <p:spPr/>
        <p:txBody>
          <a:bodyPr/>
          <a:lstStyle/>
          <a:p>
            <a:pPr algn="l" rtl="0"/>
            <a:r>
              <a:rPr lang="en-US" dirty="0">
                <a:latin typeface="Times New Roman" pitchFamily="18" charset="0"/>
                <a:cs typeface="Times New Roman" pitchFamily="18" charset="0"/>
              </a:rPr>
              <a:t>Increased age (elderly).</a:t>
            </a:r>
          </a:p>
          <a:p>
            <a:pPr algn="l" rtl="0"/>
            <a:r>
              <a:rPr lang="en-US" dirty="0">
                <a:latin typeface="Times New Roman" pitchFamily="18" charset="0"/>
                <a:cs typeface="Times New Roman" pitchFamily="18" charset="0"/>
              </a:rPr>
              <a:t>Large myocardial infarction.</a:t>
            </a:r>
          </a:p>
          <a:p>
            <a:pPr algn="l" rtl="0"/>
            <a:r>
              <a:rPr lang="en-US" dirty="0">
                <a:latin typeface="Times New Roman" pitchFamily="18" charset="0"/>
                <a:cs typeface="Times New Roman" pitchFamily="18" charset="0"/>
              </a:rPr>
              <a:t>History of diabetes mellitus.</a:t>
            </a:r>
          </a:p>
          <a:p>
            <a:pPr algn="l" rtl="0"/>
            <a:r>
              <a:rPr lang="en-US" dirty="0">
                <a:latin typeface="Times New Roman" pitchFamily="18" charset="0"/>
                <a:cs typeface="Times New Roman" pitchFamily="18" charset="0"/>
              </a:rPr>
              <a:t>previous myocardial infarction.</a:t>
            </a:r>
          </a:p>
        </p:txBody>
      </p:sp>
      <p:pic>
        <p:nvPicPr>
          <p:cNvPr id="19460" name="Picture 4" descr="1450279_10151784434755849_769102395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3789363"/>
            <a:ext cx="3600450" cy="306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35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Causes of cardiogenic shock</a:t>
            </a:r>
            <a:endParaRPr lang="ar-EG" dirty="0"/>
          </a:p>
        </p:txBody>
      </p:sp>
      <p:sp>
        <p:nvSpPr>
          <p:cNvPr id="3" name="Content Placeholder 2"/>
          <p:cNvSpPr>
            <a:spLocks noGrp="1"/>
          </p:cNvSpPr>
          <p:nvPr>
            <p:ph idx="1"/>
          </p:nvPr>
        </p:nvSpPr>
        <p:spPr>
          <a:xfrm>
            <a:off x="457200" y="1447800"/>
            <a:ext cx="8229600" cy="5105400"/>
          </a:xfrm>
        </p:spPr>
        <p:txBody>
          <a:bodyPr>
            <a:normAutofit/>
          </a:bodyPr>
          <a:lstStyle/>
          <a:p>
            <a:pPr lvl="0"/>
            <a:r>
              <a:rPr lang="en-US" dirty="0" smtClean="0"/>
              <a:t>Acute myocardial infarction (commonest cause).</a:t>
            </a:r>
          </a:p>
          <a:p>
            <a:pPr lvl="0"/>
            <a:r>
              <a:rPr lang="en-US" dirty="0" smtClean="0"/>
              <a:t>Sever </a:t>
            </a:r>
            <a:r>
              <a:rPr lang="en-US" dirty="0"/>
              <a:t>arrhythmia.</a:t>
            </a:r>
          </a:p>
          <a:p>
            <a:pPr lvl="0"/>
            <a:r>
              <a:rPr lang="en-US" dirty="0"/>
              <a:t>Massive pulmonary embolism.</a:t>
            </a:r>
          </a:p>
          <a:p>
            <a:pPr lvl="0"/>
            <a:r>
              <a:rPr lang="en-US" dirty="0"/>
              <a:t>Cardiac </a:t>
            </a:r>
            <a:r>
              <a:rPr lang="en-US" dirty="0" err="1"/>
              <a:t>tamponade</a:t>
            </a:r>
            <a:r>
              <a:rPr lang="en-US" dirty="0"/>
              <a:t>  </a:t>
            </a:r>
          </a:p>
          <a:p>
            <a:pPr lvl="0"/>
            <a:r>
              <a:rPr lang="en-US" dirty="0"/>
              <a:t>High spinal anesthesia.</a:t>
            </a:r>
          </a:p>
          <a:p>
            <a:pPr lvl="0"/>
            <a:r>
              <a:rPr lang="en-US" dirty="0"/>
              <a:t>Myocarditis.</a:t>
            </a:r>
          </a:p>
          <a:p>
            <a:endParaRPr lang="ar-EG" dirty="0"/>
          </a:p>
        </p:txBody>
      </p:sp>
    </p:spTree>
    <p:extLst>
      <p:ext uri="{BB962C8B-B14F-4D97-AF65-F5344CB8AC3E}">
        <p14:creationId xmlns:p14="http://schemas.microsoft.com/office/powerpoint/2010/main" val="41204706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smtClean="0">
                <a:latin typeface="Constantia" pitchFamily="18" charset="0"/>
                <a:cs typeface="Times New Roman" pitchFamily="18" charset="0"/>
              </a:rPr>
              <a:t>Pathophysiology </a:t>
            </a:r>
          </a:p>
        </p:txBody>
      </p:sp>
      <p:pic>
        <p:nvPicPr>
          <p:cNvPr id="512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8927" t="17342" r="13562" b="37572"/>
          <a:stretch>
            <a:fillRect/>
          </a:stretch>
        </p:blipFill>
        <p:spPr>
          <a:xfrm>
            <a:off x="228600" y="1219200"/>
            <a:ext cx="8229600" cy="5257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672580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Clinical Manifestations</a:t>
            </a:r>
            <a:endParaRPr lang="ar-EG" dirty="0"/>
          </a:p>
        </p:txBody>
      </p:sp>
      <p:sp>
        <p:nvSpPr>
          <p:cNvPr id="3" name="Content Placeholder 2"/>
          <p:cNvSpPr>
            <a:spLocks noGrp="1"/>
          </p:cNvSpPr>
          <p:nvPr>
            <p:ph idx="1"/>
          </p:nvPr>
        </p:nvSpPr>
        <p:spPr/>
        <p:txBody>
          <a:bodyPr>
            <a:normAutofit fontScale="92500" lnSpcReduction="20000"/>
          </a:bodyPr>
          <a:lstStyle/>
          <a:p>
            <a:r>
              <a:rPr lang="en-US" b="1" i="1" dirty="0"/>
              <a:t>1- Hemodynamic findings</a:t>
            </a:r>
            <a:endParaRPr lang="en-US" dirty="0"/>
          </a:p>
          <a:p>
            <a:pPr lvl="0"/>
            <a:r>
              <a:rPr lang="en-US" dirty="0"/>
              <a:t>Systolic blood pressure &lt;90mm hg.</a:t>
            </a:r>
          </a:p>
          <a:p>
            <a:pPr lvl="0"/>
            <a:r>
              <a:rPr lang="en-US" dirty="0"/>
              <a:t>Mean arterial pressure &lt;70 mm hg.</a:t>
            </a:r>
          </a:p>
          <a:p>
            <a:pPr lvl="0"/>
            <a:r>
              <a:rPr lang="en-US" dirty="0"/>
              <a:t>Pulmonary artery wedge pressure &gt;18 mm hg.</a:t>
            </a:r>
          </a:p>
          <a:p>
            <a:pPr lvl="0"/>
            <a:r>
              <a:rPr lang="en-US" b="1" i="1" dirty="0"/>
              <a:t>Noninvasive findings</a:t>
            </a:r>
            <a:endParaRPr lang="en-US" dirty="0"/>
          </a:p>
          <a:p>
            <a:pPr lvl="0"/>
            <a:r>
              <a:rPr lang="en-US" dirty="0" smtClean="0"/>
              <a:t>Thready , </a:t>
            </a:r>
            <a:r>
              <a:rPr lang="en-US" dirty="0"/>
              <a:t>rapid pulse.</a:t>
            </a:r>
          </a:p>
          <a:p>
            <a:pPr lvl="0"/>
            <a:r>
              <a:rPr lang="en-US" dirty="0"/>
              <a:t>Narrow pulse pressure.</a:t>
            </a:r>
          </a:p>
          <a:p>
            <a:pPr lvl="0"/>
            <a:r>
              <a:rPr lang="en-US" dirty="0"/>
              <a:t>Distended neck veins.</a:t>
            </a:r>
          </a:p>
          <a:p>
            <a:pPr lvl="0"/>
            <a:r>
              <a:rPr lang="en-US" dirty="0"/>
              <a:t>Arrhythmias. </a:t>
            </a:r>
          </a:p>
        </p:txBody>
      </p:sp>
    </p:spTree>
    <p:extLst>
      <p:ext uri="{BB962C8B-B14F-4D97-AF65-F5344CB8AC3E}">
        <p14:creationId xmlns:p14="http://schemas.microsoft.com/office/powerpoint/2010/main" val="35103457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7500" lnSpcReduction="20000"/>
          </a:bodyPr>
          <a:lstStyle/>
          <a:p>
            <a:pPr lvl="0"/>
            <a:r>
              <a:rPr lang="en-US" dirty="0"/>
              <a:t>Chest pain. </a:t>
            </a:r>
          </a:p>
          <a:p>
            <a:pPr lvl="0"/>
            <a:r>
              <a:rPr lang="en-US" dirty="0"/>
              <a:t>Cool, pale, moist skin.</a:t>
            </a:r>
          </a:p>
          <a:p>
            <a:pPr lvl="0"/>
            <a:r>
              <a:rPr lang="en-US" dirty="0"/>
              <a:t>Oliguria.</a:t>
            </a:r>
          </a:p>
          <a:p>
            <a:pPr lvl="0"/>
            <a:r>
              <a:rPr lang="en-US" dirty="0"/>
              <a:t>Decreased mentation.</a:t>
            </a:r>
          </a:p>
          <a:p>
            <a:r>
              <a:rPr lang="en-US" b="1" i="1" dirty="0"/>
              <a:t>3- Pulmonary findings</a:t>
            </a:r>
            <a:endParaRPr lang="en-US" dirty="0"/>
          </a:p>
          <a:p>
            <a:pPr lvl="0"/>
            <a:r>
              <a:rPr lang="en-US" dirty="0"/>
              <a:t>Dyspnea.</a:t>
            </a:r>
          </a:p>
          <a:p>
            <a:pPr lvl="0"/>
            <a:r>
              <a:rPr lang="en-US" dirty="0"/>
              <a:t>Increased respiratory rate.</a:t>
            </a:r>
          </a:p>
          <a:p>
            <a:pPr lvl="0"/>
            <a:r>
              <a:rPr lang="en-US" dirty="0"/>
              <a:t>Inspiratory crackles, possible wheezing.</a:t>
            </a:r>
          </a:p>
          <a:p>
            <a:pPr lvl="0"/>
            <a:r>
              <a:rPr lang="en-US" dirty="0"/>
              <a:t>Arterial blood gases show decreased in PaO2.</a:t>
            </a:r>
          </a:p>
          <a:p>
            <a:pPr lvl="0"/>
            <a:r>
              <a:rPr lang="en-US" dirty="0"/>
              <a:t>Respiratory alkalosis.</a:t>
            </a:r>
          </a:p>
          <a:p>
            <a:r>
              <a:rPr lang="en-US" b="1" i="1" dirty="0"/>
              <a:t>4- Radiographic findings</a:t>
            </a:r>
            <a:endParaRPr lang="en-US" dirty="0"/>
          </a:p>
          <a:p>
            <a:pPr lvl="0"/>
            <a:r>
              <a:rPr lang="en-US" dirty="0"/>
              <a:t>Enlarged heart.</a:t>
            </a:r>
          </a:p>
          <a:p>
            <a:pPr lvl="0"/>
            <a:r>
              <a:rPr lang="en-US" dirty="0"/>
              <a:t>Pulmonary congestion.  </a:t>
            </a:r>
          </a:p>
          <a:p>
            <a:r>
              <a:rPr lang="en-US" dirty="0"/>
              <a:t> </a:t>
            </a:r>
          </a:p>
          <a:p>
            <a:endParaRPr lang="ar-EG" dirty="0"/>
          </a:p>
          <a:p>
            <a:endParaRPr lang="ar-EG" dirty="0"/>
          </a:p>
        </p:txBody>
      </p:sp>
      <p:pic>
        <p:nvPicPr>
          <p:cNvPr id="4" name="Picture 4" descr="06f3f29f5d42df94eae637dbee56b0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8600"/>
            <a:ext cx="3063875" cy="298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5615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Medical Management:-</a:t>
            </a:r>
            <a:r>
              <a:rPr lang="en-US" dirty="0"/>
              <a:t/>
            </a:r>
            <a:br>
              <a:rPr lang="en-US" dirty="0"/>
            </a:br>
            <a:endParaRPr lang="ar-EG" dirty="0"/>
          </a:p>
        </p:txBody>
      </p:sp>
      <p:sp>
        <p:nvSpPr>
          <p:cNvPr id="3" name="Content Placeholder 2"/>
          <p:cNvSpPr>
            <a:spLocks noGrp="1"/>
          </p:cNvSpPr>
          <p:nvPr>
            <p:ph idx="1"/>
          </p:nvPr>
        </p:nvSpPr>
        <p:spPr>
          <a:xfrm>
            <a:off x="457200" y="1143000"/>
            <a:ext cx="8229600" cy="4983163"/>
          </a:xfrm>
        </p:spPr>
        <p:txBody>
          <a:bodyPr>
            <a:normAutofit/>
          </a:bodyPr>
          <a:lstStyle/>
          <a:p>
            <a:r>
              <a:rPr lang="en-US" b="1" u="sng" dirty="0" smtClean="0"/>
              <a:t>1- </a:t>
            </a:r>
            <a:r>
              <a:rPr lang="en-US" b="1" u="sng" dirty="0"/>
              <a:t>Correction of Underlying Causes	</a:t>
            </a:r>
            <a:endParaRPr lang="en-US" dirty="0"/>
          </a:p>
          <a:p>
            <a:r>
              <a:rPr lang="en-US" b="1" u="sng" dirty="0" smtClean="0"/>
              <a:t>2- </a:t>
            </a:r>
            <a:r>
              <a:rPr lang="en-US" b="1" u="sng" dirty="0"/>
              <a:t>Initiation of First-Line Treatment</a:t>
            </a:r>
            <a:endParaRPr lang="en-US" dirty="0"/>
          </a:p>
          <a:p>
            <a:r>
              <a:rPr lang="en-US" u="sng" dirty="0">
                <a:sym typeface="Wingdings"/>
              </a:rPr>
              <a:t></a:t>
            </a:r>
            <a:r>
              <a:rPr lang="en-US" u="sng" dirty="0"/>
              <a:t> Oxygenation</a:t>
            </a:r>
            <a:r>
              <a:rPr lang="en-US" u="sng" dirty="0" smtClean="0"/>
              <a:t>:-</a:t>
            </a:r>
            <a:endParaRPr lang="en-US" dirty="0"/>
          </a:p>
          <a:p>
            <a:r>
              <a:rPr lang="en-US" dirty="0"/>
              <a:t> </a:t>
            </a:r>
            <a:r>
              <a:rPr lang="en-US" u="sng" dirty="0">
                <a:sym typeface="Wingdings"/>
              </a:rPr>
              <a:t></a:t>
            </a:r>
            <a:r>
              <a:rPr lang="en-US" u="sng" dirty="0"/>
              <a:t>Monitoring of </a:t>
            </a:r>
            <a:r>
              <a:rPr lang="en-US" u="sng" dirty="0" smtClean="0"/>
              <a:t>oxygen </a:t>
            </a:r>
            <a:r>
              <a:rPr lang="en-US" u="sng" dirty="0"/>
              <a:t>saturation:-</a:t>
            </a:r>
            <a:endParaRPr lang="en-US" dirty="0"/>
          </a:p>
          <a:p>
            <a:r>
              <a:rPr lang="en-US" u="sng" dirty="0" smtClean="0">
                <a:sym typeface="Wingdings"/>
              </a:rPr>
              <a:t></a:t>
            </a:r>
            <a:r>
              <a:rPr lang="en-US" u="sng" dirty="0"/>
              <a:t>Pain Control:-</a:t>
            </a:r>
            <a:endParaRPr lang="en-US" dirty="0"/>
          </a:p>
          <a:p>
            <a:r>
              <a:rPr lang="en-US" u="sng" dirty="0" smtClean="0">
                <a:sym typeface="Wingdings"/>
              </a:rPr>
              <a:t></a:t>
            </a:r>
            <a:r>
              <a:rPr lang="en-US" u="sng" dirty="0"/>
              <a:t>Hemodynamic Monitoring</a:t>
            </a:r>
            <a:r>
              <a:rPr lang="en-US" u="sng" dirty="0" smtClean="0"/>
              <a:t>:-</a:t>
            </a:r>
            <a:endParaRPr lang="en-US" dirty="0"/>
          </a:p>
        </p:txBody>
      </p:sp>
      <p:pic>
        <p:nvPicPr>
          <p:cNvPr id="4" name="Picture 5" descr="Hospital_use_cheap_Nebulizer_rebreathing_oxygen_ma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9181" y="1143000"/>
            <a:ext cx="2087562" cy="2420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201305061058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4365625"/>
            <a:ext cx="2200275" cy="187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0372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u="sng" dirty="0"/>
              <a:t>Laboratory markers</a:t>
            </a:r>
            <a:r>
              <a:rPr lang="en-US" dirty="0"/>
              <a:t> </a:t>
            </a:r>
          </a:p>
          <a:p>
            <a:r>
              <a:rPr lang="en-US" u="sng" dirty="0" smtClean="0">
                <a:sym typeface="Wingdings"/>
              </a:rPr>
              <a:t></a:t>
            </a:r>
            <a:r>
              <a:rPr lang="en-US" u="sng" dirty="0"/>
              <a:t>Fluid Therapy</a:t>
            </a:r>
            <a:endParaRPr lang="en-US" dirty="0"/>
          </a:p>
          <a:p>
            <a:r>
              <a:rPr lang="en-US" u="sng" dirty="0" smtClean="0">
                <a:sym typeface="Wingdings"/>
              </a:rPr>
              <a:t></a:t>
            </a:r>
            <a:r>
              <a:rPr lang="en-US" u="sng" dirty="0"/>
              <a:t>Pharmacologic Therapy</a:t>
            </a:r>
            <a:endParaRPr lang="en-US" dirty="0"/>
          </a:p>
          <a:p>
            <a:r>
              <a:rPr lang="en-US" u="sng" dirty="0" smtClean="0"/>
              <a:t>1- </a:t>
            </a:r>
            <a:r>
              <a:rPr lang="en-US" u="sng" dirty="0" err="1"/>
              <a:t>Dobutamine</a:t>
            </a:r>
            <a:r>
              <a:rPr lang="en-US" u="sng" dirty="0"/>
              <a:t>: -</a:t>
            </a:r>
            <a:r>
              <a:rPr lang="en-US" dirty="0"/>
              <a:t> Enhances the strength of cardiac contraction, improving stroke volume ejection and overall cardiac output.</a:t>
            </a:r>
          </a:p>
          <a:p>
            <a:r>
              <a:rPr lang="en-US" u="sng" dirty="0"/>
              <a:t>2- Nitroglycerin: -</a:t>
            </a:r>
            <a:r>
              <a:rPr lang="en-US" dirty="0"/>
              <a:t> IV nitroglycerin in low doses </a:t>
            </a:r>
            <a:endParaRPr lang="en-US" dirty="0" smtClean="0"/>
          </a:p>
          <a:p>
            <a:r>
              <a:rPr lang="en-US" u="sng" dirty="0" smtClean="0"/>
              <a:t>3- </a:t>
            </a:r>
            <a:r>
              <a:rPr lang="en-US" u="sng" dirty="0"/>
              <a:t>Dopamine.</a:t>
            </a:r>
            <a:r>
              <a:rPr lang="en-US" dirty="0"/>
              <a:t> </a:t>
            </a:r>
            <a:endParaRPr lang="ar-EG" dirty="0"/>
          </a:p>
          <a:p>
            <a:endParaRPr lang="ar-EG" dirty="0"/>
          </a:p>
        </p:txBody>
      </p:sp>
    </p:spTree>
    <p:extLst>
      <p:ext uri="{BB962C8B-B14F-4D97-AF65-F5344CB8AC3E}">
        <p14:creationId xmlns:p14="http://schemas.microsoft.com/office/powerpoint/2010/main" val="3863558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Nursing Management </a:t>
            </a:r>
            <a:endParaRPr lang="ar-EG" dirty="0"/>
          </a:p>
        </p:txBody>
      </p:sp>
      <p:sp>
        <p:nvSpPr>
          <p:cNvPr id="3" name="Content Placeholder 2"/>
          <p:cNvSpPr>
            <a:spLocks noGrp="1"/>
          </p:cNvSpPr>
          <p:nvPr>
            <p:ph idx="1"/>
          </p:nvPr>
        </p:nvSpPr>
        <p:spPr/>
        <p:txBody>
          <a:bodyPr>
            <a:normAutofit/>
          </a:bodyPr>
          <a:lstStyle/>
          <a:p>
            <a:r>
              <a:rPr lang="en-US" b="1" dirty="0" smtClean="0"/>
              <a:t>1- </a:t>
            </a:r>
            <a:r>
              <a:rPr lang="en-US" b="1" dirty="0"/>
              <a:t>Monitoring Homodynamic Status</a:t>
            </a:r>
            <a:endParaRPr lang="en-US" dirty="0"/>
          </a:p>
          <a:p>
            <a:r>
              <a:rPr lang="en-US" b="1" dirty="0" smtClean="0"/>
              <a:t>2- </a:t>
            </a:r>
            <a:r>
              <a:rPr lang="en-US" b="1" dirty="0"/>
              <a:t>Administering medications and intravenous </a:t>
            </a:r>
            <a:r>
              <a:rPr lang="en-US" b="1" dirty="0" smtClean="0"/>
              <a:t>fluids</a:t>
            </a:r>
            <a:endParaRPr lang="en-US" dirty="0"/>
          </a:p>
          <a:p>
            <a:r>
              <a:rPr lang="en-US" b="1" dirty="0"/>
              <a:t>3- Enhancing Safety and Comfort</a:t>
            </a:r>
            <a:endParaRPr lang="en-US" dirty="0"/>
          </a:p>
          <a:p>
            <a:r>
              <a:rPr lang="en-US" dirty="0" smtClean="0"/>
              <a:t>reducing anxiety</a:t>
            </a:r>
          </a:p>
          <a:p>
            <a:r>
              <a:rPr lang="en-US" dirty="0" smtClean="0"/>
              <a:t>medication </a:t>
            </a:r>
            <a:r>
              <a:rPr lang="en-US" dirty="0"/>
              <a:t>to relieve chest </a:t>
            </a:r>
            <a:r>
              <a:rPr lang="en-US" dirty="0" smtClean="0"/>
              <a:t>pain</a:t>
            </a:r>
          </a:p>
          <a:p>
            <a:r>
              <a:rPr lang="en-US" dirty="0" smtClean="0"/>
              <a:t>preventing infection.</a:t>
            </a:r>
            <a:endParaRPr lang="en-US" dirty="0"/>
          </a:p>
          <a:p>
            <a:endParaRPr lang="ar-EG" dirty="0"/>
          </a:p>
        </p:txBody>
      </p:sp>
    </p:spTree>
    <p:extLst>
      <p:ext uri="{BB962C8B-B14F-4D97-AF65-F5344CB8AC3E}">
        <p14:creationId xmlns:p14="http://schemas.microsoft.com/office/powerpoint/2010/main" val="845726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r>
              <a:rPr lang="en-US" dirty="0"/>
              <a:t>In case of </a:t>
            </a:r>
            <a:r>
              <a:rPr lang="en-US" dirty="0" smtClean="0"/>
              <a:t> shock </a:t>
            </a:r>
          </a:p>
          <a:p>
            <a:r>
              <a:rPr lang="en-US" dirty="0" smtClean="0"/>
              <a:t>Inadequate </a:t>
            </a:r>
            <a:r>
              <a:rPr lang="en-US" dirty="0"/>
              <a:t>blood flow to the tissues results in </a:t>
            </a:r>
            <a:r>
              <a:rPr lang="en-US" dirty="0" smtClean="0"/>
              <a:t>******poor </a:t>
            </a:r>
            <a:r>
              <a:rPr lang="en-US" dirty="0"/>
              <a:t>delivery of oxygen and nutrients to the </a:t>
            </a:r>
            <a:r>
              <a:rPr lang="en-US" dirty="0" smtClean="0"/>
              <a:t>cells******** lead to </a:t>
            </a:r>
            <a:r>
              <a:rPr lang="en-US" dirty="0"/>
              <a:t>cellular </a:t>
            </a:r>
            <a:r>
              <a:rPr lang="en-US" dirty="0" smtClean="0"/>
              <a:t>starvation ,cell </a:t>
            </a:r>
            <a:r>
              <a:rPr lang="en-US" dirty="0"/>
              <a:t>death, organ dysfunction progressing to organ failure, and eventual death.</a:t>
            </a:r>
            <a:endParaRPr lang="ar-EG" dirty="0"/>
          </a:p>
        </p:txBody>
      </p:sp>
    </p:spTree>
    <p:extLst>
      <p:ext uri="{BB962C8B-B14F-4D97-AF65-F5344CB8AC3E}">
        <p14:creationId xmlns:p14="http://schemas.microsoft.com/office/powerpoint/2010/main" val="16320020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Placeholder 2"/>
          <p:cNvSpPr>
            <a:spLocks noGrp="1"/>
          </p:cNvSpPr>
          <p:nvPr>
            <p:ph type="body" idx="1"/>
          </p:nvPr>
        </p:nvSpPr>
        <p:spPr>
          <a:xfrm>
            <a:off x="1371600" y="2057400"/>
            <a:ext cx="7123289" cy="3124200"/>
          </a:xfrm>
          <a:ln>
            <a:solidFill>
              <a:schemeClr val="accent1"/>
            </a:solidFill>
          </a:ln>
        </p:spPr>
        <p:txBody>
          <a:bodyPr>
            <a:normAutofit fontScale="85000" lnSpcReduction="20000"/>
          </a:bodyPr>
          <a:lstStyle/>
          <a:p>
            <a:pPr algn="ctr" rtl="0"/>
            <a:endParaRPr lang="en-US" sz="4000" b="1" dirty="0" smtClean="0">
              <a:solidFill>
                <a:schemeClr val="tx1"/>
              </a:solidFill>
            </a:endParaRPr>
          </a:p>
          <a:p>
            <a:pPr algn="ctr" rtl="0"/>
            <a:endParaRPr lang="en-US" sz="4000" b="1" dirty="0">
              <a:solidFill>
                <a:schemeClr val="tx1"/>
              </a:solidFill>
            </a:endParaRPr>
          </a:p>
          <a:p>
            <a:pPr algn="ctr" rtl="0"/>
            <a:endParaRPr lang="en-US" sz="4000" b="1" dirty="0" smtClean="0">
              <a:solidFill>
                <a:schemeClr val="tx1"/>
              </a:solidFill>
            </a:endParaRPr>
          </a:p>
          <a:p>
            <a:pPr algn="ctr" rtl="0"/>
            <a:r>
              <a:rPr lang="en-US" sz="4000" b="1" dirty="0" smtClean="0">
                <a:solidFill>
                  <a:schemeClr val="tx1"/>
                </a:solidFill>
              </a:rPr>
              <a:t>Anaphylactic shock</a:t>
            </a:r>
          </a:p>
          <a:p>
            <a:pPr algn="ctr"/>
            <a:r>
              <a:rPr lang="en-US" sz="4000" b="1" dirty="0">
                <a:solidFill>
                  <a:schemeClr val="tx1"/>
                </a:solidFill>
              </a:rPr>
              <a:t>Neurogenic </a:t>
            </a:r>
            <a:r>
              <a:rPr lang="en-US" sz="4000" b="1" dirty="0" smtClean="0">
                <a:solidFill>
                  <a:schemeClr val="tx1"/>
                </a:solidFill>
              </a:rPr>
              <a:t>shock</a:t>
            </a:r>
          </a:p>
          <a:p>
            <a:pPr algn="ctr"/>
            <a:r>
              <a:rPr lang="en-US" sz="4000" b="1" dirty="0">
                <a:solidFill>
                  <a:schemeClr val="tx1"/>
                </a:solidFill>
              </a:rPr>
              <a:t>Septic shock</a:t>
            </a:r>
          </a:p>
          <a:p>
            <a:pPr algn="ctr"/>
            <a:endParaRPr lang="en-US" sz="4000" b="1" dirty="0">
              <a:solidFill>
                <a:schemeClr val="tx1"/>
              </a:solidFill>
            </a:endParaRPr>
          </a:p>
          <a:p>
            <a:pPr algn="ctr" rtl="0"/>
            <a:endParaRPr lang="ar-EG" sz="4000" b="1" dirty="0" smtClean="0">
              <a:solidFill>
                <a:schemeClr val="tx1"/>
              </a:solidFill>
            </a:endParaRPr>
          </a:p>
        </p:txBody>
      </p:sp>
      <p:sp>
        <p:nvSpPr>
          <p:cNvPr id="43011" name="Title 1"/>
          <p:cNvSpPr>
            <a:spLocks noGrp="1"/>
          </p:cNvSpPr>
          <p:nvPr>
            <p:ph type="title"/>
          </p:nvPr>
        </p:nvSpPr>
        <p:spPr>
          <a:xfrm>
            <a:off x="381000" y="457200"/>
            <a:ext cx="7772400" cy="1362075"/>
          </a:xfrm>
        </p:spPr>
        <p:txBody>
          <a:bodyPr/>
          <a:lstStyle/>
          <a:p>
            <a:pPr algn="ctr"/>
            <a:r>
              <a:rPr lang="en-US" sz="6000" b="1" dirty="0" smtClean="0"/>
              <a:t>Circulatory shock</a:t>
            </a:r>
            <a:endParaRPr lang="ar-EG" sz="6000" b="1" dirty="0" smtClean="0"/>
          </a:p>
        </p:txBody>
      </p:sp>
    </p:spTree>
    <p:extLst>
      <p:ext uri="{BB962C8B-B14F-4D97-AF65-F5344CB8AC3E}">
        <p14:creationId xmlns:p14="http://schemas.microsoft.com/office/powerpoint/2010/main" val="21901439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itle 1"/>
          <p:cNvSpPr>
            <a:spLocks noGrp="1"/>
          </p:cNvSpPr>
          <p:nvPr>
            <p:ph type="title"/>
          </p:nvPr>
        </p:nvSpPr>
        <p:spPr>
          <a:xfrm>
            <a:off x="612423" y="228600"/>
            <a:ext cx="8153400" cy="990600"/>
          </a:xfrm>
        </p:spPr>
        <p:txBody>
          <a:bodyPr/>
          <a:lstStyle/>
          <a:p>
            <a:r>
              <a:rPr lang="en-US" b="1" smtClean="0"/>
              <a:t>Anaphylactic shock</a:t>
            </a:r>
            <a:endParaRPr lang="ar-EG" b="1" smtClean="0"/>
          </a:p>
        </p:txBody>
      </p:sp>
      <p:sp>
        <p:nvSpPr>
          <p:cNvPr id="91139" name="Content Placeholder 2"/>
          <p:cNvSpPr>
            <a:spLocks noGrp="1"/>
          </p:cNvSpPr>
          <p:nvPr>
            <p:ph sz="quarter" idx="1"/>
          </p:nvPr>
        </p:nvSpPr>
        <p:spPr>
          <a:xfrm>
            <a:off x="612423" y="1600200"/>
            <a:ext cx="8153400" cy="4495800"/>
          </a:xfrm>
        </p:spPr>
        <p:txBody>
          <a:bodyPr>
            <a:normAutofit/>
          </a:bodyPr>
          <a:lstStyle/>
          <a:p>
            <a:pPr algn="just" rtl="0">
              <a:lnSpc>
                <a:spcPct val="150000"/>
              </a:lnSpc>
            </a:pPr>
            <a:r>
              <a:rPr lang="en-US" sz="3200" dirty="0" smtClean="0"/>
              <a:t>Shock due to the severe allergic </a:t>
            </a:r>
            <a:r>
              <a:rPr lang="en-US" sz="3200" b="1" dirty="0" smtClean="0">
                <a:solidFill>
                  <a:srgbClr val="FF0000"/>
                </a:solidFill>
              </a:rPr>
              <a:t>antigen antibody reaction</a:t>
            </a:r>
            <a:r>
              <a:rPr lang="en-US" sz="3200" dirty="0" smtClean="0"/>
              <a:t> to substances such as drugs, blood products, or insect or animal venom is called anaphylactic shock.</a:t>
            </a:r>
          </a:p>
          <a:p>
            <a:pPr algn="just" rtl="0">
              <a:lnSpc>
                <a:spcPct val="150000"/>
              </a:lnSpc>
            </a:pPr>
            <a:r>
              <a:rPr lang="en-US" sz="3200" dirty="0" smtClean="0"/>
              <a:t>Food products such as seafood, nuts, …</a:t>
            </a:r>
            <a:r>
              <a:rPr lang="en-US" dirty="0" smtClean="0"/>
              <a:t>.</a:t>
            </a:r>
            <a:endParaRPr lang="en-US" dirty="0"/>
          </a:p>
          <a:p>
            <a:pPr marL="0" indent="0">
              <a:buNone/>
            </a:pPr>
            <a:endParaRPr lang="en-US" dirty="0"/>
          </a:p>
          <a:p>
            <a:pPr algn="just" rtl="0">
              <a:lnSpc>
                <a:spcPct val="150000"/>
              </a:lnSpc>
            </a:pPr>
            <a:endParaRPr lang="ar-EG" sz="3200" dirty="0" smtClean="0"/>
          </a:p>
        </p:txBody>
      </p:sp>
    </p:spTree>
    <p:extLst>
      <p:ext uri="{BB962C8B-B14F-4D97-AF65-F5344CB8AC3E}">
        <p14:creationId xmlns:p14="http://schemas.microsoft.com/office/powerpoint/2010/main" val="26331405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anaphylactic-shock-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4813"/>
            <a:ext cx="8569325" cy="604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41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rotWithShape="1">
          <a:blip r:embed="rId2"/>
          <a:srcRect l="7095" t="16754" r="64228" b="20561"/>
          <a:stretch/>
        </p:blipFill>
        <p:spPr>
          <a:xfrm>
            <a:off x="-10886" y="7257"/>
            <a:ext cx="8991600" cy="6317343"/>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8775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Clinical manifestations</a:t>
            </a:r>
            <a:endParaRPr lang="ar-EG" dirty="0"/>
          </a:p>
        </p:txBody>
      </p:sp>
      <p:sp>
        <p:nvSpPr>
          <p:cNvPr id="3" name="Content Placeholder 2"/>
          <p:cNvSpPr>
            <a:spLocks noGrp="1"/>
          </p:cNvSpPr>
          <p:nvPr>
            <p:ph idx="1"/>
          </p:nvPr>
        </p:nvSpPr>
        <p:spPr>
          <a:xfrm>
            <a:off x="457200" y="1295400"/>
            <a:ext cx="8229600" cy="5105400"/>
          </a:xfrm>
        </p:spPr>
        <p:txBody>
          <a:bodyPr>
            <a:normAutofit fontScale="77500" lnSpcReduction="20000"/>
          </a:bodyPr>
          <a:lstStyle/>
          <a:p>
            <a:pPr marL="0" indent="0">
              <a:buNone/>
            </a:pPr>
            <a:endParaRPr lang="en-US" dirty="0"/>
          </a:p>
          <a:p>
            <a:pPr lvl="0"/>
            <a:r>
              <a:rPr lang="en-US" dirty="0"/>
              <a:t>Initially generalized erythema.</a:t>
            </a:r>
          </a:p>
          <a:p>
            <a:pPr lvl="0"/>
            <a:r>
              <a:rPr lang="en-US" dirty="0"/>
              <a:t>Urticarial and pruritus.</a:t>
            </a:r>
          </a:p>
          <a:p>
            <a:pPr lvl="0"/>
            <a:r>
              <a:rPr lang="en-US" dirty="0"/>
              <a:t>Anxiety.</a:t>
            </a:r>
          </a:p>
          <a:p>
            <a:pPr lvl="0"/>
            <a:r>
              <a:rPr lang="en-US" dirty="0"/>
              <a:t>Restlessness.</a:t>
            </a:r>
          </a:p>
          <a:p>
            <a:pPr lvl="0"/>
            <a:r>
              <a:rPr lang="en-US" dirty="0"/>
              <a:t>Dyspnea.</a:t>
            </a:r>
          </a:p>
          <a:p>
            <a:pPr lvl="0"/>
            <a:r>
              <a:rPr lang="en-US" dirty="0"/>
              <a:t>Wheezing.</a:t>
            </a:r>
          </a:p>
          <a:p>
            <a:pPr lvl="0"/>
            <a:r>
              <a:rPr lang="en-US" dirty="0"/>
              <a:t>Chest tightness.</a:t>
            </a:r>
          </a:p>
          <a:p>
            <a:pPr lvl="0"/>
            <a:r>
              <a:rPr lang="en-US" dirty="0"/>
              <a:t>A warm feeling.</a:t>
            </a:r>
          </a:p>
          <a:p>
            <a:pPr lvl="0"/>
            <a:r>
              <a:rPr lang="en-US" dirty="0"/>
              <a:t>Nausea and vomiting.</a:t>
            </a:r>
          </a:p>
          <a:p>
            <a:pPr lvl="0"/>
            <a:r>
              <a:rPr lang="en-US" dirty="0"/>
              <a:t>Angioedema (swelling of the lips, face, neck and throat): this can be life threatening.</a:t>
            </a:r>
          </a:p>
          <a:p>
            <a:pPr lvl="0"/>
            <a:r>
              <a:rPr lang="en-US" dirty="0"/>
              <a:t>Abdominal pain</a:t>
            </a:r>
            <a:r>
              <a:rPr lang="en-US" dirty="0" smtClean="0"/>
              <a:t>.</a:t>
            </a:r>
            <a:endParaRPr lang="en-US" dirty="0"/>
          </a:p>
        </p:txBody>
      </p:sp>
    </p:spTree>
    <p:extLst>
      <p:ext uri="{BB962C8B-B14F-4D97-AF65-F5344CB8AC3E}">
        <p14:creationId xmlns:p14="http://schemas.microsoft.com/office/powerpoint/2010/main" val="14111622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713px-Signs_and_symptoms_of_anaphylax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8424862" cy="626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115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Medical Management</a:t>
            </a:r>
            <a:endParaRPr lang="ar-EG" dirty="0"/>
          </a:p>
        </p:txBody>
      </p:sp>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b="1" u="sng" dirty="0" smtClean="0"/>
              <a:t> </a:t>
            </a:r>
            <a:endParaRPr lang="en-US" dirty="0"/>
          </a:p>
          <a:p>
            <a:pPr lvl="0"/>
            <a:r>
              <a:rPr lang="en-US" dirty="0"/>
              <a:t>Intravenous crystalloid.</a:t>
            </a:r>
          </a:p>
          <a:p>
            <a:pPr lvl="0"/>
            <a:r>
              <a:rPr lang="en-US" dirty="0"/>
              <a:t>Intravenous hydrocortisone.</a:t>
            </a:r>
          </a:p>
          <a:p>
            <a:pPr lvl="0"/>
            <a:r>
              <a:rPr lang="en-US" dirty="0"/>
              <a:t>Antihistaminic.</a:t>
            </a:r>
          </a:p>
          <a:p>
            <a:pPr lvl="0"/>
            <a:r>
              <a:rPr lang="en-US" dirty="0"/>
              <a:t>ETT may be needed if laryngeal edema and steroid are developed.</a:t>
            </a:r>
          </a:p>
          <a:p>
            <a:pPr marL="0" indent="0">
              <a:buNone/>
            </a:pPr>
            <a:endParaRPr lang="ar-EG" dirty="0"/>
          </a:p>
          <a:p>
            <a:endParaRPr lang="ar-EG" dirty="0"/>
          </a:p>
          <a:p>
            <a:endParaRPr lang="en-US" dirty="0" smtClean="0"/>
          </a:p>
          <a:p>
            <a:endParaRPr lang="en-US" dirty="0"/>
          </a:p>
          <a:p>
            <a:endParaRPr lang="ar-EG" dirty="0"/>
          </a:p>
        </p:txBody>
      </p:sp>
    </p:spTree>
    <p:extLst>
      <p:ext uri="{BB962C8B-B14F-4D97-AF65-F5344CB8AC3E}">
        <p14:creationId xmlns:p14="http://schemas.microsoft.com/office/powerpoint/2010/main" val="21383269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Nursing Management </a:t>
            </a:r>
            <a:endParaRPr lang="ar-EG" dirty="0"/>
          </a:p>
        </p:txBody>
      </p:sp>
      <p:sp>
        <p:nvSpPr>
          <p:cNvPr id="3" name="Content Placeholder 2"/>
          <p:cNvSpPr>
            <a:spLocks noGrp="1"/>
          </p:cNvSpPr>
          <p:nvPr>
            <p:ph idx="1"/>
          </p:nvPr>
        </p:nvSpPr>
        <p:spPr>
          <a:xfrm>
            <a:off x="457200" y="1371600"/>
            <a:ext cx="8229600" cy="5334000"/>
          </a:xfrm>
        </p:spPr>
        <p:txBody>
          <a:bodyPr>
            <a:normAutofit/>
          </a:bodyPr>
          <a:lstStyle/>
          <a:p>
            <a:r>
              <a:rPr lang="en-US" dirty="0" smtClean="0"/>
              <a:t>maintaining </a:t>
            </a:r>
            <a:r>
              <a:rPr lang="en-US" dirty="0"/>
              <a:t>an adequate airway and monitoring patient response to the antigen. </a:t>
            </a:r>
            <a:endParaRPr lang="en-US" dirty="0" smtClean="0"/>
          </a:p>
          <a:p>
            <a:r>
              <a:rPr lang="en-US" dirty="0" smtClean="0"/>
              <a:t>monitors </a:t>
            </a:r>
            <a:r>
              <a:rPr lang="en-US" dirty="0"/>
              <a:t>respirations, heart rate, blood pressure, and level of anxiety, and institutes comfort measures related to the dermatological manifestations</a:t>
            </a:r>
            <a:r>
              <a:rPr lang="en-US" dirty="0" smtClean="0"/>
              <a:t>.</a:t>
            </a:r>
          </a:p>
          <a:p>
            <a:r>
              <a:rPr lang="en-US" dirty="0" smtClean="0"/>
              <a:t> </a:t>
            </a:r>
            <a:r>
              <a:rPr lang="en-US" dirty="0"/>
              <a:t>Patient </a:t>
            </a:r>
            <a:r>
              <a:rPr lang="en-US" dirty="0" smtClean="0"/>
              <a:t>education</a:t>
            </a:r>
            <a:endParaRPr lang="en-US" dirty="0"/>
          </a:p>
          <a:p>
            <a:endParaRPr lang="ar-EG" dirty="0"/>
          </a:p>
        </p:txBody>
      </p:sp>
    </p:spTree>
    <p:extLst>
      <p:ext uri="{BB962C8B-B14F-4D97-AF65-F5344CB8AC3E}">
        <p14:creationId xmlns:p14="http://schemas.microsoft.com/office/powerpoint/2010/main" val="17002095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Neurological shock.</a:t>
            </a:r>
            <a:r>
              <a:rPr lang="en-US" dirty="0"/>
              <a:t/>
            </a:r>
            <a:br>
              <a:rPr lang="en-US" dirty="0"/>
            </a:br>
            <a:endParaRPr lang="ar-EG" dirty="0"/>
          </a:p>
        </p:txBody>
      </p:sp>
      <p:sp>
        <p:nvSpPr>
          <p:cNvPr id="3" name="Content Placeholder 2"/>
          <p:cNvSpPr>
            <a:spLocks noGrp="1"/>
          </p:cNvSpPr>
          <p:nvPr>
            <p:ph idx="1"/>
          </p:nvPr>
        </p:nvSpPr>
        <p:spPr>
          <a:xfrm>
            <a:off x="457200" y="1066800"/>
            <a:ext cx="8229600" cy="5059363"/>
          </a:xfrm>
        </p:spPr>
        <p:txBody>
          <a:bodyPr>
            <a:normAutofit/>
          </a:bodyPr>
          <a:lstStyle/>
          <a:p>
            <a:pPr marL="0" indent="0" algn="just">
              <a:lnSpc>
                <a:spcPct val="150000"/>
              </a:lnSpc>
              <a:buNone/>
              <a:defRPr/>
            </a:pPr>
            <a:r>
              <a:rPr lang="en-US" dirty="0" smtClean="0"/>
              <a:t> </a:t>
            </a:r>
            <a:r>
              <a:rPr lang="en-US" dirty="0"/>
              <a:t>vasodilatation</a:t>
            </a:r>
            <a:r>
              <a:rPr lang="en-US" dirty="0" smtClean="0"/>
              <a:t> </a:t>
            </a:r>
            <a:r>
              <a:rPr lang="en-US" dirty="0"/>
              <a:t>occurs as the result of loss balance between parasympathetic and sympathetic stimulation </a:t>
            </a:r>
            <a:r>
              <a:rPr lang="en-US" dirty="0" smtClean="0"/>
              <a:t>tone leads </a:t>
            </a:r>
            <a:r>
              <a:rPr lang="en-US" dirty="0"/>
              <a:t>to decreased tissue perfusion and initiation of the shock response</a:t>
            </a:r>
            <a:r>
              <a:rPr lang="en-US" dirty="0" smtClean="0"/>
              <a:t>.</a:t>
            </a:r>
          </a:p>
          <a:p>
            <a:pPr marL="0" indent="0">
              <a:buNone/>
            </a:pPr>
            <a:endParaRPr lang="en-US" dirty="0" smtClean="0"/>
          </a:p>
          <a:p>
            <a:endParaRPr lang="en-US" dirty="0"/>
          </a:p>
        </p:txBody>
      </p:sp>
    </p:spTree>
    <p:extLst>
      <p:ext uri="{BB962C8B-B14F-4D97-AF65-F5344CB8AC3E}">
        <p14:creationId xmlns:p14="http://schemas.microsoft.com/office/powerpoint/2010/main" val="1348954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Causes of neurogenic shock</a:t>
            </a:r>
            <a:r>
              <a:rPr lang="en-US" dirty="0"/>
              <a:t/>
            </a:r>
            <a:br>
              <a:rPr lang="en-US" dirty="0"/>
            </a:br>
            <a:endParaRPr lang="ar-EG" dirty="0"/>
          </a:p>
        </p:txBody>
      </p:sp>
      <p:sp>
        <p:nvSpPr>
          <p:cNvPr id="3" name="Content Placeholder 2"/>
          <p:cNvSpPr>
            <a:spLocks noGrp="1"/>
          </p:cNvSpPr>
          <p:nvPr>
            <p:ph idx="1"/>
          </p:nvPr>
        </p:nvSpPr>
        <p:spPr/>
        <p:txBody>
          <a:bodyPr/>
          <a:lstStyle/>
          <a:p>
            <a:pPr lvl="0"/>
            <a:r>
              <a:rPr lang="en-US" dirty="0" smtClean="0"/>
              <a:t>Spinal </a:t>
            </a:r>
            <a:r>
              <a:rPr lang="en-US" dirty="0"/>
              <a:t>cord injury</a:t>
            </a:r>
          </a:p>
          <a:p>
            <a:pPr lvl="0"/>
            <a:r>
              <a:rPr lang="en-US" dirty="0"/>
              <a:t>Spinal anesthesia</a:t>
            </a:r>
          </a:p>
          <a:p>
            <a:pPr lvl="0"/>
            <a:r>
              <a:rPr lang="en-US" dirty="0"/>
              <a:t>Nervous system damage</a:t>
            </a:r>
          </a:p>
          <a:p>
            <a:pPr lvl="0"/>
            <a:r>
              <a:rPr lang="en-US" dirty="0"/>
              <a:t>depressant action of medications</a:t>
            </a:r>
          </a:p>
          <a:p>
            <a:pPr>
              <a:defRPr/>
            </a:pPr>
            <a:r>
              <a:rPr lang="en-US" dirty="0"/>
              <a:t>Emotional stress</a:t>
            </a:r>
          </a:p>
          <a:p>
            <a:pPr>
              <a:defRPr/>
            </a:pPr>
            <a:r>
              <a:rPr lang="en-US" dirty="0" smtClean="0"/>
              <a:t>Pain</a:t>
            </a:r>
          </a:p>
          <a:p>
            <a:pPr>
              <a:defRPr/>
            </a:pPr>
            <a:r>
              <a:rPr lang="en-US" dirty="0" smtClean="0"/>
              <a:t>Increase or decrease insulin </a:t>
            </a:r>
            <a:endParaRPr lang="en-US" dirty="0"/>
          </a:p>
          <a:p>
            <a:endParaRPr lang="ar-EG" dirty="0"/>
          </a:p>
        </p:txBody>
      </p:sp>
    </p:spTree>
    <p:extLst>
      <p:ext uri="{BB962C8B-B14F-4D97-AF65-F5344CB8AC3E}">
        <p14:creationId xmlns:p14="http://schemas.microsoft.com/office/powerpoint/2010/main" val="539338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mn-lt"/>
                <a:ea typeface="SimSun-ExtB" pitchFamily="49" charset="-122"/>
                <a:cs typeface="Times New Roman" pitchFamily="18" charset="0"/>
              </a:rPr>
              <a:t>Definition of shock.</a:t>
            </a:r>
            <a:endParaRPr lang="ar-EG" sz="5400" b="1" dirty="0">
              <a:latin typeface="+mn-lt"/>
              <a:ea typeface="SimSun-ExtB" pitchFamily="49" charset="-122"/>
            </a:endParaRPr>
          </a:p>
        </p:txBody>
      </p:sp>
      <p:sp>
        <p:nvSpPr>
          <p:cNvPr id="3" name="Content Placeholder 2"/>
          <p:cNvSpPr>
            <a:spLocks noGrp="1"/>
          </p:cNvSpPr>
          <p:nvPr>
            <p:ph idx="1"/>
          </p:nvPr>
        </p:nvSpPr>
        <p:spPr/>
        <p:txBody>
          <a:bodyPr/>
          <a:lstStyle/>
          <a:p>
            <a:r>
              <a:rPr lang="en-US" dirty="0" smtClean="0"/>
              <a:t> A condition </a:t>
            </a:r>
            <a:r>
              <a:rPr lang="en-US" dirty="0"/>
              <a:t>in which tissue perfusion is inadequate to deliver oxygen and nutrients to support vital organs and cellular function. </a:t>
            </a:r>
            <a:endParaRPr lang="en-US" dirty="0" smtClean="0"/>
          </a:p>
          <a:p>
            <a:endParaRPr lang="en-US" dirty="0"/>
          </a:p>
          <a:p>
            <a:pPr marL="0" indent="0">
              <a:buNone/>
            </a:pPr>
            <a:r>
              <a:rPr lang="en-US" dirty="0" smtClean="0"/>
              <a:t>Note :-Shock </a:t>
            </a:r>
            <a:r>
              <a:rPr lang="en-US" dirty="0"/>
              <a:t>affects all body systems; it may develop rapidly or slowly, depending on the underlying cause.</a:t>
            </a:r>
          </a:p>
          <a:p>
            <a:endParaRPr lang="ar-EG" dirty="0"/>
          </a:p>
        </p:txBody>
      </p:sp>
    </p:spTree>
    <p:extLst>
      <p:ext uri="{BB962C8B-B14F-4D97-AF65-F5344CB8AC3E}">
        <p14:creationId xmlns:p14="http://schemas.microsoft.com/office/powerpoint/2010/main" val="41517739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rotWithShape="1">
          <a:blip r:embed="rId2"/>
          <a:srcRect l="66325" t="16421" r="6868" b="14226"/>
          <a:stretch/>
        </p:blipFill>
        <p:spPr>
          <a:xfrm>
            <a:off x="495300" y="0"/>
            <a:ext cx="9144000" cy="6705600"/>
          </a:xfrm>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6351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9677400" cy="69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9429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Clinical manifestations</a:t>
            </a:r>
            <a:endParaRPr lang="ar-EG" dirty="0"/>
          </a:p>
        </p:txBody>
      </p:sp>
      <p:sp>
        <p:nvSpPr>
          <p:cNvPr id="3" name="Content Placeholder 2"/>
          <p:cNvSpPr>
            <a:spLocks noGrp="1"/>
          </p:cNvSpPr>
          <p:nvPr>
            <p:ph idx="1"/>
          </p:nvPr>
        </p:nvSpPr>
        <p:spPr>
          <a:xfrm>
            <a:off x="457200" y="1371600"/>
            <a:ext cx="8229600" cy="4754563"/>
          </a:xfrm>
        </p:spPr>
        <p:txBody>
          <a:bodyPr>
            <a:normAutofit/>
          </a:bodyPr>
          <a:lstStyle/>
          <a:p>
            <a:pPr lvl="0"/>
            <a:r>
              <a:rPr lang="en-US" dirty="0" smtClean="0"/>
              <a:t>Hypotension </a:t>
            </a:r>
            <a:endParaRPr lang="en-US" dirty="0"/>
          </a:p>
          <a:p>
            <a:pPr lvl="0"/>
            <a:r>
              <a:rPr lang="en-US" sz="4000" b="1" u="sng" dirty="0" err="1"/>
              <a:t>Bradycardia</a:t>
            </a:r>
            <a:r>
              <a:rPr lang="en-US" sz="4000" b="1" u="sng" dirty="0"/>
              <a:t> </a:t>
            </a:r>
            <a:endParaRPr lang="en-US" b="1" u="sng" dirty="0"/>
          </a:p>
          <a:p>
            <a:pPr lvl="0"/>
            <a:r>
              <a:rPr lang="en-US" dirty="0"/>
              <a:t>Warm, dry extremities </a:t>
            </a:r>
          </a:p>
          <a:p>
            <a:pPr lvl="0"/>
            <a:r>
              <a:rPr lang="en-US" dirty="0"/>
              <a:t>Peripheral vasodilatation </a:t>
            </a:r>
          </a:p>
          <a:p>
            <a:pPr lvl="0"/>
            <a:r>
              <a:rPr lang="en-US" dirty="0" smtClean="0"/>
              <a:t>Decreased </a:t>
            </a:r>
            <a:r>
              <a:rPr lang="en-US" dirty="0"/>
              <a:t>cardiac output (with cervical or high thoracic injury)</a:t>
            </a:r>
          </a:p>
          <a:p>
            <a:endParaRPr lang="ar-EG" dirty="0"/>
          </a:p>
          <a:p>
            <a:endParaRPr lang="ar-EG" dirty="0"/>
          </a:p>
        </p:txBody>
      </p:sp>
    </p:spTree>
    <p:extLst>
      <p:ext uri="{BB962C8B-B14F-4D97-AF65-F5344CB8AC3E}">
        <p14:creationId xmlns:p14="http://schemas.microsoft.com/office/powerpoint/2010/main" val="38592595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itle 1"/>
          <p:cNvSpPr>
            <a:spLocks noGrp="1"/>
          </p:cNvSpPr>
          <p:nvPr>
            <p:ph type="title"/>
          </p:nvPr>
        </p:nvSpPr>
        <p:spPr>
          <a:xfrm>
            <a:off x="612423" y="228600"/>
            <a:ext cx="8153400" cy="990600"/>
          </a:xfrm>
        </p:spPr>
        <p:txBody>
          <a:bodyPr/>
          <a:lstStyle/>
          <a:p>
            <a:r>
              <a:rPr lang="en-US" b="1" smtClean="0"/>
              <a:t>Medical management</a:t>
            </a:r>
            <a:endParaRPr lang="ar-EG" b="1" smtClean="0"/>
          </a:p>
        </p:txBody>
      </p:sp>
      <p:sp>
        <p:nvSpPr>
          <p:cNvPr id="88067" name="Content Placeholder 2"/>
          <p:cNvSpPr>
            <a:spLocks noGrp="1"/>
          </p:cNvSpPr>
          <p:nvPr>
            <p:ph sz="quarter" idx="1"/>
          </p:nvPr>
        </p:nvSpPr>
        <p:spPr>
          <a:xfrm>
            <a:off x="237066" y="1219200"/>
            <a:ext cx="8528756" cy="5334000"/>
          </a:xfrm>
        </p:spPr>
        <p:txBody>
          <a:bodyPr>
            <a:normAutofit/>
          </a:bodyPr>
          <a:lstStyle/>
          <a:p>
            <a:pPr algn="just" rtl="0"/>
            <a:r>
              <a:rPr lang="en-US" b="1" dirty="0" smtClean="0"/>
              <a:t>Goal</a:t>
            </a:r>
            <a:r>
              <a:rPr lang="en-US" dirty="0" smtClean="0"/>
              <a:t> is to treat or remove cause, prevent cardiovascular instability and promote tissue perfusion.</a:t>
            </a:r>
          </a:p>
          <a:p>
            <a:pPr algn="just" rtl="0"/>
            <a:r>
              <a:rPr lang="en-US" dirty="0" smtClean="0"/>
              <a:t>Treat hypovolemia with carefully fluids resuscitation to prevent overload. </a:t>
            </a:r>
          </a:p>
          <a:p>
            <a:pPr algn="just" rtl="0"/>
            <a:r>
              <a:rPr lang="en-US" dirty="0" smtClean="0"/>
              <a:t>Vasopressors are used as necessary to maintain BP and organ perfusion.</a:t>
            </a:r>
          </a:p>
          <a:p>
            <a:pPr algn="just" rtl="0"/>
            <a:r>
              <a:rPr lang="en-US" dirty="0" smtClean="0"/>
              <a:t>Warming measures to regulate temperature.</a:t>
            </a:r>
          </a:p>
        </p:txBody>
      </p:sp>
    </p:spTree>
    <p:extLst>
      <p:ext uri="{BB962C8B-B14F-4D97-AF65-F5344CB8AC3E}">
        <p14:creationId xmlns:p14="http://schemas.microsoft.com/office/powerpoint/2010/main" val="23211730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itle 1"/>
          <p:cNvSpPr>
            <a:spLocks noGrp="1"/>
          </p:cNvSpPr>
          <p:nvPr>
            <p:ph type="title"/>
          </p:nvPr>
        </p:nvSpPr>
        <p:spPr>
          <a:xfrm>
            <a:off x="612423" y="228600"/>
            <a:ext cx="8153400" cy="990600"/>
          </a:xfrm>
        </p:spPr>
        <p:txBody>
          <a:bodyPr/>
          <a:lstStyle/>
          <a:p>
            <a:r>
              <a:rPr lang="en-US" b="1" smtClean="0"/>
              <a:t>Nursing management</a:t>
            </a:r>
            <a:endParaRPr lang="ar-EG" b="1" smtClean="0"/>
          </a:p>
        </p:txBody>
      </p:sp>
      <p:sp>
        <p:nvSpPr>
          <p:cNvPr id="89091" name="Content Placeholder 2"/>
          <p:cNvSpPr>
            <a:spLocks noGrp="1"/>
          </p:cNvSpPr>
          <p:nvPr>
            <p:ph sz="quarter" idx="1"/>
          </p:nvPr>
        </p:nvSpPr>
        <p:spPr>
          <a:xfrm>
            <a:off x="101600" y="990600"/>
            <a:ext cx="8805333" cy="4495800"/>
          </a:xfrm>
        </p:spPr>
        <p:txBody>
          <a:bodyPr>
            <a:normAutofit fontScale="85000" lnSpcReduction="20000"/>
          </a:bodyPr>
          <a:lstStyle/>
          <a:p>
            <a:pPr marL="0" algn="just" rtl="0">
              <a:lnSpc>
                <a:spcPct val="150000"/>
              </a:lnSpc>
              <a:spcBef>
                <a:spcPct val="0"/>
              </a:spcBef>
            </a:pPr>
            <a:r>
              <a:rPr lang="en-US" sz="3200" b="1" smtClean="0"/>
              <a:t>Prevention</a:t>
            </a:r>
            <a:r>
              <a:rPr lang="en-US" sz="3200" smtClean="0"/>
              <a:t> by assessment of risk patients and constant assessment of neurogenic status, immobilization of spinal cord injuries, and elevation of head of bed after spinal anesthesia.</a:t>
            </a:r>
          </a:p>
          <a:p>
            <a:pPr marL="0" algn="just" rtl="0">
              <a:lnSpc>
                <a:spcPct val="150000"/>
              </a:lnSpc>
              <a:spcBef>
                <a:spcPct val="0"/>
              </a:spcBef>
            </a:pPr>
            <a:r>
              <a:rPr lang="fi-FI" sz="3200" b="1" smtClean="0"/>
              <a:t>Nursing interventions</a:t>
            </a:r>
            <a:r>
              <a:rPr lang="fi-FI" sz="3200" smtClean="0"/>
              <a:t> include; treating hypovolemia, maintaining normothermia, monitoring for dysrhythmias, </a:t>
            </a:r>
            <a:r>
              <a:rPr lang="en-US" sz="3200" smtClean="0"/>
              <a:t>preventing hypoxia, promoting comfort and emotional support.</a:t>
            </a:r>
            <a:endParaRPr lang="ar-EG" sz="3200" smtClean="0"/>
          </a:p>
        </p:txBody>
      </p:sp>
    </p:spTree>
    <p:extLst>
      <p:ext uri="{BB962C8B-B14F-4D97-AF65-F5344CB8AC3E}">
        <p14:creationId xmlns:p14="http://schemas.microsoft.com/office/powerpoint/2010/main" val="35213100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b="1" u="sng" dirty="0"/>
              <a:t>Septic shock</a:t>
            </a:r>
            <a:endParaRPr lang="ar-EG" dirty="0"/>
          </a:p>
        </p:txBody>
      </p:sp>
      <p:sp>
        <p:nvSpPr>
          <p:cNvPr id="3" name="Content Placeholder 2"/>
          <p:cNvSpPr>
            <a:spLocks noGrp="1"/>
          </p:cNvSpPr>
          <p:nvPr>
            <p:ph idx="1"/>
          </p:nvPr>
        </p:nvSpPr>
        <p:spPr>
          <a:xfrm>
            <a:off x="457200" y="1066800"/>
            <a:ext cx="8229600" cy="5059363"/>
          </a:xfrm>
        </p:spPr>
        <p:txBody>
          <a:bodyPr>
            <a:normAutofit/>
          </a:bodyPr>
          <a:lstStyle/>
          <a:p>
            <a:endParaRPr lang="en-US" sz="2400" dirty="0"/>
          </a:p>
          <a:p>
            <a:r>
              <a:rPr lang="en-US" dirty="0" smtClean="0"/>
              <a:t> </a:t>
            </a:r>
            <a:r>
              <a:rPr lang="en-US" dirty="0"/>
              <a:t>is a complex and generalized process that involves all organ systems. Sepsis, severe sepsis, and septic shock represent progressive stages of the same illness.</a:t>
            </a:r>
            <a:endParaRPr lang="en-US" sz="2800" dirty="0"/>
          </a:p>
          <a:p>
            <a:endParaRPr lang="en-US" sz="2400" dirty="0"/>
          </a:p>
        </p:txBody>
      </p:sp>
      <p:pic>
        <p:nvPicPr>
          <p:cNvPr id="4" name="Picture 4" descr="images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657600"/>
            <a:ext cx="21240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4814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3"/>
          <p:cNvSpPr>
            <a:spLocks noGrp="1"/>
          </p:cNvSpPr>
          <p:nvPr>
            <p:ph type="title"/>
          </p:nvPr>
        </p:nvSpPr>
        <p:spPr>
          <a:xfrm>
            <a:off x="612423" y="228600"/>
            <a:ext cx="8153400" cy="990600"/>
          </a:xfrm>
        </p:spPr>
        <p:txBody>
          <a:bodyPr/>
          <a:lstStyle/>
          <a:p>
            <a:pPr rtl="0"/>
            <a:r>
              <a:rPr lang="en-US" sz="5400" b="1" smtClean="0"/>
              <a:t>Septic shock</a:t>
            </a:r>
            <a:endParaRPr lang="ar-EG" sz="5400" b="1" smtClean="0"/>
          </a:p>
        </p:txBody>
      </p:sp>
      <p:sp>
        <p:nvSpPr>
          <p:cNvPr id="44035" name="Content Placeholder 4"/>
          <p:cNvSpPr>
            <a:spLocks noGrp="1"/>
          </p:cNvSpPr>
          <p:nvPr>
            <p:ph sz="quarter" idx="1"/>
          </p:nvPr>
        </p:nvSpPr>
        <p:spPr>
          <a:xfrm>
            <a:off x="304800" y="1600200"/>
            <a:ext cx="8461022" cy="4495800"/>
          </a:xfrm>
        </p:spPr>
        <p:txBody>
          <a:bodyPr>
            <a:normAutofit/>
          </a:bodyPr>
          <a:lstStyle/>
          <a:p>
            <a:pPr marL="0" indent="0" algn="just" rtl="0">
              <a:buFont typeface="Wingdings" pitchFamily="2" charset="2"/>
              <a:buNone/>
            </a:pPr>
            <a:r>
              <a:rPr lang="en-US" b="1" dirty="0" smtClean="0"/>
              <a:t>SIRS: </a:t>
            </a:r>
            <a:r>
              <a:rPr lang="en-US" dirty="0" smtClean="0"/>
              <a:t>The systemic response to infection. It is manifested by two or more of the following conditions :</a:t>
            </a:r>
          </a:p>
          <a:p>
            <a:pPr marL="0" indent="0" algn="just" rtl="0">
              <a:buFont typeface="Wingdings" pitchFamily="2" charset="2"/>
              <a:buNone/>
            </a:pPr>
            <a:r>
              <a:rPr lang="en-US" dirty="0" smtClean="0"/>
              <a:t>■ Temperature &gt;38°C or &lt;36°C </a:t>
            </a:r>
          </a:p>
          <a:p>
            <a:pPr marL="0" indent="0" algn="just" rtl="0">
              <a:buFont typeface="Wingdings" pitchFamily="2" charset="2"/>
              <a:buNone/>
            </a:pPr>
            <a:r>
              <a:rPr lang="en-US" dirty="0" smtClean="0"/>
              <a:t>■ Heart rate &gt;90 beats/minute</a:t>
            </a:r>
          </a:p>
          <a:p>
            <a:pPr marL="0" indent="0" algn="just" rtl="0">
              <a:buFont typeface="Wingdings" pitchFamily="2" charset="2"/>
              <a:buNone/>
            </a:pPr>
            <a:r>
              <a:rPr lang="en-US" dirty="0" smtClean="0"/>
              <a:t>■ Respiratory rate &gt;20 breaths/minute </a:t>
            </a:r>
            <a:endParaRPr lang="en-US" dirty="0"/>
          </a:p>
          <a:p>
            <a:pPr marL="0" indent="0" algn="just" rtl="0">
              <a:buFont typeface="Wingdings" pitchFamily="2" charset="2"/>
              <a:buNone/>
            </a:pPr>
            <a:r>
              <a:rPr lang="en-US" dirty="0" smtClean="0"/>
              <a:t>■ WBC count &gt;12,000 cells/mm3, &lt;4,000 cells/mm3,   or&gt;10% immature forms</a:t>
            </a:r>
            <a:endParaRPr lang="ar-EG" dirty="0" smtClean="0"/>
          </a:p>
        </p:txBody>
      </p:sp>
    </p:spTree>
    <p:extLst>
      <p:ext uri="{BB962C8B-B14F-4D97-AF65-F5344CB8AC3E}">
        <p14:creationId xmlns:p14="http://schemas.microsoft.com/office/powerpoint/2010/main" val="1291114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Content Placeholder 2"/>
          <p:cNvSpPr>
            <a:spLocks noGrp="1"/>
          </p:cNvSpPr>
          <p:nvPr>
            <p:ph sz="quarter" idx="1"/>
          </p:nvPr>
        </p:nvSpPr>
        <p:spPr>
          <a:xfrm>
            <a:off x="169333" y="457200"/>
            <a:ext cx="8596489" cy="5943600"/>
          </a:xfrm>
        </p:spPr>
        <p:txBody>
          <a:bodyPr>
            <a:normAutofit/>
          </a:bodyPr>
          <a:lstStyle/>
          <a:p>
            <a:pPr marL="0" indent="0" algn="l" rtl="0">
              <a:lnSpc>
                <a:spcPct val="150000"/>
              </a:lnSpc>
              <a:buFont typeface="Wingdings" pitchFamily="2" charset="2"/>
              <a:buNone/>
            </a:pPr>
            <a:r>
              <a:rPr lang="en-US" sz="3200" b="1" dirty="0" smtClean="0"/>
              <a:t>Sepsis</a:t>
            </a:r>
            <a:r>
              <a:rPr lang="en-US" sz="3200" dirty="0" smtClean="0"/>
              <a:t>: Known or suspected infection, plus ≥2 SIRS criteria</a:t>
            </a:r>
          </a:p>
          <a:p>
            <a:pPr marL="0" indent="0" algn="l" rtl="0">
              <a:lnSpc>
                <a:spcPct val="150000"/>
              </a:lnSpc>
              <a:buFont typeface="Wingdings" pitchFamily="2" charset="2"/>
              <a:buNone/>
            </a:pPr>
            <a:r>
              <a:rPr lang="en-US" sz="3200" b="1" dirty="0" smtClean="0"/>
              <a:t>Severe Sepsis</a:t>
            </a:r>
            <a:r>
              <a:rPr lang="en-US" sz="3200" dirty="0" smtClean="0"/>
              <a:t>: Sepsis plus ≥1 organ dysfunction.</a:t>
            </a:r>
            <a:endParaRPr lang="en-US" sz="3200" b="1" dirty="0" smtClean="0"/>
          </a:p>
        </p:txBody>
      </p:sp>
    </p:spTree>
    <p:extLst>
      <p:ext uri="{BB962C8B-B14F-4D97-AF65-F5344CB8AC3E}">
        <p14:creationId xmlns:p14="http://schemas.microsoft.com/office/powerpoint/2010/main" val="216611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Causes of septic </a:t>
            </a:r>
            <a:r>
              <a:rPr lang="en-US" b="1" u="sng" dirty="0" smtClean="0"/>
              <a:t>shock</a:t>
            </a:r>
            <a:endParaRPr lang="ar-EG" dirty="0"/>
          </a:p>
        </p:txBody>
      </p:sp>
      <p:sp>
        <p:nvSpPr>
          <p:cNvPr id="3" name="Content Placeholder 2"/>
          <p:cNvSpPr>
            <a:spLocks noGrp="1"/>
          </p:cNvSpPr>
          <p:nvPr>
            <p:ph idx="1"/>
          </p:nvPr>
        </p:nvSpPr>
        <p:spPr/>
        <p:txBody>
          <a:bodyPr>
            <a:normAutofit/>
          </a:bodyPr>
          <a:lstStyle/>
          <a:p>
            <a:pPr lvl="0"/>
            <a:r>
              <a:rPr lang="en-US" dirty="0" smtClean="0"/>
              <a:t>The </a:t>
            </a:r>
            <a:r>
              <a:rPr lang="en-US" dirty="0"/>
              <a:t>most common causative microorganisms </a:t>
            </a:r>
            <a:r>
              <a:rPr lang="en-US" dirty="0" smtClean="0"/>
              <a:t>are </a:t>
            </a:r>
            <a:r>
              <a:rPr lang="en-US" dirty="0"/>
              <a:t>gram-negative bacteria.</a:t>
            </a:r>
            <a:endParaRPr lang="en-US" sz="2800" dirty="0"/>
          </a:p>
          <a:p>
            <a:pPr lvl="0"/>
            <a:r>
              <a:rPr lang="en-US" dirty="0"/>
              <a:t>Gram-positive bacterial infections. </a:t>
            </a:r>
            <a:endParaRPr lang="en-US" dirty="0" smtClean="0"/>
          </a:p>
          <a:p>
            <a:pPr lvl="0"/>
            <a:r>
              <a:rPr lang="en-US" dirty="0" smtClean="0"/>
              <a:t>viruses </a:t>
            </a:r>
            <a:r>
              <a:rPr lang="en-US" dirty="0"/>
              <a:t>and </a:t>
            </a:r>
            <a:r>
              <a:rPr lang="en-US" dirty="0" smtClean="0"/>
              <a:t>fungi</a:t>
            </a:r>
            <a:r>
              <a:rPr lang="en-US" dirty="0"/>
              <a:t> </a:t>
            </a:r>
            <a:endParaRPr lang="en-US" sz="2400" dirty="0"/>
          </a:p>
          <a:p>
            <a:endParaRPr lang="ar-EG" dirty="0"/>
          </a:p>
        </p:txBody>
      </p:sp>
    </p:spTree>
    <p:extLst>
      <p:ext uri="{BB962C8B-B14F-4D97-AF65-F5344CB8AC3E}">
        <p14:creationId xmlns:p14="http://schemas.microsoft.com/office/powerpoint/2010/main" val="8881249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b="1" smtClean="0"/>
              <a:t>Risk / Precipitating factors</a:t>
            </a:r>
            <a:endParaRPr lang="ar-EG" b="1" smtClean="0"/>
          </a:p>
        </p:txBody>
      </p:sp>
      <p:sp>
        <p:nvSpPr>
          <p:cNvPr id="63491" name="Content Placeholder 2"/>
          <p:cNvSpPr>
            <a:spLocks noGrp="1"/>
          </p:cNvSpPr>
          <p:nvPr>
            <p:ph sz="quarter" idx="1"/>
          </p:nvPr>
        </p:nvSpPr>
        <p:spPr>
          <a:xfrm>
            <a:off x="304800" y="1589088"/>
            <a:ext cx="4191000" cy="4572000"/>
          </a:xfrm>
        </p:spPr>
        <p:txBody>
          <a:bodyPr>
            <a:normAutofit fontScale="92500" lnSpcReduction="10000"/>
          </a:bodyPr>
          <a:lstStyle/>
          <a:p>
            <a:pPr marL="0" indent="0" algn="just" rtl="0">
              <a:buFont typeface="Wingdings" pitchFamily="2" charset="2"/>
              <a:buNone/>
            </a:pPr>
            <a:r>
              <a:rPr lang="en-US" b="1" dirty="0" smtClean="0"/>
              <a:t>Host/ intrinsic Factors</a:t>
            </a:r>
          </a:p>
          <a:p>
            <a:pPr marL="0" indent="0" algn="just" rtl="0">
              <a:buFont typeface="Wingdings" pitchFamily="2" charset="2"/>
              <a:buNone/>
            </a:pPr>
            <a:r>
              <a:rPr lang="en-US" dirty="0" smtClean="0"/>
              <a:t>■ Extremes of age</a:t>
            </a:r>
          </a:p>
          <a:p>
            <a:pPr marL="0" indent="0" algn="just" rtl="0">
              <a:buFont typeface="Wingdings" pitchFamily="2" charset="2"/>
              <a:buNone/>
            </a:pPr>
            <a:r>
              <a:rPr lang="en-US" dirty="0" smtClean="0"/>
              <a:t>■ Malnutrition</a:t>
            </a:r>
          </a:p>
          <a:p>
            <a:pPr marL="0" indent="0" algn="just" rtl="0">
              <a:buFont typeface="Wingdings" pitchFamily="2" charset="2"/>
              <a:buNone/>
            </a:pPr>
            <a:r>
              <a:rPr lang="en-US" dirty="0" smtClean="0"/>
              <a:t>■ Coexisting disease</a:t>
            </a:r>
          </a:p>
          <a:p>
            <a:pPr marL="0" indent="0" algn="just" rtl="0">
              <a:buFont typeface="Wingdings" pitchFamily="2" charset="2"/>
              <a:buNone/>
            </a:pPr>
            <a:r>
              <a:rPr lang="en-US" dirty="0" smtClean="0"/>
              <a:t>	■ alcohol abuse</a:t>
            </a:r>
          </a:p>
          <a:p>
            <a:pPr marL="0" indent="0" algn="just" rtl="0">
              <a:buFont typeface="Wingdings" pitchFamily="2" charset="2"/>
              <a:buNone/>
            </a:pPr>
            <a:r>
              <a:rPr lang="en-US" dirty="0" smtClean="0"/>
              <a:t>	■ AIDS</a:t>
            </a:r>
          </a:p>
          <a:p>
            <a:pPr marL="0" indent="0" algn="just" rtl="0">
              <a:buFont typeface="Wingdings" pitchFamily="2" charset="2"/>
              <a:buNone/>
            </a:pPr>
            <a:r>
              <a:rPr lang="en-US" dirty="0" smtClean="0"/>
              <a:t>	■Burn</a:t>
            </a:r>
          </a:p>
          <a:p>
            <a:pPr marL="0" indent="0" algn="just" rtl="0">
              <a:buFont typeface="Wingdings" pitchFamily="2" charset="2"/>
              <a:buNone/>
            </a:pPr>
            <a:r>
              <a:rPr lang="en-US" dirty="0" smtClean="0"/>
              <a:t>	■ Malignancies</a:t>
            </a:r>
          </a:p>
          <a:p>
            <a:pPr marL="0" indent="0" algn="just" rtl="0">
              <a:buFont typeface="Wingdings" pitchFamily="2" charset="2"/>
              <a:buNone/>
            </a:pPr>
            <a:r>
              <a:rPr lang="en-US" dirty="0" smtClean="0"/>
              <a:t>	■ diabetes</a:t>
            </a:r>
          </a:p>
          <a:p>
            <a:pPr marL="0" indent="0" algn="just" rtl="0">
              <a:buFont typeface="Wingdings" pitchFamily="2" charset="2"/>
              <a:buNone/>
            </a:pPr>
            <a:r>
              <a:rPr lang="en-US" dirty="0" smtClean="0"/>
              <a:t>	</a:t>
            </a:r>
          </a:p>
        </p:txBody>
      </p:sp>
      <p:sp>
        <p:nvSpPr>
          <p:cNvPr id="4" name="Content Placeholder 3"/>
          <p:cNvSpPr>
            <a:spLocks noGrp="1"/>
          </p:cNvSpPr>
          <p:nvPr>
            <p:ph sz="quarter" idx="2"/>
          </p:nvPr>
        </p:nvSpPr>
        <p:spPr>
          <a:xfrm>
            <a:off x="4301067" y="1589088"/>
            <a:ext cx="4429478" cy="4572000"/>
          </a:xfrm>
        </p:spPr>
        <p:txBody>
          <a:bodyPr>
            <a:normAutofit fontScale="92500" lnSpcReduction="10000"/>
          </a:bodyPr>
          <a:lstStyle/>
          <a:p>
            <a:pPr marL="0" indent="0" algn="just" rtl="0">
              <a:buFont typeface="Wingdings" pitchFamily="2" charset="2"/>
              <a:buNone/>
              <a:defRPr/>
            </a:pPr>
            <a:r>
              <a:rPr lang="en-US" b="1" dirty="0" smtClean="0"/>
              <a:t>Treatment-Related/ extrinsic  Factors</a:t>
            </a:r>
          </a:p>
          <a:p>
            <a:pPr marL="0" indent="0" algn="just" rtl="0">
              <a:buFont typeface="Wingdings" pitchFamily="2" charset="2"/>
              <a:buNone/>
              <a:defRPr/>
            </a:pPr>
            <a:r>
              <a:rPr lang="en-US" dirty="0" smtClean="0"/>
              <a:t>■ Use of invasive catheters</a:t>
            </a:r>
          </a:p>
          <a:p>
            <a:pPr marL="0" indent="0" algn="just" rtl="0">
              <a:buFont typeface="Wingdings" pitchFamily="2" charset="2"/>
              <a:buNone/>
              <a:defRPr/>
            </a:pPr>
            <a:r>
              <a:rPr lang="en-US" dirty="0" smtClean="0"/>
              <a:t>■ Surgical procedures</a:t>
            </a:r>
          </a:p>
          <a:p>
            <a:pPr marL="0" indent="0" algn="just" rtl="0">
              <a:buFont typeface="Wingdings" pitchFamily="2" charset="2"/>
              <a:buNone/>
              <a:defRPr/>
            </a:pPr>
            <a:r>
              <a:rPr lang="en-US" dirty="0" smtClean="0"/>
              <a:t>■ Traumatic or surgical wounds</a:t>
            </a:r>
          </a:p>
          <a:p>
            <a:pPr marL="0" indent="0" algn="just" rtl="0">
              <a:buFont typeface="Wingdings" pitchFamily="2" charset="2"/>
              <a:buNone/>
              <a:defRPr/>
            </a:pPr>
            <a:r>
              <a:rPr lang="en-US" dirty="0" smtClean="0"/>
              <a:t>■ Invasive diagnostic procedures</a:t>
            </a:r>
          </a:p>
          <a:p>
            <a:pPr marL="0" indent="0" algn="just" rtl="0">
              <a:buFont typeface="Wingdings" pitchFamily="2" charset="2"/>
              <a:buNone/>
              <a:defRPr/>
            </a:pPr>
            <a:r>
              <a:rPr lang="en-US" dirty="0" smtClean="0"/>
              <a:t>■ Drugs (antibiotics, cytotoxic agents, steroids)</a:t>
            </a:r>
          </a:p>
          <a:p>
            <a:pPr marL="0" indent="0" algn="just" rtl="0">
              <a:buFont typeface="Wingdings" pitchFamily="2" charset="2"/>
              <a:buNone/>
              <a:defRPr/>
            </a:pPr>
            <a:r>
              <a:rPr lang="en-US" dirty="0"/>
              <a:t>G</a:t>
            </a:r>
            <a:r>
              <a:rPr lang="en-US" dirty="0" smtClean="0"/>
              <a:t>angrene</a:t>
            </a:r>
            <a:endParaRPr lang="ar-EG" dirty="0" smtClean="0"/>
          </a:p>
          <a:p>
            <a:pPr algn="l" rtl="0">
              <a:defRPr/>
            </a:pPr>
            <a:endParaRPr lang="ar-EG" dirty="0"/>
          </a:p>
        </p:txBody>
      </p:sp>
    </p:spTree>
    <p:extLst>
      <p:ext uri="{BB962C8B-B14F-4D97-AF65-F5344CB8AC3E}">
        <p14:creationId xmlns:p14="http://schemas.microsoft.com/office/powerpoint/2010/main" val="1194864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pPr eaLnBrk="1" hangingPunct="1"/>
            <a:r>
              <a:rPr lang="en-US" b="1" smtClean="0"/>
              <a:t>PATHOPHYSIOLOGY</a:t>
            </a:r>
          </a:p>
        </p:txBody>
      </p:sp>
      <p:sp>
        <p:nvSpPr>
          <p:cNvPr id="16387" name="Rectangle 3"/>
          <p:cNvSpPr>
            <a:spLocks noGrp="1"/>
          </p:cNvSpPr>
          <p:nvPr>
            <p:ph type="body" idx="4294967295"/>
          </p:nvPr>
        </p:nvSpPr>
        <p:spPr>
          <a:xfrm>
            <a:off x="169334" y="1295400"/>
            <a:ext cx="8805333" cy="5029200"/>
          </a:xfrm>
        </p:spPr>
        <p:txBody>
          <a:bodyPr>
            <a:normAutofit fontScale="77500" lnSpcReduction="20000"/>
          </a:bodyPr>
          <a:lstStyle/>
          <a:p>
            <a:pPr algn="just" rtl="0" eaLnBrk="1" hangingPunct="1">
              <a:lnSpc>
                <a:spcPct val="150000"/>
              </a:lnSpc>
            </a:pPr>
            <a:r>
              <a:rPr lang="en-US" dirty="0" smtClean="0"/>
              <a:t>In shock, </a:t>
            </a:r>
          </a:p>
          <a:p>
            <a:pPr algn="just">
              <a:lnSpc>
                <a:spcPct val="150000"/>
              </a:lnSpc>
            </a:pPr>
            <a:r>
              <a:rPr lang="en-US" dirty="0" smtClean="0"/>
              <a:t>lack </a:t>
            </a:r>
            <a:r>
              <a:rPr lang="en-US" dirty="0"/>
              <a:t>adequate oxygen </a:t>
            </a:r>
            <a:r>
              <a:rPr lang="en-US" dirty="0" smtClean="0"/>
              <a:t>, </a:t>
            </a:r>
            <a:r>
              <a:rPr lang="en-US" dirty="0"/>
              <a:t>nutrients </a:t>
            </a:r>
            <a:r>
              <a:rPr lang="en-US" dirty="0" smtClean="0"/>
              <a:t>and blood supply </a:t>
            </a:r>
            <a:r>
              <a:rPr lang="en-US" dirty="0"/>
              <a:t> to </a:t>
            </a:r>
            <a:r>
              <a:rPr lang="en-US" dirty="0" smtClean="0"/>
              <a:t>cells</a:t>
            </a:r>
          </a:p>
          <a:p>
            <a:pPr algn="just">
              <a:lnSpc>
                <a:spcPct val="150000"/>
              </a:lnSpc>
            </a:pPr>
            <a:r>
              <a:rPr lang="en-US" dirty="0" smtClean="0"/>
              <a:t> cells produce energy through anaerobic metabolism.</a:t>
            </a:r>
          </a:p>
          <a:p>
            <a:pPr algn="just">
              <a:lnSpc>
                <a:spcPct val="150000"/>
              </a:lnSpc>
            </a:pPr>
            <a:r>
              <a:rPr lang="en-US" dirty="0" smtClean="0"/>
              <a:t>The cell swells and the cell membrane becomes more permeable, allowing electrolytes and fluids to seep out of and into the cell.</a:t>
            </a:r>
          </a:p>
          <a:p>
            <a:pPr algn="just">
              <a:lnSpc>
                <a:spcPct val="150000"/>
              </a:lnSpc>
            </a:pPr>
            <a:r>
              <a:rPr lang="en-US" dirty="0" smtClean="0"/>
              <a:t> </a:t>
            </a:r>
            <a:r>
              <a:rPr lang="en-US" dirty="0"/>
              <a:t>lead to impaired sodium-potassium </a:t>
            </a:r>
            <a:r>
              <a:rPr lang="en-US" dirty="0" smtClean="0"/>
              <a:t>pump</a:t>
            </a:r>
          </a:p>
          <a:p>
            <a:pPr algn="just">
              <a:lnSpc>
                <a:spcPct val="150000"/>
              </a:lnSpc>
            </a:pPr>
            <a:r>
              <a:rPr lang="en-US" dirty="0"/>
              <a:t> </a:t>
            </a:r>
            <a:r>
              <a:rPr lang="en-US" dirty="0" smtClean="0"/>
              <a:t>damage to cell structures, primarily the mitochondria, are damaged and death of the cell results.</a:t>
            </a:r>
          </a:p>
        </p:txBody>
      </p:sp>
    </p:spTree>
    <p:extLst>
      <p:ext uri="{BB962C8B-B14F-4D97-AF65-F5344CB8AC3E}">
        <p14:creationId xmlns:p14="http://schemas.microsoft.com/office/powerpoint/2010/main" val="33941345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itle 4"/>
          <p:cNvSpPr>
            <a:spLocks noGrp="1"/>
          </p:cNvSpPr>
          <p:nvPr>
            <p:ph type="title"/>
          </p:nvPr>
        </p:nvSpPr>
        <p:spPr>
          <a:xfrm>
            <a:off x="612423" y="228600"/>
            <a:ext cx="8153400" cy="990600"/>
          </a:xfrm>
        </p:spPr>
        <p:txBody>
          <a:bodyPr/>
          <a:lstStyle/>
          <a:p>
            <a:pPr rtl="0"/>
            <a:r>
              <a:rPr lang="en-US" b="1" smtClean="0"/>
              <a:t>Assessment &amp; Diagnosis</a:t>
            </a:r>
            <a:endParaRPr lang="ar-EG" b="1" smtClean="0"/>
          </a:p>
        </p:txBody>
      </p:sp>
      <p:sp>
        <p:nvSpPr>
          <p:cNvPr id="64515" name="Content Placeholder 6"/>
          <p:cNvSpPr>
            <a:spLocks noGrp="1"/>
          </p:cNvSpPr>
          <p:nvPr>
            <p:ph sz="quarter" idx="1"/>
          </p:nvPr>
        </p:nvSpPr>
        <p:spPr>
          <a:xfrm>
            <a:off x="169333" y="1371600"/>
            <a:ext cx="8596489" cy="4495800"/>
          </a:xfrm>
        </p:spPr>
        <p:txBody>
          <a:bodyPr>
            <a:normAutofit lnSpcReduction="10000"/>
          </a:bodyPr>
          <a:lstStyle/>
          <a:p>
            <a:pPr algn="l" rtl="0"/>
            <a:r>
              <a:rPr lang="en-US" sz="3500" b="1" u="sng" dirty="0" smtClean="0"/>
              <a:t>Temperature &gt; 38.3 </a:t>
            </a:r>
          </a:p>
          <a:p>
            <a:pPr algn="l" rtl="0"/>
            <a:r>
              <a:rPr lang="en-US" dirty="0" smtClean="0"/>
              <a:t>HR &gt; 90 b/min</a:t>
            </a:r>
          </a:p>
          <a:p>
            <a:pPr algn="l" rtl="0"/>
            <a:r>
              <a:rPr lang="en-US" dirty="0" smtClean="0"/>
              <a:t>Altered mental status (confusion or agitation)</a:t>
            </a:r>
          </a:p>
          <a:p>
            <a:pPr algn="l" rtl="0"/>
            <a:r>
              <a:rPr lang="en-US" dirty="0" smtClean="0"/>
              <a:t>Tachypnea (compensated)</a:t>
            </a:r>
          </a:p>
          <a:p>
            <a:pPr algn="l" rtl="0"/>
            <a:r>
              <a:rPr lang="en-US" dirty="0" smtClean="0"/>
              <a:t>Systolic blood pressure &lt; 90 mmHg</a:t>
            </a:r>
          </a:p>
          <a:p>
            <a:pPr algn="l" rtl="0"/>
            <a:r>
              <a:rPr lang="en-US" dirty="0" smtClean="0"/>
              <a:t>Hyperglycemia &gt; 120 ml/</a:t>
            </a:r>
            <a:r>
              <a:rPr lang="en-US" dirty="0" err="1" smtClean="0"/>
              <a:t>dL</a:t>
            </a:r>
            <a:endParaRPr lang="en-US" dirty="0" smtClean="0"/>
          </a:p>
          <a:p>
            <a:pPr algn="l" rtl="0"/>
            <a:r>
              <a:rPr lang="en-US" dirty="0" smtClean="0"/>
              <a:t>WBC count &gt; 12,000 or &lt; 4,000 mm</a:t>
            </a:r>
            <a:r>
              <a:rPr lang="en-US" sz="2800" baseline="30000" dirty="0" smtClean="0"/>
              <a:t>3</a:t>
            </a:r>
          </a:p>
          <a:p>
            <a:pPr algn="l" rtl="0"/>
            <a:r>
              <a:rPr lang="en-US" sz="2800" dirty="0" smtClean="0"/>
              <a:t>Platelet count &lt; 100,000 mm</a:t>
            </a:r>
            <a:r>
              <a:rPr lang="en-US" sz="2800" baseline="30000" dirty="0" smtClean="0"/>
              <a:t>3</a:t>
            </a:r>
          </a:p>
          <a:p>
            <a:pPr algn="l" rtl="0"/>
            <a:endParaRPr lang="en-US" baseline="30000" dirty="0" smtClean="0"/>
          </a:p>
          <a:p>
            <a:pPr algn="l" rtl="0"/>
            <a:endParaRPr lang="ar-EG" dirty="0" smtClean="0"/>
          </a:p>
        </p:txBody>
      </p:sp>
    </p:spTree>
    <p:extLst>
      <p:ext uri="{BB962C8B-B14F-4D97-AF65-F5344CB8AC3E}">
        <p14:creationId xmlns:p14="http://schemas.microsoft.com/office/powerpoint/2010/main" val="10728415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9" name="Content Placeholder 2"/>
          <p:cNvSpPr>
            <a:spLocks noGrp="1"/>
          </p:cNvSpPr>
          <p:nvPr>
            <p:ph sz="quarter" idx="1"/>
          </p:nvPr>
        </p:nvSpPr>
        <p:spPr>
          <a:xfrm>
            <a:off x="612423" y="838200"/>
            <a:ext cx="8153400" cy="5257800"/>
          </a:xfrm>
        </p:spPr>
        <p:txBody>
          <a:bodyPr>
            <a:normAutofit lnSpcReduction="10000"/>
          </a:bodyPr>
          <a:lstStyle/>
          <a:p>
            <a:pPr algn="l" rtl="0"/>
            <a:r>
              <a:rPr lang="en-US" b="1" u="sng" dirty="0" smtClean="0"/>
              <a:t>Warm peripherals, pink, flushed skin</a:t>
            </a:r>
          </a:p>
          <a:p>
            <a:pPr algn="l" rtl="0"/>
            <a:r>
              <a:rPr lang="en-US" dirty="0" smtClean="0"/>
              <a:t>Oliguria urine output &lt; 0.5 ml/kg/</a:t>
            </a:r>
            <a:r>
              <a:rPr lang="en-US" dirty="0" err="1" smtClean="0"/>
              <a:t>hr</a:t>
            </a:r>
            <a:endParaRPr lang="en-US" dirty="0" smtClean="0"/>
          </a:p>
          <a:p>
            <a:pPr algn="l" rtl="0"/>
            <a:r>
              <a:rPr lang="en-US" dirty="0" smtClean="0"/>
              <a:t>Hypoxia</a:t>
            </a:r>
          </a:p>
          <a:p>
            <a:pPr algn="l" rtl="0"/>
            <a:r>
              <a:rPr lang="en-US" dirty="0" smtClean="0"/>
              <a:t>Crackles</a:t>
            </a:r>
          </a:p>
          <a:p>
            <a:pPr algn="l" rtl="0"/>
            <a:r>
              <a:rPr lang="en-US" dirty="0" smtClean="0"/>
              <a:t>Increased CO and cardiac index</a:t>
            </a:r>
          </a:p>
          <a:p>
            <a:pPr algn="l" rtl="0"/>
            <a:r>
              <a:rPr lang="en-US" dirty="0" smtClean="0"/>
              <a:t>Decreased SVR</a:t>
            </a:r>
          </a:p>
          <a:p>
            <a:pPr algn="l" rtl="0"/>
            <a:r>
              <a:rPr lang="en-US" b="1" dirty="0" smtClean="0"/>
              <a:t>Metabolic acidosis</a:t>
            </a:r>
          </a:p>
          <a:p>
            <a:pPr algn="l" rtl="0"/>
            <a:r>
              <a:rPr lang="en-US" dirty="0" smtClean="0"/>
              <a:t>Full bounding pulse</a:t>
            </a:r>
          </a:p>
          <a:p>
            <a:pPr algn="l" rtl="0"/>
            <a:r>
              <a:rPr lang="en-US" dirty="0" smtClean="0"/>
              <a:t>Nausea, vomiting , or diarrhea may occur</a:t>
            </a:r>
            <a:endParaRPr lang="ar-EG" dirty="0" smtClean="0"/>
          </a:p>
        </p:txBody>
      </p:sp>
    </p:spTree>
    <p:extLst>
      <p:ext uri="{BB962C8B-B14F-4D97-AF65-F5344CB8AC3E}">
        <p14:creationId xmlns:p14="http://schemas.microsoft.com/office/powerpoint/2010/main" val="38828828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p:cNvSpPr>
            <a:spLocks noGrp="1"/>
          </p:cNvSpPr>
          <p:nvPr>
            <p:ph type="title"/>
          </p:nvPr>
        </p:nvSpPr>
        <p:spPr>
          <a:xfrm>
            <a:off x="612423" y="228600"/>
            <a:ext cx="8153400" cy="990600"/>
          </a:xfrm>
        </p:spPr>
        <p:txBody>
          <a:bodyPr/>
          <a:lstStyle/>
          <a:p>
            <a:r>
              <a:rPr lang="en-US" b="1" smtClean="0"/>
              <a:t>Investigation</a:t>
            </a:r>
            <a:r>
              <a:rPr lang="ar-EG" b="1" smtClean="0"/>
              <a:t> </a:t>
            </a:r>
          </a:p>
        </p:txBody>
      </p:sp>
      <p:sp>
        <p:nvSpPr>
          <p:cNvPr id="66563" name="Content Placeholder 2"/>
          <p:cNvSpPr>
            <a:spLocks noGrp="1"/>
          </p:cNvSpPr>
          <p:nvPr>
            <p:ph sz="quarter" idx="1"/>
          </p:nvPr>
        </p:nvSpPr>
        <p:spPr>
          <a:xfrm>
            <a:off x="612423" y="1600200"/>
            <a:ext cx="8153400" cy="4495800"/>
          </a:xfrm>
        </p:spPr>
        <p:txBody>
          <a:bodyPr>
            <a:normAutofit fontScale="92500"/>
          </a:bodyPr>
          <a:lstStyle/>
          <a:p>
            <a:pPr algn="just" rtl="0">
              <a:lnSpc>
                <a:spcPct val="150000"/>
              </a:lnSpc>
            </a:pPr>
            <a:r>
              <a:rPr lang="en-US" smtClean="0"/>
              <a:t>Blood test; CBC, U&amp;Es, blood suger, coagulation studies, CRP, lactate, ABG, amylase, CK, serology.</a:t>
            </a:r>
          </a:p>
          <a:p>
            <a:pPr algn="just" rtl="0">
              <a:lnSpc>
                <a:spcPct val="150000"/>
              </a:lnSpc>
            </a:pPr>
            <a:r>
              <a:rPr lang="en-US" smtClean="0"/>
              <a:t>Cultures; blood, sputum, urine, throat, wound, drain fluid, stool.</a:t>
            </a:r>
          </a:p>
          <a:p>
            <a:pPr algn="just" rtl="0">
              <a:lnSpc>
                <a:spcPct val="150000"/>
              </a:lnSpc>
            </a:pPr>
            <a:r>
              <a:rPr lang="en-US" smtClean="0"/>
              <a:t>Imaging; CXR, USS, or CT brain, chest , abdomin.</a:t>
            </a:r>
            <a:endParaRPr lang="ar-EG" smtClean="0"/>
          </a:p>
        </p:txBody>
      </p:sp>
    </p:spTree>
    <p:extLst>
      <p:ext uri="{BB962C8B-B14F-4D97-AF65-F5344CB8AC3E}">
        <p14:creationId xmlns:p14="http://schemas.microsoft.com/office/powerpoint/2010/main" val="30606712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marL="0" indent="0">
              <a:buNone/>
            </a:pPr>
            <a:endParaRPr lang="en-US" sz="2400" dirty="0"/>
          </a:p>
          <a:p>
            <a:r>
              <a:rPr lang="en-US" b="1" u="sng" dirty="0"/>
              <a:t>C</a:t>
            </a:r>
            <a:r>
              <a:rPr lang="en-US" b="1" u="sng" dirty="0" smtClean="0"/>
              <a:t>linical picture of </a:t>
            </a:r>
            <a:r>
              <a:rPr lang="en-US" b="1" u="sng" dirty="0"/>
              <a:t>septic shock</a:t>
            </a:r>
            <a:endParaRPr lang="en-US" sz="2400" dirty="0"/>
          </a:p>
          <a:p>
            <a:r>
              <a:rPr lang="en-US" dirty="0"/>
              <a:t>Septic shock has been described as having two phases a </a:t>
            </a:r>
            <a:r>
              <a:rPr lang="en-US" dirty="0" err="1"/>
              <a:t>hyperdynamic</a:t>
            </a:r>
            <a:r>
              <a:rPr lang="en-US" dirty="0"/>
              <a:t> and a </a:t>
            </a:r>
            <a:r>
              <a:rPr lang="en-US" b="1" u="sng" dirty="0"/>
              <a:t>1- </a:t>
            </a:r>
            <a:r>
              <a:rPr lang="en-US" b="1" u="sng" dirty="0" err="1"/>
              <a:t>hyperdynamic</a:t>
            </a:r>
            <a:r>
              <a:rPr lang="en-US" b="1" u="sng" dirty="0"/>
              <a:t> phase (warm)</a:t>
            </a:r>
            <a:endParaRPr lang="en-US" sz="2800" dirty="0"/>
          </a:p>
          <a:p>
            <a:r>
              <a:rPr lang="en-US" dirty="0"/>
              <a:t>- Restlessness and confusion.</a:t>
            </a:r>
            <a:endParaRPr lang="en-US" sz="2800" dirty="0"/>
          </a:p>
          <a:p>
            <a:r>
              <a:rPr lang="en-US" dirty="0"/>
              <a:t>- Fever above 38oc and chills.</a:t>
            </a:r>
            <a:endParaRPr lang="en-US" sz="2800" dirty="0"/>
          </a:p>
          <a:p>
            <a:r>
              <a:rPr lang="en-US" dirty="0"/>
              <a:t>- Tachycardia.</a:t>
            </a:r>
            <a:endParaRPr lang="en-US" sz="2800" dirty="0"/>
          </a:p>
          <a:p>
            <a:r>
              <a:rPr lang="en-US" dirty="0"/>
              <a:t>- Tachypnea.</a:t>
            </a:r>
            <a:endParaRPr lang="en-US" sz="2800" dirty="0"/>
          </a:p>
          <a:p>
            <a:r>
              <a:rPr lang="en-US" dirty="0"/>
              <a:t>- Patient is flushed with warm dry extremities.</a:t>
            </a:r>
            <a:endParaRPr lang="en-US" sz="2800" dirty="0"/>
          </a:p>
          <a:p>
            <a:r>
              <a:rPr lang="en-US" dirty="0"/>
              <a:t>- Oliguria</a:t>
            </a:r>
            <a:r>
              <a:rPr lang="en-US" dirty="0" smtClean="0"/>
              <a:t>.</a:t>
            </a:r>
            <a:endParaRPr lang="en-US" sz="2800" dirty="0"/>
          </a:p>
        </p:txBody>
      </p:sp>
    </p:spTree>
    <p:extLst>
      <p:ext uri="{BB962C8B-B14F-4D97-AF65-F5344CB8AC3E}">
        <p14:creationId xmlns:p14="http://schemas.microsoft.com/office/powerpoint/2010/main" val="14737307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r>
              <a:rPr lang="en-US" b="1" u="sng" dirty="0"/>
              <a:t>2- </a:t>
            </a:r>
            <a:r>
              <a:rPr lang="en-US" b="1" u="sng" dirty="0" err="1"/>
              <a:t>Hypodynamic</a:t>
            </a:r>
            <a:r>
              <a:rPr lang="en-US" b="1" u="sng" dirty="0"/>
              <a:t> phase (cold)</a:t>
            </a:r>
            <a:endParaRPr lang="en-US" sz="2800" dirty="0"/>
          </a:p>
          <a:p>
            <a:r>
              <a:rPr lang="en-US" dirty="0"/>
              <a:t>- Systolic </a:t>
            </a:r>
            <a:r>
              <a:rPr lang="en-US" dirty="0" err="1"/>
              <a:t>Bp</a:t>
            </a:r>
            <a:r>
              <a:rPr lang="en-US" dirty="0"/>
              <a:t> &lt;90mmhg.</a:t>
            </a:r>
            <a:endParaRPr lang="en-US" sz="2800" dirty="0"/>
          </a:p>
          <a:p>
            <a:r>
              <a:rPr lang="en-US" dirty="0"/>
              <a:t>- Cold clammy skin.</a:t>
            </a:r>
            <a:endParaRPr lang="en-US" sz="2800" dirty="0"/>
          </a:p>
          <a:p>
            <a:r>
              <a:rPr lang="en-US" dirty="0"/>
              <a:t>- Tachycardia.</a:t>
            </a:r>
            <a:endParaRPr lang="en-US" sz="2800" dirty="0"/>
          </a:p>
          <a:p>
            <a:r>
              <a:rPr lang="en-US" dirty="0"/>
              <a:t>- Tachypnea.</a:t>
            </a:r>
            <a:endParaRPr lang="en-US" sz="2800" dirty="0"/>
          </a:p>
          <a:p>
            <a:r>
              <a:rPr lang="en-US" dirty="0"/>
              <a:t>- Oliguria.</a:t>
            </a:r>
            <a:endParaRPr lang="en-US" sz="2800" dirty="0"/>
          </a:p>
          <a:p>
            <a:pPr marL="0" indent="0">
              <a:buNone/>
            </a:pPr>
            <a:endParaRPr lang="ar-EG" dirty="0"/>
          </a:p>
          <a:p>
            <a:endParaRPr lang="ar-EG" dirty="0"/>
          </a:p>
        </p:txBody>
      </p:sp>
    </p:spTree>
    <p:extLst>
      <p:ext uri="{BB962C8B-B14F-4D97-AF65-F5344CB8AC3E}">
        <p14:creationId xmlns:p14="http://schemas.microsoft.com/office/powerpoint/2010/main" val="9228328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u="sng" dirty="0"/>
              <a:t>Medical </a:t>
            </a:r>
            <a:r>
              <a:rPr lang="en-US" b="1" u="sng" dirty="0" smtClean="0"/>
              <a:t>management</a:t>
            </a:r>
            <a:endParaRPr lang="ar-EG" dirty="0"/>
          </a:p>
        </p:txBody>
      </p:sp>
      <p:sp>
        <p:nvSpPr>
          <p:cNvPr id="3" name="Content Placeholder 2"/>
          <p:cNvSpPr>
            <a:spLocks noGrp="1"/>
          </p:cNvSpPr>
          <p:nvPr>
            <p:ph idx="1"/>
          </p:nvPr>
        </p:nvSpPr>
        <p:spPr>
          <a:xfrm>
            <a:off x="457200" y="1143000"/>
            <a:ext cx="8229600" cy="4983163"/>
          </a:xfrm>
        </p:spPr>
        <p:txBody>
          <a:bodyPr>
            <a:normAutofit lnSpcReduction="10000"/>
          </a:bodyPr>
          <a:lstStyle/>
          <a:p>
            <a:pPr marL="0" indent="0">
              <a:buNone/>
            </a:pPr>
            <a:r>
              <a:rPr lang="en-US" b="1" u="sng" dirty="0" smtClean="0"/>
              <a:t>1- </a:t>
            </a:r>
            <a:r>
              <a:rPr lang="en-US" b="1" u="sng" dirty="0"/>
              <a:t>Support of different organs:-</a:t>
            </a:r>
            <a:endParaRPr lang="en-US" sz="2400" dirty="0"/>
          </a:p>
          <a:p>
            <a:pPr lvl="0"/>
            <a:r>
              <a:rPr lang="en-US" dirty="0" smtClean="0"/>
              <a:t>Fluid replacement</a:t>
            </a:r>
          </a:p>
          <a:p>
            <a:pPr lvl="0"/>
            <a:r>
              <a:rPr lang="en-US" dirty="0" smtClean="0"/>
              <a:t>Medications.</a:t>
            </a:r>
            <a:endParaRPr lang="en-US" sz="2800" dirty="0"/>
          </a:p>
          <a:p>
            <a:pPr lvl="0"/>
            <a:r>
              <a:rPr lang="en-US" dirty="0" smtClean="0"/>
              <a:t>100</a:t>
            </a:r>
            <a:r>
              <a:rPr lang="en-US" dirty="0"/>
              <a:t>% </a:t>
            </a:r>
            <a:r>
              <a:rPr lang="en-US" dirty="0" smtClean="0"/>
              <a:t>oxygen</a:t>
            </a:r>
          </a:p>
          <a:p>
            <a:r>
              <a:rPr lang="en-US" dirty="0"/>
              <a:t>E</a:t>
            </a:r>
            <a:r>
              <a:rPr lang="en-US" dirty="0" smtClean="0"/>
              <a:t>radication </a:t>
            </a:r>
            <a:r>
              <a:rPr lang="en-US" dirty="0"/>
              <a:t>of sepsis </a:t>
            </a:r>
            <a:endParaRPr lang="en-US" sz="2800" dirty="0"/>
          </a:p>
          <a:p>
            <a:r>
              <a:rPr lang="en-US" dirty="0" smtClean="0"/>
              <a:t> </a:t>
            </a:r>
            <a:r>
              <a:rPr lang="en-US" dirty="0"/>
              <a:t>Antibiotic </a:t>
            </a:r>
            <a:r>
              <a:rPr lang="en-US" dirty="0" smtClean="0"/>
              <a:t>therapy</a:t>
            </a:r>
          </a:p>
          <a:p>
            <a:r>
              <a:rPr lang="en-US" dirty="0" smtClean="0"/>
              <a:t>  </a:t>
            </a:r>
            <a:r>
              <a:rPr lang="en-US" b="1" u="sng" dirty="0" smtClean="0"/>
              <a:t>Prophylaxis </a:t>
            </a:r>
            <a:r>
              <a:rPr lang="en-US" dirty="0"/>
              <a:t>against DVT and stress </a:t>
            </a:r>
            <a:r>
              <a:rPr lang="en-US" dirty="0" smtClean="0"/>
              <a:t>ulceration</a:t>
            </a:r>
            <a:endParaRPr lang="en-US" sz="2800" dirty="0"/>
          </a:p>
          <a:p>
            <a:pPr lvl="0"/>
            <a:r>
              <a:rPr lang="en-US" b="1" u="sng" dirty="0"/>
              <a:t>monitoring:-</a:t>
            </a:r>
            <a:r>
              <a:rPr lang="en-US" dirty="0"/>
              <a:t>as in </a:t>
            </a:r>
            <a:r>
              <a:rPr lang="en-US" dirty="0" err="1"/>
              <a:t>hypovolaemic</a:t>
            </a:r>
            <a:r>
              <a:rPr lang="en-US" dirty="0"/>
              <a:t> shock.</a:t>
            </a:r>
            <a:endParaRPr lang="en-US" sz="2800" dirty="0"/>
          </a:p>
          <a:p>
            <a:pPr marL="0" indent="0">
              <a:buNone/>
            </a:pPr>
            <a:r>
              <a:rPr lang="ar-EG" dirty="0"/>
              <a:t> </a:t>
            </a:r>
            <a:endParaRPr lang="en-US" sz="2400" dirty="0"/>
          </a:p>
          <a:p>
            <a:pPr lvl="0"/>
            <a:endParaRPr lang="ar-EG" dirty="0"/>
          </a:p>
        </p:txBody>
      </p:sp>
    </p:spTree>
    <p:extLst>
      <p:ext uri="{BB962C8B-B14F-4D97-AF65-F5344CB8AC3E}">
        <p14:creationId xmlns:p14="http://schemas.microsoft.com/office/powerpoint/2010/main" val="20494817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u="sng" dirty="0" smtClean="0"/>
              <a:t/>
            </a:r>
            <a:br>
              <a:rPr lang="en-US" b="1" u="sng" dirty="0" smtClean="0"/>
            </a:br>
            <a:r>
              <a:rPr lang="en-US" b="1" u="sng" dirty="0" smtClean="0"/>
              <a:t>Nursing </a:t>
            </a:r>
            <a:r>
              <a:rPr lang="en-US" b="1" u="sng" dirty="0"/>
              <a:t>management</a:t>
            </a:r>
            <a:r>
              <a:rPr lang="en-US" sz="3600" dirty="0"/>
              <a:t/>
            </a:r>
            <a:br>
              <a:rPr lang="en-US" sz="3600" dirty="0"/>
            </a:br>
            <a:endParaRPr lang="ar-EG" dirty="0"/>
          </a:p>
        </p:txBody>
      </p:sp>
      <p:sp>
        <p:nvSpPr>
          <p:cNvPr id="3" name="Content Placeholder 2"/>
          <p:cNvSpPr>
            <a:spLocks noGrp="1"/>
          </p:cNvSpPr>
          <p:nvPr>
            <p:ph idx="1"/>
          </p:nvPr>
        </p:nvSpPr>
        <p:spPr>
          <a:xfrm>
            <a:off x="457200" y="1219200"/>
            <a:ext cx="8229600" cy="4906963"/>
          </a:xfrm>
        </p:spPr>
        <p:txBody>
          <a:bodyPr>
            <a:normAutofit/>
          </a:bodyPr>
          <a:lstStyle/>
          <a:p>
            <a:pPr lvl="1"/>
            <a:r>
              <a:rPr lang="en-US" dirty="0" smtClean="0"/>
              <a:t>All </a:t>
            </a:r>
            <a:r>
              <a:rPr lang="en-US" dirty="0"/>
              <a:t>invasive procedures must be carried out with aseptic technique after careful hand hygiene.</a:t>
            </a:r>
            <a:endParaRPr lang="en-US" sz="2400" dirty="0"/>
          </a:p>
          <a:p>
            <a:pPr lvl="1"/>
            <a:r>
              <a:rPr lang="en-US" dirty="0" smtClean="0"/>
              <a:t>monitor </a:t>
            </a:r>
            <a:r>
              <a:rPr lang="en-US" dirty="0"/>
              <a:t>for signs of infection in all patients.</a:t>
            </a:r>
            <a:endParaRPr lang="en-US" sz="2400" dirty="0"/>
          </a:p>
          <a:p>
            <a:pPr lvl="1"/>
            <a:r>
              <a:rPr lang="en-US" dirty="0" smtClean="0"/>
              <a:t>reduce </a:t>
            </a:r>
            <a:r>
              <a:rPr lang="en-US" dirty="0"/>
              <a:t>the temperature by administering acetaminophen or applying a hypothermic blanket</a:t>
            </a:r>
            <a:r>
              <a:rPr lang="en-US" dirty="0" smtClean="0"/>
              <a:t>.</a:t>
            </a:r>
            <a:endParaRPr lang="en-US" sz="2400" dirty="0"/>
          </a:p>
          <a:p>
            <a:pPr marL="0" indent="0">
              <a:buNone/>
            </a:pPr>
            <a:endParaRPr lang="ar-EG" dirty="0"/>
          </a:p>
          <a:p>
            <a:endParaRPr lang="ar-EG" dirty="0"/>
          </a:p>
        </p:txBody>
      </p:sp>
    </p:spTree>
    <p:extLst>
      <p:ext uri="{BB962C8B-B14F-4D97-AF65-F5344CB8AC3E}">
        <p14:creationId xmlns:p14="http://schemas.microsoft.com/office/powerpoint/2010/main" val="2025246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
            </a:r>
            <a:br>
              <a:rPr lang="en-US" b="1" i="1" dirty="0" smtClean="0"/>
            </a:br>
            <a:r>
              <a:rPr lang="en-US" b="1" i="1" dirty="0" smtClean="0"/>
              <a:t>Systemic </a:t>
            </a:r>
            <a:r>
              <a:rPr lang="en-US" b="1" i="1" dirty="0"/>
              <a:t>inflammatory response syndrome</a:t>
            </a:r>
            <a:r>
              <a:rPr lang="en-US" dirty="0"/>
              <a:t/>
            </a:r>
            <a:br>
              <a:rPr lang="en-US" dirty="0"/>
            </a:br>
            <a:endParaRPr lang="ar-EG"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dirty="0"/>
              <a:t> </a:t>
            </a:r>
          </a:p>
          <a:p>
            <a:pPr marL="0" indent="0">
              <a:buNone/>
            </a:pPr>
            <a:r>
              <a:rPr lang="en-US" b="1" u="sng" dirty="0" smtClean="0"/>
              <a:t>Definition</a:t>
            </a:r>
            <a:r>
              <a:rPr lang="en-US" b="1" u="sng" dirty="0"/>
              <a:t>:-</a:t>
            </a:r>
            <a:endParaRPr lang="en-US" dirty="0"/>
          </a:p>
          <a:p>
            <a:r>
              <a:rPr lang="en-US" dirty="0"/>
              <a:t>        SIRS was to define a clinical response to a nonspecific insult of either infectious or noninfectious origin. </a:t>
            </a:r>
          </a:p>
        </p:txBody>
      </p:sp>
    </p:spTree>
    <p:extLst>
      <p:ext uri="{BB962C8B-B14F-4D97-AF65-F5344CB8AC3E}">
        <p14:creationId xmlns:p14="http://schemas.microsoft.com/office/powerpoint/2010/main" val="24686390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Causes of SIRS</a:t>
            </a:r>
            <a:r>
              <a:rPr lang="en-US" dirty="0"/>
              <a:t/>
            </a:r>
            <a:br>
              <a:rPr lang="en-US" dirty="0"/>
            </a:br>
            <a:endParaRPr lang="ar-EG"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dirty="0" smtClean="0"/>
              <a:t>The </a:t>
            </a:r>
            <a:r>
              <a:rPr lang="en-US" dirty="0"/>
              <a:t>most common causes of SIRS related to </a:t>
            </a:r>
          </a:p>
          <a:p>
            <a:pPr lvl="0"/>
            <a:r>
              <a:rPr lang="en-US" b="1" dirty="0"/>
              <a:t>Infectious disease</a:t>
            </a:r>
            <a:r>
              <a:rPr lang="en-US" dirty="0"/>
              <a:t> as follows: </a:t>
            </a:r>
            <a:endParaRPr lang="en-US" dirty="0" smtClean="0"/>
          </a:p>
          <a:p>
            <a:pPr lvl="0"/>
            <a:r>
              <a:rPr lang="en-US" dirty="0" smtClean="0"/>
              <a:t>bacterial </a:t>
            </a:r>
            <a:r>
              <a:rPr lang="en-US" dirty="0"/>
              <a:t>infection, wound infection (</a:t>
            </a:r>
            <a:r>
              <a:rPr lang="en-US" dirty="0" smtClean="0"/>
              <a:t>burns, </a:t>
            </a:r>
            <a:r>
              <a:rPr lang="en-US" dirty="0"/>
              <a:t>diabetic </a:t>
            </a:r>
            <a:r>
              <a:rPr lang="en-US" dirty="0" smtClean="0"/>
              <a:t>foot, </a:t>
            </a:r>
            <a:r>
              <a:rPr lang="en-US" dirty="0"/>
              <a:t>cholecystitis</a:t>
            </a:r>
            <a:r>
              <a:rPr lang="en-US" dirty="0" smtClean="0"/>
              <a:t>,)</a:t>
            </a:r>
            <a:endParaRPr lang="en-US" dirty="0"/>
          </a:p>
          <a:p>
            <a:pPr lvl="0"/>
            <a:r>
              <a:rPr lang="en-US" dirty="0"/>
              <a:t> </a:t>
            </a:r>
            <a:r>
              <a:rPr lang="en-US" b="1" dirty="0"/>
              <a:t>Noninfectious causes</a:t>
            </a:r>
            <a:r>
              <a:rPr lang="en-US" dirty="0"/>
              <a:t> </a:t>
            </a:r>
            <a:r>
              <a:rPr lang="en-US" dirty="0" smtClean="0"/>
              <a:t>(</a:t>
            </a:r>
            <a:r>
              <a:rPr lang="en-US" dirty="0"/>
              <a:t>acute intestinal ischemia, pancreatitis, GUT bleeding, autoimmune diseases, aspiration, </a:t>
            </a:r>
            <a:r>
              <a:rPr lang="en-US" dirty="0" smtClean="0"/>
              <a:t>cirrhosis).</a:t>
            </a:r>
            <a:endParaRPr lang="en-US" dirty="0"/>
          </a:p>
          <a:p>
            <a:endParaRPr lang="en-US" dirty="0"/>
          </a:p>
        </p:txBody>
      </p:sp>
    </p:spTree>
    <p:extLst>
      <p:ext uri="{BB962C8B-B14F-4D97-AF65-F5344CB8AC3E}">
        <p14:creationId xmlns:p14="http://schemas.microsoft.com/office/powerpoint/2010/main" val="14336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SIRS stages </a:t>
            </a:r>
            <a:endParaRPr lang="ar-EG" dirty="0"/>
          </a:p>
        </p:txBody>
      </p:sp>
      <p:sp>
        <p:nvSpPr>
          <p:cNvPr id="3" name="Content Placeholder 2"/>
          <p:cNvSpPr>
            <a:spLocks noGrp="1"/>
          </p:cNvSpPr>
          <p:nvPr>
            <p:ph idx="1"/>
          </p:nvPr>
        </p:nvSpPr>
        <p:spPr>
          <a:xfrm>
            <a:off x="457200" y="1219200"/>
            <a:ext cx="8534400" cy="4906963"/>
          </a:xfrm>
        </p:spPr>
        <p:txBody>
          <a:bodyPr>
            <a:normAutofit/>
          </a:bodyPr>
          <a:lstStyle/>
          <a:p>
            <a:pPr marL="0" indent="0">
              <a:buNone/>
            </a:pPr>
            <a:r>
              <a:rPr lang="en-US" b="1" u="sng" dirty="0" smtClean="0"/>
              <a:t>Stage </a:t>
            </a:r>
            <a:r>
              <a:rPr lang="en-US" b="1" u="sng" dirty="0"/>
              <a:t>I</a:t>
            </a:r>
            <a:r>
              <a:rPr lang="en-US" dirty="0"/>
              <a:t>: </a:t>
            </a:r>
          </a:p>
          <a:p>
            <a:r>
              <a:rPr lang="en-US" dirty="0"/>
              <a:t>Following </a:t>
            </a:r>
            <a:r>
              <a:rPr lang="en-US" dirty="0" smtClean="0"/>
              <a:t>an </a:t>
            </a:r>
            <a:r>
              <a:rPr lang="en-US" dirty="0"/>
              <a:t>insult, local cytokines are produced with the goal of inciting an inflammatory response, thereby promoting wound repair and recruitment of </a:t>
            </a:r>
            <a:r>
              <a:rPr lang="en-US" dirty="0" smtClean="0"/>
              <a:t>the reticular endothelial system.</a:t>
            </a:r>
          </a:p>
          <a:p>
            <a:pPr marL="0" indent="0">
              <a:buNone/>
            </a:pPr>
            <a:r>
              <a:rPr lang="en-US" b="1" dirty="0"/>
              <a:t> </a:t>
            </a:r>
            <a:endParaRPr lang="en-US" dirty="0"/>
          </a:p>
          <a:p>
            <a:endParaRPr lang="ar-EG" dirty="0"/>
          </a:p>
          <a:p>
            <a:endParaRPr lang="ar-EG" dirty="0"/>
          </a:p>
        </p:txBody>
      </p:sp>
    </p:spTree>
    <p:extLst>
      <p:ext uri="{BB962C8B-B14F-4D97-AF65-F5344CB8AC3E}">
        <p14:creationId xmlns:p14="http://schemas.microsoft.com/office/powerpoint/2010/main" val="1122460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Rectangle 2"/>
          <p:cNvPicPr>
            <a:picLocks noGrp="1" noChangeArrowheads="1"/>
          </p:cNvPicPr>
          <p:nvPr>
            <p:ph type="title"/>
          </p:nvPr>
        </p:nvPicPr>
        <p:blipFill>
          <a:blip r:embed="rId3">
            <a:extLst>
              <a:ext uri="{28A0092B-C50C-407E-A947-70E740481C1C}">
                <a14:useLocalDpi xmlns:a14="http://schemas.microsoft.com/office/drawing/2010/main" val="0"/>
              </a:ext>
            </a:extLst>
          </a:blip>
          <a:srcRect l="18266" t="12048" r="14229" b="15663"/>
          <a:stretch>
            <a:fillRect/>
          </a:stretch>
        </p:blipFill>
        <p:spPr>
          <a:xfrm>
            <a:off x="152400" y="304800"/>
            <a:ext cx="8754533" cy="6324600"/>
          </a:xfrm>
        </p:spPr>
      </p:pic>
    </p:spTree>
    <p:extLst>
      <p:ext uri="{BB962C8B-B14F-4D97-AF65-F5344CB8AC3E}">
        <p14:creationId xmlns:p14="http://schemas.microsoft.com/office/powerpoint/2010/main" val="1049390796"/>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77500" lnSpcReduction="20000"/>
          </a:bodyPr>
          <a:lstStyle/>
          <a:p>
            <a:r>
              <a:rPr lang="en-US" b="1" u="sng" dirty="0">
                <a:sym typeface="Wingdings"/>
              </a:rPr>
              <a:t></a:t>
            </a:r>
            <a:r>
              <a:rPr lang="en-US" b="1" u="sng" dirty="0"/>
              <a:t> Stage II:</a:t>
            </a:r>
            <a:r>
              <a:rPr lang="en-US" dirty="0"/>
              <a:t> </a:t>
            </a:r>
          </a:p>
          <a:p>
            <a:r>
              <a:rPr lang="en-US" dirty="0"/>
              <a:t>Small quantities of local cytokines are released into circulation to improve the local response. This leads to growth factor stimulation and the recruitment of macrophages and platelets. This acute phase response is typically well controlled by a decrease in the pro inflammatory mediators and by the release of endogenous antagonists. The goal is homeostasis.</a:t>
            </a:r>
          </a:p>
          <a:p>
            <a:pPr marL="0" indent="0">
              <a:buNone/>
            </a:pPr>
            <a:endParaRPr lang="en-US" dirty="0"/>
          </a:p>
          <a:p>
            <a:r>
              <a:rPr lang="en-US" b="1" u="sng" dirty="0">
                <a:sym typeface="Wingdings"/>
              </a:rPr>
              <a:t></a:t>
            </a:r>
            <a:r>
              <a:rPr lang="en-US" b="1" u="sng" dirty="0"/>
              <a:t>Stage III:</a:t>
            </a:r>
            <a:r>
              <a:rPr lang="en-US" dirty="0"/>
              <a:t> </a:t>
            </a:r>
          </a:p>
          <a:p>
            <a:r>
              <a:rPr lang="en-US" dirty="0"/>
              <a:t>If homeostasis is not restored, a significant systemic reaction occurs. The cytokine release leads to destruction rather than protection. A consequence of this is the activation of numerous humeral cascades and the activation of the reticular Endothelial system and subsequent loss of circulatory integrity. This leads to end organ dysfunction.</a:t>
            </a:r>
          </a:p>
          <a:p>
            <a:endParaRPr lang="en-US" dirty="0"/>
          </a:p>
        </p:txBody>
      </p:sp>
    </p:spTree>
    <p:extLst>
      <p:ext uri="{BB962C8B-B14F-4D97-AF65-F5344CB8AC3E}">
        <p14:creationId xmlns:p14="http://schemas.microsoft.com/office/powerpoint/2010/main" val="2071911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10000"/>
          </a:bodyPr>
          <a:lstStyle/>
          <a:p>
            <a:pPr marL="0" indent="0">
              <a:buNone/>
            </a:pPr>
            <a:endParaRPr lang="en-US" dirty="0"/>
          </a:p>
          <a:p>
            <a:r>
              <a:rPr lang="en-US" b="1" u="sng" dirty="0"/>
              <a:t>- Clinical manifestations of SIRS</a:t>
            </a:r>
            <a:endParaRPr lang="en-US" dirty="0"/>
          </a:p>
          <a:p>
            <a:r>
              <a:rPr lang="en-US" dirty="0"/>
              <a:t>SIRS is defined as 2 or more of the following variables:</a:t>
            </a:r>
          </a:p>
          <a:p>
            <a:pPr lvl="0"/>
            <a:r>
              <a:rPr lang="en-US" dirty="0"/>
              <a:t>Fever of more than 38°C or less than 36°C</a:t>
            </a:r>
          </a:p>
          <a:p>
            <a:pPr lvl="0"/>
            <a:r>
              <a:rPr lang="en-US" dirty="0"/>
              <a:t>Heart rate of more than 90 beats per minute</a:t>
            </a:r>
          </a:p>
          <a:p>
            <a:pPr lvl="0"/>
            <a:r>
              <a:rPr lang="en-US" dirty="0"/>
              <a:t>Respiratory rate of more than 20 breaths per minute or a PaCO2 level less than 32 mm Hg</a:t>
            </a:r>
          </a:p>
          <a:p>
            <a:pPr lvl="0"/>
            <a:r>
              <a:rPr lang="en-US" dirty="0"/>
              <a:t>Abnormal white blood cell count (&gt;12,000/mL or &lt;4,000/mL or &gt;10% bands).</a:t>
            </a:r>
          </a:p>
          <a:p>
            <a:r>
              <a:rPr lang="en-US" dirty="0"/>
              <a:t> </a:t>
            </a:r>
          </a:p>
          <a:p>
            <a:endParaRPr lang="ar-EG" dirty="0"/>
          </a:p>
        </p:txBody>
      </p:sp>
    </p:spTree>
    <p:extLst>
      <p:ext uri="{BB962C8B-B14F-4D97-AF65-F5344CB8AC3E}">
        <p14:creationId xmlns:p14="http://schemas.microsoft.com/office/powerpoint/2010/main" val="32120284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Signs and symptoms of SIRS – mechanisms involved</a:t>
            </a:r>
            <a:r>
              <a:rPr lang="en-US" dirty="0"/>
              <a:t/>
            </a:r>
            <a:br>
              <a:rPr lang="en-US" dirty="0"/>
            </a:br>
            <a:endParaRPr lang="ar-EG" dirty="0"/>
          </a:p>
        </p:txBody>
      </p:sp>
      <p:sp>
        <p:nvSpPr>
          <p:cNvPr id="3" name="Content Placeholder 2"/>
          <p:cNvSpPr>
            <a:spLocks noGrp="1"/>
          </p:cNvSpPr>
          <p:nvPr>
            <p:ph idx="1"/>
          </p:nvPr>
        </p:nvSpPr>
        <p:spPr>
          <a:xfrm>
            <a:off x="457200" y="1219200"/>
            <a:ext cx="8229600" cy="5486400"/>
          </a:xfrm>
        </p:spPr>
        <p:txBody>
          <a:bodyPr>
            <a:normAutofit/>
          </a:bodyPr>
          <a:lstStyle/>
          <a:p>
            <a:r>
              <a:rPr lang="en-US" b="1" u="sng" dirty="0" smtClean="0"/>
              <a:t>1- </a:t>
            </a:r>
            <a:r>
              <a:rPr lang="en-US" b="1" u="sng" dirty="0"/>
              <a:t>Fever</a:t>
            </a:r>
            <a:endParaRPr lang="en-US" dirty="0"/>
          </a:p>
          <a:p>
            <a:r>
              <a:rPr lang="en-US" b="1" u="sng" dirty="0" smtClean="0"/>
              <a:t>2- Hypotension</a:t>
            </a:r>
          </a:p>
          <a:p>
            <a:r>
              <a:rPr lang="en-US" b="1" u="sng" dirty="0"/>
              <a:t>3- Tachycardia</a:t>
            </a:r>
            <a:endParaRPr lang="en-US" dirty="0"/>
          </a:p>
          <a:p>
            <a:r>
              <a:rPr lang="en-US" b="1" u="sng" dirty="0"/>
              <a:t>4- Increased breathing rate and </a:t>
            </a:r>
            <a:r>
              <a:rPr lang="en-US" b="1" u="sng" dirty="0" err="1"/>
              <a:t>hypocapnia</a:t>
            </a:r>
            <a:endParaRPr lang="en-US" dirty="0"/>
          </a:p>
          <a:p>
            <a:r>
              <a:rPr lang="en-US" b="1" dirty="0"/>
              <a:t>5- Changes of the leucocytes (WBC count)</a:t>
            </a:r>
            <a:endParaRPr lang="en-US" dirty="0"/>
          </a:p>
          <a:p>
            <a:pPr marL="0" indent="0">
              <a:buNone/>
            </a:pPr>
            <a:endParaRPr lang="en-US" dirty="0"/>
          </a:p>
          <a:p>
            <a:pPr marL="0" indent="0">
              <a:buNone/>
            </a:pPr>
            <a:endParaRPr lang="ar-EG" dirty="0"/>
          </a:p>
          <a:p>
            <a:endParaRPr lang="ar-EG" dirty="0"/>
          </a:p>
        </p:txBody>
      </p:sp>
    </p:spTree>
    <p:extLst>
      <p:ext uri="{BB962C8B-B14F-4D97-AF65-F5344CB8AC3E}">
        <p14:creationId xmlns:p14="http://schemas.microsoft.com/office/powerpoint/2010/main" val="26410993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pic>
        <p:nvPicPr>
          <p:cNvPr id="4" name="Picture 10" descr="thankyou2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8169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06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375"/>
            <a:ext cx="8713787" cy="633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32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52400"/>
            <a:ext cx="7772400" cy="1143000"/>
          </a:xfrm>
        </p:spPr>
        <p:txBody>
          <a:bodyPr/>
          <a:lstStyle/>
          <a:p>
            <a:pPr eaLnBrk="1" hangingPunct="1"/>
            <a:r>
              <a:rPr lang="en-US" b="1" smtClean="0"/>
              <a:t>Stages of Shock</a:t>
            </a:r>
          </a:p>
        </p:txBody>
      </p:sp>
      <p:sp>
        <p:nvSpPr>
          <p:cNvPr id="18435" name="Rectangle 3"/>
          <p:cNvSpPr>
            <a:spLocks noGrp="1" noChangeArrowheads="1"/>
          </p:cNvSpPr>
          <p:nvPr>
            <p:ph sz="quarter" idx="1"/>
          </p:nvPr>
        </p:nvSpPr>
        <p:spPr>
          <a:xfrm>
            <a:off x="381000" y="1143000"/>
            <a:ext cx="8466667" cy="4800600"/>
          </a:xfrm>
        </p:spPr>
        <p:txBody>
          <a:bodyPr/>
          <a:lstStyle/>
          <a:p>
            <a:pPr algn="just" rtl="0" eaLnBrk="1" hangingPunct="1">
              <a:lnSpc>
                <a:spcPct val="150000"/>
              </a:lnSpc>
              <a:buFont typeface="Wingdings" pitchFamily="2" charset="2"/>
              <a:buNone/>
            </a:pPr>
            <a:r>
              <a:rPr lang="en-US" sz="3200" b="1" u="sng" dirty="0" smtClean="0"/>
              <a:t>Initial stage:</a:t>
            </a:r>
          </a:p>
          <a:p>
            <a:pPr algn="just" rtl="0" eaLnBrk="1" hangingPunct="1">
              <a:lnSpc>
                <a:spcPct val="150000"/>
              </a:lnSpc>
            </a:pPr>
            <a:r>
              <a:rPr lang="en-US" sz="3200" dirty="0" smtClean="0"/>
              <a:t>During it,  cardiac output (CO) is deceased, and tissue perfusion is threatened. </a:t>
            </a:r>
          </a:p>
          <a:p>
            <a:pPr algn="just" rtl="0" eaLnBrk="1" hangingPunct="1">
              <a:lnSpc>
                <a:spcPct val="150000"/>
              </a:lnSpc>
            </a:pPr>
            <a:endParaRPr lang="en-US" sz="3200" dirty="0" smtClean="0"/>
          </a:p>
        </p:txBody>
      </p:sp>
    </p:spTree>
    <p:extLst>
      <p:ext uri="{BB962C8B-B14F-4D97-AF65-F5344CB8AC3E}">
        <p14:creationId xmlns:p14="http://schemas.microsoft.com/office/powerpoint/2010/main" val="160966463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2650</Words>
  <Application>Microsoft Office PowerPoint</Application>
  <PresentationFormat>On-screen Show (4:3)</PresentationFormat>
  <Paragraphs>417</Paragraphs>
  <Slides>84</Slides>
  <Notes>7</Notes>
  <HiddenSlides>1</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PowerPoint Presentation</vt:lpstr>
      <vt:lpstr> Shock  .</vt:lpstr>
      <vt:lpstr>Out lines:-</vt:lpstr>
      <vt:lpstr>Introduction Normal cellular function.</vt:lpstr>
      <vt:lpstr>PowerPoint Presentation</vt:lpstr>
      <vt:lpstr>Definition of shock.</vt:lpstr>
      <vt:lpstr>PATHOPHYSIOLOGY</vt:lpstr>
      <vt:lpstr>PowerPoint Presentation</vt:lpstr>
      <vt:lpstr>Stages of Shock</vt:lpstr>
      <vt:lpstr>Compensatory stage</vt:lpstr>
      <vt:lpstr>PowerPoint Presentation</vt:lpstr>
      <vt:lpstr>Nursing management in compensatory stage</vt:lpstr>
      <vt:lpstr>Progressive stage</vt:lpstr>
      <vt:lpstr>Clinical manifestation </vt:lpstr>
      <vt:lpstr>PowerPoint Presentation</vt:lpstr>
      <vt:lpstr>Irreversible stage</vt:lpstr>
      <vt:lpstr>PowerPoint Presentation</vt:lpstr>
      <vt:lpstr>Overall management</vt:lpstr>
      <vt:lpstr>Fluid replacement</vt:lpstr>
      <vt:lpstr>PowerPoint Presentation</vt:lpstr>
      <vt:lpstr>Vasoactive medications</vt:lpstr>
      <vt:lpstr>Nutritional support</vt:lpstr>
      <vt:lpstr>Types of shock:-</vt:lpstr>
      <vt:lpstr>Hypovolemic shock</vt:lpstr>
      <vt:lpstr>Hypovolemic shock</vt:lpstr>
      <vt:lpstr>PowerPoint Presentation</vt:lpstr>
      <vt:lpstr>PowerPoint Presentation</vt:lpstr>
      <vt:lpstr>PowerPoint Presentation</vt:lpstr>
      <vt:lpstr>Assessment </vt:lpstr>
      <vt:lpstr>2- Clinical manifestations </vt:lpstr>
      <vt:lpstr>Medical Management</vt:lpstr>
      <vt:lpstr>PowerPoint Presentation</vt:lpstr>
      <vt:lpstr>2- Pulmonary support:- </vt:lpstr>
      <vt:lpstr>3- monitoring</vt:lpstr>
      <vt:lpstr>PowerPoint Presentation</vt:lpstr>
      <vt:lpstr>Nursing management of hypovolemic shock</vt:lpstr>
      <vt:lpstr>PowerPoint Presentation</vt:lpstr>
      <vt:lpstr>PowerPoint Presentation</vt:lpstr>
      <vt:lpstr>Cardiogenic Shock</vt:lpstr>
      <vt:lpstr>PowerPoint Presentation</vt:lpstr>
      <vt:lpstr>PowerPoint Presentation</vt:lpstr>
      <vt:lpstr> Risk Factors of Cardiogenic Shock:-</vt:lpstr>
      <vt:lpstr>Causes of cardiogenic shock</vt:lpstr>
      <vt:lpstr>Pathophysiology </vt:lpstr>
      <vt:lpstr>Clinical Manifestations</vt:lpstr>
      <vt:lpstr>PowerPoint Presentation</vt:lpstr>
      <vt:lpstr>Medical Management:- </vt:lpstr>
      <vt:lpstr>PowerPoint Presentation</vt:lpstr>
      <vt:lpstr>Nursing Management </vt:lpstr>
      <vt:lpstr>Circulatory shock</vt:lpstr>
      <vt:lpstr>Anaphylactic shock</vt:lpstr>
      <vt:lpstr>PowerPoint Presentation</vt:lpstr>
      <vt:lpstr>PowerPoint Presentation</vt:lpstr>
      <vt:lpstr>Clinical manifestations</vt:lpstr>
      <vt:lpstr>PowerPoint Presentation</vt:lpstr>
      <vt:lpstr>Medical Management</vt:lpstr>
      <vt:lpstr>Nursing Management </vt:lpstr>
      <vt:lpstr>Neurological shock. </vt:lpstr>
      <vt:lpstr>Causes of neurogenic shock </vt:lpstr>
      <vt:lpstr>PowerPoint Presentation</vt:lpstr>
      <vt:lpstr>PowerPoint Presentation</vt:lpstr>
      <vt:lpstr>Clinical manifestations</vt:lpstr>
      <vt:lpstr>Medical management</vt:lpstr>
      <vt:lpstr>Nursing management</vt:lpstr>
      <vt:lpstr>Septic shock</vt:lpstr>
      <vt:lpstr>Septic shock</vt:lpstr>
      <vt:lpstr>PowerPoint Presentation</vt:lpstr>
      <vt:lpstr>Causes of septic shock</vt:lpstr>
      <vt:lpstr>Risk / Precipitating factors</vt:lpstr>
      <vt:lpstr>Assessment &amp; Diagnosis</vt:lpstr>
      <vt:lpstr>PowerPoint Presentation</vt:lpstr>
      <vt:lpstr>Investigation </vt:lpstr>
      <vt:lpstr>PowerPoint Presentation</vt:lpstr>
      <vt:lpstr>PowerPoint Presentation</vt:lpstr>
      <vt:lpstr>Medical management</vt:lpstr>
      <vt:lpstr> Nursing management </vt:lpstr>
      <vt:lpstr> Systemic inflammatory response syndrome </vt:lpstr>
      <vt:lpstr>Causes of SIRS </vt:lpstr>
      <vt:lpstr>SIRS stages </vt:lpstr>
      <vt:lpstr>PowerPoint Presentation</vt:lpstr>
      <vt:lpstr>PowerPoint Presentation</vt:lpstr>
      <vt:lpstr>Signs and symptoms of SIRS – mechanisms involved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dc:title>
  <dc:creator>الله</dc:creator>
  <cp:lastModifiedBy>ismail - [2010]</cp:lastModifiedBy>
  <cp:revision>377</cp:revision>
  <dcterms:created xsi:type="dcterms:W3CDTF">2006-08-16T00:00:00Z</dcterms:created>
  <dcterms:modified xsi:type="dcterms:W3CDTF">2020-03-29T13:29:11Z</dcterms:modified>
</cp:coreProperties>
</file>