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323"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24" r:id="rId52"/>
    <p:sldId id="325" r:id="rId53"/>
    <p:sldId id="326" r:id="rId54"/>
    <p:sldId id="327" r:id="rId55"/>
    <p:sldId id="328" r:id="rId56"/>
    <p:sldId id="329" r:id="rId57"/>
    <p:sldId id="330" r:id="rId58"/>
    <p:sldId id="331" r:id="rId59"/>
    <p:sldId id="332"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33" r:id="rId79"/>
    <p:sldId id="334" r:id="rId80"/>
    <p:sldId id="336" r:id="rId81"/>
    <p:sldId id="337" r:id="rId82"/>
    <p:sldId id="335"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0AF6B9-DF24-4ADD-8E54-AD11FD973B63}"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FE0F5-62B7-48E0-87D8-691F454AB3D6}"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0AF6B9-DF24-4ADD-8E54-AD11FD973B63}"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FE0F5-62B7-48E0-87D8-691F454AB3D6}" type="slidenum">
              <a:rPr lang="en-US" smtClean="0"/>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0AF6B9-DF24-4ADD-8E54-AD11FD973B63}"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FE0F5-62B7-48E0-87D8-691F454AB3D6}" type="slidenum">
              <a:rPr lang="en-US" smtClean="0"/>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0AF6B9-DF24-4ADD-8E54-AD11FD973B63}"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FE0F5-62B7-48E0-87D8-691F454AB3D6}"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0AF6B9-DF24-4ADD-8E54-AD11FD973B63}"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FE0F5-62B7-48E0-87D8-691F454AB3D6}" type="slidenum">
              <a:rPr lang="en-US" smtClean="0"/>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0AF6B9-DF24-4ADD-8E54-AD11FD973B63}"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FE0F5-62B7-48E0-87D8-691F454AB3D6}"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0AF6B9-DF24-4ADD-8E54-AD11FD973B63}" type="datetimeFigureOut">
              <a:rPr lang="en-US" smtClean="0"/>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2FE0F5-62B7-48E0-87D8-691F454AB3D6}"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0AF6B9-DF24-4ADD-8E54-AD11FD973B63}" type="datetimeFigureOut">
              <a:rPr lang="en-US" smtClean="0"/>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2FE0F5-62B7-48E0-87D8-691F454AB3D6}" type="slidenum">
              <a:rPr lang="en-US" smtClean="0"/>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AF6B9-DF24-4ADD-8E54-AD11FD973B63}" type="datetimeFigureOut">
              <a:rPr lang="en-US" smtClean="0"/>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FE0F5-62B7-48E0-87D8-691F454AB3D6}" type="slidenum">
              <a:rPr lang="en-US" smtClean="0"/>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0AF6B9-DF24-4ADD-8E54-AD11FD973B63}"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FE0F5-62B7-48E0-87D8-691F454AB3D6}" type="slidenum">
              <a:rPr lang="en-US" smtClean="0"/>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0AF6B9-DF24-4ADD-8E54-AD11FD973B63}"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FE0F5-62B7-48E0-87D8-691F454AB3D6}"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60AF6B9-DF24-4ADD-8E54-AD11FD973B63}" type="datetimeFigureOut">
              <a:rPr lang="en-US" smtClean="0"/>
              <a:t>3/17/2020</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D2FE0F5-62B7-48E0-87D8-691F454AB3D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Lung" TargetMode="External"/><Relationship Id="rId2" Type="http://schemas.openxmlformats.org/officeDocument/2006/relationships/hyperlink" Target="https://en.wikipedia.org/wiki/Inflammation" TargetMode="External"/><Relationship Id="rId1" Type="http://schemas.openxmlformats.org/officeDocument/2006/relationships/slideLayout" Target="../slideLayouts/slideLayout7.xml"/><Relationship Id="rId4" Type="http://schemas.openxmlformats.org/officeDocument/2006/relationships/hyperlink" Target="https://en.wikipedia.org/wiki/Pulmonary_alveolu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n.wikipedia.org/wiki/File:New_Pneumonia_cartoon.jp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Pneumonitis" TargetMode="External"/><Relationship Id="rId7" Type="http://schemas.openxmlformats.org/officeDocument/2006/relationships/hyperlink" Target="https://en.wikipedia.org/wiki/Pulmonary_aspiration" TargetMode="External"/><Relationship Id="rId2" Type="http://schemas.openxmlformats.org/officeDocument/2006/relationships/hyperlink" Target="https://en.wikipedia.org/wiki/Upper_respiratory_tract_infection" TargetMode="External"/><Relationship Id="rId1" Type="http://schemas.openxmlformats.org/officeDocument/2006/relationships/slideLayout" Target="../slideLayouts/slideLayout7.xml"/><Relationship Id="rId6" Type="http://schemas.openxmlformats.org/officeDocument/2006/relationships/hyperlink" Target="https://en.wikipedia.org/wiki/Immunoglobulin" TargetMode="External"/><Relationship Id="rId5" Type="http://schemas.openxmlformats.org/officeDocument/2006/relationships/hyperlink" Target="https://en.wikipedia.org/wiki/Complement_protein" TargetMode="External"/><Relationship Id="rId4" Type="http://schemas.openxmlformats.org/officeDocument/2006/relationships/hyperlink" Target="https://en.wikipedia.org/wiki/Glottis"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en.wikipedia.org/wiki/Pulmonary_alveolus"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webmd.com/first-aid/coughs" TargetMode="External"/><Relationship Id="rId2" Type="http://schemas.openxmlformats.org/officeDocument/2006/relationships/hyperlink" Target="https://www.webmd.com/lung/how-we-breathe" TargetMode="External"/><Relationship Id="rId1" Type="http://schemas.openxmlformats.org/officeDocument/2006/relationships/slideLayout" Target="../slideLayouts/slideLayout7.xml"/><Relationship Id="rId4" Type="http://schemas.openxmlformats.org/officeDocument/2006/relationships/hyperlink" Target="https://www.webmd.com/cold-and-flu/cold-guide/10-immune-system-busters-booster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healthline.com/health/bacterial-pneumonia"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healthline.com/health/respiratory-syncytial-virus-rsv" TargetMode="External"/><Relationship Id="rId2" Type="http://schemas.openxmlformats.org/officeDocument/2006/relationships/hyperlink" Target="https://www.healthline.com/health/cold-flu/flu" TargetMode="External"/><Relationship Id="rId1" Type="http://schemas.openxmlformats.org/officeDocument/2006/relationships/slideLayout" Target="../slideLayouts/slideLayout7.xml"/><Relationship Id="rId5" Type="http://schemas.openxmlformats.org/officeDocument/2006/relationships/hyperlink" Target="https://www.healthline.com/health/viral-pneumonia" TargetMode="External"/><Relationship Id="rId4" Type="http://schemas.openxmlformats.org/officeDocument/2006/relationships/hyperlink" Target="https://www.healthline.com/health/common-cold-cause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healthline.com/health/histoplasmosis" TargetMode="External"/><Relationship Id="rId2" Type="http://schemas.openxmlformats.org/officeDocument/2006/relationships/hyperlink" Target="https://www.healthline.com/health/pneumonia-weakened-immune-system"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www.healthline.com/health/bronchopneumonia"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healthline.com/health/green-phlegm" TargetMode="External"/><Relationship Id="rId7" Type="http://schemas.openxmlformats.org/officeDocument/2006/relationships/hyperlink" Target="https://www.healthline.com/symptom/chest-pain" TargetMode="External"/><Relationship Id="rId2" Type="http://schemas.openxmlformats.org/officeDocument/2006/relationships/hyperlink" Target="https://www.healthline.com/symptom/cough" TargetMode="External"/><Relationship Id="rId1" Type="http://schemas.openxmlformats.org/officeDocument/2006/relationships/slideLayout" Target="../slideLayouts/slideLayout7.xml"/><Relationship Id="rId6" Type="http://schemas.openxmlformats.org/officeDocument/2006/relationships/hyperlink" Target="https://www.healthline.com/symptom/shortness-of-breath" TargetMode="External"/><Relationship Id="rId5" Type="http://schemas.openxmlformats.org/officeDocument/2006/relationships/hyperlink" Target="https://www.healthline.com/health/chills" TargetMode="External"/><Relationship Id="rId4" Type="http://schemas.openxmlformats.org/officeDocument/2006/relationships/hyperlink" Target="https://www.healthline.com/health/fever-symptom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healthline.com/health/cystic-fibrosis" TargetMode="External"/><Relationship Id="rId2" Type="http://schemas.openxmlformats.org/officeDocument/2006/relationships/hyperlink" Target="https://www.healthline.com/health/asthma" TargetMode="External"/><Relationship Id="rId1" Type="http://schemas.openxmlformats.org/officeDocument/2006/relationships/slideLayout" Target="../slideLayouts/slideLayout7.xml"/><Relationship Id="rId5" Type="http://schemas.openxmlformats.org/officeDocument/2006/relationships/hyperlink" Target="https://www.healthline.com/health/heart-failure" TargetMode="External"/><Relationship Id="rId4" Type="http://schemas.openxmlformats.org/officeDocument/2006/relationships/hyperlink" Target="https://www.healthline.com/health/diabet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healthline.com/health/cold-flu/flu" TargetMode="External"/><Relationship Id="rId2" Type="http://schemas.openxmlformats.org/officeDocument/2006/relationships/hyperlink" Target="https://www.healthline.com/health/common-cold-causes" TargetMode="External"/><Relationship Id="rId1" Type="http://schemas.openxmlformats.org/officeDocument/2006/relationships/slideLayout" Target="../slideLayouts/slideLayout7.xml"/><Relationship Id="rId4" Type="http://schemas.openxmlformats.org/officeDocument/2006/relationships/hyperlink" Target="https://www.healthline.com/health/stroke-type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healthline.com/health/diabetes" TargetMode="External"/><Relationship Id="rId2" Type="http://schemas.openxmlformats.org/officeDocument/2006/relationships/hyperlink" Target="https://www.healthline.com/health/pneumonia-weakened-immune-system" TargetMode="External"/><Relationship Id="rId1" Type="http://schemas.openxmlformats.org/officeDocument/2006/relationships/slideLayout" Target="../slideLayouts/slideLayout7.xml"/><Relationship Id="rId6" Type="http://schemas.openxmlformats.org/officeDocument/2006/relationships/hyperlink" Target="https://www.healthline.com/health/heart-attack" TargetMode="External"/><Relationship Id="rId5" Type="http://schemas.openxmlformats.org/officeDocument/2006/relationships/hyperlink" Target="https://www.healthline.com/health/emphysema" TargetMode="External"/><Relationship Id="rId4" Type="http://schemas.openxmlformats.org/officeDocument/2006/relationships/hyperlink" Target="https://www.healthline.com/health/congestive-heart-failur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healthline.com/health/septic-shock" TargetMode="External"/><Relationship Id="rId2" Type="http://schemas.openxmlformats.org/officeDocument/2006/relationships/hyperlink" Target="https://www.healthline.com/health/septicemia"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healthline.com/health/pneumonia/can-you-die-from-pneumonia" TargetMode="External"/><Relationship Id="rId2" Type="http://schemas.openxmlformats.org/officeDocument/2006/relationships/hyperlink" Target="https://www.healthline.com/health/pleural-effusion"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s://www.healthline.com/health/how-do-antibiotics-work"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www.healthline.com/health/what-is-a-respiratory-therapist#overview1" TargetMode="External"/><Relationship Id="rId2" Type="http://schemas.openxmlformats.org/officeDocument/2006/relationships/hyperlink" Target="https://www.healthline.com/health/intravenous-medication-administration" TargetMode="External"/><Relationship Id="rId1" Type="http://schemas.openxmlformats.org/officeDocument/2006/relationships/slideLayout" Target="../slideLayouts/slideLayout7.xml"/><Relationship Id="rId4" Type="http://schemas.openxmlformats.org/officeDocument/2006/relationships/hyperlink" Target="https://www.healthline.com/health/oxygen-therapy"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www.nhlbi.nih.gov/health/health-topics/topics/brnchi/atrisk" TargetMode="External"/><Relationship Id="rId2" Type="http://schemas.openxmlformats.org/officeDocument/2006/relationships/hyperlink" Target="https://www.medicalnewstoday.com/articles/248423.php"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https://www.medicalnewstoday.com/articles/15107.php"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www.medicalnewstoday.com/articles/248002.php" TargetMode="External"/><Relationship Id="rId2" Type="http://schemas.openxmlformats.org/officeDocument/2006/relationships/hyperlink" Target="https://www.medicalnewstoday.com/articles/73936.php" TargetMode="External"/><Relationship Id="rId1" Type="http://schemas.openxmlformats.org/officeDocument/2006/relationships/slideLayout" Target="../slideLayouts/slideLayout7.xml"/><Relationship Id="rId4" Type="http://schemas.openxmlformats.org/officeDocument/2006/relationships/hyperlink" Target="https://www.medicalnewstoday.com/articles/155412.php"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welc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13387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9144000" cy="3970318"/>
          </a:xfrm>
          <a:prstGeom prst="rect">
            <a:avLst/>
          </a:prstGeom>
        </p:spPr>
        <p:txBody>
          <a:bodyPr wrap="square">
            <a:spAutoFit/>
          </a:bodyPr>
          <a:lstStyle/>
          <a:p>
            <a:pPr algn="ctr"/>
            <a:r>
              <a:rPr lang="en-US" sz="2800" b="1" i="1" u="sng" dirty="0">
                <a:solidFill>
                  <a:schemeClr val="accent6"/>
                </a:solidFill>
                <a:effectLst>
                  <a:outerShdw blurRad="38100" dist="38100" dir="2700000" algn="tl">
                    <a:srgbClr val="000000">
                      <a:alpha val="43137"/>
                    </a:srgbClr>
                  </a:outerShdw>
                </a:effectLst>
                <a:latin typeface="Bodoni MT" pitchFamily="18" charset="0"/>
              </a:rPr>
              <a:t>1-The </a:t>
            </a:r>
            <a:r>
              <a:rPr lang="en-US" sz="2800" b="1" i="1" u="sng" dirty="0" err="1">
                <a:solidFill>
                  <a:schemeClr val="accent6"/>
                </a:solidFill>
                <a:effectLst>
                  <a:outerShdw blurRad="38100" dist="38100" dir="2700000" algn="tl">
                    <a:srgbClr val="000000">
                      <a:alpha val="43137"/>
                    </a:srgbClr>
                  </a:outerShdw>
                </a:effectLst>
                <a:latin typeface="Bodoni MT" pitchFamily="18" charset="0"/>
              </a:rPr>
              <a:t>ethmoid</a:t>
            </a:r>
            <a:r>
              <a:rPr lang="en-US" sz="2800" b="1" i="1" u="sng" dirty="0">
                <a:solidFill>
                  <a:schemeClr val="accent6"/>
                </a:solidFill>
                <a:effectLst>
                  <a:outerShdw blurRad="38100" dist="38100" dir="2700000" algn="tl">
                    <a:srgbClr val="000000">
                      <a:alpha val="43137"/>
                    </a:srgbClr>
                  </a:outerShdw>
                </a:effectLst>
                <a:latin typeface="Bodoni MT" pitchFamily="18" charset="0"/>
              </a:rPr>
              <a:t> sinuses </a:t>
            </a:r>
            <a:endParaRPr lang="en-US" sz="2800" b="1" i="1" u="sng" dirty="0" smtClean="0">
              <a:solidFill>
                <a:schemeClr val="accent6"/>
              </a:solidFill>
              <a:effectLst>
                <a:outerShdw blurRad="38100" dist="38100" dir="2700000" algn="tl">
                  <a:srgbClr val="000000">
                    <a:alpha val="43137"/>
                  </a:srgbClr>
                </a:outerShdw>
              </a:effectLst>
              <a:latin typeface="Bodoni MT" pitchFamily="18" charset="0"/>
            </a:endParaRPr>
          </a:p>
          <a:p>
            <a:endParaRPr lang="en-US" sz="2800" b="1" i="1" dirty="0" smtClean="0">
              <a:effectLst>
                <a:outerShdw blurRad="38100" dist="38100" dir="2700000" algn="tl">
                  <a:srgbClr val="000000">
                    <a:alpha val="43137"/>
                  </a:srgbClr>
                </a:outerShdw>
              </a:effectLst>
              <a:latin typeface="Bodoni MT" pitchFamily="18" charset="0"/>
            </a:endParaRPr>
          </a:p>
          <a:p>
            <a:r>
              <a:rPr lang="en-US" sz="2800" b="1" i="1" dirty="0">
                <a:effectLst>
                  <a:outerShdw blurRad="38100" dist="38100" dir="2700000" algn="tl">
                    <a:srgbClr val="000000">
                      <a:alpha val="43137"/>
                    </a:srgbClr>
                  </a:outerShdw>
                </a:effectLst>
                <a:latin typeface="Bodoni MT" pitchFamily="18" charset="0"/>
              </a:rPr>
              <a:t>A</a:t>
            </a:r>
            <a:r>
              <a:rPr lang="en-US" sz="2800" b="1" i="1" dirty="0" smtClean="0">
                <a:effectLst>
                  <a:outerShdw blurRad="38100" dist="38100" dir="2700000" algn="tl">
                    <a:srgbClr val="000000">
                      <a:alpha val="43137"/>
                    </a:srgbClr>
                  </a:outerShdw>
                </a:effectLst>
                <a:latin typeface="Bodoni MT" pitchFamily="18" charset="0"/>
              </a:rPr>
              <a:t>re </a:t>
            </a:r>
            <a:r>
              <a:rPr lang="en-US" sz="2800" b="1" i="1" dirty="0">
                <a:effectLst>
                  <a:outerShdw blurRad="38100" dist="38100" dir="2700000" algn="tl">
                    <a:srgbClr val="000000">
                      <a:alpha val="43137"/>
                    </a:srgbClr>
                  </a:outerShdw>
                </a:effectLst>
                <a:latin typeface="Bodoni MT" pitchFamily="18" charset="0"/>
              </a:rPr>
              <a:t>found between the orbits. These </a:t>
            </a:r>
            <a:r>
              <a:rPr lang="en-US" sz="2800" b="1" i="1" dirty="0" err="1">
                <a:effectLst>
                  <a:outerShdw blurRad="38100" dist="38100" dir="2700000" algn="tl">
                    <a:srgbClr val="000000">
                      <a:alpha val="43137"/>
                    </a:srgbClr>
                  </a:outerShdw>
                </a:effectLst>
                <a:latin typeface="Bodoni MT" pitchFamily="18" charset="0"/>
              </a:rPr>
              <a:t>ethmoidal</a:t>
            </a:r>
            <a:r>
              <a:rPr lang="en-US" sz="2800" b="1" i="1" dirty="0">
                <a:effectLst>
                  <a:outerShdw blurRad="38100" dist="38100" dir="2700000" algn="tl">
                    <a:srgbClr val="000000">
                      <a:alpha val="43137"/>
                    </a:srgbClr>
                  </a:outerShdw>
                </a:effectLst>
                <a:latin typeface="Bodoni MT" pitchFamily="18" charset="0"/>
              </a:rPr>
              <a:t> air cells are divided regionally into anterior, middle and posterior, based on the location of their apertures. The anterior </a:t>
            </a:r>
            <a:r>
              <a:rPr lang="en-US" sz="2800" b="1" i="1" dirty="0" err="1">
                <a:effectLst>
                  <a:outerShdw blurRad="38100" dist="38100" dir="2700000" algn="tl">
                    <a:srgbClr val="000000">
                      <a:alpha val="43137"/>
                    </a:srgbClr>
                  </a:outerShdw>
                </a:effectLst>
                <a:latin typeface="Bodoni MT" pitchFamily="18" charset="0"/>
              </a:rPr>
              <a:t>ethmoidal</a:t>
            </a:r>
            <a:r>
              <a:rPr lang="en-US" sz="2800" b="1" i="1" dirty="0">
                <a:effectLst>
                  <a:outerShdw blurRad="38100" dist="38100" dir="2700000" algn="tl">
                    <a:srgbClr val="000000">
                      <a:alpha val="43137"/>
                    </a:srgbClr>
                  </a:outerShdw>
                </a:effectLst>
                <a:latin typeface="Bodoni MT" pitchFamily="18" charset="0"/>
              </a:rPr>
              <a:t> sinus opens into the </a:t>
            </a:r>
            <a:r>
              <a:rPr lang="en-US" sz="2800" b="1" i="1" dirty="0" err="1">
                <a:effectLst>
                  <a:outerShdw blurRad="38100" dist="38100" dir="2700000" algn="tl">
                    <a:srgbClr val="000000">
                      <a:alpha val="43137"/>
                    </a:srgbClr>
                  </a:outerShdw>
                </a:effectLst>
                <a:latin typeface="Bodoni MT" pitchFamily="18" charset="0"/>
              </a:rPr>
              <a:t>frontonasal</a:t>
            </a:r>
            <a:r>
              <a:rPr lang="en-US" sz="2800" b="1" i="1" dirty="0">
                <a:effectLst>
                  <a:outerShdw blurRad="38100" dist="38100" dir="2700000" algn="tl">
                    <a:srgbClr val="000000">
                      <a:alpha val="43137"/>
                    </a:srgbClr>
                  </a:outerShdw>
                </a:effectLst>
                <a:latin typeface="Bodoni MT" pitchFamily="18" charset="0"/>
              </a:rPr>
              <a:t> duct. The middle group opens into the </a:t>
            </a:r>
            <a:r>
              <a:rPr lang="en-US" sz="2800" b="1" i="1" dirty="0" err="1">
                <a:effectLst>
                  <a:outerShdw blurRad="38100" dist="38100" dir="2700000" algn="tl">
                    <a:srgbClr val="000000">
                      <a:alpha val="43137"/>
                    </a:srgbClr>
                  </a:outerShdw>
                </a:effectLst>
                <a:latin typeface="Bodoni MT" pitchFamily="18" charset="0"/>
              </a:rPr>
              <a:t>ethmoidal</a:t>
            </a:r>
            <a:r>
              <a:rPr lang="en-US" sz="2800" b="1" i="1" dirty="0">
                <a:effectLst>
                  <a:outerShdw blurRad="38100" dist="38100" dir="2700000" algn="tl">
                    <a:srgbClr val="000000">
                      <a:alpha val="43137"/>
                    </a:srgbClr>
                  </a:outerShdw>
                </a:effectLst>
                <a:latin typeface="Bodoni MT" pitchFamily="18" charset="0"/>
              </a:rPr>
              <a:t> bulla or just superior to it. The posterior group opens onto the lateral wall of the superior nasal meatus.</a:t>
            </a:r>
          </a:p>
        </p:txBody>
      </p:sp>
    </p:spTree>
    <p:extLst>
      <p:ext uri="{BB962C8B-B14F-4D97-AF65-F5344CB8AC3E}">
        <p14:creationId xmlns:p14="http://schemas.microsoft.com/office/powerpoint/2010/main" val="287382498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7800"/>
            <a:ext cx="9144000" cy="4031873"/>
          </a:xfrm>
          <a:prstGeom prst="rect">
            <a:avLst/>
          </a:prstGeom>
        </p:spPr>
        <p:txBody>
          <a:bodyPr wrap="square">
            <a:spAutoFit/>
          </a:bodyPr>
          <a:lstStyle/>
          <a:p>
            <a:r>
              <a:rPr lang="en-US" sz="3200" b="1" i="1" dirty="0">
                <a:effectLst>
                  <a:outerShdw blurRad="38100" dist="38100" dir="2700000" algn="tl">
                    <a:srgbClr val="000000">
                      <a:alpha val="43137"/>
                    </a:srgbClr>
                  </a:outerShdw>
                </a:effectLst>
                <a:latin typeface="Bodoni MT" pitchFamily="18" charset="0"/>
              </a:rPr>
              <a:t>2-The largest of the </a:t>
            </a:r>
            <a:r>
              <a:rPr lang="en-US" sz="3200" b="1" i="1" dirty="0" err="1">
                <a:effectLst>
                  <a:outerShdw blurRad="38100" dist="38100" dir="2700000" algn="tl">
                    <a:srgbClr val="000000">
                      <a:alpha val="43137"/>
                    </a:srgbClr>
                  </a:outerShdw>
                </a:effectLst>
                <a:latin typeface="Bodoni MT" pitchFamily="18" charset="0"/>
              </a:rPr>
              <a:t>paranasal</a:t>
            </a:r>
            <a:r>
              <a:rPr lang="en-US" sz="3200" b="1" i="1" dirty="0">
                <a:effectLst>
                  <a:outerShdw blurRad="38100" dist="38100" dir="2700000" algn="tl">
                    <a:srgbClr val="000000">
                      <a:alpha val="43137"/>
                    </a:srgbClr>
                  </a:outerShdw>
                </a:effectLst>
                <a:latin typeface="Bodoni MT" pitchFamily="18" charset="0"/>
              </a:rPr>
              <a:t> sinuses is </a:t>
            </a:r>
            <a:r>
              <a:rPr lang="en-US" sz="3200" b="1" i="1" u="sng" dirty="0" smtClean="0">
                <a:solidFill>
                  <a:schemeClr val="accent6"/>
                </a:solidFill>
                <a:effectLst>
                  <a:outerShdw blurRad="38100" dist="38100" dir="2700000" algn="tl">
                    <a:srgbClr val="000000">
                      <a:alpha val="43137"/>
                    </a:srgbClr>
                  </a:outerShdw>
                </a:effectLst>
                <a:latin typeface="Bodoni MT" pitchFamily="18" charset="0"/>
              </a:rPr>
              <a:t>(The</a:t>
            </a:r>
            <a:r>
              <a:rPr lang="en-US" sz="3200" b="1" i="1" u="sng" dirty="0">
                <a:solidFill>
                  <a:schemeClr val="accent6"/>
                </a:solidFill>
                <a:effectLst>
                  <a:outerShdw blurRad="38100" dist="38100" dir="2700000" algn="tl">
                    <a:srgbClr val="000000">
                      <a:alpha val="43137"/>
                    </a:srgbClr>
                  </a:outerShdw>
                </a:effectLst>
                <a:latin typeface="Bodoni MT" pitchFamily="18" charset="0"/>
              </a:rPr>
              <a:t> maxillary </a:t>
            </a:r>
            <a:r>
              <a:rPr lang="en-US" sz="3200" b="1" i="1" u="sng" dirty="0" smtClean="0">
                <a:solidFill>
                  <a:schemeClr val="accent6"/>
                </a:solidFill>
                <a:effectLst>
                  <a:outerShdw blurRad="38100" dist="38100" dir="2700000" algn="tl">
                    <a:srgbClr val="000000">
                      <a:alpha val="43137"/>
                    </a:srgbClr>
                  </a:outerShdw>
                </a:effectLst>
                <a:latin typeface="Bodoni MT" pitchFamily="18" charset="0"/>
              </a:rPr>
              <a:t>sinus).</a:t>
            </a:r>
            <a:r>
              <a:rPr lang="en-US" sz="3200" b="1" i="1" dirty="0">
                <a:effectLst>
                  <a:outerShdw blurRad="38100" dist="38100" dir="2700000" algn="tl">
                    <a:srgbClr val="000000">
                      <a:alpha val="43137"/>
                    </a:srgbClr>
                  </a:outerShdw>
                </a:effectLst>
                <a:latin typeface="Bodoni MT" pitchFamily="18" charset="0"/>
              </a:rPr>
              <a:t> There are 2 pyramidal-shaped maxillary sinuses located bilaterally in the maxilla of the face. It fills the bone in its entirety to reduce the mass of the maxilla. The maxillary sinus opens into the center of the semilunar hiatus found in the lateral wall of the middle nasal meatus.</a:t>
            </a:r>
          </a:p>
        </p:txBody>
      </p:sp>
    </p:spTree>
    <p:extLst>
      <p:ext uri="{BB962C8B-B14F-4D97-AF65-F5344CB8AC3E}">
        <p14:creationId xmlns:p14="http://schemas.microsoft.com/office/powerpoint/2010/main" val="371587240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28800"/>
            <a:ext cx="9144000" cy="3046988"/>
          </a:xfrm>
          <a:prstGeom prst="rect">
            <a:avLst/>
          </a:prstGeom>
        </p:spPr>
        <p:txBody>
          <a:bodyPr wrap="square">
            <a:spAutoFit/>
          </a:bodyPr>
          <a:lstStyle/>
          <a:p>
            <a:r>
              <a:rPr lang="en-US" sz="3200" b="1" i="1" dirty="0">
                <a:effectLst>
                  <a:outerShdw blurRad="38100" dist="38100" dir="2700000" algn="tl">
                    <a:srgbClr val="000000">
                      <a:alpha val="43137"/>
                    </a:srgbClr>
                  </a:outerShdw>
                </a:effectLst>
                <a:latin typeface="Bodoni MT" pitchFamily="18" charset="0"/>
              </a:rPr>
              <a:t>3-The </a:t>
            </a:r>
            <a:r>
              <a:rPr lang="en-US" sz="3200" b="1" i="1" dirty="0" smtClean="0">
                <a:effectLst>
                  <a:outerShdw blurRad="38100" dist="38100" dir="2700000" algn="tl">
                    <a:srgbClr val="000000">
                      <a:alpha val="43137"/>
                    </a:srgbClr>
                  </a:outerShdw>
                </a:effectLst>
                <a:latin typeface="Bodoni MT" pitchFamily="18" charset="0"/>
              </a:rPr>
              <a:t>triangular-shaped</a:t>
            </a:r>
            <a:r>
              <a:rPr lang="en-US" sz="3200" b="1" i="1" u="sng" dirty="0" smtClean="0">
                <a:solidFill>
                  <a:schemeClr val="accent6"/>
                </a:solidFill>
                <a:effectLst>
                  <a:outerShdw blurRad="38100" dist="38100" dir="2700000" algn="tl">
                    <a:srgbClr val="000000">
                      <a:alpha val="43137"/>
                    </a:srgbClr>
                  </a:outerShdw>
                </a:effectLst>
                <a:latin typeface="Bodoni MT" pitchFamily="18" charset="0"/>
              </a:rPr>
              <a:t>(</a:t>
            </a:r>
            <a:r>
              <a:rPr lang="en-US" sz="3200" b="1" i="1" u="sng" dirty="0">
                <a:solidFill>
                  <a:schemeClr val="accent6"/>
                </a:solidFill>
                <a:effectLst>
                  <a:outerShdw blurRad="38100" dist="38100" dir="2700000" algn="tl">
                    <a:srgbClr val="000000">
                      <a:alpha val="43137"/>
                    </a:srgbClr>
                  </a:outerShdw>
                </a:effectLst>
                <a:latin typeface="Bodoni MT" pitchFamily="18" charset="0"/>
              </a:rPr>
              <a:t> frontal sinuses </a:t>
            </a:r>
            <a:r>
              <a:rPr lang="en-US" sz="3200" b="1" i="1" u="sng" dirty="0" smtClean="0">
                <a:solidFill>
                  <a:schemeClr val="accent6"/>
                </a:solidFill>
                <a:effectLst>
                  <a:outerShdw blurRad="38100" dist="38100" dir="2700000" algn="tl">
                    <a:srgbClr val="000000">
                      <a:alpha val="43137"/>
                    </a:srgbClr>
                  </a:outerShdw>
                </a:effectLst>
                <a:latin typeface="Bodoni MT" pitchFamily="18" charset="0"/>
              </a:rPr>
              <a:t>)</a:t>
            </a:r>
            <a:r>
              <a:rPr lang="en-US" sz="3200" b="1" i="1" dirty="0" smtClean="0">
                <a:effectLst>
                  <a:outerShdw blurRad="38100" dist="38100" dir="2700000" algn="tl">
                    <a:srgbClr val="000000">
                      <a:alpha val="43137"/>
                    </a:srgbClr>
                  </a:outerShdw>
                </a:effectLst>
                <a:latin typeface="Bodoni MT" pitchFamily="18" charset="0"/>
              </a:rPr>
              <a:t>are </a:t>
            </a:r>
            <a:r>
              <a:rPr lang="en-US" sz="3200" b="1" i="1" dirty="0">
                <a:effectLst>
                  <a:outerShdw blurRad="38100" dist="38100" dir="2700000" algn="tl">
                    <a:srgbClr val="000000">
                      <a:alpha val="43137"/>
                    </a:srgbClr>
                  </a:outerShdw>
                </a:effectLst>
                <a:latin typeface="Bodoni MT" pitchFamily="18" charset="0"/>
              </a:rPr>
              <a:t>found in the frontal bone superior to the orbits. These sinuses vary in size. They open at the lateral wall of the middle meatus which then continues as the semilunar hiatus, which drains the maxillary sinus.</a:t>
            </a:r>
          </a:p>
        </p:txBody>
      </p:sp>
    </p:spTree>
    <p:extLst>
      <p:ext uri="{BB962C8B-B14F-4D97-AF65-F5344CB8AC3E}">
        <p14:creationId xmlns:p14="http://schemas.microsoft.com/office/powerpoint/2010/main" val="187420240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2" y="1981200"/>
            <a:ext cx="9144000" cy="2862322"/>
          </a:xfrm>
          <a:prstGeom prst="rect">
            <a:avLst/>
          </a:prstGeom>
        </p:spPr>
        <p:txBody>
          <a:bodyPr wrap="square">
            <a:spAutoFit/>
          </a:bodyPr>
          <a:lstStyle/>
          <a:p>
            <a:r>
              <a:rPr lang="en-US" sz="3600" b="1" i="1" dirty="0">
                <a:effectLst>
                  <a:outerShdw blurRad="38100" dist="38100" dir="2700000" algn="tl">
                    <a:srgbClr val="000000">
                      <a:alpha val="43137"/>
                    </a:srgbClr>
                  </a:outerShdw>
                </a:effectLst>
                <a:latin typeface="Bodoni MT" pitchFamily="18" charset="0"/>
              </a:rPr>
              <a:t>4-Finally, the </a:t>
            </a:r>
            <a:r>
              <a:rPr lang="en-US" sz="3600" b="1" i="1" u="sng" dirty="0" smtClean="0">
                <a:solidFill>
                  <a:schemeClr val="accent6"/>
                </a:solidFill>
                <a:effectLst>
                  <a:outerShdw blurRad="38100" dist="38100" dir="2700000" algn="tl">
                    <a:srgbClr val="000000">
                      <a:alpha val="43137"/>
                    </a:srgbClr>
                  </a:outerShdw>
                </a:effectLst>
                <a:latin typeface="Bodoni MT" pitchFamily="18" charset="0"/>
              </a:rPr>
              <a:t>(sphenoidal  sinuses)</a:t>
            </a:r>
            <a:r>
              <a:rPr lang="en-US" sz="3600" b="1" i="1" dirty="0">
                <a:effectLst>
                  <a:outerShdw blurRad="38100" dist="38100" dir="2700000" algn="tl">
                    <a:srgbClr val="000000">
                      <a:alpha val="43137"/>
                    </a:srgbClr>
                  </a:outerShdw>
                </a:effectLst>
                <a:latin typeface="Bodoni MT" pitchFamily="18" charset="0"/>
              </a:rPr>
              <a:t> </a:t>
            </a:r>
            <a:endParaRPr lang="en-US" sz="3600" b="1" i="1" dirty="0" smtClean="0">
              <a:effectLst>
                <a:outerShdw blurRad="38100" dist="38100" dir="2700000" algn="tl">
                  <a:srgbClr val="000000">
                    <a:alpha val="43137"/>
                  </a:srgbClr>
                </a:outerShdw>
              </a:effectLst>
              <a:latin typeface="Bodoni MT" pitchFamily="18" charset="0"/>
            </a:endParaRPr>
          </a:p>
          <a:p>
            <a:endParaRPr lang="en-US" sz="3600" b="1" i="1" dirty="0" smtClean="0">
              <a:effectLst>
                <a:outerShdw blurRad="38100" dist="38100" dir="2700000" algn="tl">
                  <a:srgbClr val="000000">
                    <a:alpha val="43137"/>
                  </a:srgbClr>
                </a:outerShdw>
              </a:effectLst>
              <a:latin typeface="Bodoni MT" pitchFamily="18" charset="0"/>
            </a:endParaRPr>
          </a:p>
          <a:p>
            <a:r>
              <a:rPr lang="en-US" sz="3600" b="1" i="1" dirty="0" smtClean="0">
                <a:effectLst>
                  <a:outerShdw blurRad="38100" dist="38100" dir="2700000" algn="tl">
                    <a:srgbClr val="000000">
                      <a:alpha val="43137"/>
                    </a:srgbClr>
                  </a:outerShdw>
                </a:effectLst>
                <a:latin typeface="Bodoni MT" pitchFamily="18" charset="0"/>
              </a:rPr>
              <a:t>Are </a:t>
            </a:r>
            <a:r>
              <a:rPr lang="en-US" sz="3600" b="1" i="1" dirty="0">
                <a:effectLst>
                  <a:outerShdw blurRad="38100" dist="38100" dir="2700000" algn="tl">
                    <a:srgbClr val="000000">
                      <a:alpha val="43137"/>
                    </a:srgbClr>
                  </a:outerShdw>
                </a:effectLst>
                <a:latin typeface="Bodoni MT" pitchFamily="18" charset="0"/>
              </a:rPr>
              <a:t>found in the body of the sphenoid. They open into the posterior wall of the sphenoid-</a:t>
            </a:r>
            <a:r>
              <a:rPr lang="en-US" sz="3600" b="1" i="1" dirty="0" err="1">
                <a:effectLst>
                  <a:outerShdw blurRad="38100" dist="38100" dir="2700000" algn="tl">
                    <a:srgbClr val="000000">
                      <a:alpha val="43137"/>
                    </a:srgbClr>
                  </a:outerShdw>
                </a:effectLst>
                <a:latin typeface="Bodoni MT" pitchFamily="18" charset="0"/>
              </a:rPr>
              <a:t>ethmoidal</a:t>
            </a:r>
            <a:r>
              <a:rPr lang="en-US" sz="3600" b="1" i="1" dirty="0">
                <a:effectLst>
                  <a:outerShdw blurRad="38100" dist="38100" dir="2700000" algn="tl">
                    <a:srgbClr val="000000">
                      <a:alpha val="43137"/>
                    </a:srgbClr>
                  </a:outerShdw>
                </a:effectLst>
                <a:latin typeface="Bodoni MT" pitchFamily="18" charset="0"/>
              </a:rPr>
              <a:t> recess.</a:t>
            </a:r>
          </a:p>
        </p:txBody>
      </p:sp>
    </p:spTree>
    <p:extLst>
      <p:ext uri="{BB962C8B-B14F-4D97-AF65-F5344CB8AC3E}">
        <p14:creationId xmlns:p14="http://schemas.microsoft.com/office/powerpoint/2010/main" val="392444021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400"/>
            <a:ext cx="9144000" cy="3970318"/>
          </a:xfrm>
          <a:prstGeom prst="rect">
            <a:avLst/>
          </a:prstGeom>
        </p:spPr>
        <p:txBody>
          <a:bodyPr wrap="square">
            <a:spAutoFit/>
          </a:bodyPr>
          <a:lstStyle/>
          <a:p>
            <a:pPr algn="ctr"/>
            <a:r>
              <a:rPr lang="en-US" sz="3600" b="1" i="1" u="sng" dirty="0">
                <a:solidFill>
                  <a:schemeClr val="accent6"/>
                </a:solidFill>
                <a:effectLst>
                  <a:outerShdw blurRad="38100" dist="38100" dir="2700000" algn="tl">
                    <a:srgbClr val="000000">
                      <a:alpha val="43137"/>
                    </a:srgbClr>
                  </a:outerShdw>
                </a:effectLst>
                <a:latin typeface="Bodoni MT" pitchFamily="18" charset="0"/>
              </a:rPr>
              <a:t>2-Pharynx: </a:t>
            </a:r>
            <a:endParaRPr lang="en-US" sz="3600" b="1" i="1" u="sng" dirty="0" smtClean="0">
              <a:solidFill>
                <a:schemeClr val="accent6"/>
              </a:solidFill>
              <a:effectLst>
                <a:outerShdw blurRad="38100" dist="38100" dir="2700000" algn="tl">
                  <a:srgbClr val="000000">
                    <a:alpha val="43137"/>
                  </a:srgbClr>
                </a:outerShdw>
              </a:effectLst>
              <a:latin typeface="Bodoni MT" pitchFamily="18" charset="0"/>
            </a:endParaRPr>
          </a:p>
          <a:p>
            <a:r>
              <a:rPr lang="en-US" sz="3600" b="1" i="1" dirty="0" smtClean="0">
                <a:effectLst>
                  <a:outerShdw blurRad="38100" dist="38100" dir="2700000" algn="tl">
                    <a:srgbClr val="000000">
                      <a:alpha val="43137"/>
                    </a:srgbClr>
                  </a:outerShdw>
                </a:effectLst>
                <a:latin typeface="Bodoni MT" pitchFamily="18" charset="0"/>
              </a:rPr>
              <a:t>Both </a:t>
            </a:r>
            <a:r>
              <a:rPr lang="en-US" sz="3600" b="1" i="1" dirty="0">
                <a:effectLst>
                  <a:outerShdw blurRad="38100" dist="38100" dir="2700000" algn="tl">
                    <a:srgbClr val="000000">
                      <a:alpha val="43137"/>
                    </a:srgbClr>
                  </a:outerShdw>
                </a:effectLst>
                <a:latin typeface="Bodoni MT" pitchFamily="18" charset="0"/>
              </a:rPr>
              <a:t>food and air pass through the pharynx before reaching their appropriate destinations. The pharynx also plays a role in speech.</a:t>
            </a:r>
          </a:p>
          <a:p>
            <a:pPr algn="ctr"/>
            <a:r>
              <a:rPr lang="en-US" sz="3600" b="1" i="1" u="sng" dirty="0">
                <a:solidFill>
                  <a:schemeClr val="accent6"/>
                </a:solidFill>
                <a:effectLst>
                  <a:outerShdw blurRad="38100" dist="38100" dir="2700000" algn="tl">
                    <a:srgbClr val="000000">
                      <a:alpha val="43137"/>
                    </a:srgbClr>
                  </a:outerShdw>
                </a:effectLst>
                <a:latin typeface="Bodoni MT" pitchFamily="18" charset="0"/>
              </a:rPr>
              <a:t>3-Larynx: </a:t>
            </a:r>
            <a:endParaRPr lang="en-US" sz="3600" b="1" i="1" u="sng" dirty="0" smtClean="0">
              <a:solidFill>
                <a:schemeClr val="accent6"/>
              </a:solidFill>
              <a:effectLst>
                <a:outerShdw blurRad="38100" dist="38100" dir="2700000" algn="tl">
                  <a:srgbClr val="000000">
                    <a:alpha val="43137"/>
                  </a:srgbClr>
                </a:outerShdw>
              </a:effectLst>
              <a:latin typeface="Bodoni MT" pitchFamily="18" charset="0"/>
            </a:endParaRPr>
          </a:p>
          <a:p>
            <a:r>
              <a:rPr lang="en-US" sz="3600" b="1" i="1" dirty="0" smtClean="0">
                <a:effectLst>
                  <a:outerShdw blurRad="38100" dist="38100" dir="2700000" algn="tl">
                    <a:srgbClr val="000000">
                      <a:alpha val="43137"/>
                    </a:srgbClr>
                  </a:outerShdw>
                </a:effectLst>
                <a:latin typeface="Bodoni MT" pitchFamily="18" charset="0"/>
              </a:rPr>
              <a:t>The </a:t>
            </a:r>
            <a:r>
              <a:rPr lang="en-US" sz="3600" b="1" i="1" dirty="0">
                <a:effectLst>
                  <a:outerShdw blurRad="38100" dist="38100" dir="2700000" algn="tl">
                    <a:srgbClr val="000000">
                      <a:alpha val="43137"/>
                    </a:srgbClr>
                  </a:outerShdw>
                </a:effectLst>
                <a:latin typeface="Bodoni MT" pitchFamily="18" charset="0"/>
              </a:rPr>
              <a:t>larynx is essential to human speech</a:t>
            </a:r>
          </a:p>
        </p:txBody>
      </p:sp>
    </p:spTree>
    <p:extLst>
      <p:ext uri="{BB962C8B-B14F-4D97-AF65-F5344CB8AC3E}">
        <p14:creationId xmlns:p14="http://schemas.microsoft.com/office/powerpoint/2010/main" val="377717640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34636"/>
            <a:ext cx="9144000" cy="3046988"/>
          </a:xfrm>
          <a:prstGeom prst="rect">
            <a:avLst/>
          </a:prstGeom>
        </p:spPr>
        <p:txBody>
          <a:bodyPr wrap="square">
            <a:spAutoFit/>
          </a:bodyPr>
          <a:lstStyle/>
          <a:p>
            <a:pPr algn="ctr"/>
            <a:r>
              <a:rPr lang="en-US" sz="3200" b="1" i="1" u="sng" dirty="0">
                <a:solidFill>
                  <a:schemeClr val="accent6"/>
                </a:solidFill>
                <a:effectLst>
                  <a:outerShdw blurRad="38100" dist="38100" dir="2700000" algn="tl">
                    <a:srgbClr val="000000">
                      <a:alpha val="43137"/>
                    </a:srgbClr>
                  </a:outerShdw>
                </a:effectLst>
                <a:latin typeface="Bodoni MT" pitchFamily="18" charset="0"/>
              </a:rPr>
              <a:t>b-Lower respiratory tract: </a:t>
            </a:r>
            <a:endParaRPr lang="en-US" sz="3200" b="1" i="1" u="sng" dirty="0" smtClean="0">
              <a:solidFill>
                <a:schemeClr val="accent6"/>
              </a:solidFill>
              <a:effectLst>
                <a:outerShdw blurRad="38100" dist="38100" dir="2700000" algn="tl">
                  <a:srgbClr val="000000">
                    <a:alpha val="43137"/>
                  </a:srgbClr>
                </a:outerShdw>
              </a:effectLst>
              <a:latin typeface="Bodoni MT" pitchFamily="18" charset="0"/>
            </a:endParaRPr>
          </a:p>
          <a:p>
            <a:endParaRPr lang="en-US" sz="32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The </a:t>
            </a:r>
            <a:r>
              <a:rPr lang="en-US" sz="3200" b="1" i="1" dirty="0">
                <a:effectLst>
                  <a:outerShdw blurRad="38100" dist="38100" dir="2700000" algn="tl">
                    <a:srgbClr val="000000">
                      <a:alpha val="43137"/>
                    </a:srgbClr>
                  </a:outerShdw>
                </a:effectLst>
                <a:latin typeface="Bodoni MT" pitchFamily="18" charset="0"/>
              </a:rPr>
              <a:t>structures of the lower respiratory tract are located inside the chest cavity. Composed of the trachea, the lungs, and all segments of the bronchial tree (including the alveoli).</a:t>
            </a:r>
          </a:p>
        </p:txBody>
      </p:sp>
      <p:pic>
        <p:nvPicPr>
          <p:cNvPr id="3" name="صورة 12"/>
          <p:cNvPicPr/>
          <p:nvPr/>
        </p:nvPicPr>
        <p:blipFill>
          <a:blip r:embed="rId2">
            <a:extLst>
              <a:ext uri="{28A0092B-C50C-407E-A947-70E740481C1C}">
                <a14:useLocalDpi xmlns:a14="http://schemas.microsoft.com/office/drawing/2010/main" val="0"/>
              </a:ext>
            </a:extLst>
          </a:blip>
          <a:stretch>
            <a:fillRect/>
          </a:stretch>
        </p:blipFill>
        <p:spPr>
          <a:xfrm>
            <a:off x="1" y="3200400"/>
            <a:ext cx="9137072" cy="3657600"/>
          </a:xfrm>
          <a:prstGeom prst="rect">
            <a:avLst/>
          </a:prstGeom>
        </p:spPr>
      </p:pic>
    </p:spTree>
    <p:extLst>
      <p:ext uri="{BB962C8B-B14F-4D97-AF65-F5344CB8AC3E}">
        <p14:creationId xmlns:p14="http://schemas.microsoft.com/office/powerpoint/2010/main" val="298443686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09" y="533400"/>
            <a:ext cx="9144000" cy="5509200"/>
          </a:xfrm>
          <a:prstGeom prst="rect">
            <a:avLst/>
          </a:prstGeom>
        </p:spPr>
        <p:txBody>
          <a:bodyPr wrap="square">
            <a:spAutoFit/>
          </a:bodyPr>
          <a:lstStyle/>
          <a:p>
            <a:pPr algn="ctr"/>
            <a:r>
              <a:rPr lang="en-US" sz="3200" b="1" i="1" u="sng" dirty="0">
                <a:solidFill>
                  <a:schemeClr val="accent6"/>
                </a:solidFill>
                <a:effectLst>
                  <a:outerShdw blurRad="38100" dist="38100" dir="2700000" algn="tl">
                    <a:srgbClr val="000000">
                      <a:alpha val="43137"/>
                    </a:srgbClr>
                  </a:outerShdw>
                </a:effectLst>
                <a:latin typeface="Bodoni MT" pitchFamily="18" charset="0"/>
              </a:rPr>
              <a:t>1-Trachea</a:t>
            </a:r>
            <a:r>
              <a:rPr lang="en-US" sz="3200" b="1" i="1" u="sng" dirty="0" smtClean="0">
                <a:solidFill>
                  <a:schemeClr val="accent6"/>
                </a:solidFill>
                <a:effectLst>
                  <a:outerShdw blurRad="38100" dist="38100" dir="2700000" algn="tl">
                    <a:srgbClr val="000000">
                      <a:alpha val="43137"/>
                    </a:srgbClr>
                  </a:outerShdw>
                </a:effectLst>
                <a:latin typeface="Bodoni MT" pitchFamily="18" charset="0"/>
              </a:rPr>
              <a:t>:</a:t>
            </a:r>
          </a:p>
          <a:p>
            <a:r>
              <a:rPr lang="en-US" sz="3200" b="1" i="1" dirty="0" smtClean="0">
                <a:effectLst>
                  <a:outerShdw blurRad="38100" dist="38100" dir="2700000" algn="tl">
                    <a:srgbClr val="000000">
                      <a:alpha val="43137"/>
                    </a:srgbClr>
                  </a:outerShdw>
                </a:effectLst>
                <a:latin typeface="Bodoni MT" pitchFamily="18" charset="0"/>
              </a:rPr>
              <a:t> </a:t>
            </a:r>
          </a:p>
          <a:p>
            <a:r>
              <a:rPr lang="en-US" sz="3200" b="1" i="1" dirty="0" smtClean="0">
                <a:effectLst>
                  <a:outerShdw blurRad="38100" dist="38100" dir="2700000" algn="tl">
                    <a:srgbClr val="000000">
                      <a:alpha val="43137"/>
                    </a:srgbClr>
                  </a:outerShdw>
                </a:effectLst>
                <a:latin typeface="Bodoni MT" pitchFamily="18" charset="0"/>
              </a:rPr>
              <a:t>Located </a:t>
            </a:r>
            <a:r>
              <a:rPr lang="en-US" sz="3200" b="1" i="1" dirty="0">
                <a:effectLst>
                  <a:outerShdw blurRad="38100" dist="38100" dir="2700000" algn="tl">
                    <a:srgbClr val="000000">
                      <a:alpha val="43137"/>
                    </a:srgbClr>
                  </a:outerShdw>
                </a:effectLst>
                <a:latin typeface="Bodoni MT" pitchFamily="18" charset="0"/>
              </a:rPr>
              <a:t>just below the larynx, the trachea is the main airway to the lungs.</a:t>
            </a:r>
          </a:p>
          <a:p>
            <a:pPr algn="ctr"/>
            <a:endParaRPr lang="en-US" sz="3200" b="1" i="1" u="sng" dirty="0" smtClean="0">
              <a:solidFill>
                <a:schemeClr val="accent6"/>
              </a:solidFill>
              <a:effectLst>
                <a:outerShdw blurRad="38100" dist="38100" dir="2700000" algn="tl">
                  <a:srgbClr val="000000">
                    <a:alpha val="43137"/>
                  </a:srgbClr>
                </a:outerShdw>
              </a:effectLst>
              <a:latin typeface="Bodoni MT" pitchFamily="18" charset="0"/>
            </a:endParaRPr>
          </a:p>
          <a:p>
            <a:pPr algn="ctr"/>
            <a:endParaRPr lang="en-US" sz="3200" b="1" i="1" u="sng" dirty="0" smtClean="0">
              <a:solidFill>
                <a:schemeClr val="accent6"/>
              </a:solidFill>
              <a:effectLst>
                <a:outerShdw blurRad="38100" dist="38100" dir="2700000" algn="tl">
                  <a:srgbClr val="000000">
                    <a:alpha val="43137"/>
                  </a:srgbClr>
                </a:outerShdw>
              </a:effectLst>
              <a:latin typeface="Bodoni MT" pitchFamily="18" charset="0"/>
            </a:endParaRPr>
          </a:p>
          <a:p>
            <a:pPr algn="ctr"/>
            <a:r>
              <a:rPr lang="en-US" sz="3200" b="1" i="1" u="sng" dirty="0" smtClean="0">
                <a:solidFill>
                  <a:schemeClr val="accent6"/>
                </a:solidFill>
                <a:effectLst>
                  <a:outerShdw blurRad="38100" dist="38100" dir="2700000" algn="tl">
                    <a:srgbClr val="000000">
                      <a:alpha val="43137"/>
                    </a:srgbClr>
                  </a:outerShdw>
                </a:effectLst>
                <a:latin typeface="Bodoni MT" pitchFamily="18" charset="0"/>
              </a:rPr>
              <a:t>2-Bronchi:</a:t>
            </a:r>
          </a:p>
          <a:p>
            <a:endParaRPr lang="en-US" sz="32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 </a:t>
            </a:r>
            <a:r>
              <a:rPr lang="en-US" sz="3200" b="1" i="1" dirty="0">
                <a:effectLst>
                  <a:outerShdw blurRad="38100" dist="38100" dir="2700000" algn="tl">
                    <a:srgbClr val="000000">
                      <a:alpha val="43137"/>
                    </a:srgbClr>
                  </a:outerShdw>
                </a:effectLst>
                <a:latin typeface="Bodoni MT" pitchFamily="18" charset="0"/>
              </a:rPr>
              <a:t>The bronchi branch from the trachea into each lung and create the network of intricate passages that supply the lungs with air.</a:t>
            </a:r>
          </a:p>
        </p:txBody>
      </p:sp>
    </p:spTree>
    <p:extLst>
      <p:ext uri="{BB962C8B-B14F-4D97-AF65-F5344CB8AC3E}">
        <p14:creationId xmlns:p14="http://schemas.microsoft.com/office/powerpoint/2010/main" val="225886419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2" y="117693"/>
            <a:ext cx="9144000" cy="6740307"/>
          </a:xfrm>
          <a:prstGeom prst="rect">
            <a:avLst/>
          </a:prstGeom>
        </p:spPr>
        <p:txBody>
          <a:bodyPr wrap="square">
            <a:spAutoFit/>
          </a:bodyPr>
          <a:lstStyle/>
          <a:p>
            <a:pPr algn="ctr"/>
            <a:r>
              <a:rPr lang="en-US" sz="3600" b="1" i="1" u="sng" dirty="0" smtClean="0">
                <a:solidFill>
                  <a:schemeClr val="accent6"/>
                </a:solidFill>
                <a:effectLst>
                  <a:outerShdw blurRad="38100" dist="38100" dir="2700000" algn="tl">
                    <a:srgbClr val="000000">
                      <a:alpha val="43137"/>
                    </a:srgbClr>
                  </a:outerShdw>
                </a:effectLst>
                <a:latin typeface="Bodoni MT" pitchFamily="18" charset="0"/>
              </a:rPr>
              <a:t>3-Lungs:</a:t>
            </a:r>
          </a:p>
          <a:p>
            <a:r>
              <a:rPr lang="en-US" sz="3600" b="1" i="1" dirty="0" smtClean="0">
                <a:effectLst>
                  <a:outerShdw blurRad="38100" dist="38100" dir="2700000" algn="tl">
                    <a:srgbClr val="000000">
                      <a:alpha val="43137"/>
                    </a:srgbClr>
                  </a:outerShdw>
                </a:effectLst>
                <a:latin typeface="Bodoni MT" pitchFamily="18" charset="0"/>
              </a:rPr>
              <a:t> </a:t>
            </a:r>
          </a:p>
          <a:p>
            <a:r>
              <a:rPr lang="en-US" sz="3600" b="1" i="1" dirty="0" smtClean="0">
                <a:effectLst>
                  <a:outerShdw blurRad="38100" dist="38100" dir="2700000" algn="tl">
                    <a:srgbClr val="000000">
                      <a:alpha val="43137"/>
                    </a:srgbClr>
                  </a:outerShdw>
                </a:effectLst>
                <a:latin typeface="Bodoni MT" pitchFamily="18" charset="0"/>
              </a:rPr>
              <a:t>They </a:t>
            </a:r>
            <a:r>
              <a:rPr lang="en-US" sz="3600" b="1" i="1" dirty="0">
                <a:effectLst>
                  <a:outerShdw blurRad="38100" dist="38100" dir="2700000" algn="tl">
                    <a:srgbClr val="000000">
                      <a:alpha val="43137"/>
                    </a:srgbClr>
                  </a:outerShdw>
                </a:effectLst>
                <a:latin typeface="Bodoni MT" pitchFamily="18" charset="0"/>
              </a:rPr>
              <a:t>are form the body’s largest organs. They’re responsible for providing oxygen to capillaries and exhaling carbon dioxide.</a:t>
            </a:r>
          </a:p>
          <a:p>
            <a:endParaRPr lang="en-US" sz="3600" b="1" i="1" dirty="0" smtClean="0">
              <a:effectLst>
                <a:outerShdw blurRad="38100" dist="38100" dir="2700000" algn="tl">
                  <a:srgbClr val="000000">
                    <a:alpha val="43137"/>
                  </a:srgbClr>
                </a:outerShdw>
              </a:effectLst>
              <a:latin typeface="Bodoni MT" pitchFamily="18" charset="0"/>
            </a:endParaRPr>
          </a:p>
          <a:p>
            <a:endParaRPr lang="en-US" sz="3600" b="1" i="1" dirty="0">
              <a:effectLst>
                <a:outerShdw blurRad="38100" dist="38100" dir="2700000" algn="tl">
                  <a:srgbClr val="000000">
                    <a:alpha val="43137"/>
                  </a:srgbClr>
                </a:outerShdw>
              </a:effectLst>
              <a:latin typeface="Bodoni MT" pitchFamily="18" charset="0"/>
            </a:endParaRPr>
          </a:p>
          <a:p>
            <a:pPr algn="ctr"/>
            <a:r>
              <a:rPr lang="en-US" sz="3600" b="1" i="1" u="sng" dirty="0" smtClean="0">
                <a:solidFill>
                  <a:schemeClr val="accent6"/>
                </a:solidFill>
                <a:effectLst>
                  <a:outerShdw blurRad="38100" dist="38100" dir="2700000" algn="tl">
                    <a:srgbClr val="000000">
                      <a:alpha val="43137"/>
                    </a:srgbClr>
                  </a:outerShdw>
                </a:effectLst>
                <a:latin typeface="Bodoni MT" pitchFamily="18" charset="0"/>
              </a:rPr>
              <a:t>4-Diaphragm:</a:t>
            </a:r>
          </a:p>
          <a:p>
            <a:endParaRPr lang="en-US" sz="3600" b="1" i="1" dirty="0" smtClean="0">
              <a:effectLst>
                <a:outerShdw blurRad="38100" dist="38100" dir="2700000" algn="tl">
                  <a:srgbClr val="000000">
                    <a:alpha val="43137"/>
                  </a:srgbClr>
                </a:outerShdw>
              </a:effectLst>
              <a:latin typeface="Bodoni MT" pitchFamily="18" charset="0"/>
            </a:endParaRPr>
          </a:p>
          <a:p>
            <a:r>
              <a:rPr lang="en-US" sz="3600" b="1" i="1" dirty="0" smtClean="0">
                <a:effectLst>
                  <a:outerShdw blurRad="38100" dist="38100" dir="2700000" algn="tl">
                    <a:srgbClr val="000000">
                      <a:alpha val="43137"/>
                    </a:srgbClr>
                  </a:outerShdw>
                </a:effectLst>
                <a:latin typeface="Bodoni MT" pitchFamily="18" charset="0"/>
              </a:rPr>
              <a:t>The </a:t>
            </a:r>
            <a:r>
              <a:rPr lang="en-US" sz="3600" b="1" i="1" dirty="0">
                <a:effectLst>
                  <a:outerShdw blurRad="38100" dist="38100" dir="2700000" algn="tl">
                    <a:srgbClr val="000000">
                      <a:alpha val="43137"/>
                    </a:srgbClr>
                  </a:outerShdw>
                </a:effectLst>
                <a:latin typeface="Bodoni MT" pitchFamily="18" charset="0"/>
              </a:rPr>
              <a:t>diaphragm is the main respiratory muscle that contracts and relaxes to allow air into the lungs</a:t>
            </a:r>
          </a:p>
        </p:txBody>
      </p:sp>
    </p:spTree>
    <p:extLst>
      <p:ext uri="{BB962C8B-B14F-4D97-AF65-F5344CB8AC3E}">
        <p14:creationId xmlns:p14="http://schemas.microsoft.com/office/powerpoint/2010/main" val="75118941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400"/>
            <a:ext cx="9144000" cy="4585871"/>
          </a:xfrm>
          <a:prstGeom prst="rect">
            <a:avLst/>
          </a:prstGeom>
        </p:spPr>
        <p:txBody>
          <a:bodyPr wrap="square">
            <a:spAutoFit/>
          </a:bodyPr>
          <a:lstStyle/>
          <a:p>
            <a:pPr algn="ctr"/>
            <a:r>
              <a:rPr lang="en-US" sz="3600" b="1" i="1" u="sng" dirty="0">
                <a:solidFill>
                  <a:schemeClr val="accent6"/>
                </a:solidFill>
                <a:effectLst>
                  <a:outerShdw blurRad="38100" dist="38100" dir="2700000" algn="tl">
                    <a:srgbClr val="000000">
                      <a:alpha val="43137"/>
                    </a:srgbClr>
                  </a:outerShdw>
                </a:effectLst>
                <a:latin typeface="Bodoni MT" pitchFamily="18" charset="0"/>
              </a:rPr>
              <a:t>Definition of respiratory diseases</a:t>
            </a:r>
            <a:r>
              <a:rPr lang="en-US" sz="3600" b="1" i="1" u="sng" dirty="0" smtClean="0">
                <a:solidFill>
                  <a:schemeClr val="accent6"/>
                </a:solidFill>
                <a:effectLst>
                  <a:outerShdw blurRad="38100" dist="38100" dir="2700000" algn="tl">
                    <a:srgbClr val="000000">
                      <a:alpha val="43137"/>
                    </a:srgbClr>
                  </a:outerShdw>
                </a:effectLst>
                <a:latin typeface="Bodoni MT" pitchFamily="18" charset="0"/>
              </a:rPr>
              <a:t>:</a:t>
            </a:r>
          </a:p>
          <a:p>
            <a:endParaRPr lang="en-US" sz="32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 Are pathological </a:t>
            </a:r>
            <a:r>
              <a:rPr lang="en-US" sz="3200" b="1" i="1" dirty="0">
                <a:effectLst>
                  <a:outerShdw blurRad="38100" dist="38100" dir="2700000" algn="tl">
                    <a:srgbClr val="000000">
                      <a:alpha val="43137"/>
                    </a:srgbClr>
                  </a:outerShdw>
                </a:effectLst>
                <a:latin typeface="Bodoni MT" pitchFamily="18" charset="0"/>
              </a:rPr>
              <a:t>conditions that affect the respiratory organs which lead to difficulties in gas exchange , and they range from mild &amp; self limiting such as the common cold ,to life threatening diseases such as bacterial pneumonia , pulmonary embolism , acute </a:t>
            </a:r>
            <a:r>
              <a:rPr lang="en-US" sz="3200" b="1" i="1" dirty="0" err="1">
                <a:effectLst>
                  <a:outerShdw blurRad="38100" dist="38100" dir="2700000" algn="tl">
                    <a:srgbClr val="000000">
                      <a:alpha val="43137"/>
                    </a:srgbClr>
                  </a:outerShdw>
                </a:effectLst>
                <a:latin typeface="Bodoni MT" pitchFamily="18" charset="0"/>
              </a:rPr>
              <a:t>ashma</a:t>
            </a:r>
            <a:r>
              <a:rPr lang="en-US" sz="3200" b="1" i="1" dirty="0">
                <a:effectLst>
                  <a:outerShdw blurRad="38100" dist="38100" dir="2700000" algn="tl">
                    <a:srgbClr val="000000">
                      <a:alpha val="43137"/>
                    </a:srgbClr>
                  </a:outerShdw>
                </a:effectLst>
                <a:latin typeface="Bodoni MT" pitchFamily="18" charset="0"/>
              </a:rPr>
              <a:t> and lung cancer . </a:t>
            </a:r>
          </a:p>
        </p:txBody>
      </p:sp>
    </p:spTree>
    <p:extLst>
      <p:ext uri="{BB962C8B-B14F-4D97-AF65-F5344CB8AC3E}">
        <p14:creationId xmlns:p14="http://schemas.microsoft.com/office/powerpoint/2010/main" val="314631424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2" y="0"/>
            <a:ext cx="9144000" cy="6186309"/>
          </a:xfrm>
          <a:prstGeom prst="rect">
            <a:avLst/>
          </a:prstGeom>
        </p:spPr>
        <p:txBody>
          <a:bodyPr wrap="square">
            <a:spAutoFit/>
          </a:bodyPr>
          <a:lstStyle/>
          <a:p>
            <a:pPr algn="ctr"/>
            <a:r>
              <a:rPr lang="en-US" sz="3200" b="1" i="1" u="sng" dirty="0">
                <a:solidFill>
                  <a:schemeClr val="accent6"/>
                </a:solidFill>
                <a:latin typeface="Bodoni MT" pitchFamily="18" charset="0"/>
              </a:rPr>
              <a:t>Types of respiratory diseases:-</a:t>
            </a:r>
            <a:endParaRPr lang="en-US" sz="3200" b="1" i="1" dirty="0">
              <a:solidFill>
                <a:schemeClr val="accent6"/>
              </a:solidFill>
              <a:latin typeface="Bodoni MT" pitchFamily="18" charset="0"/>
            </a:endParaRPr>
          </a:p>
          <a:p>
            <a:pPr lvl="0"/>
            <a:endParaRPr lang="en-US" sz="2800" b="1" i="1" u="sng" dirty="0" smtClean="0">
              <a:latin typeface="Bodoni MT" pitchFamily="18" charset="0"/>
            </a:endParaRPr>
          </a:p>
          <a:p>
            <a:pPr lvl="0"/>
            <a:r>
              <a:rPr lang="en-US" sz="2800" b="1" i="1" u="sng" dirty="0" smtClean="0">
                <a:solidFill>
                  <a:schemeClr val="accent6"/>
                </a:solidFill>
                <a:latin typeface="Bodoni MT" pitchFamily="18" charset="0"/>
              </a:rPr>
              <a:t>A)Upper </a:t>
            </a:r>
            <a:r>
              <a:rPr lang="en-US" sz="2800" b="1" i="1" u="sng" dirty="0">
                <a:solidFill>
                  <a:schemeClr val="accent6"/>
                </a:solidFill>
                <a:latin typeface="Bodoni MT" pitchFamily="18" charset="0"/>
              </a:rPr>
              <a:t>respiratory tract infection</a:t>
            </a:r>
            <a:endParaRPr lang="en-US" sz="2800" b="1" i="1" dirty="0">
              <a:solidFill>
                <a:schemeClr val="accent6"/>
              </a:solidFill>
              <a:latin typeface="Bodoni MT" pitchFamily="18" charset="0"/>
            </a:endParaRPr>
          </a:p>
          <a:p>
            <a:pPr lvl="0"/>
            <a:r>
              <a:rPr lang="en-US" sz="2800" b="1" i="1" dirty="0" smtClean="0">
                <a:latin typeface="Bodoni MT" pitchFamily="18" charset="0"/>
              </a:rPr>
              <a:t>1-the </a:t>
            </a:r>
            <a:r>
              <a:rPr lang="en-US" sz="2800" b="1" i="1" dirty="0">
                <a:latin typeface="Bodoni MT" pitchFamily="18" charset="0"/>
              </a:rPr>
              <a:t>common cold</a:t>
            </a:r>
          </a:p>
          <a:p>
            <a:pPr lvl="0"/>
            <a:r>
              <a:rPr lang="en-US" sz="2800" b="1" i="1" dirty="0" smtClean="0">
                <a:latin typeface="Bodoni MT" pitchFamily="18" charset="0"/>
              </a:rPr>
              <a:t>2-sinusitis</a:t>
            </a:r>
            <a:endParaRPr lang="en-US" sz="2800" b="1" i="1" dirty="0">
              <a:latin typeface="Bodoni MT" pitchFamily="18" charset="0"/>
            </a:endParaRPr>
          </a:p>
          <a:p>
            <a:pPr lvl="0"/>
            <a:r>
              <a:rPr lang="en-US" sz="2800" b="1" i="1" dirty="0" smtClean="0">
                <a:latin typeface="Bodoni MT" pitchFamily="18" charset="0"/>
              </a:rPr>
              <a:t>3-tonsillitis</a:t>
            </a:r>
            <a:endParaRPr lang="en-US" sz="2800" b="1" i="1" dirty="0">
              <a:latin typeface="Bodoni MT" pitchFamily="18" charset="0"/>
            </a:endParaRPr>
          </a:p>
          <a:p>
            <a:pPr lvl="0"/>
            <a:r>
              <a:rPr lang="en-US" sz="2800" b="1" i="1" dirty="0" smtClean="0">
                <a:latin typeface="Bodoni MT" pitchFamily="18" charset="0"/>
              </a:rPr>
              <a:t>4-otitis </a:t>
            </a:r>
            <a:r>
              <a:rPr lang="en-US" sz="2800" b="1" i="1" dirty="0">
                <a:latin typeface="Bodoni MT" pitchFamily="18" charset="0"/>
              </a:rPr>
              <a:t>media</a:t>
            </a:r>
          </a:p>
          <a:p>
            <a:pPr lvl="0"/>
            <a:r>
              <a:rPr lang="en-US" sz="2800" b="1" i="1" dirty="0" smtClean="0">
                <a:latin typeface="Bodoni MT" pitchFamily="18" charset="0"/>
              </a:rPr>
              <a:t>5-pharyngitis </a:t>
            </a:r>
            <a:endParaRPr lang="en-US" sz="2800" b="1" i="1" dirty="0">
              <a:latin typeface="Bodoni MT" pitchFamily="18" charset="0"/>
            </a:endParaRPr>
          </a:p>
          <a:p>
            <a:pPr lvl="0"/>
            <a:r>
              <a:rPr lang="en-US" sz="2800" b="1" i="1" dirty="0" smtClean="0">
                <a:latin typeface="Bodoni MT" pitchFamily="18" charset="0"/>
              </a:rPr>
              <a:t>6-laryngitis </a:t>
            </a:r>
            <a:endParaRPr lang="en-US" sz="2800" b="1" i="1" dirty="0">
              <a:latin typeface="Bodoni MT" pitchFamily="18" charset="0"/>
            </a:endParaRPr>
          </a:p>
          <a:p>
            <a:pPr lvl="0"/>
            <a:endParaRPr lang="en-US" sz="2800" b="1" i="1" u="sng" dirty="0" smtClean="0">
              <a:latin typeface="Bodoni MT" pitchFamily="18" charset="0"/>
            </a:endParaRPr>
          </a:p>
          <a:p>
            <a:pPr lvl="0"/>
            <a:r>
              <a:rPr lang="en-US" sz="2800" b="1" i="1" u="sng" dirty="0" smtClean="0">
                <a:solidFill>
                  <a:schemeClr val="accent6"/>
                </a:solidFill>
                <a:latin typeface="Bodoni MT" pitchFamily="18" charset="0"/>
              </a:rPr>
              <a:t>B)Lower </a:t>
            </a:r>
            <a:r>
              <a:rPr lang="en-US" sz="2800" b="1" i="1" u="sng" dirty="0">
                <a:solidFill>
                  <a:schemeClr val="accent6"/>
                </a:solidFill>
                <a:latin typeface="Bodoni MT" pitchFamily="18" charset="0"/>
              </a:rPr>
              <a:t>respiratory tract infection</a:t>
            </a:r>
            <a:endParaRPr lang="en-US" sz="2800" b="1" i="1" dirty="0">
              <a:solidFill>
                <a:schemeClr val="accent6"/>
              </a:solidFill>
              <a:latin typeface="Bodoni MT" pitchFamily="18" charset="0"/>
            </a:endParaRPr>
          </a:p>
          <a:p>
            <a:pPr lvl="0"/>
            <a:r>
              <a:rPr lang="en-US" sz="2800" b="1" i="1" dirty="0" smtClean="0">
                <a:latin typeface="Bodoni MT" pitchFamily="18" charset="0"/>
              </a:rPr>
              <a:t>1-Pneumonia</a:t>
            </a:r>
            <a:endParaRPr lang="en-US" sz="2800" b="1" i="1" dirty="0">
              <a:latin typeface="Bodoni MT" pitchFamily="18" charset="0"/>
            </a:endParaRPr>
          </a:p>
          <a:p>
            <a:pPr lvl="0"/>
            <a:r>
              <a:rPr lang="en-US" sz="2800" b="1" i="1" dirty="0" smtClean="0">
                <a:latin typeface="Bodoni MT" pitchFamily="18" charset="0"/>
              </a:rPr>
              <a:t>2-Bronchitis</a:t>
            </a:r>
            <a:endParaRPr lang="en-US" sz="2800" b="1" i="1" dirty="0">
              <a:latin typeface="Bodoni MT" pitchFamily="18" charset="0"/>
            </a:endParaRPr>
          </a:p>
          <a:p>
            <a:pPr lvl="0"/>
            <a:r>
              <a:rPr lang="en-US" sz="2800" b="1" i="1" dirty="0" smtClean="0">
                <a:latin typeface="Bodoni MT" pitchFamily="18" charset="0"/>
              </a:rPr>
              <a:t>3-Bronchiolitis</a:t>
            </a:r>
            <a:endParaRPr lang="en-US" sz="2800" b="1" i="1" dirty="0">
              <a:latin typeface="Bodoni MT" pitchFamily="18" charset="0"/>
            </a:endParaRPr>
          </a:p>
        </p:txBody>
      </p:sp>
    </p:spTree>
    <p:extLst>
      <p:ext uri="{BB962C8B-B14F-4D97-AF65-F5344CB8AC3E}">
        <p14:creationId xmlns:p14="http://schemas.microsoft.com/office/powerpoint/2010/main" val="366510592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209800"/>
            <a:ext cx="4569521" cy="646331"/>
          </a:xfrm>
          <a:prstGeom prst="rect">
            <a:avLst/>
          </a:prstGeom>
        </p:spPr>
        <p:txBody>
          <a:bodyPr wrap="none">
            <a:spAutoFit/>
          </a:bodyPr>
          <a:lstStyle/>
          <a:p>
            <a:pPr rtl="1"/>
            <a:r>
              <a:rPr lang="en-US" sz="3600" b="1" i="1" u="sng" dirty="0">
                <a:solidFill>
                  <a:schemeClr val="tx2">
                    <a:lumMod val="75000"/>
                  </a:schemeClr>
                </a:solidFill>
                <a:effectLst>
                  <a:outerShdw blurRad="38100" dist="38100" dir="2700000" algn="tl">
                    <a:srgbClr val="000000">
                      <a:alpha val="43137"/>
                    </a:srgbClr>
                  </a:outerShdw>
                </a:effectLst>
                <a:latin typeface="Bodoni MT" pitchFamily="18" charset="0"/>
              </a:rPr>
              <a:t>Respiratory diseases</a:t>
            </a:r>
            <a:endParaRPr lang="en-US" sz="3600" dirty="0">
              <a:solidFill>
                <a:schemeClr val="tx2">
                  <a:lumMod val="75000"/>
                </a:schemeClr>
              </a:solidFill>
              <a:effectLst>
                <a:outerShdw blurRad="38100" dist="38100" dir="2700000" algn="tl">
                  <a:srgbClr val="000000">
                    <a:alpha val="43137"/>
                  </a:srgbClr>
                </a:outerShdw>
              </a:effectLst>
              <a:latin typeface="Bodoni MT" pitchFamily="18" charset="0"/>
            </a:endParaRPr>
          </a:p>
        </p:txBody>
      </p:sp>
      <p:sp>
        <p:nvSpPr>
          <p:cNvPr id="3" name="Rectangle 2"/>
          <p:cNvSpPr/>
          <p:nvPr/>
        </p:nvSpPr>
        <p:spPr>
          <a:xfrm>
            <a:off x="2286000" y="4648200"/>
            <a:ext cx="4572000" cy="1569660"/>
          </a:xfrm>
          <a:prstGeom prst="rect">
            <a:avLst/>
          </a:prstGeom>
        </p:spPr>
        <p:txBody>
          <a:bodyPr>
            <a:spAutoFit/>
          </a:bodyPr>
          <a:lstStyle/>
          <a:p>
            <a:pPr algn="ctr"/>
            <a:r>
              <a:rPr lang="en-US" sz="3200" b="1" i="1" dirty="0">
                <a:solidFill>
                  <a:schemeClr val="tx2">
                    <a:lumMod val="75000"/>
                  </a:schemeClr>
                </a:solidFill>
                <a:latin typeface="Bodoni MT" pitchFamily="18" charset="0"/>
              </a:rPr>
              <a:t>Supervised by:-</a:t>
            </a:r>
            <a:endParaRPr lang="en-US" sz="3200" dirty="0">
              <a:solidFill>
                <a:schemeClr val="tx2">
                  <a:lumMod val="75000"/>
                </a:schemeClr>
              </a:solidFill>
              <a:latin typeface="Bodoni MT" pitchFamily="18" charset="0"/>
            </a:endParaRPr>
          </a:p>
          <a:p>
            <a:pPr algn="ctr"/>
            <a:r>
              <a:rPr lang="en-US" sz="3200" b="1" i="1" dirty="0">
                <a:solidFill>
                  <a:schemeClr val="tx2">
                    <a:lumMod val="75000"/>
                  </a:schemeClr>
                </a:solidFill>
                <a:latin typeface="Bodoni MT" pitchFamily="18" charset="0"/>
              </a:rPr>
              <a:t>Dr./ Fatma Said</a:t>
            </a:r>
            <a:endParaRPr lang="en-US" sz="3200" dirty="0">
              <a:solidFill>
                <a:schemeClr val="tx2">
                  <a:lumMod val="75000"/>
                </a:schemeClr>
              </a:solidFill>
              <a:latin typeface="Bodoni MT" pitchFamily="18" charset="0"/>
            </a:endParaRPr>
          </a:p>
          <a:p>
            <a:pPr algn="ctr" rtl="1"/>
            <a:r>
              <a:rPr lang="ar-EG" sz="3200" dirty="0">
                <a:solidFill>
                  <a:schemeClr val="tx2">
                    <a:lumMod val="75000"/>
                  </a:schemeClr>
                </a:solidFill>
                <a:latin typeface="Bodoni MT" pitchFamily="18" charset="0"/>
              </a:rPr>
              <a:t> </a:t>
            </a:r>
            <a:endParaRPr lang="en-US" sz="3200" dirty="0">
              <a:solidFill>
                <a:schemeClr val="tx2">
                  <a:lumMod val="75000"/>
                </a:schemeClr>
              </a:solidFill>
              <a:latin typeface="Bodoni MT" pitchFamily="18" charset="0"/>
            </a:endParaRPr>
          </a:p>
        </p:txBody>
      </p:sp>
    </p:spTree>
    <p:extLst>
      <p:ext uri="{BB962C8B-B14F-4D97-AF65-F5344CB8AC3E}">
        <p14:creationId xmlns:p14="http://schemas.microsoft.com/office/powerpoint/2010/main" val="340778839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 y="609600"/>
            <a:ext cx="9144000" cy="5570756"/>
          </a:xfrm>
          <a:prstGeom prst="rect">
            <a:avLst/>
          </a:prstGeom>
        </p:spPr>
        <p:txBody>
          <a:bodyPr wrap="square">
            <a:spAutoFit/>
          </a:bodyPr>
          <a:lstStyle/>
          <a:p>
            <a:pPr algn="ctr"/>
            <a:r>
              <a:rPr lang="en-US" sz="3600" b="1" i="1" u="sng" dirty="0">
                <a:solidFill>
                  <a:schemeClr val="accent6"/>
                </a:solidFill>
                <a:effectLst>
                  <a:outerShdw blurRad="38100" dist="38100" dir="2700000" algn="tl">
                    <a:srgbClr val="000000">
                      <a:alpha val="43137"/>
                    </a:srgbClr>
                  </a:outerShdw>
                </a:effectLst>
                <a:latin typeface="Bodoni MT" pitchFamily="18" charset="0"/>
              </a:rPr>
              <a:t>Risk factors  of respiratory diseases:-</a:t>
            </a:r>
            <a:endParaRPr lang="en-US" sz="3600" b="1" i="1" dirty="0">
              <a:solidFill>
                <a:schemeClr val="accent6"/>
              </a:solidFill>
              <a:effectLst>
                <a:outerShdw blurRad="38100" dist="38100" dir="2700000" algn="tl">
                  <a:srgbClr val="000000">
                    <a:alpha val="43137"/>
                  </a:srgbClr>
                </a:outerShdw>
              </a:effectLst>
              <a:latin typeface="Bodoni MT" pitchFamily="18" charset="0"/>
            </a:endParaRPr>
          </a:p>
          <a:p>
            <a:pPr lvl="0"/>
            <a:endParaRPr lang="en-US" sz="3200" b="1" i="1" dirty="0" smtClean="0">
              <a:effectLst>
                <a:outerShdw blurRad="38100" dist="38100" dir="2700000" algn="tl">
                  <a:srgbClr val="000000">
                    <a:alpha val="43137"/>
                  </a:srgbClr>
                </a:outerShdw>
              </a:effectLst>
              <a:latin typeface="Bodoni MT" pitchFamily="18" charset="0"/>
            </a:endParaRPr>
          </a:p>
          <a:p>
            <a:pPr lvl="0"/>
            <a:r>
              <a:rPr lang="en-US" sz="3200" b="1" i="1" dirty="0" smtClean="0">
                <a:effectLst>
                  <a:outerShdw blurRad="38100" dist="38100" dir="2700000" algn="tl">
                    <a:srgbClr val="000000">
                      <a:alpha val="43137"/>
                    </a:srgbClr>
                  </a:outerShdw>
                </a:effectLst>
                <a:latin typeface="Bodoni MT" pitchFamily="18" charset="0"/>
              </a:rPr>
              <a:t>1-Age</a:t>
            </a:r>
            <a:endParaRPr lang="en-US" sz="3200" b="1" i="1" dirty="0">
              <a:effectLst>
                <a:outerShdw blurRad="38100" dist="38100" dir="2700000" algn="tl">
                  <a:srgbClr val="000000">
                    <a:alpha val="43137"/>
                  </a:srgbClr>
                </a:outerShdw>
              </a:effectLst>
              <a:latin typeface="Bodoni MT" pitchFamily="18" charset="0"/>
            </a:endParaRPr>
          </a:p>
          <a:p>
            <a:pPr lvl="0"/>
            <a:r>
              <a:rPr lang="en-US" sz="3200" b="1" i="1" dirty="0" smtClean="0">
                <a:effectLst>
                  <a:outerShdw blurRad="38100" dist="38100" dir="2700000" algn="tl">
                    <a:srgbClr val="000000">
                      <a:alpha val="43137"/>
                    </a:srgbClr>
                  </a:outerShdw>
                </a:effectLst>
                <a:latin typeface="Bodoni MT" pitchFamily="18" charset="0"/>
              </a:rPr>
              <a:t>2-Gender</a:t>
            </a:r>
            <a:endParaRPr lang="en-US" sz="3200" b="1" i="1" dirty="0">
              <a:effectLst>
                <a:outerShdw blurRad="38100" dist="38100" dir="2700000" algn="tl">
                  <a:srgbClr val="000000">
                    <a:alpha val="43137"/>
                  </a:srgbClr>
                </a:outerShdw>
              </a:effectLst>
              <a:latin typeface="Bodoni MT" pitchFamily="18" charset="0"/>
            </a:endParaRPr>
          </a:p>
          <a:p>
            <a:pPr lvl="0"/>
            <a:r>
              <a:rPr lang="en-US" sz="3200" b="1" i="1" dirty="0" smtClean="0">
                <a:effectLst>
                  <a:outerShdw blurRad="38100" dist="38100" dir="2700000" algn="tl">
                    <a:srgbClr val="000000">
                      <a:alpha val="43137"/>
                    </a:srgbClr>
                  </a:outerShdw>
                </a:effectLst>
                <a:latin typeface="Bodoni MT" pitchFamily="18" charset="0"/>
              </a:rPr>
              <a:t>3-Smoking</a:t>
            </a:r>
            <a:endParaRPr lang="en-US" sz="3200" b="1" i="1" dirty="0">
              <a:effectLst>
                <a:outerShdw blurRad="38100" dist="38100" dir="2700000" algn="tl">
                  <a:srgbClr val="000000">
                    <a:alpha val="43137"/>
                  </a:srgbClr>
                </a:outerShdw>
              </a:effectLst>
              <a:latin typeface="Bodoni MT" pitchFamily="18" charset="0"/>
            </a:endParaRPr>
          </a:p>
          <a:p>
            <a:pPr lvl="0"/>
            <a:r>
              <a:rPr lang="en-US" sz="3200" b="1" i="1" dirty="0" smtClean="0">
                <a:effectLst>
                  <a:outerShdw blurRad="38100" dist="38100" dir="2700000" algn="tl">
                    <a:srgbClr val="000000">
                      <a:alpha val="43137"/>
                    </a:srgbClr>
                  </a:outerShdw>
                </a:effectLst>
                <a:latin typeface="Bodoni MT" pitchFamily="18" charset="0"/>
              </a:rPr>
              <a:t>4-Allergies</a:t>
            </a:r>
            <a:endParaRPr lang="en-US" sz="3200" b="1" i="1" dirty="0">
              <a:effectLst>
                <a:outerShdw blurRad="38100" dist="38100" dir="2700000" algn="tl">
                  <a:srgbClr val="000000">
                    <a:alpha val="43137"/>
                  </a:srgbClr>
                </a:outerShdw>
              </a:effectLst>
              <a:latin typeface="Bodoni MT" pitchFamily="18" charset="0"/>
            </a:endParaRPr>
          </a:p>
          <a:p>
            <a:pPr lvl="0"/>
            <a:r>
              <a:rPr lang="en-US" sz="3200" b="1" i="1" dirty="0" smtClean="0">
                <a:effectLst>
                  <a:outerShdw blurRad="38100" dist="38100" dir="2700000" algn="tl">
                    <a:srgbClr val="000000">
                      <a:alpha val="43137"/>
                    </a:srgbClr>
                  </a:outerShdw>
                </a:effectLst>
                <a:latin typeface="Bodoni MT" pitchFamily="18" charset="0"/>
              </a:rPr>
              <a:t>5-Chest </a:t>
            </a:r>
            <a:r>
              <a:rPr lang="en-US" sz="3200" b="1" i="1" dirty="0">
                <a:effectLst>
                  <a:outerShdw blurRad="38100" dist="38100" dir="2700000" algn="tl">
                    <a:srgbClr val="000000">
                      <a:alpha val="43137"/>
                    </a:srgbClr>
                  </a:outerShdw>
                </a:effectLst>
                <a:latin typeface="Bodoni MT" pitchFamily="18" charset="0"/>
              </a:rPr>
              <a:t>injury </a:t>
            </a:r>
          </a:p>
          <a:p>
            <a:pPr lvl="0"/>
            <a:r>
              <a:rPr lang="en-US" sz="3200" b="1" i="1" dirty="0" smtClean="0">
                <a:effectLst>
                  <a:outerShdw blurRad="38100" dist="38100" dir="2700000" algn="tl">
                    <a:srgbClr val="000000">
                      <a:alpha val="43137"/>
                    </a:srgbClr>
                  </a:outerShdw>
                </a:effectLst>
                <a:latin typeface="Bodoni MT" pitchFamily="18" charset="0"/>
              </a:rPr>
              <a:t>6-Surgery</a:t>
            </a:r>
            <a:endParaRPr lang="en-US" sz="3200" b="1" i="1" dirty="0">
              <a:effectLst>
                <a:outerShdw blurRad="38100" dist="38100" dir="2700000" algn="tl">
                  <a:srgbClr val="000000">
                    <a:alpha val="43137"/>
                  </a:srgbClr>
                </a:outerShdw>
              </a:effectLst>
              <a:latin typeface="Bodoni MT" pitchFamily="18" charset="0"/>
            </a:endParaRPr>
          </a:p>
          <a:p>
            <a:pPr lvl="0"/>
            <a:r>
              <a:rPr lang="en-US" sz="3200" b="1" i="1" dirty="0" smtClean="0">
                <a:effectLst>
                  <a:outerShdw blurRad="38100" dist="38100" dir="2700000" algn="tl">
                    <a:srgbClr val="000000">
                      <a:alpha val="43137"/>
                    </a:srgbClr>
                  </a:outerShdw>
                </a:effectLst>
                <a:latin typeface="Bodoni MT" pitchFamily="18" charset="0"/>
              </a:rPr>
              <a:t>7-Exposure </a:t>
            </a:r>
            <a:r>
              <a:rPr lang="en-US" sz="3200" b="1" i="1" dirty="0">
                <a:effectLst>
                  <a:outerShdw blurRad="38100" dist="38100" dir="2700000" algn="tl">
                    <a:srgbClr val="000000">
                      <a:alpha val="43137"/>
                    </a:srgbClr>
                  </a:outerShdw>
                </a:effectLst>
                <a:latin typeface="Bodoni MT" pitchFamily="18" charset="0"/>
              </a:rPr>
              <a:t>to chemicals &amp;environmental pollution</a:t>
            </a:r>
          </a:p>
          <a:p>
            <a:pPr lvl="0"/>
            <a:r>
              <a:rPr lang="en-US" sz="3200" b="1" i="1" dirty="0" smtClean="0">
                <a:effectLst>
                  <a:outerShdw blurRad="38100" dist="38100" dir="2700000" algn="tl">
                    <a:srgbClr val="000000">
                      <a:alpha val="43137"/>
                    </a:srgbClr>
                  </a:outerShdw>
                </a:effectLst>
                <a:latin typeface="Bodoni MT" pitchFamily="18" charset="0"/>
              </a:rPr>
              <a:t>8-Family </a:t>
            </a:r>
            <a:r>
              <a:rPr lang="en-US" sz="3200" b="1" i="1" dirty="0">
                <a:effectLst>
                  <a:outerShdw blurRad="38100" dist="38100" dir="2700000" algn="tl">
                    <a:srgbClr val="000000">
                      <a:alpha val="43137"/>
                    </a:srgbClr>
                  </a:outerShdw>
                </a:effectLst>
                <a:latin typeface="Bodoni MT" pitchFamily="18" charset="0"/>
              </a:rPr>
              <a:t>history of infectious diseases</a:t>
            </a:r>
          </a:p>
        </p:txBody>
      </p:sp>
    </p:spTree>
    <p:extLst>
      <p:ext uri="{BB962C8B-B14F-4D97-AF65-F5344CB8AC3E}">
        <p14:creationId xmlns:p14="http://schemas.microsoft.com/office/powerpoint/2010/main" val="215694583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5" y="1143000"/>
            <a:ext cx="9144000" cy="4524315"/>
          </a:xfrm>
          <a:prstGeom prst="rect">
            <a:avLst/>
          </a:prstGeom>
        </p:spPr>
        <p:txBody>
          <a:bodyPr wrap="square">
            <a:spAutoFit/>
          </a:bodyPr>
          <a:lstStyle/>
          <a:p>
            <a:pPr algn="ctr"/>
            <a:r>
              <a:rPr lang="en-US" sz="3600" b="1" i="1" u="sng" dirty="0">
                <a:solidFill>
                  <a:schemeClr val="accent6"/>
                </a:solidFill>
                <a:effectLst>
                  <a:outerShdw blurRad="38100" dist="38100" dir="2700000" algn="tl">
                    <a:srgbClr val="000000">
                      <a:alpha val="43137"/>
                    </a:srgbClr>
                  </a:outerShdw>
                </a:effectLst>
                <a:latin typeface="Bodoni MT" pitchFamily="18" charset="0"/>
              </a:rPr>
              <a:t>Prevention of  respiratory diseases:-</a:t>
            </a:r>
            <a:endParaRPr lang="en-US" sz="3600" b="1" i="1" dirty="0">
              <a:solidFill>
                <a:schemeClr val="accent6"/>
              </a:solidFill>
              <a:effectLst>
                <a:outerShdw blurRad="38100" dist="38100" dir="2700000" algn="tl">
                  <a:srgbClr val="000000">
                    <a:alpha val="43137"/>
                  </a:srgbClr>
                </a:outerShdw>
              </a:effectLst>
              <a:latin typeface="Bodoni MT" pitchFamily="18" charset="0"/>
            </a:endParaRPr>
          </a:p>
          <a:p>
            <a:pPr lvl="0"/>
            <a:endParaRPr lang="en-US" sz="2800" b="1" i="1" dirty="0" smtClean="0">
              <a:effectLst>
                <a:outerShdw blurRad="38100" dist="38100" dir="2700000" algn="tl">
                  <a:srgbClr val="000000">
                    <a:alpha val="43137"/>
                  </a:srgbClr>
                </a:outerShdw>
              </a:effectLst>
              <a:latin typeface="Bodoni MT" pitchFamily="18" charset="0"/>
            </a:endParaRPr>
          </a:p>
          <a:p>
            <a:pPr lvl="0"/>
            <a:r>
              <a:rPr lang="en-US" sz="3200" b="1" i="1" dirty="0" smtClean="0">
                <a:effectLst>
                  <a:outerShdw blurRad="38100" dist="38100" dir="2700000" algn="tl">
                    <a:srgbClr val="000000">
                      <a:alpha val="43137"/>
                    </a:srgbClr>
                  </a:outerShdw>
                </a:effectLst>
                <a:latin typeface="Bodoni MT" pitchFamily="18" charset="0"/>
              </a:rPr>
              <a:t>1-Stop </a:t>
            </a:r>
            <a:r>
              <a:rPr lang="en-US" sz="3200" b="1" i="1" dirty="0">
                <a:effectLst>
                  <a:outerShdw blurRad="38100" dist="38100" dir="2700000" algn="tl">
                    <a:srgbClr val="000000">
                      <a:alpha val="43137"/>
                    </a:srgbClr>
                  </a:outerShdw>
                </a:effectLst>
                <a:latin typeface="Bodoni MT" pitchFamily="18" charset="0"/>
              </a:rPr>
              <a:t>and avoid any smoking.</a:t>
            </a:r>
          </a:p>
          <a:p>
            <a:pPr lvl="0"/>
            <a:r>
              <a:rPr lang="en-US" sz="3200" b="1" i="1" dirty="0" smtClean="0">
                <a:effectLst>
                  <a:outerShdw blurRad="38100" dist="38100" dir="2700000" algn="tl">
                    <a:srgbClr val="000000">
                      <a:alpha val="43137"/>
                    </a:srgbClr>
                  </a:outerShdw>
                </a:effectLst>
                <a:latin typeface="Bodoni MT" pitchFamily="18" charset="0"/>
              </a:rPr>
              <a:t>2-Wash </a:t>
            </a:r>
            <a:r>
              <a:rPr lang="en-US" sz="3200" b="1" i="1" dirty="0">
                <a:effectLst>
                  <a:outerShdw blurRad="38100" dist="38100" dir="2700000" algn="tl">
                    <a:srgbClr val="000000">
                      <a:alpha val="43137"/>
                    </a:srgbClr>
                  </a:outerShdw>
                </a:effectLst>
                <a:latin typeface="Bodoni MT" pitchFamily="18" charset="0"/>
              </a:rPr>
              <a:t>your hands</a:t>
            </a:r>
          </a:p>
          <a:p>
            <a:pPr lvl="0"/>
            <a:r>
              <a:rPr lang="en-US" sz="3200" b="1" i="1" dirty="0" smtClean="0">
                <a:effectLst>
                  <a:outerShdw blurRad="38100" dist="38100" dir="2700000" algn="tl">
                    <a:srgbClr val="000000">
                      <a:alpha val="43137"/>
                    </a:srgbClr>
                  </a:outerShdw>
                </a:effectLst>
                <a:latin typeface="Bodoni MT" pitchFamily="18" charset="0"/>
              </a:rPr>
              <a:t>3-Cover </a:t>
            </a:r>
            <a:r>
              <a:rPr lang="en-US" sz="3200" b="1" i="1" dirty="0">
                <a:effectLst>
                  <a:outerShdw blurRad="38100" dist="38100" dir="2700000" algn="tl">
                    <a:srgbClr val="000000">
                      <a:alpha val="43137"/>
                    </a:srgbClr>
                  </a:outerShdw>
                </a:effectLst>
                <a:latin typeface="Bodoni MT" pitchFamily="18" charset="0"/>
              </a:rPr>
              <a:t>your mouth during coughing or sneezing</a:t>
            </a:r>
          </a:p>
          <a:p>
            <a:pPr lvl="0"/>
            <a:r>
              <a:rPr lang="en-US" sz="3200" b="1" i="1" dirty="0" smtClean="0">
                <a:effectLst>
                  <a:outerShdw blurRad="38100" dist="38100" dir="2700000" algn="tl">
                    <a:srgbClr val="000000">
                      <a:alpha val="43137"/>
                    </a:srgbClr>
                  </a:outerShdw>
                </a:effectLst>
                <a:latin typeface="Bodoni MT" pitchFamily="18" charset="0"/>
              </a:rPr>
              <a:t>4-Clean </a:t>
            </a:r>
            <a:r>
              <a:rPr lang="en-US" sz="3200" b="1" i="1" dirty="0">
                <a:effectLst>
                  <a:outerShdw blurRad="38100" dist="38100" dir="2700000" algn="tl">
                    <a:srgbClr val="000000">
                      <a:alpha val="43137"/>
                    </a:srgbClr>
                  </a:outerShdw>
                </a:effectLst>
                <a:latin typeface="Bodoni MT" pitchFamily="18" charset="0"/>
              </a:rPr>
              <a:t>your house </a:t>
            </a:r>
          </a:p>
          <a:p>
            <a:pPr lvl="0"/>
            <a:r>
              <a:rPr lang="en-US" sz="3200" b="1" i="1" dirty="0" smtClean="0">
                <a:effectLst>
                  <a:outerShdw blurRad="38100" dist="38100" dir="2700000" algn="tl">
                    <a:srgbClr val="000000">
                      <a:alpha val="43137"/>
                    </a:srgbClr>
                  </a:outerShdw>
                </a:effectLst>
                <a:latin typeface="Bodoni MT" pitchFamily="18" charset="0"/>
              </a:rPr>
              <a:t>5-Wear </a:t>
            </a:r>
            <a:r>
              <a:rPr lang="en-US" sz="3200" b="1" i="1" dirty="0">
                <a:effectLst>
                  <a:outerShdw blurRad="38100" dist="38100" dir="2700000" algn="tl">
                    <a:srgbClr val="000000">
                      <a:alpha val="43137"/>
                    </a:srgbClr>
                  </a:outerShdw>
                </a:effectLst>
                <a:latin typeface="Bodoni MT" pitchFamily="18" charset="0"/>
              </a:rPr>
              <a:t>a mask</a:t>
            </a:r>
          </a:p>
          <a:p>
            <a:pPr lvl="0"/>
            <a:r>
              <a:rPr lang="en-US" sz="3200" b="1" i="1" dirty="0" smtClean="0">
                <a:effectLst>
                  <a:outerShdw blurRad="38100" dist="38100" dir="2700000" algn="tl">
                    <a:srgbClr val="000000">
                      <a:alpha val="43137"/>
                    </a:srgbClr>
                  </a:outerShdw>
                </a:effectLst>
                <a:latin typeface="Bodoni MT" pitchFamily="18" charset="0"/>
              </a:rPr>
              <a:t>6-Get </a:t>
            </a:r>
            <a:r>
              <a:rPr lang="en-US" sz="3200" b="1" i="1" dirty="0">
                <a:effectLst>
                  <a:outerShdw blurRad="38100" dist="38100" dir="2700000" algn="tl">
                    <a:srgbClr val="000000">
                      <a:alpha val="43137"/>
                    </a:srgbClr>
                  </a:outerShdw>
                </a:effectLst>
                <a:latin typeface="Bodoni MT" pitchFamily="18" charset="0"/>
              </a:rPr>
              <a:t>your vaccines(</a:t>
            </a:r>
            <a:r>
              <a:rPr lang="en-US" sz="3200" b="1" i="1" dirty="0" err="1">
                <a:effectLst>
                  <a:outerShdw blurRad="38100" dist="38100" dir="2700000" algn="tl">
                    <a:srgbClr val="000000">
                      <a:alpha val="43137"/>
                    </a:srgbClr>
                  </a:outerShdw>
                </a:effectLst>
                <a:latin typeface="Bodoni MT" pitchFamily="18" charset="0"/>
              </a:rPr>
              <a:t>influenza,pneumonia</a:t>
            </a:r>
            <a:r>
              <a:rPr lang="en-US" sz="3200" b="1" i="1" dirty="0">
                <a:effectLst>
                  <a:outerShdw blurRad="38100" dist="38100" dir="2700000" algn="tl">
                    <a:srgbClr val="000000">
                      <a:alpha val="43137"/>
                    </a:srgbClr>
                  </a:outerShdw>
                </a:effectLst>
                <a:latin typeface="Bodoni MT" pitchFamily="18" charset="0"/>
              </a:rPr>
              <a:t>)</a:t>
            </a:r>
          </a:p>
        </p:txBody>
      </p:sp>
    </p:spTree>
    <p:extLst>
      <p:ext uri="{BB962C8B-B14F-4D97-AF65-F5344CB8AC3E}">
        <p14:creationId xmlns:p14="http://schemas.microsoft.com/office/powerpoint/2010/main" val="129585630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685800"/>
            <a:ext cx="4466287" cy="923330"/>
          </a:xfrm>
          <a:prstGeom prst="rect">
            <a:avLst/>
          </a:prstGeom>
        </p:spPr>
        <p:txBody>
          <a:bodyPr wrap="none">
            <a:spAutoFit/>
          </a:bodyPr>
          <a:lstStyle/>
          <a:p>
            <a:pPr rtl="1"/>
            <a:r>
              <a:rPr lang="en-US" sz="5400" b="1" i="1" u="sng" dirty="0">
                <a:solidFill>
                  <a:schemeClr val="accent6"/>
                </a:solidFill>
                <a:effectLst>
                  <a:outerShdw blurRad="38100" dist="38100" dir="2700000" algn="tl">
                    <a:srgbClr val="000000">
                      <a:alpha val="43137"/>
                    </a:srgbClr>
                  </a:outerShdw>
                </a:effectLst>
                <a:latin typeface="Bodoni MT" pitchFamily="18" charset="0"/>
              </a:rPr>
              <a:t>1-Pneumonia</a:t>
            </a:r>
            <a:endParaRPr lang="en-US" sz="5400" b="1" dirty="0">
              <a:solidFill>
                <a:schemeClr val="accent6"/>
              </a:solidFill>
              <a:effectLst>
                <a:outerShdw blurRad="38100" dist="38100" dir="2700000" algn="tl">
                  <a:srgbClr val="000000">
                    <a:alpha val="43137"/>
                  </a:srgbClr>
                </a:outerShdw>
              </a:effectLst>
              <a:latin typeface="Bodoni MT" pitchFamily="18" charset="0"/>
            </a:endParaRPr>
          </a:p>
        </p:txBody>
      </p:sp>
      <p:pic>
        <p:nvPicPr>
          <p:cNvPr id="3" name="Picture 2" descr="Lungs with pneumonia"/>
          <p:cNvPicPr/>
          <p:nvPr/>
        </p:nvPicPr>
        <p:blipFill>
          <a:blip r:embed="rId2">
            <a:extLst>
              <a:ext uri="{28A0092B-C50C-407E-A947-70E740481C1C}">
                <a14:useLocalDpi xmlns:a14="http://schemas.microsoft.com/office/drawing/2010/main" val="0"/>
              </a:ext>
            </a:extLst>
          </a:blip>
          <a:srcRect/>
          <a:stretch>
            <a:fillRect/>
          </a:stretch>
        </p:blipFill>
        <p:spPr bwMode="auto">
          <a:xfrm>
            <a:off x="0" y="1609130"/>
            <a:ext cx="9144000" cy="5248870"/>
          </a:xfrm>
          <a:prstGeom prst="rect">
            <a:avLst/>
          </a:prstGeom>
          <a:noFill/>
          <a:ln>
            <a:noFill/>
          </a:ln>
        </p:spPr>
      </p:pic>
    </p:spTree>
    <p:extLst>
      <p:ext uri="{BB962C8B-B14F-4D97-AF65-F5344CB8AC3E}">
        <p14:creationId xmlns:p14="http://schemas.microsoft.com/office/powerpoint/2010/main" val="114735939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9144000" cy="3170099"/>
          </a:xfrm>
          <a:prstGeom prst="rect">
            <a:avLst/>
          </a:prstGeom>
        </p:spPr>
        <p:txBody>
          <a:bodyPr wrap="square">
            <a:spAutoFit/>
          </a:bodyPr>
          <a:lstStyle/>
          <a:p>
            <a:pPr algn="ctr"/>
            <a:r>
              <a:rPr lang="en-US" sz="4400" b="1" i="1" u="sng" dirty="0">
                <a:solidFill>
                  <a:schemeClr val="accent6"/>
                </a:solidFill>
                <a:effectLst>
                  <a:outerShdw blurRad="38100" dist="38100" dir="2700000" algn="tl">
                    <a:srgbClr val="000000">
                      <a:alpha val="43137"/>
                    </a:srgbClr>
                  </a:outerShdw>
                </a:effectLst>
                <a:latin typeface="Bodoni MT" pitchFamily="18" charset="0"/>
              </a:rPr>
              <a:t>Definition</a:t>
            </a:r>
            <a:r>
              <a:rPr lang="en-US" sz="4400" b="1" i="1" u="sng" dirty="0">
                <a:effectLst>
                  <a:outerShdw blurRad="38100" dist="38100" dir="2700000" algn="tl">
                    <a:srgbClr val="000000">
                      <a:alpha val="43137"/>
                    </a:srgbClr>
                  </a:outerShdw>
                </a:effectLst>
                <a:latin typeface="Bodoni MT" pitchFamily="18" charset="0"/>
              </a:rPr>
              <a:t>   </a:t>
            </a:r>
            <a:r>
              <a:rPr lang="en-US" sz="4400" b="1" i="1" dirty="0">
                <a:solidFill>
                  <a:schemeClr val="accent6"/>
                </a:solidFill>
                <a:effectLst>
                  <a:outerShdw blurRad="38100" dist="38100" dir="2700000" algn="tl">
                    <a:srgbClr val="000000">
                      <a:alpha val="43137"/>
                    </a:srgbClr>
                  </a:outerShdw>
                </a:effectLst>
                <a:latin typeface="Bodoni MT" pitchFamily="18" charset="0"/>
              </a:rPr>
              <a:t> </a:t>
            </a:r>
            <a:endParaRPr lang="en-US" sz="3600" b="1" i="1" dirty="0" smtClean="0">
              <a:solidFill>
                <a:schemeClr val="accent6"/>
              </a:solidFill>
              <a:effectLst>
                <a:outerShdw blurRad="38100" dist="38100" dir="2700000" algn="tl">
                  <a:srgbClr val="000000">
                    <a:alpha val="43137"/>
                  </a:srgbClr>
                </a:outerShdw>
              </a:effectLst>
              <a:latin typeface="Bodoni MT" pitchFamily="18" charset="0"/>
            </a:endParaRPr>
          </a:p>
          <a:p>
            <a:endParaRPr lang="en-US" sz="3600" b="1" i="1" dirty="0" smtClean="0">
              <a:effectLst>
                <a:outerShdw blurRad="38100" dist="38100" dir="2700000" algn="tl">
                  <a:srgbClr val="000000">
                    <a:alpha val="43137"/>
                  </a:srgbClr>
                </a:outerShdw>
              </a:effectLst>
              <a:latin typeface="Bodoni MT" pitchFamily="18" charset="0"/>
            </a:endParaRPr>
          </a:p>
          <a:p>
            <a:r>
              <a:rPr lang="en-US" sz="4000" b="1" i="1" dirty="0" smtClean="0">
                <a:effectLst>
                  <a:outerShdw blurRad="38100" dist="38100" dir="2700000" algn="tl">
                    <a:srgbClr val="000000">
                      <a:alpha val="43137"/>
                    </a:srgbClr>
                  </a:outerShdw>
                </a:effectLst>
                <a:latin typeface="Bodoni MT" pitchFamily="18" charset="0"/>
              </a:rPr>
              <a:t>Is </a:t>
            </a:r>
            <a:r>
              <a:rPr lang="en-US" sz="4000" b="1" i="1" dirty="0">
                <a:effectLst>
                  <a:outerShdw blurRad="38100" dist="38100" dir="2700000" algn="tl">
                    <a:srgbClr val="000000">
                      <a:alpha val="43137"/>
                    </a:srgbClr>
                  </a:outerShdw>
                </a:effectLst>
                <a:latin typeface="Bodoni MT" pitchFamily="18" charset="0"/>
              </a:rPr>
              <a:t>an </a:t>
            </a:r>
            <a:r>
              <a:rPr lang="en-US" sz="4000" b="1" i="1" dirty="0">
                <a:effectLst>
                  <a:outerShdw blurRad="38100" dist="38100" dir="2700000" algn="tl">
                    <a:srgbClr val="000000">
                      <a:alpha val="43137"/>
                    </a:srgbClr>
                  </a:outerShdw>
                </a:effectLst>
                <a:latin typeface="Bodoni MT" pitchFamily="18" charset="0"/>
                <a:hlinkClick r:id="rId2" tooltip="Inflammation"/>
              </a:rPr>
              <a:t>inflammatory</a:t>
            </a:r>
            <a:r>
              <a:rPr lang="en-US" sz="4000" b="1" i="1" dirty="0">
                <a:effectLst>
                  <a:outerShdw blurRad="38100" dist="38100" dir="2700000" algn="tl">
                    <a:srgbClr val="000000">
                      <a:alpha val="43137"/>
                    </a:srgbClr>
                  </a:outerShdw>
                </a:effectLst>
                <a:latin typeface="Bodoni MT" pitchFamily="18" charset="0"/>
              </a:rPr>
              <a:t> condition of the </a:t>
            </a:r>
            <a:r>
              <a:rPr lang="en-US" sz="4000" b="1" i="1" dirty="0">
                <a:effectLst>
                  <a:outerShdw blurRad="38100" dist="38100" dir="2700000" algn="tl">
                    <a:srgbClr val="000000">
                      <a:alpha val="43137"/>
                    </a:srgbClr>
                  </a:outerShdw>
                </a:effectLst>
                <a:latin typeface="Bodoni MT" pitchFamily="18" charset="0"/>
                <a:hlinkClick r:id="rId3" tooltip="Lung"/>
              </a:rPr>
              <a:t>lung</a:t>
            </a:r>
            <a:r>
              <a:rPr lang="en-US" sz="4000" b="1" i="1" dirty="0">
                <a:effectLst>
                  <a:outerShdw blurRad="38100" dist="38100" dir="2700000" algn="tl">
                    <a:srgbClr val="000000">
                      <a:alpha val="43137"/>
                    </a:srgbClr>
                  </a:outerShdw>
                </a:effectLst>
                <a:latin typeface="Bodoni MT" pitchFamily="18" charset="0"/>
              </a:rPr>
              <a:t> affecting primarily the small air sacs known as </a:t>
            </a:r>
            <a:r>
              <a:rPr lang="en-US" sz="4000" b="1" i="1" dirty="0">
                <a:effectLst>
                  <a:outerShdw blurRad="38100" dist="38100" dir="2700000" algn="tl">
                    <a:srgbClr val="000000">
                      <a:alpha val="43137"/>
                    </a:srgbClr>
                  </a:outerShdw>
                </a:effectLst>
                <a:latin typeface="Bodoni MT" pitchFamily="18" charset="0"/>
                <a:hlinkClick r:id="rId4" tooltip="Pulmonary alveolus"/>
              </a:rPr>
              <a:t>alveoli</a:t>
            </a:r>
            <a:r>
              <a:rPr lang="en-US" sz="4000" b="1" i="1" dirty="0">
                <a:effectLst>
                  <a:outerShdw blurRad="38100" dist="38100" dir="2700000" algn="tl">
                    <a:srgbClr val="000000">
                      <a:alpha val="43137"/>
                    </a:srgbClr>
                  </a:outerShdw>
                </a:effectLst>
                <a:latin typeface="Bodoni MT" pitchFamily="18" charset="0"/>
              </a:rPr>
              <a:t>.</a:t>
            </a:r>
          </a:p>
        </p:txBody>
      </p:sp>
    </p:spTree>
    <p:extLst>
      <p:ext uri="{BB962C8B-B14F-4D97-AF65-F5344CB8AC3E}">
        <p14:creationId xmlns:p14="http://schemas.microsoft.com/office/powerpoint/2010/main" val="272172747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284115" cy="707886"/>
          </a:xfrm>
          <a:prstGeom prst="rect">
            <a:avLst/>
          </a:prstGeom>
        </p:spPr>
        <p:txBody>
          <a:bodyPr wrap="square">
            <a:spAutoFit/>
          </a:bodyPr>
          <a:lstStyle/>
          <a:p>
            <a:pPr algn="ctr"/>
            <a:r>
              <a:rPr lang="en-US" sz="4000" b="1" i="1" u="sng" dirty="0">
                <a:solidFill>
                  <a:schemeClr val="accent6"/>
                </a:solidFill>
                <a:effectLst>
                  <a:outerShdw blurRad="38100" dist="38100" dir="2700000" algn="tl">
                    <a:srgbClr val="000000">
                      <a:alpha val="43137"/>
                    </a:srgbClr>
                  </a:outerShdw>
                </a:effectLst>
                <a:latin typeface="Bodoni MT" pitchFamily="18" charset="0"/>
              </a:rPr>
              <a:t>Mechanism of pneumonia:-</a:t>
            </a:r>
            <a:endParaRPr lang="en-US" sz="4000" dirty="0">
              <a:solidFill>
                <a:schemeClr val="accent6"/>
              </a:solidFill>
              <a:effectLst>
                <a:outerShdw blurRad="38100" dist="38100" dir="2700000" algn="tl">
                  <a:srgbClr val="000000">
                    <a:alpha val="43137"/>
                  </a:srgbClr>
                </a:outerShdw>
              </a:effectLst>
              <a:latin typeface="Bodoni MT" pitchFamily="18" charset="0"/>
            </a:endParaRPr>
          </a:p>
        </p:txBody>
      </p:sp>
      <p:pic>
        <p:nvPicPr>
          <p:cNvPr id="3" name="Picture 2" descr="A schematic diagram of the human lungs with an empty circle on the left representing a normal alveola and one on the right showing an alveola full of fluid as in pneumoni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a:noFill/>
          </a:ln>
        </p:spPr>
      </p:pic>
    </p:spTree>
    <p:extLst>
      <p:ext uri="{BB962C8B-B14F-4D97-AF65-F5344CB8AC3E}">
        <p14:creationId xmlns:p14="http://schemas.microsoft.com/office/powerpoint/2010/main" val="214058093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5" y="533400"/>
            <a:ext cx="9144000" cy="5693866"/>
          </a:xfrm>
          <a:prstGeom prst="rect">
            <a:avLst/>
          </a:prstGeom>
        </p:spPr>
        <p:txBody>
          <a:bodyPr wrap="square">
            <a:spAutoFit/>
          </a:bodyPr>
          <a:lstStyle/>
          <a:p>
            <a:r>
              <a:rPr lang="en-US" sz="2800" b="1" i="1" dirty="0">
                <a:effectLst>
                  <a:outerShdw blurRad="38100" dist="38100" dir="2700000" algn="tl">
                    <a:srgbClr val="000000">
                      <a:alpha val="43137"/>
                    </a:srgbClr>
                  </a:outerShdw>
                </a:effectLst>
                <a:latin typeface="Bodoni MT" pitchFamily="18" charset="0"/>
              </a:rPr>
              <a:t>Pneumonia frequently starts as an </a:t>
            </a:r>
            <a:r>
              <a:rPr lang="en-US" sz="2800" b="1" i="1" dirty="0">
                <a:effectLst>
                  <a:outerShdw blurRad="38100" dist="38100" dir="2700000" algn="tl">
                    <a:srgbClr val="000000">
                      <a:alpha val="43137"/>
                    </a:srgbClr>
                  </a:outerShdw>
                </a:effectLst>
                <a:latin typeface="Bodoni MT" pitchFamily="18" charset="0"/>
                <a:hlinkClick r:id="rId2" tooltip="Upper respiratory tract infection"/>
              </a:rPr>
              <a:t>upper respiratory tract infection</a:t>
            </a:r>
            <a:r>
              <a:rPr lang="en-US" sz="2800" b="1" i="1" dirty="0">
                <a:effectLst>
                  <a:outerShdw blurRad="38100" dist="38100" dir="2700000" algn="tl">
                    <a:srgbClr val="000000">
                      <a:alpha val="43137"/>
                    </a:srgbClr>
                  </a:outerShdw>
                </a:effectLst>
                <a:latin typeface="Bodoni MT" pitchFamily="18" charset="0"/>
              </a:rPr>
              <a:t> that moves into the lower respiratory tract. It is a type of </a:t>
            </a:r>
            <a:r>
              <a:rPr lang="en-US" sz="2800" b="1" i="1" dirty="0">
                <a:effectLst>
                  <a:outerShdw blurRad="38100" dist="38100" dir="2700000" algn="tl">
                    <a:srgbClr val="000000">
                      <a:alpha val="43137"/>
                    </a:srgbClr>
                  </a:outerShdw>
                </a:effectLst>
                <a:latin typeface="Bodoni MT" pitchFamily="18" charset="0"/>
                <a:hlinkClick r:id="rId3" tooltip="Pneumonitis"/>
              </a:rPr>
              <a:t>pneumonitis</a:t>
            </a:r>
            <a:r>
              <a:rPr lang="en-US" sz="2800" b="1" i="1" dirty="0">
                <a:effectLst>
                  <a:outerShdw blurRad="38100" dist="38100" dir="2700000" algn="tl">
                    <a:srgbClr val="000000">
                      <a:alpha val="43137"/>
                    </a:srgbClr>
                  </a:outerShdw>
                </a:effectLst>
                <a:latin typeface="Bodoni MT" pitchFamily="18" charset="0"/>
              </a:rPr>
              <a:t> (lung inflammation). The normal flora of the upper airway gives protection by competing with pathogens for nutrients. In the lower airways, reflexes of the </a:t>
            </a:r>
            <a:r>
              <a:rPr lang="en-US" sz="2800" b="1" i="1" dirty="0">
                <a:effectLst>
                  <a:outerShdw blurRad="38100" dist="38100" dir="2700000" algn="tl">
                    <a:srgbClr val="000000">
                      <a:alpha val="43137"/>
                    </a:srgbClr>
                  </a:outerShdw>
                </a:effectLst>
                <a:latin typeface="Bodoni MT" pitchFamily="18" charset="0"/>
                <a:hlinkClick r:id="rId4" tooltip="Glottis"/>
              </a:rPr>
              <a:t>glottis</a:t>
            </a:r>
            <a:r>
              <a:rPr lang="en-US" sz="2800" b="1" i="1" dirty="0">
                <a:effectLst>
                  <a:outerShdw blurRad="38100" dist="38100" dir="2700000" algn="tl">
                    <a:srgbClr val="000000">
                      <a:alpha val="43137"/>
                    </a:srgbClr>
                  </a:outerShdw>
                </a:effectLst>
                <a:latin typeface="Bodoni MT" pitchFamily="18" charset="0"/>
              </a:rPr>
              <a:t>, actions of </a:t>
            </a:r>
            <a:r>
              <a:rPr lang="en-US" sz="2800" b="1" i="1" dirty="0">
                <a:effectLst>
                  <a:outerShdw blurRad="38100" dist="38100" dir="2700000" algn="tl">
                    <a:srgbClr val="000000">
                      <a:alpha val="43137"/>
                    </a:srgbClr>
                  </a:outerShdw>
                </a:effectLst>
                <a:latin typeface="Bodoni MT" pitchFamily="18" charset="0"/>
                <a:hlinkClick r:id="rId5" tooltip="Complement protein"/>
              </a:rPr>
              <a:t>complement proteins</a:t>
            </a:r>
            <a:r>
              <a:rPr lang="en-US" sz="2800" b="1" i="1" dirty="0">
                <a:effectLst>
                  <a:outerShdw blurRad="38100" dist="38100" dir="2700000" algn="tl">
                    <a:srgbClr val="000000">
                      <a:alpha val="43137"/>
                    </a:srgbClr>
                  </a:outerShdw>
                </a:effectLst>
                <a:latin typeface="Bodoni MT" pitchFamily="18" charset="0"/>
              </a:rPr>
              <a:t> and </a:t>
            </a:r>
            <a:r>
              <a:rPr lang="en-US" sz="2800" b="1" i="1" dirty="0">
                <a:effectLst>
                  <a:outerShdw blurRad="38100" dist="38100" dir="2700000" algn="tl">
                    <a:srgbClr val="000000">
                      <a:alpha val="43137"/>
                    </a:srgbClr>
                  </a:outerShdw>
                </a:effectLst>
                <a:latin typeface="Bodoni MT" pitchFamily="18" charset="0"/>
                <a:hlinkClick r:id="rId6" tooltip="Immunoglobulin"/>
              </a:rPr>
              <a:t>immunoglobulins</a:t>
            </a:r>
            <a:r>
              <a:rPr lang="en-US" sz="2800" b="1" i="1" dirty="0">
                <a:effectLst>
                  <a:outerShdw blurRad="38100" dist="38100" dir="2700000" algn="tl">
                    <a:srgbClr val="000000">
                      <a:alpha val="43137"/>
                    </a:srgbClr>
                  </a:outerShdw>
                </a:effectLst>
                <a:latin typeface="Bodoni MT" pitchFamily="18" charset="0"/>
              </a:rPr>
              <a:t> are important for protection. </a:t>
            </a:r>
            <a:r>
              <a:rPr lang="en-US" sz="2800" b="1" i="1" dirty="0" err="1">
                <a:effectLst>
                  <a:outerShdw blurRad="38100" dist="38100" dir="2700000" algn="tl">
                    <a:srgbClr val="000000">
                      <a:alpha val="43137"/>
                    </a:srgbClr>
                  </a:outerShdw>
                </a:effectLst>
                <a:latin typeface="Bodoni MT" pitchFamily="18" charset="0"/>
              </a:rPr>
              <a:t>Micro</a:t>
            </a:r>
            <a:r>
              <a:rPr lang="en-US" sz="2800" b="1" i="1" dirty="0" err="1">
                <a:effectLst>
                  <a:outerShdw blurRad="38100" dist="38100" dir="2700000" algn="tl">
                    <a:srgbClr val="000000">
                      <a:alpha val="43137"/>
                    </a:srgbClr>
                  </a:outerShdw>
                </a:effectLst>
                <a:latin typeface="Bodoni MT" pitchFamily="18" charset="0"/>
                <a:hlinkClick r:id="rId7" tooltip="Pulmonary aspiration"/>
              </a:rPr>
              <a:t>aspiration</a:t>
            </a:r>
            <a:r>
              <a:rPr lang="en-US" sz="2800" b="1" i="1" dirty="0">
                <a:effectLst>
                  <a:outerShdw blurRad="38100" dist="38100" dir="2700000" algn="tl">
                    <a:srgbClr val="000000">
                      <a:alpha val="43137"/>
                    </a:srgbClr>
                  </a:outerShdw>
                </a:effectLst>
                <a:latin typeface="Bodoni MT" pitchFamily="18" charset="0"/>
              </a:rPr>
              <a:t> of contaminated secretions can infect the lower airways and cause pneumonia. The virulence of the organism, amount of the organisms to start an infection and body immune response against the infection all determines the progress of pneumonia.</a:t>
            </a:r>
          </a:p>
        </p:txBody>
      </p:sp>
    </p:spTree>
    <p:extLst>
      <p:ext uri="{BB962C8B-B14F-4D97-AF65-F5344CB8AC3E}">
        <p14:creationId xmlns:p14="http://schemas.microsoft.com/office/powerpoint/2010/main" val="283367679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5" y="1981200"/>
            <a:ext cx="9144000" cy="2308324"/>
          </a:xfrm>
          <a:prstGeom prst="rect">
            <a:avLst/>
          </a:prstGeom>
        </p:spPr>
        <p:txBody>
          <a:bodyPr wrap="square">
            <a:spAutoFit/>
          </a:bodyPr>
          <a:lstStyle/>
          <a:p>
            <a:r>
              <a:rPr lang="en-US" sz="3600" b="1" i="1" dirty="0">
                <a:effectLst>
                  <a:outerShdw blurRad="38100" dist="38100" dir="2700000" algn="tl">
                    <a:srgbClr val="000000">
                      <a:alpha val="43137"/>
                    </a:srgbClr>
                  </a:outerShdw>
                </a:effectLst>
                <a:latin typeface="Bodoni MT" pitchFamily="18" charset="0"/>
              </a:rPr>
              <a:t>Pneumonia fills the lung's </a:t>
            </a:r>
            <a:r>
              <a:rPr lang="en-US" sz="3600" b="1" i="1" dirty="0">
                <a:effectLst>
                  <a:outerShdw blurRad="38100" dist="38100" dir="2700000" algn="tl">
                    <a:srgbClr val="000000">
                      <a:alpha val="43137"/>
                    </a:srgbClr>
                  </a:outerShdw>
                </a:effectLst>
                <a:latin typeface="Bodoni MT" pitchFamily="18" charset="0"/>
                <a:hlinkClick r:id="rId2" tooltip="Pulmonary alveolus"/>
              </a:rPr>
              <a:t>alveoli</a:t>
            </a:r>
            <a:r>
              <a:rPr lang="en-US" sz="3600" b="1" i="1" dirty="0">
                <a:effectLst>
                  <a:outerShdw blurRad="38100" dist="38100" dir="2700000" algn="tl">
                    <a:srgbClr val="000000">
                      <a:alpha val="43137"/>
                    </a:srgbClr>
                  </a:outerShdw>
                </a:effectLst>
                <a:latin typeface="Bodoni MT" pitchFamily="18" charset="0"/>
              </a:rPr>
              <a:t> with fluid, hindering oxygenation. The alveolus on the left is normal, whereas the one on the right is full of fluid from pneumonia.</a:t>
            </a:r>
          </a:p>
        </p:txBody>
      </p:sp>
    </p:spTree>
    <p:extLst>
      <p:ext uri="{BB962C8B-B14F-4D97-AF65-F5344CB8AC3E}">
        <p14:creationId xmlns:p14="http://schemas.microsoft.com/office/powerpoint/2010/main" val="1760774160"/>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063198"/>
          </a:xfrm>
          <a:prstGeom prst="rect">
            <a:avLst/>
          </a:prstGeom>
        </p:spPr>
        <p:txBody>
          <a:bodyPr wrap="square">
            <a:spAutoFit/>
          </a:bodyPr>
          <a:lstStyle/>
          <a:p>
            <a:pPr algn="ctr"/>
            <a:r>
              <a:rPr lang="en-US" sz="3600" b="1" i="1" u="sng" dirty="0">
                <a:solidFill>
                  <a:schemeClr val="accent6"/>
                </a:solidFill>
                <a:effectLst>
                  <a:outerShdw blurRad="38100" dist="38100" dir="2700000" algn="tl">
                    <a:srgbClr val="000000">
                      <a:alpha val="43137"/>
                    </a:srgbClr>
                  </a:outerShdw>
                </a:effectLst>
                <a:latin typeface="Bodoni MT" pitchFamily="18" charset="0"/>
              </a:rPr>
              <a:t>Types of pneumonia</a:t>
            </a:r>
            <a:endParaRPr lang="en-US" sz="3600" b="1" i="1" dirty="0">
              <a:solidFill>
                <a:schemeClr val="accent6"/>
              </a:solidFill>
              <a:effectLst>
                <a:outerShdw blurRad="38100" dist="38100" dir="2700000" algn="tl">
                  <a:srgbClr val="000000">
                    <a:alpha val="43137"/>
                  </a:srgbClr>
                </a:outerShdw>
              </a:effectLst>
              <a:latin typeface="Bodoni MT" pitchFamily="18" charset="0"/>
            </a:endParaRPr>
          </a:p>
          <a:p>
            <a:endParaRPr lang="en-US" sz="3200" b="1" i="1" dirty="0" smtClean="0">
              <a:effectLst>
                <a:outerShdw blurRad="38100" dist="38100" dir="2700000" algn="tl">
                  <a:srgbClr val="000000">
                    <a:alpha val="43137"/>
                  </a:srgbClr>
                </a:outerShdw>
              </a:effectLst>
              <a:latin typeface="Bodoni MT" pitchFamily="18" charset="0"/>
            </a:endParaRPr>
          </a:p>
          <a:p>
            <a:r>
              <a:rPr lang="en-US" sz="3200" b="1" i="1" u="sng" dirty="0" smtClean="0">
                <a:solidFill>
                  <a:schemeClr val="accent6"/>
                </a:solidFill>
                <a:effectLst>
                  <a:outerShdw blurRad="38100" dist="38100" dir="2700000" algn="tl">
                    <a:srgbClr val="000000">
                      <a:alpha val="43137"/>
                    </a:srgbClr>
                  </a:outerShdw>
                </a:effectLst>
                <a:latin typeface="Bodoni MT" pitchFamily="18" charset="0"/>
              </a:rPr>
              <a:t>1-Hospital-acquired </a:t>
            </a:r>
            <a:r>
              <a:rPr lang="en-US" sz="3200" b="1" i="1" u="sng" dirty="0">
                <a:solidFill>
                  <a:schemeClr val="accent6"/>
                </a:solidFill>
                <a:effectLst>
                  <a:outerShdw blurRad="38100" dist="38100" dir="2700000" algn="tl">
                    <a:srgbClr val="000000">
                      <a:alpha val="43137"/>
                    </a:srgbClr>
                  </a:outerShdw>
                </a:effectLst>
                <a:latin typeface="Bodoni MT" pitchFamily="18" charset="0"/>
              </a:rPr>
              <a:t>pneumonia (HAP):- </a:t>
            </a:r>
            <a:endParaRPr lang="en-US" sz="3200" b="1" i="1" u="sng" dirty="0" smtClean="0">
              <a:solidFill>
                <a:schemeClr val="accent6"/>
              </a:solidFill>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Some </a:t>
            </a:r>
            <a:r>
              <a:rPr lang="en-US" sz="3200" b="1" i="1" dirty="0">
                <a:effectLst>
                  <a:outerShdw blurRad="38100" dist="38100" dir="2700000" algn="tl">
                    <a:srgbClr val="000000">
                      <a:alpha val="43137"/>
                    </a:srgbClr>
                  </a:outerShdw>
                </a:effectLst>
                <a:latin typeface="Bodoni MT" pitchFamily="18" charset="0"/>
              </a:rPr>
              <a:t>people catch pneumonia during a hospital stay for another illness. Hospital-acquired pneumonia can be serious because the bacteria causing it may be more resistant to antibiotics and because the people who get it are already sick. People who are on breathing machines (ventilators), often used in intensive care units, are at higher risk of this type of pneumonia.</a:t>
            </a:r>
          </a:p>
        </p:txBody>
      </p:sp>
    </p:spTree>
    <p:extLst>
      <p:ext uri="{BB962C8B-B14F-4D97-AF65-F5344CB8AC3E}">
        <p14:creationId xmlns:p14="http://schemas.microsoft.com/office/powerpoint/2010/main" val="815632341"/>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 y="762000"/>
            <a:ext cx="9144000" cy="4524315"/>
          </a:xfrm>
          <a:prstGeom prst="rect">
            <a:avLst/>
          </a:prstGeom>
        </p:spPr>
        <p:txBody>
          <a:bodyPr wrap="square">
            <a:spAutoFit/>
          </a:bodyPr>
          <a:lstStyle/>
          <a:p>
            <a:pPr algn="ctr"/>
            <a:r>
              <a:rPr lang="en-US" sz="3200" b="1" i="1" u="sng" dirty="0">
                <a:solidFill>
                  <a:srgbClr val="FF0000"/>
                </a:solidFill>
                <a:effectLst>
                  <a:outerShdw blurRad="38100" dist="38100" dir="2700000" algn="tl">
                    <a:srgbClr val="000000">
                      <a:alpha val="43137"/>
                    </a:srgbClr>
                  </a:outerShdw>
                </a:effectLst>
                <a:latin typeface="Bodoni MT" pitchFamily="18" charset="0"/>
              </a:rPr>
              <a:t>The person is more likely to get this type if:	</a:t>
            </a:r>
            <a:endParaRPr lang="en-US" sz="3200" b="1" i="1" dirty="0">
              <a:solidFill>
                <a:srgbClr val="FF0000"/>
              </a:solidFill>
              <a:effectLst>
                <a:outerShdw blurRad="38100" dist="38100" dir="2700000" algn="tl">
                  <a:srgbClr val="000000">
                    <a:alpha val="43137"/>
                  </a:srgbClr>
                </a:outerShdw>
              </a:effectLst>
              <a:latin typeface="Bodoni MT" pitchFamily="18" charset="0"/>
            </a:endParaRPr>
          </a:p>
          <a:p>
            <a:pPr lvl="0"/>
            <a:endParaRPr lang="en-US" sz="3200" b="1" i="1" dirty="0" smtClean="0">
              <a:effectLst>
                <a:outerShdw blurRad="38100" dist="38100" dir="2700000" algn="tl">
                  <a:srgbClr val="000000">
                    <a:alpha val="43137"/>
                  </a:srgbClr>
                </a:outerShdw>
              </a:effectLst>
              <a:latin typeface="Bodoni MT" pitchFamily="18" charset="0"/>
            </a:endParaRPr>
          </a:p>
          <a:p>
            <a:pPr lvl="0"/>
            <a:r>
              <a:rPr lang="en-US" sz="3200" b="1" i="1" dirty="0" smtClean="0">
                <a:effectLst>
                  <a:outerShdw blurRad="38100" dist="38100" dir="2700000" algn="tl">
                    <a:srgbClr val="000000">
                      <a:alpha val="43137"/>
                    </a:srgbClr>
                  </a:outerShdw>
                </a:effectLst>
                <a:latin typeface="Bodoni MT" pitchFamily="18" charset="0"/>
              </a:rPr>
              <a:t>1-He </a:t>
            </a:r>
            <a:r>
              <a:rPr lang="en-US" sz="3200" b="1" i="1" dirty="0">
                <a:effectLst>
                  <a:outerShdw blurRad="38100" dist="38100" dir="2700000" algn="tl">
                    <a:srgbClr val="000000">
                      <a:alpha val="43137"/>
                    </a:srgbClr>
                  </a:outerShdw>
                </a:effectLst>
                <a:latin typeface="Bodoni MT" pitchFamily="18" charset="0"/>
              </a:rPr>
              <a:t>is on a </a:t>
            </a:r>
            <a:r>
              <a:rPr lang="en-US" sz="3200" b="1" i="1" dirty="0">
                <a:effectLst>
                  <a:outerShdw blurRad="38100" dist="38100" dir="2700000" algn="tl">
                    <a:srgbClr val="000000">
                      <a:alpha val="43137"/>
                    </a:srgbClr>
                  </a:outerShdw>
                </a:effectLst>
                <a:latin typeface="Bodoni MT" pitchFamily="18" charset="0"/>
                <a:hlinkClick r:id="rId2"/>
              </a:rPr>
              <a:t>breathing</a:t>
            </a:r>
            <a:r>
              <a:rPr lang="en-US" sz="3200" b="1" i="1" dirty="0">
                <a:effectLst>
                  <a:outerShdw blurRad="38100" dist="38100" dir="2700000" algn="tl">
                    <a:srgbClr val="000000">
                      <a:alpha val="43137"/>
                    </a:srgbClr>
                  </a:outerShdw>
                </a:effectLst>
                <a:latin typeface="Bodoni MT" pitchFamily="18" charset="0"/>
              </a:rPr>
              <a:t> machine</a:t>
            </a:r>
          </a:p>
          <a:p>
            <a:pPr lvl="0"/>
            <a:r>
              <a:rPr lang="en-US" sz="3200" b="1" i="1" dirty="0" smtClean="0">
                <a:effectLst>
                  <a:outerShdw blurRad="38100" dist="38100" dir="2700000" algn="tl">
                    <a:srgbClr val="000000">
                      <a:alpha val="43137"/>
                    </a:srgbClr>
                  </a:outerShdw>
                </a:effectLst>
                <a:latin typeface="Bodoni MT" pitchFamily="18" charset="0"/>
              </a:rPr>
              <a:t>2-He </a:t>
            </a:r>
            <a:r>
              <a:rPr lang="en-US" sz="3200" b="1" i="1" dirty="0">
                <a:effectLst>
                  <a:outerShdw blurRad="38100" dist="38100" dir="2700000" algn="tl">
                    <a:srgbClr val="000000">
                      <a:alpha val="43137"/>
                    </a:srgbClr>
                  </a:outerShdw>
                </a:effectLst>
                <a:latin typeface="Bodoni MT" pitchFamily="18" charset="0"/>
              </a:rPr>
              <a:t>can't </a:t>
            </a:r>
            <a:r>
              <a:rPr lang="en-US" sz="3200" b="1" i="1" dirty="0">
                <a:effectLst>
                  <a:outerShdw blurRad="38100" dist="38100" dir="2700000" algn="tl">
                    <a:srgbClr val="000000">
                      <a:alpha val="43137"/>
                    </a:srgbClr>
                  </a:outerShdw>
                </a:effectLst>
                <a:latin typeface="Bodoni MT" pitchFamily="18" charset="0"/>
                <a:hlinkClick r:id="rId3"/>
              </a:rPr>
              <a:t>cough</a:t>
            </a:r>
            <a:r>
              <a:rPr lang="en-US" sz="3200" b="1" i="1" dirty="0">
                <a:effectLst>
                  <a:outerShdw blurRad="38100" dist="38100" dir="2700000" algn="tl">
                    <a:srgbClr val="000000">
                      <a:alpha val="43137"/>
                    </a:srgbClr>
                  </a:outerShdw>
                </a:effectLst>
                <a:latin typeface="Bodoni MT" pitchFamily="18" charset="0"/>
              </a:rPr>
              <a:t> strongly enough to clear his lungs</a:t>
            </a:r>
          </a:p>
          <a:p>
            <a:pPr lvl="0"/>
            <a:r>
              <a:rPr lang="en-US" sz="3200" b="1" i="1" dirty="0" smtClean="0">
                <a:effectLst>
                  <a:outerShdw blurRad="38100" dist="38100" dir="2700000" algn="tl">
                    <a:srgbClr val="000000">
                      <a:alpha val="43137"/>
                    </a:srgbClr>
                  </a:outerShdw>
                </a:effectLst>
                <a:latin typeface="Bodoni MT" pitchFamily="18" charset="0"/>
              </a:rPr>
              <a:t>3-He </a:t>
            </a:r>
            <a:r>
              <a:rPr lang="en-US" sz="3200" b="1" i="1" dirty="0">
                <a:effectLst>
                  <a:outerShdw blurRad="38100" dist="38100" dir="2700000" algn="tl">
                    <a:srgbClr val="000000">
                      <a:alpha val="43137"/>
                    </a:srgbClr>
                  </a:outerShdw>
                </a:effectLst>
                <a:latin typeface="Bodoni MT" pitchFamily="18" charset="0"/>
              </a:rPr>
              <a:t>has a tracheostomy tube to help he breathing</a:t>
            </a:r>
          </a:p>
          <a:p>
            <a:pPr lvl="0"/>
            <a:r>
              <a:rPr lang="en-US" sz="3200" b="1" i="1" dirty="0" smtClean="0">
                <a:effectLst>
                  <a:outerShdw blurRad="38100" dist="38100" dir="2700000" algn="tl">
                    <a:srgbClr val="000000">
                      <a:alpha val="43137"/>
                    </a:srgbClr>
                  </a:outerShdw>
                </a:effectLst>
                <a:latin typeface="Bodoni MT" pitchFamily="18" charset="0"/>
              </a:rPr>
              <a:t>4-His</a:t>
            </a:r>
            <a:r>
              <a:rPr lang="en-US" sz="3200" b="1" i="1" dirty="0">
                <a:effectLst>
                  <a:outerShdw blurRad="38100" dist="38100" dir="2700000" algn="tl">
                    <a:srgbClr val="000000">
                      <a:alpha val="43137"/>
                    </a:srgbClr>
                  </a:outerShdw>
                </a:effectLst>
                <a:latin typeface="Bodoni MT" pitchFamily="18" charset="0"/>
              </a:rPr>
              <a:t> </a:t>
            </a:r>
            <a:r>
              <a:rPr lang="en-US" sz="3200" b="1" i="1" dirty="0">
                <a:effectLst>
                  <a:outerShdw blurRad="38100" dist="38100" dir="2700000" algn="tl">
                    <a:srgbClr val="000000">
                      <a:alpha val="43137"/>
                    </a:srgbClr>
                  </a:outerShdw>
                </a:effectLst>
                <a:latin typeface="Bodoni MT" pitchFamily="18" charset="0"/>
                <a:hlinkClick r:id="rId4"/>
              </a:rPr>
              <a:t>immune system</a:t>
            </a:r>
            <a:r>
              <a:rPr lang="en-US" sz="3200" b="1" i="1" dirty="0">
                <a:effectLst>
                  <a:outerShdw blurRad="38100" dist="38100" dir="2700000" algn="tl">
                    <a:srgbClr val="000000">
                      <a:alpha val="43137"/>
                    </a:srgbClr>
                  </a:outerShdw>
                </a:effectLst>
                <a:latin typeface="Bodoni MT" pitchFamily="18" charset="0"/>
              </a:rPr>
              <a:t> is weak from a disease or treatment</a:t>
            </a:r>
          </a:p>
        </p:txBody>
      </p:sp>
    </p:spTree>
    <p:extLst>
      <p:ext uri="{BB962C8B-B14F-4D97-AF65-F5344CB8AC3E}">
        <p14:creationId xmlns:p14="http://schemas.microsoft.com/office/powerpoint/2010/main" val="841407869"/>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843"/>
            <a:ext cx="9144000" cy="2923877"/>
          </a:xfrm>
          <a:prstGeom prst="rect">
            <a:avLst/>
          </a:prstGeom>
        </p:spPr>
        <p:txBody>
          <a:bodyPr wrap="square">
            <a:spAutoFit/>
          </a:bodyPr>
          <a:lstStyle/>
          <a:p>
            <a:pPr algn="ctr"/>
            <a:r>
              <a:rPr lang="en-US" sz="3600" b="1" i="1" u="sng" dirty="0">
                <a:solidFill>
                  <a:srgbClr val="FF0000"/>
                </a:solidFill>
                <a:effectLst>
                  <a:outerShdw blurRad="38100" dist="38100" dir="2700000" algn="tl">
                    <a:srgbClr val="000000">
                      <a:alpha val="43137"/>
                    </a:srgbClr>
                  </a:outerShdw>
                </a:effectLst>
                <a:latin typeface="Bodoni MT" pitchFamily="18" charset="0"/>
              </a:rPr>
              <a:t>2-Community-acquired pneumonia (CAP):-</a:t>
            </a:r>
          </a:p>
          <a:p>
            <a:endParaRPr lang="en-US" sz="2800" b="1" i="1" dirty="0" smtClean="0">
              <a:effectLst>
                <a:outerShdw blurRad="38100" dist="38100" dir="2700000" algn="tl">
                  <a:srgbClr val="000000">
                    <a:alpha val="43137"/>
                  </a:srgbClr>
                </a:outerShdw>
              </a:effectLst>
              <a:latin typeface="Bodoni MT" pitchFamily="18" charset="0"/>
            </a:endParaRPr>
          </a:p>
          <a:p>
            <a:r>
              <a:rPr lang="en-US" sz="2800" b="1" i="1" dirty="0" smtClean="0">
                <a:effectLst>
                  <a:outerShdw blurRad="38100" dist="38100" dir="2700000" algn="tl">
                    <a:srgbClr val="000000">
                      <a:alpha val="43137"/>
                    </a:srgbClr>
                  </a:outerShdw>
                </a:effectLst>
                <a:latin typeface="Bodoni MT" pitchFamily="18" charset="0"/>
              </a:rPr>
              <a:t>-</a:t>
            </a:r>
            <a:r>
              <a:rPr lang="en-US" sz="2800" b="1" i="1" dirty="0">
                <a:effectLst>
                  <a:outerShdw blurRad="38100" dist="38100" dir="2700000" algn="tl">
                    <a:srgbClr val="000000">
                      <a:alpha val="43137"/>
                    </a:srgbClr>
                  </a:outerShdw>
                </a:effectLst>
                <a:latin typeface="Bodoni MT" pitchFamily="18" charset="0"/>
              </a:rPr>
              <a:t> It's occurs somewhere other than a hospital or long-term care facility. Community-acquired pneumonia can be caused by bacteria, viruses, and fungi. </a:t>
            </a:r>
          </a:p>
        </p:txBody>
      </p:sp>
    </p:spTree>
    <p:extLst>
      <p:ext uri="{BB962C8B-B14F-4D97-AF65-F5344CB8AC3E}">
        <p14:creationId xmlns:p14="http://schemas.microsoft.com/office/powerpoint/2010/main" val="83566602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63348"/>
            <a:ext cx="9144000" cy="7171194"/>
          </a:xfrm>
          <a:prstGeom prst="rect">
            <a:avLst/>
          </a:prstGeom>
        </p:spPr>
        <p:txBody>
          <a:bodyPr wrap="square">
            <a:spAutoFit/>
          </a:bodyPr>
          <a:lstStyle/>
          <a:p>
            <a:pPr algn="ctr"/>
            <a:r>
              <a:rPr lang="en-US" sz="2800" b="1" i="1" u="sng" dirty="0" smtClean="0">
                <a:solidFill>
                  <a:schemeClr val="tx2">
                    <a:lumMod val="75000"/>
                  </a:schemeClr>
                </a:solidFill>
                <a:effectLst>
                  <a:outerShdw blurRad="38100" dist="38100" dir="2700000" algn="tl">
                    <a:srgbClr val="000000">
                      <a:alpha val="43137"/>
                    </a:srgbClr>
                  </a:outerShdw>
                </a:effectLst>
                <a:latin typeface="Bodoni MT" pitchFamily="18" charset="0"/>
              </a:rPr>
              <a:t>prepared </a:t>
            </a:r>
            <a:r>
              <a:rPr lang="en-US" sz="2800" b="1" i="1" u="sng" dirty="0">
                <a:solidFill>
                  <a:schemeClr val="tx2">
                    <a:lumMod val="75000"/>
                  </a:schemeClr>
                </a:solidFill>
                <a:effectLst>
                  <a:outerShdw blurRad="38100" dist="38100" dir="2700000" algn="tl">
                    <a:srgbClr val="000000">
                      <a:alpha val="43137"/>
                    </a:srgbClr>
                  </a:outerShdw>
                </a:effectLst>
                <a:latin typeface="Bodoni MT" pitchFamily="18" charset="0"/>
              </a:rPr>
              <a:t>by</a:t>
            </a:r>
            <a:r>
              <a:rPr lang="en-US" sz="2800" b="1" i="1" u="sng" dirty="0" smtClean="0">
                <a:solidFill>
                  <a:schemeClr val="tx2">
                    <a:lumMod val="75000"/>
                  </a:schemeClr>
                </a:solidFill>
                <a:effectLst>
                  <a:outerShdw blurRad="38100" dist="38100" dir="2700000" algn="tl">
                    <a:srgbClr val="000000">
                      <a:alpha val="43137"/>
                    </a:srgbClr>
                  </a:outerShdw>
                </a:effectLst>
                <a:latin typeface="Bodoni MT" pitchFamily="18" charset="0"/>
              </a:rPr>
              <a:t>:-</a:t>
            </a:r>
          </a:p>
          <a:p>
            <a:pPr algn="ctr"/>
            <a:endParaRPr lang="en-US" sz="2400" b="1" dirty="0" smtClean="0">
              <a:solidFill>
                <a:schemeClr val="tx2">
                  <a:lumMod val="75000"/>
                </a:schemeClr>
              </a:solidFill>
              <a:effectLst>
                <a:outerShdw blurRad="38100" dist="38100" dir="2700000" algn="tl">
                  <a:srgbClr val="000000">
                    <a:alpha val="43137"/>
                  </a:srgbClr>
                </a:outerShdw>
              </a:effectLst>
              <a:latin typeface="Bodoni MT" pitchFamily="18" charset="0"/>
            </a:endParaRPr>
          </a:p>
          <a:p>
            <a:pPr rtl="1"/>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1-Maisara </a:t>
            </a:r>
            <a:r>
              <a:rPr lang="en-US" sz="2400" b="1" i="1" dirty="0">
                <a:solidFill>
                  <a:schemeClr val="tx2">
                    <a:lumMod val="75000"/>
                  </a:schemeClr>
                </a:solidFill>
                <a:effectLst>
                  <a:outerShdw blurRad="38100" dist="38100" dir="2700000" algn="tl">
                    <a:srgbClr val="000000">
                      <a:alpha val="43137"/>
                    </a:srgbClr>
                  </a:outerShdw>
                </a:effectLst>
                <a:latin typeface="Bodoni MT" pitchFamily="18" charset="0"/>
              </a:rPr>
              <a:t>Mohammad  </a:t>
            </a:r>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Ahmad.       </a:t>
            </a:r>
          </a:p>
          <a:p>
            <a:pPr rtl="1"/>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2-Manar  El-</a:t>
            </a:r>
            <a:r>
              <a:rPr lang="en-US" sz="2400" b="1" i="1" dirty="0" err="1" smtClean="0">
                <a:solidFill>
                  <a:schemeClr val="tx2">
                    <a:lumMod val="75000"/>
                  </a:schemeClr>
                </a:solidFill>
                <a:effectLst>
                  <a:outerShdw blurRad="38100" dist="38100" dir="2700000" algn="tl">
                    <a:srgbClr val="000000">
                      <a:alpha val="43137"/>
                    </a:srgbClr>
                  </a:outerShdw>
                </a:effectLst>
                <a:latin typeface="Bodoni MT" pitchFamily="18" charset="0"/>
              </a:rPr>
              <a:t>Sayed</a:t>
            </a:r>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  Mohammad</a:t>
            </a:r>
            <a:endParaRPr lang="en-US" sz="2400" b="1" dirty="0">
              <a:solidFill>
                <a:schemeClr val="tx2">
                  <a:lumMod val="75000"/>
                </a:schemeClr>
              </a:solidFill>
              <a:effectLst>
                <a:outerShdw blurRad="38100" dist="38100" dir="2700000" algn="tl">
                  <a:srgbClr val="000000">
                    <a:alpha val="43137"/>
                  </a:srgbClr>
                </a:outerShdw>
              </a:effectLst>
              <a:latin typeface="Bodoni MT" pitchFamily="18" charset="0"/>
            </a:endParaRPr>
          </a:p>
          <a:p>
            <a:pPr rtl="1"/>
            <a:r>
              <a:rPr lang="en-US" sz="2400" b="1" i="1" dirty="0">
                <a:solidFill>
                  <a:schemeClr val="tx2">
                    <a:lumMod val="75000"/>
                  </a:schemeClr>
                </a:solidFill>
                <a:effectLst>
                  <a:outerShdw blurRad="38100" dist="38100" dir="2700000" algn="tl">
                    <a:srgbClr val="000000">
                      <a:alpha val="43137"/>
                    </a:srgbClr>
                  </a:outerShdw>
                </a:effectLst>
                <a:latin typeface="Bodoni MT" pitchFamily="18" charset="0"/>
              </a:rPr>
              <a:t>3-Manar  Khalid   Mohammad</a:t>
            </a:r>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        </a:t>
            </a:r>
          </a:p>
          <a:p>
            <a:pPr rtl="1"/>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4-Manar   Saber  Abdel-</a:t>
            </a:r>
            <a:r>
              <a:rPr lang="en-US" sz="2400" b="1" i="1" dirty="0" err="1" smtClean="0">
                <a:solidFill>
                  <a:schemeClr val="tx2">
                    <a:lumMod val="75000"/>
                  </a:schemeClr>
                </a:solidFill>
                <a:effectLst>
                  <a:outerShdw blurRad="38100" dist="38100" dir="2700000" algn="tl">
                    <a:srgbClr val="000000">
                      <a:alpha val="43137"/>
                    </a:srgbClr>
                  </a:outerShdw>
                </a:effectLst>
                <a:latin typeface="Bodoni MT" pitchFamily="18" charset="0"/>
              </a:rPr>
              <a:t>mabood</a:t>
            </a:r>
            <a:endParaRPr lang="en-US" sz="2400" b="1" dirty="0">
              <a:solidFill>
                <a:schemeClr val="tx2">
                  <a:lumMod val="75000"/>
                </a:schemeClr>
              </a:solidFill>
              <a:effectLst>
                <a:outerShdw blurRad="38100" dist="38100" dir="2700000" algn="tl">
                  <a:srgbClr val="000000">
                    <a:alpha val="43137"/>
                  </a:srgbClr>
                </a:outerShdw>
              </a:effectLst>
              <a:latin typeface="Bodoni MT" pitchFamily="18" charset="0"/>
            </a:endParaRPr>
          </a:p>
          <a:p>
            <a:pPr rtl="1"/>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5-Sameh  </a:t>
            </a:r>
            <a:r>
              <a:rPr lang="en-US" sz="2400" b="1" i="1" dirty="0" err="1">
                <a:solidFill>
                  <a:schemeClr val="tx2">
                    <a:lumMod val="75000"/>
                  </a:schemeClr>
                </a:solidFill>
                <a:effectLst>
                  <a:outerShdw blurRad="38100" dist="38100" dir="2700000" algn="tl">
                    <a:srgbClr val="000000">
                      <a:alpha val="43137"/>
                    </a:srgbClr>
                  </a:outerShdw>
                </a:effectLst>
                <a:latin typeface="Bodoni MT" pitchFamily="18" charset="0"/>
              </a:rPr>
              <a:t>Adeeb</a:t>
            </a:r>
            <a:r>
              <a:rPr lang="en-US" sz="2400" b="1" i="1" dirty="0">
                <a:solidFill>
                  <a:schemeClr val="tx2">
                    <a:lumMod val="75000"/>
                  </a:schemeClr>
                </a:solidFill>
                <a:effectLst>
                  <a:outerShdw blurRad="38100" dist="38100" dir="2700000" algn="tl">
                    <a:srgbClr val="000000">
                      <a:alpha val="43137"/>
                    </a:srgbClr>
                  </a:outerShdw>
                </a:effectLst>
                <a:latin typeface="Bodoni MT" pitchFamily="18" charset="0"/>
              </a:rPr>
              <a:t>   </a:t>
            </a:r>
            <a:r>
              <a:rPr lang="en-US" sz="2400" b="1" i="1" dirty="0" err="1">
                <a:solidFill>
                  <a:schemeClr val="tx2">
                    <a:lumMod val="75000"/>
                  </a:schemeClr>
                </a:solidFill>
                <a:effectLst>
                  <a:outerShdw blurRad="38100" dist="38100" dir="2700000" algn="tl">
                    <a:srgbClr val="000000">
                      <a:alpha val="43137"/>
                    </a:srgbClr>
                  </a:outerShdw>
                </a:effectLst>
                <a:latin typeface="Bodoni MT" pitchFamily="18" charset="0"/>
              </a:rPr>
              <a:t>Zakher</a:t>
            </a:r>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                            6-Amr  Ahmad  Ali.</a:t>
            </a:r>
            <a:endParaRPr lang="en-US" sz="2400" b="1" dirty="0" smtClean="0">
              <a:solidFill>
                <a:schemeClr val="tx2">
                  <a:lumMod val="75000"/>
                </a:schemeClr>
              </a:solidFill>
              <a:effectLst>
                <a:outerShdw blurRad="38100" dist="38100" dir="2700000" algn="tl">
                  <a:srgbClr val="000000">
                    <a:alpha val="43137"/>
                  </a:srgbClr>
                </a:outerShdw>
              </a:effectLst>
              <a:latin typeface="Bodoni MT" pitchFamily="18" charset="0"/>
            </a:endParaRPr>
          </a:p>
          <a:p>
            <a:pPr rtl="1"/>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7-Hoda  </a:t>
            </a:r>
            <a:r>
              <a:rPr lang="en-US" sz="2400" b="1" i="1" dirty="0">
                <a:solidFill>
                  <a:schemeClr val="tx2">
                    <a:lumMod val="75000"/>
                  </a:schemeClr>
                </a:solidFill>
                <a:effectLst>
                  <a:outerShdw blurRad="38100" dist="38100" dir="2700000" algn="tl">
                    <a:srgbClr val="000000">
                      <a:alpha val="43137"/>
                    </a:srgbClr>
                  </a:outerShdw>
                </a:effectLst>
                <a:latin typeface="Bodoni MT" pitchFamily="18" charset="0"/>
              </a:rPr>
              <a:t>Mahmoud   Mohammad</a:t>
            </a:r>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    </a:t>
            </a:r>
          </a:p>
          <a:p>
            <a:pPr rtl="1"/>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8-Gameel   </a:t>
            </a:r>
            <a:r>
              <a:rPr lang="en-US" sz="2400" b="1" i="1" dirty="0" err="1" smtClean="0">
                <a:solidFill>
                  <a:schemeClr val="tx2">
                    <a:lumMod val="75000"/>
                  </a:schemeClr>
                </a:solidFill>
                <a:effectLst>
                  <a:outerShdw blurRad="38100" dist="38100" dir="2700000" algn="tl">
                    <a:srgbClr val="000000">
                      <a:alpha val="43137"/>
                    </a:srgbClr>
                  </a:outerShdw>
                </a:effectLst>
                <a:latin typeface="Bodoni MT" pitchFamily="18" charset="0"/>
              </a:rPr>
              <a:t>Nazmy</a:t>
            </a:r>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   </a:t>
            </a:r>
            <a:r>
              <a:rPr lang="en-US" sz="2400" b="1" i="1" dirty="0" err="1" smtClean="0">
                <a:solidFill>
                  <a:schemeClr val="tx2">
                    <a:lumMod val="75000"/>
                  </a:schemeClr>
                </a:solidFill>
                <a:effectLst>
                  <a:outerShdw blurRad="38100" dist="38100" dir="2700000" algn="tl">
                    <a:srgbClr val="000000">
                      <a:alpha val="43137"/>
                    </a:srgbClr>
                  </a:outerShdw>
                </a:effectLst>
                <a:latin typeface="Bodoni MT" pitchFamily="18" charset="0"/>
              </a:rPr>
              <a:t>Lahzy</a:t>
            </a:r>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a:t>
            </a:r>
            <a:endParaRPr lang="en-US" sz="2400" b="1" dirty="0" smtClean="0">
              <a:solidFill>
                <a:schemeClr val="tx2">
                  <a:lumMod val="75000"/>
                </a:schemeClr>
              </a:solidFill>
              <a:effectLst>
                <a:outerShdw blurRad="38100" dist="38100" dir="2700000" algn="tl">
                  <a:srgbClr val="000000">
                    <a:alpha val="43137"/>
                  </a:srgbClr>
                </a:outerShdw>
              </a:effectLst>
              <a:latin typeface="Bodoni MT" pitchFamily="18" charset="0"/>
            </a:endParaRPr>
          </a:p>
          <a:p>
            <a:pPr rtl="1"/>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9-Hanaa  </a:t>
            </a:r>
            <a:r>
              <a:rPr lang="en-US" sz="2400" b="1" i="1" dirty="0" err="1">
                <a:solidFill>
                  <a:schemeClr val="tx2">
                    <a:lumMod val="75000"/>
                  </a:schemeClr>
                </a:solidFill>
                <a:effectLst>
                  <a:outerShdw blurRad="38100" dist="38100" dir="2700000" algn="tl">
                    <a:srgbClr val="000000">
                      <a:alpha val="43137"/>
                    </a:srgbClr>
                  </a:outerShdw>
                </a:effectLst>
                <a:latin typeface="Bodoni MT" pitchFamily="18" charset="0"/>
              </a:rPr>
              <a:t>Farghal</a:t>
            </a:r>
            <a:r>
              <a:rPr lang="en-US" sz="2400" b="1" i="1" dirty="0">
                <a:solidFill>
                  <a:schemeClr val="tx2">
                    <a:lumMod val="75000"/>
                  </a:schemeClr>
                </a:solidFill>
                <a:effectLst>
                  <a:outerShdw blurRad="38100" dist="38100" dir="2700000" algn="tl">
                    <a:srgbClr val="000000">
                      <a:alpha val="43137"/>
                    </a:srgbClr>
                  </a:outerShdw>
                </a:effectLst>
                <a:latin typeface="Bodoni MT" pitchFamily="18" charset="0"/>
              </a:rPr>
              <a:t>  Mahmoud</a:t>
            </a:r>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         </a:t>
            </a:r>
          </a:p>
          <a:p>
            <a:pPr rtl="1"/>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10-Abdel-Azeez   Mohammad  Husain.</a:t>
            </a:r>
            <a:endParaRPr lang="en-US" sz="2400" b="1" dirty="0" smtClean="0">
              <a:solidFill>
                <a:schemeClr val="tx2">
                  <a:lumMod val="75000"/>
                </a:schemeClr>
              </a:solidFill>
              <a:effectLst>
                <a:outerShdw blurRad="38100" dist="38100" dir="2700000" algn="tl">
                  <a:srgbClr val="000000">
                    <a:alpha val="43137"/>
                  </a:srgbClr>
                </a:outerShdw>
              </a:effectLst>
              <a:latin typeface="Bodoni MT" pitchFamily="18" charset="0"/>
            </a:endParaRPr>
          </a:p>
          <a:p>
            <a:pPr rtl="1"/>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11-Mahmoud </a:t>
            </a:r>
            <a:r>
              <a:rPr lang="en-US" sz="2400" b="1" i="1" dirty="0" err="1">
                <a:solidFill>
                  <a:schemeClr val="tx2">
                    <a:lumMod val="75000"/>
                  </a:schemeClr>
                </a:solidFill>
                <a:effectLst>
                  <a:outerShdw blurRad="38100" dist="38100" dir="2700000" algn="tl">
                    <a:srgbClr val="000000">
                      <a:alpha val="43137"/>
                    </a:srgbClr>
                  </a:outerShdw>
                </a:effectLst>
                <a:latin typeface="Bodoni MT" pitchFamily="18" charset="0"/>
              </a:rPr>
              <a:t>Khairy</a:t>
            </a:r>
            <a:r>
              <a:rPr lang="en-US" sz="2400" b="1" i="1" dirty="0">
                <a:solidFill>
                  <a:schemeClr val="tx2">
                    <a:lumMod val="75000"/>
                  </a:schemeClr>
                </a:solidFill>
                <a:effectLst>
                  <a:outerShdw blurRad="38100" dist="38100" dir="2700000" algn="tl">
                    <a:srgbClr val="000000">
                      <a:alpha val="43137"/>
                    </a:srgbClr>
                  </a:outerShdw>
                </a:effectLst>
                <a:latin typeface="Bodoni MT" pitchFamily="18" charset="0"/>
              </a:rPr>
              <a:t> </a:t>
            </a:r>
            <a:r>
              <a:rPr lang="en-US" sz="2400" b="1" i="1" dirty="0" err="1">
                <a:solidFill>
                  <a:schemeClr val="tx2">
                    <a:lumMod val="75000"/>
                  </a:schemeClr>
                </a:solidFill>
                <a:effectLst>
                  <a:outerShdw blurRad="38100" dist="38100" dir="2700000" algn="tl">
                    <a:srgbClr val="000000">
                      <a:alpha val="43137"/>
                    </a:srgbClr>
                  </a:outerShdw>
                </a:effectLst>
                <a:latin typeface="Bodoni MT" pitchFamily="18" charset="0"/>
              </a:rPr>
              <a:t>Thabet</a:t>
            </a:r>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         </a:t>
            </a:r>
          </a:p>
          <a:p>
            <a:pPr rtl="1"/>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12-Kerolous  </a:t>
            </a:r>
            <a:r>
              <a:rPr lang="en-US" sz="2400" b="1" i="1" dirty="0" err="1" smtClean="0">
                <a:solidFill>
                  <a:schemeClr val="tx2">
                    <a:lumMod val="75000"/>
                  </a:schemeClr>
                </a:solidFill>
                <a:effectLst>
                  <a:outerShdw blurRad="38100" dist="38100" dir="2700000" algn="tl">
                    <a:srgbClr val="000000">
                      <a:alpha val="43137"/>
                    </a:srgbClr>
                  </a:outerShdw>
                </a:effectLst>
                <a:latin typeface="Bodoni MT" pitchFamily="18" charset="0"/>
              </a:rPr>
              <a:t>Atef</a:t>
            </a:r>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  </a:t>
            </a:r>
            <a:r>
              <a:rPr lang="en-US" sz="2400" b="1" i="1" dirty="0" err="1" smtClean="0">
                <a:solidFill>
                  <a:schemeClr val="tx2">
                    <a:lumMod val="75000"/>
                  </a:schemeClr>
                </a:solidFill>
                <a:effectLst>
                  <a:outerShdw blurRad="38100" dist="38100" dir="2700000" algn="tl">
                    <a:srgbClr val="000000">
                      <a:alpha val="43137"/>
                    </a:srgbClr>
                  </a:outerShdw>
                </a:effectLst>
                <a:latin typeface="Bodoni MT" pitchFamily="18" charset="0"/>
              </a:rPr>
              <a:t>Nazmy</a:t>
            </a:r>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a:t>
            </a:r>
            <a:endParaRPr lang="en-US" sz="2400" b="1" dirty="0" smtClean="0">
              <a:solidFill>
                <a:schemeClr val="tx2">
                  <a:lumMod val="75000"/>
                </a:schemeClr>
              </a:solidFill>
              <a:effectLst>
                <a:outerShdw blurRad="38100" dist="38100" dir="2700000" algn="tl">
                  <a:srgbClr val="000000">
                    <a:alpha val="43137"/>
                  </a:srgbClr>
                </a:outerShdw>
              </a:effectLst>
              <a:latin typeface="Bodoni MT" pitchFamily="18" charset="0"/>
            </a:endParaRPr>
          </a:p>
          <a:p>
            <a:pPr rtl="1"/>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13-Mahmoud  Abdel-Nasser Mohammad.</a:t>
            </a:r>
            <a:endParaRPr lang="en-US" sz="2400" b="1" dirty="0" smtClean="0">
              <a:solidFill>
                <a:schemeClr val="tx2">
                  <a:lumMod val="75000"/>
                </a:schemeClr>
              </a:solidFill>
              <a:effectLst>
                <a:outerShdw blurRad="38100" dist="38100" dir="2700000" algn="tl">
                  <a:srgbClr val="000000">
                    <a:alpha val="43137"/>
                  </a:srgbClr>
                </a:outerShdw>
              </a:effectLst>
              <a:latin typeface="Bodoni MT" pitchFamily="18" charset="0"/>
            </a:endParaRPr>
          </a:p>
          <a:p>
            <a:pPr rtl="1"/>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14-Mohammad  El-</a:t>
            </a:r>
            <a:r>
              <a:rPr lang="en-US" sz="2400" b="1" i="1" dirty="0" err="1" smtClean="0">
                <a:solidFill>
                  <a:schemeClr val="tx2">
                    <a:lumMod val="75000"/>
                  </a:schemeClr>
                </a:solidFill>
                <a:effectLst>
                  <a:outerShdw blurRad="38100" dist="38100" dir="2700000" algn="tl">
                    <a:srgbClr val="000000">
                      <a:alpha val="43137"/>
                    </a:srgbClr>
                  </a:outerShdw>
                </a:effectLst>
                <a:latin typeface="Bodoni MT" pitchFamily="18" charset="0"/>
              </a:rPr>
              <a:t>Sayed</a:t>
            </a:r>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  </a:t>
            </a:r>
            <a:r>
              <a:rPr lang="en-US" sz="2400" b="1" i="1" dirty="0" err="1" smtClean="0">
                <a:solidFill>
                  <a:schemeClr val="tx2">
                    <a:lumMod val="75000"/>
                  </a:schemeClr>
                </a:solidFill>
                <a:effectLst>
                  <a:outerShdw blurRad="38100" dist="38100" dir="2700000" algn="tl">
                    <a:srgbClr val="000000">
                      <a:alpha val="43137"/>
                    </a:srgbClr>
                  </a:outerShdw>
                </a:effectLst>
                <a:latin typeface="Bodoni MT" pitchFamily="18" charset="0"/>
              </a:rPr>
              <a:t>Omran</a:t>
            </a:r>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a:t>
            </a:r>
            <a:endParaRPr lang="en-US" sz="2400" b="1" dirty="0" smtClean="0">
              <a:solidFill>
                <a:schemeClr val="tx2">
                  <a:lumMod val="75000"/>
                </a:schemeClr>
              </a:solidFill>
              <a:effectLst>
                <a:outerShdw blurRad="38100" dist="38100" dir="2700000" algn="tl">
                  <a:srgbClr val="000000">
                    <a:alpha val="43137"/>
                  </a:srgbClr>
                </a:outerShdw>
              </a:effectLst>
              <a:latin typeface="Bodoni MT" pitchFamily="18" charset="0"/>
            </a:endParaRPr>
          </a:p>
          <a:p>
            <a:pPr rtl="1"/>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15-Mohammad </a:t>
            </a:r>
            <a:r>
              <a:rPr lang="en-US" sz="2400" b="1" i="1" dirty="0" err="1" smtClean="0">
                <a:solidFill>
                  <a:schemeClr val="tx2">
                    <a:lumMod val="75000"/>
                  </a:schemeClr>
                </a:solidFill>
                <a:effectLst>
                  <a:outerShdw blurRad="38100" dist="38100" dir="2700000" algn="tl">
                    <a:srgbClr val="000000">
                      <a:alpha val="43137"/>
                    </a:srgbClr>
                  </a:outerShdw>
                </a:effectLst>
                <a:latin typeface="Bodoni MT" pitchFamily="18" charset="0"/>
              </a:rPr>
              <a:t>Tawfik</a:t>
            </a:r>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  Mohammad.</a:t>
            </a:r>
            <a:endParaRPr lang="en-US" sz="2400" b="1" dirty="0" smtClean="0">
              <a:solidFill>
                <a:schemeClr val="tx2">
                  <a:lumMod val="75000"/>
                </a:schemeClr>
              </a:solidFill>
              <a:effectLst>
                <a:outerShdw blurRad="38100" dist="38100" dir="2700000" algn="tl">
                  <a:srgbClr val="000000">
                    <a:alpha val="43137"/>
                  </a:srgbClr>
                </a:outerShdw>
              </a:effectLst>
              <a:latin typeface="Bodoni MT" pitchFamily="18" charset="0"/>
            </a:endParaRPr>
          </a:p>
          <a:p>
            <a:pPr rtl="1"/>
            <a:r>
              <a:rPr lang="en-US" sz="2400" b="1" i="1" dirty="0" smtClean="0">
                <a:solidFill>
                  <a:schemeClr val="tx2">
                    <a:lumMod val="75000"/>
                  </a:schemeClr>
                </a:solidFill>
                <a:effectLst>
                  <a:outerShdw blurRad="38100" dist="38100" dir="2700000" algn="tl">
                    <a:srgbClr val="000000">
                      <a:alpha val="43137"/>
                    </a:srgbClr>
                  </a:outerShdw>
                </a:effectLst>
                <a:latin typeface="Bodoni MT" pitchFamily="18" charset="0"/>
              </a:rPr>
              <a:t>16-Mohammad  </a:t>
            </a:r>
            <a:r>
              <a:rPr lang="en-US" sz="2400" b="1" i="1" dirty="0">
                <a:solidFill>
                  <a:schemeClr val="tx2">
                    <a:lumMod val="75000"/>
                  </a:schemeClr>
                </a:solidFill>
                <a:effectLst>
                  <a:outerShdw blurRad="38100" dist="38100" dir="2700000" algn="tl">
                    <a:srgbClr val="000000">
                      <a:alpha val="43137"/>
                    </a:srgbClr>
                  </a:outerShdw>
                </a:effectLst>
                <a:latin typeface="Bodoni MT" pitchFamily="18" charset="0"/>
              </a:rPr>
              <a:t>Ibrahim Abdel-</a:t>
            </a:r>
            <a:r>
              <a:rPr lang="en-US" sz="2400" b="1" i="1" dirty="0" err="1">
                <a:solidFill>
                  <a:schemeClr val="tx2">
                    <a:lumMod val="75000"/>
                  </a:schemeClr>
                </a:solidFill>
                <a:effectLst>
                  <a:outerShdw blurRad="38100" dist="38100" dir="2700000" algn="tl">
                    <a:srgbClr val="000000">
                      <a:alpha val="43137"/>
                    </a:srgbClr>
                  </a:outerShdw>
                </a:effectLst>
                <a:latin typeface="Bodoni MT" pitchFamily="18" charset="0"/>
              </a:rPr>
              <a:t>Halim</a:t>
            </a:r>
            <a:r>
              <a:rPr lang="en-US" sz="2400" b="1" i="1" dirty="0">
                <a:solidFill>
                  <a:schemeClr val="tx2">
                    <a:lumMod val="75000"/>
                  </a:schemeClr>
                </a:solidFill>
                <a:effectLst>
                  <a:outerShdw blurRad="38100" dist="38100" dir="2700000" algn="tl">
                    <a:srgbClr val="000000">
                      <a:alpha val="43137"/>
                    </a:srgbClr>
                  </a:outerShdw>
                </a:effectLst>
                <a:latin typeface="Bodoni MT" pitchFamily="18" charset="0"/>
              </a:rPr>
              <a:t>.</a:t>
            </a:r>
            <a:endParaRPr lang="en-US" sz="2400" b="1" dirty="0">
              <a:solidFill>
                <a:schemeClr val="tx2">
                  <a:lumMod val="75000"/>
                </a:schemeClr>
              </a:solidFill>
              <a:effectLst>
                <a:outerShdw blurRad="38100" dist="38100" dir="2700000" algn="tl">
                  <a:srgbClr val="000000">
                    <a:alpha val="43137"/>
                  </a:srgbClr>
                </a:outerShdw>
              </a:effectLst>
              <a:latin typeface="Bodoni MT" pitchFamily="18" charset="0"/>
            </a:endParaRPr>
          </a:p>
          <a:p>
            <a:pPr rtl="1"/>
            <a:r>
              <a:rPr lang="en-US" sz="2400" b="1" i="1" dirty="0">
                <a:solidFill>
                  <a:schemeClr val="tx2">
                    <a:lumMod val="75000"/>
                  </a:schemeClr>
                </a:solidFill>
                <a:effectLst>
                  <a:outerShdw blurRad="38100" dist="38100" dir="2700000" algn="tl">
                    <a:srgbClr val="000000">
                      <a:alpha val="43137"/>
                    </a:srgbClr>
                  </a:outerShdw>
                </a:effectLst>
                <a:latin typeface="Bodoni MT" pitchFamily="18" charset="0"/>
              </a:rPr>
              <a:t>17-Gondi  </a:t>
            </a:r>
            <a:r>
              <a:rPr lang="en-US" sz="2400" b="1" i="1" dirty="0" err="1">
                <a:solidFill>
                  <a:schemeClr val="tx2">
                    <a:lumMod val="75000"/>
                  </a:schemeClr>
                </a:solidFill>
                <a:effectLst>
                  <a:outerShdw blurRad="38100" dist="38100" dir="2700000" algn="tl">
                    <a:srgbClr val="000000">
                      <a:alpha val="43137"/>
                    </a:srgbClr>
                  </a:outerShdw>
                </a:effectLst>
                <a:latin typeface="Bodoni MT" pitchFamily="18" charset="0"/>
              </a:rPr>
              <a:t>Zakka</a:t>
            </a:r>
            <a:r>
              <a:rPr lang="en-US" sz="2400" b="1" i="1" dirty="0">
                <a:solidFill>
                  <a:schemeClr val="tx2">
                    <a:lumMod val="75000"/>
                  </a:schemeClr>
                </a:solidFill>
                <a:effectLst>
                  <a:outerShdw blurRad="38100" dist="38100" dir="2700000" algn="tl">
                    <a:srgbClr val="000000">
                      <a:alpha val="43137"/>
                    </a:srgbClr>
                  </a:outerShdw>
                </a:effectLst>
                <a:latin typeface="Bodoni MT" pitchFamily="18" charset="0"/>
              </a:rPr>
              <a:t>  Gondi.</a:t>
            </a:r>
            <a:endParaRPr lang="en-US" sz="2400" b="1" dirty="0">
              <a:solidFill>
                <a:schemeClr val="tx2">
                  <a:lumMod val="75000"/>
                </a:schemeClr>
              </a:solidFill>
              <a:effectLst>
                <a:outerShdw blurRad="38100" dist="38100" dir="2700000" algn="tl">
                  <a:srgbClr val="000000">
                    <a:alpha val="43137"/>
                  </a:srgbClr>
                </a:outerShdw>
              </a:effectLst>
              <a:latin typeface="Bodoni MT" pitchFamily="18" charset="0"/>
            </a:endParaRPr>
          </a:p>
          <a:p>
            <a:r>
              <a:rPr lang="en-US" sz="2400" b="1" i="1" dirty="0">
                <a:solidFill>
                  <a:schemeClr val="tx2">
                    <a:lumMod val="75000"/>
                  </a:schemeClr>
                </a:solidFill>
                <a:effectLst>
                  <a:outerShdw blurRad="38100" dist="38100" dir="2700000" algn="tl">
                    <a:srgbClr val="000000">
                      <a:alpha val="43137"/>
                    </a:srgbClr>
                  </a:outerShdw>
                </a:effectLst>
                <a:latin typeface="Bodoni MT" pitchFamily="18" charset="0"/>
              </a:rPr>
              <a:t> </a:t>
            </a:r>
            <a:endParaRPr lang="en-US" sz="2400" b="1" dirty="0">
              <a:solidFill>
                <a:schemeClr val="tx2">
                  <a:lumMod val="75000"/>
                </a:schemeClr>
              </a:solidFill>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2621115475"/>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9144000" cy="5078313"/>
          </a:xfrm>
          <a:prstGeom prst="rect">
            <a:avLst/>
          </a:prstGeom>
        </p:spPr>
        <p:txBody>
          <a:bodyPr wrap="square">
            <a:spAutoFit/>
          </a:bodyPr>
          <a:lstStyle/>
          <a:p>
            <a:pPr algn="ctr"/>
            <a:r>
              <a:rPr lang="en-US" sz="3600" b="1" i="1" u="sng" dirty="0" smtClean="0">
                <a:solidFill>
                  <a:srgbClr val="FF0000"/>
                </a:solidFill>
                <a:effectLst>
                  <a:outerShdw blurRad="38100" dist="38100" dir="2700000" algn="tl">
                    <a:srgbClr val="000000">
                      <a:alpha val="43137"/>
                    </a:srgbClr>
                  </a:outerShdw>
                </a:effectLst>
                <a:latin typeface="Bodoni MT" pitchFamily="18" charset="0"/>
              </a:rPr>
              <a:t>3-Health care-acquired pneumonia</a:t>
            </a:r>
          </a:p>
          <a:p>
            <a:endParaRPr lang="en-US" sz="32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-Health care-acquired pneumonia is a bacterial infection that occurs in people who live in long-term care facilities or who receive care in outpatient clinics, including kidney dialysis centers. Like hospital-acquired pneumonia, health care-acquired pneumonia can be caused by bacteria that are more resistant to antibiotics.</a:t>
            </a:r>
            <a:endParaRPr lang="en-US" sz="3200" b="1" i="1" dirty="0">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3660329928"/>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200"/>
            <a:ext cx="9144000" cy="4093428"/>
          </a:xfrm>
          <a:prstGeom prst="rect">
            <a:avLst/>
          </a:prstGeom>
        </p:spPr>
        <p:txBody>
          <a:bodyPr wrap="square">
            <a:spAutoFit/>
          </a:bodyPr>
          <a:lstStyle/>
          <a:p>
            <a:pPr algn="ctr"/>
            <a:r>
              <a:rPr lang="en-US" sz="3600" b="1" i="1" u="sng" dirty="0">
                <a:solidFill>
                  <a:srgbClr val="FF0000"/>
                </a:solidFill>
                <a:effectLst>
                  <a:outerShdw blurRad="38100" dist="38100" dir="2700000" algn="tl">
                    <a:srgbClr val="000000">
                      <a:alpha val="43137"/>
                    </a:srgbClr>
                  </a:outerShdw>
                </a:effectLst>
                <a:latin typeface="Bodoni MT" pitchFamily="18" charset="0"/>
              </a:rPr>
              <a:t>4-Aspiration pneumonia</a:t>
            </a:r>
          </a:p>
          <a:p>
            <a:endParaRPr lang="en-US" sz="32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a:t>
            </a:r>
            <a:r>
              <a:rPr lang="en-US" sz="3200" b="1" i="1" dirty="0">
                <a:effectLst>
                  <a:outerShdw blurRad="38100" dist="38100" dir="2700000" algn="tl">
                    <a:srgbClr val="000000">
                      <a:alpha val="43137"/>
                    </a:srgbClr>
                  </a:outerShdw>
                </a:effectLst>
                <a:latin typeface="Bodoni MT" pitchFamily="18" charset="0"/>
              </a:rPr>
              <a:t>Aspiration pneumonia occurs when you inhale food, drink, vomit or saliva into your lungs. Aspiration is more likely if something disturbs your normal gag reflex, such as a brain injury or swallowing problem, or excessive use of alcohol or drugs.</a:t>
            </a:r>
          </a:p>
        </p:txBody>
      </p:sp>
    </p:spTree>
    <p:extLst>
      <p:ext uri="{BB962C8B-B14F-4D97-AF65-F5344CB8AC3E}">
        <p14:creationId xmlns:p14="http://schemas.microsoft.com/office/powerpoint/2010/main" val="37240939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5139869"/>
          </a:xfrm>
          <a:prstGeom prst="rect">
            <a:avLst/>
          </a:prstGeom>
        </p:spPr>
        <p:txBody>
          <a:bodyPr wrap="square">
            <a:spAutoFit/>
          </a:bodyPr>
          <a:lstStyle/>
          <a:p>
            <a:pPr algn="ctr"/>
            <a:r>
              <a:rPr lang="en-US" sz="3600" b="1" i="1" u="sng" dirty="0">
                <a:solidFill>
                  <a:srgbClr val="FF0000"/>
                </a:solidFill>
                <a:effectLst>
                  <a:outerShdw blurRad="38100" dist="38100" dir="2700000" algn="tl">
                    <a:srgbClr val="000000">
                      <a:alpha val="43137"/>
                    </a:srgbClr>
                  </a:outerShdw>
                </a:effectLst>
                <a:latin typeface="Bodoni MT" pitchFamily="18" charset="0"/>
              </a:rPr>
              <a:t>Causes of pneumonia</a:t>
            </a:r>
            <a:endParaRPr lang="en-US" sz="3600" b="1" i="1" dirty="0">
              <a:solidFill>
                <a:srgbClr val="FF0000"/>
              </a:solidFill>
              <a:effectLst>
                <a:outerShdw blurRad="38100" dist="38100" dir="2700000" algn="tl">
                  <a:srgbClr val="000000">
                    <a:alpha val="43137"/>
                  </a:srgbClr>
                </a:outerShdw>
              </a:effectLst>
              <a:latin typeface="Bodoni MT" pitchFamily="18" charset="0"/>
            </a:endParaRPr>
          </a:p>
          <a:p>
            <a:endParaRPr lang="en-US" sz="32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There </a:t>
            </a:r>
            <a:r>
              <a:rPr lang="en-US" sz="3200" b="1" i="1" dirty="0">
                <a:effectLst>
                  <a:outerShdw blurRad="38100" dist="38100" dir="2700000" algn="tl">
                    <a:srgbClr val="000000">
                      <a:alpha val="43137"/>
                    </a:srgbClr>
                  </a:outerShdw>
                </a:effectLst>
                <a:latin typeface="Bodoni MT" pitchFamily="18" charset="0"/>
              </a:rPr>
              <a:t>are several types of infectious agents that can cause pneumonia.</a:t>
            </a:r>
          </a:p>
          <a:p>
            <a:endParaRPr lang="en-US" sz="3200" b="1" i="1" u="sng" dirty="0" smtClean="0">
              <a:solidFill>
                <a:srgbClr val="FF0000"/>
              </a:solidFill>
              <a:effectLst>
                <a:outerShdw blurRad="38100" dist="38100" dir="2700000" algn="tl">
                  <a:srgbClr val="000000">
                    <a:alpha val="43137"/>
                  </a:srgbClr>
                </a:outerShdw>
              </a:effectLst>
              <a:latin typeface="Bodoni MT" pitchFamily="18" charset="0"/>
            </a:endParaRPr>
          </a:p>
          <a:p>
            <a:pPr algn="ctr"/>
            <a:endParaRPr lang="en-US" sz="3200" b="1" i="1" u="sng" dirty="0" smtClean="0">
              <a:solidFill>
                <a:srgbClr val="FF0000"/>
              </a:solidFill>
              <a:effectLst>
                <a:outerShdw blurRad="38100" dist="38100" dir="2700000" algn="tl">
                  <a:srgbClr val="000000">
                    <a:alpha val="43137"/>
                  </a:srgbClr>
                </a:outerShdw>
              </a:effectLst>
              <a:latin typeface="Bodoni MT" pitchFamily="18" charset="0"/>
            </a:endParaRPr>
          </a:p>
          <a:p>
            <a:pPr algn="ctr"/>
            <a:r>
              <a:rPr lang="en-US" sz="3600" b="1" i="1" u="sng" dirty="0" smtClean="0">
                <a:solidFill>
                  <a:srgbClr val="FF0000"/>
                </a:solidFill>
                <a:effectLst>
                  <a:outerShdw blurRad="38100" dist="38100" dir="2700000" algn="tl">
                    <a:srgbClr val="000000">
                      <a:alpha val="43137"/>
                    </a:srgbClr>
                  </a:outerShdw>
                </a:effectLst>
                <a:latin typeface="Bodoni MT" pitchFamily="18" charset="0"/>
              </a:rPr>
              <a:t>A-Bacterial </a:t>
            </a:r>
            <a:r>
              <a:rPr lang="en-US" sz="3600" b="1" i="1" u="sng" dirty="0">
                <a:solidFill>
                  <a:srgbClr val="FF0000"/>
                </a:solidFill>
                <a:effectLst>
                  <a:outerShdw blurRad="38100" dist="38100" dir="2700000" algn="tl">
                    <a:srgbClr val="000000">
                      <a:alpha val="43137"/>
                    </a:srgbClr>
                  </a:outerShdw>
                </a:effectLst>
                <a:latin typeface="Bodoni MT" pitchFamily="18" charset="0"/>
              </a:rPr>
              <a:t>pneumonia</a:t>
            </a:r>
            <a:endParaRPr lang="en-US" sz="3600" b="1" i="1" dirty="0">
              <a:solidFill>
                <a:srgbClr val="FF0000"/>
              </a:solidFill>
              <a:effectLst>
                <a:outerShdw blurRad="38100" dist="38100" dir="2700000" algn="tl">
                  <a:srgbClr val="000000">
                    <a:alpha val="43137"/>
                  </a:srgbClr>
                </a:outerShdw>
              </a:effectLst>
              <a:latin typeface="Bodoni MT" pitchFamily="18" charset="0"/>
            </a:endParaRPr>
          </a:p>
          <a:p>
            <a:endParaRPr lang="en-US" sz="32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The </a:t>
            </a:r>
            <a:r>
              <a:rPr lang="en-US" sz="3200" b="1" i="1" dirty="0">
                <a:effectLst>
                  <a:outerShdw blurRad="38100" dist="38100" dir="2700000" algn="tl">
                    <a:srgbClr val="000000">
                      <a:alpha val="43137"/>
                    </a:srgbClr>
                  </a:outerShdw>
                </a:effectLst>
                <a:latin typeface="Bodoni MT" pitchFamily="18" charset="0"/>
              </a:rPr>
              <a:t>most common cause of </a:t>
            </a:r>
            <a:r>
              <a:rPr lang="en-US" sz="3200" b="1" i="1" u="sng" dirty="0">
                <a:effectLst>
                  <a:outerShdw blurRad="38100" dist="38100" dir="2700000" algn="tl">
                    <a:srgbClr val="000000">
                      <a:alpha val="43137"/>
                    </a:srgbClr>
                  </a:outerShdw>
                </a:effectLst>
                <a:latin typeface="Bodoni MT" pitchFamily="18" charset="0"/>
                <a:hlinkClick r:id="rId2"/>
              </a:rPr>
              <a:t>bacterial pneumonia</a:t>
            </a:r>
            <a:r>
              <a:rPr lang="en-US" sz="3200" b="1" i="1" dirty="0">
                <a:effectLst>
                  <a:outerShdw blurRad="38100" dist="38100" dir="2700000" algn="tl">
                    <a:srgbClr val="000000">
                      <a:alpha val="43137"/>
                    </a:srgbClr>
                  </a:outerShdw>
                </a:effectLst>
                <a:latin typeface="Bodoni MT" pitchFamily="18" charset="0"/>
              </a:rPr>
              <a:t> is Streptococcal pneumonia</a:t>
            </a:r>
          </a:p>
        </p:txBody>
      </p:sp>
    </p:spTree>
    <p:extLst>
      <p:ext uri="{BB962C8B-B14F-4D97-AF65-F5344CB8AC3E}">
        <p14:creationId xmlns:p14="http://schemas.microsoft.com/office/powerpoint/2010/main" val="4125753266"/>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6063198"/>
          </a:xfrm>
          <a:prstGeom prst="rect">
            <a:avLst/>
          </a:prstGeom>
        </p:spPr>
        <p:txBody>
          <a:bodyPr wrap="square">
            <a:spAutoFit/>
          </a:bodyPr>
          <a:lstStyle/>
          <a:p>
            <a:pPr algn="ctr"/>
            <a:r>
              <a:rPr lang="en-US" sz="3600" b="1" i="1" u="sng" dirty="0">
                <a:solidFill>
                  <a:srgbClr val="FF0000"/>
                </a:solidFill>
                <a:effectLst>
                  <a:outerShdw blurRad="38100" dist="38100" dir="2700000" algn="tl">
                    <a:srgbClr val="000000">
                      <a:alpha val="43137"/>
                    </a:srgbClr>
                  </a:outerShdw>
                </a:effectLst>
                <a:latin typeface="Bodoni MT" pitchFamily="18" charset="0"/>
              </a:rPr>
              <a:t>B-Viral pneumonia</a:t>
            </a:r>
          </a:p>
          <a:p>
            <a:endParaRPr lang="en-US" sz="32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Respiratory </a:t>
            </a:r>
            <a:r>
              <a:rPr lang="en-US" sz="3200" b="1" i="1" dirty="0">
                <a:effectLst>
                  <a:outerShdw blurRad="38100" dist="38100" dir="2700000" algn="tl">
                    <a:srgbClr val="000000">
                      <a:alpha val="43137"/>
                    </a:srgbClr>
                  </a:outerShdw>
                </a:effectLst>
                <a:latin typeface="Bodoni MT" pitchFamily="18" charset="0"/>
              </a:rPr>
              <a:t>viruses are often the cause of pneumonia. Some examples include:</a:t>
            </a:r>
          </a:p>
          <a:p>
            <a:pPr lvl="0"/>
            <a:endParaRPr lang="en-US" sz="3200" b="1" i="1" dirty="0" smtClean="0">
              <a:effectLst>
                <a:outerShdw blurRad="38100" dist="38100" dir="2700000" algn="tl">
                  <a:srgbClr val="000000">
                    <a:alpha val="43137"/>
                  </a:srgbClr>
                </a:outerShdw>
              </a:effectLst>
              <a:latin typeface="Bodoni MT" pitchFamily="18" charset="0"/>
            </a:endParaRPr>
          </a:p>
          <a:p>
            <a:pPr lvl="0"/>
            <a:r>
              <a:rPr lang="en-US" sz="3200" b="1" i="1" dirty="0" smtClean="0">
                <a:effectLst>
                  <a:outerShdw blurRad="38100" dist="38100" dir="2700000" algn="tl">
                    <a:srgbClr val="000000">
                      <a:alpha val="43137"/>
                    </a:srgbClr>
                  </a:outerShdw>
                </a:effectLst>
                <a:latin typeface="Bodoni MT" pitchFamily="18" charset="0"/>
              </a:rPr>
              <a:t>1- influenza </a:t>
            </a:r>
            <a:r>
              <a:rPr lang="en-US" sz="3200" b="1" i="1" dirty="0">
                <a:effectLst>
                  <a:outerShdw blurRad="38100" dist="38100" dir="2700000" algn="tl">
                    <a:srgbClr val="000000">
                      <a:alpha val="43137"/>
                    </a:srgbClr>
                  </a:outerShdw>
                </a:effectLst>
                <a:latin typeface="Bodoni MT" pitchFamily="18" charset="0"/>
              </a:rPr>
              <a:t>(</a:t>
            </a:r>
            <a:r>
              <a:rPr lang="en-US" sz="3200" b="1" i="1" u="sng" dirty="0">
                <a:effectLst>
                  <a:outerShdw blurRad="38100" dist="38100" dir="2700000" algn="tl">
                    <a:srgbClr val="000000">
                      <a:alpha val="43137"/>
                    </a:srgbClr>
                  </a:outerShdw>
                </a:effectLst>
                <a:latin typeface="Bodoni MT" pitchFamily="18" charset="0"/>
                <a:hlinkClick r:id="rId2"/>
              </a:rPr>
              <a:t>flu</a:t>
            </a:r>
            <a:r>
              <a:rPr lang="en-US" sz="3200" b="1" i="1" dirty="0">
                <a:effectLst>
                  <a:outerShdw blurRad="38100" dist="38100" dir="2700000" algn="tl">
                    <a:srgbClr val="000000">
                      <a:alpha val="43137"/>
                    </a:srgbClr>
                  </a:outerShdw>
                </a:effectLst>
                <a:latin typeface="Bodoni MT" pitchFamily="18" charset="0"/>
              </a:rPr>
              <a:t>)</a:t>
            </a:r>
          </a:p>
          <a:p>
            <a:pPr lvl="0"/>
            <a:r>
              <a:rPr lang="en-US" sz="3200" b="1" i="1" dirty="0" smtClean="0">
                <a:effectLst>
                  <a:outerShdw blurRad="38100" dist="38100" dir="2700000" algn="tl">
                    <a:srgbClr val="000000">
                      <a:alpha val="43137"/>
                    </a:srgbClr>
                  </a:outerShdw>
                </a:effectLst>
                <a:latin typeface="Bodoni MT" pitchFamily="18" charset="0"/>
                <a:hlinkClick r:id="rId3"/>
              </a:rPr>
              <a:t>2-respiratory </a:t>
            </a:r>
            <a:r>
              <a:rPr lang="en-US" sz="3200" b="1" i="1" dirty="0">
                <a:effectLst>
                  <a:outerShdw blurRad="38100" dist="38100" dir="2700000" algn="tl">
                    <a:srgbClr val="000000">
                      <a:alpha val="43137"/>
                    </a:srgbClr>
                  </a:outerShdw>
                </a:effectLst>
                <a:latin typeface="Bodoni MT" pitchFamily="18" charset="0"/>
                <a:hlinkClick r:id="rId3"/>
              </a:rPr>
              <a:t>syncytial virus (RSV)</a:t>
            </a:r>
            <a:endParaRPr lang="en-US" sz="3200" b="1" i="1" dirty="0">
              <a:effectLst>
                <a:outerShdw blurRad="38100" dist="38100" dir="2700000" algn="tl">
                  <a:srgbClr val="000000">
                    <a:alpha val="43137"/>
                  </a:srgbClr>
                </a:outerShdw>
              </a:effectLst>
              <a:latin typeface="Bodoni MT" pitchFamily="18" charset="0"/>
            </a:endParaRPr>
          </a:p>
          <a:p>
            <a:pPr lvl="0"/>
            <a:r>
              <a:rPr lang="en-US" sz="3200" b="1" i="1" dirty="0">
                <a:effectLst>
                  <a:outerShdw blurRad="38100" dist="38100" dir="2700000" algn="tl">
                    <a:srgbClr val="000000">
                      <a:alpha val="43137"/>
                    </a:srgbClr>
                  </a:outerShdw>
                </a:effectLst>
                <a:latin typeface="Bodoni MT" pitchFamily="18" charset="0"/>
                <a:hlinkClick r:id="rId4"/>
              </a:rPr>
              <a:t>3</a:t>
            </a:r>
            <a:r>
              <a:rPr lang="en-US" sz="3200" b="1" i="1" dirty="0" smtClean="0">
                <a:effectLst>
                  <a:outerShdw blurRad="38100" dist="38100" dir="2700000" algn="tl">
                    <a:srgbClr val="000000">
                      <a:alpha val="43137"/>
                    </a:srgbClr>
                  </a:outerShdw>
                </a:effectLst>
                <a:latin typeface="Bodoni MT" pitchFamily="18" charset="0"/>
                <a:hlinkClick r:id="rId4"/>
              </a:rPr>
              <a:t>-rhinoviruses</a:t>
            </a:r>
            <a:r>
              <a:rPr lang="en-US" sz="3200" b="1" i="1" dirty="0">
                <a:effectLst>
                  <a:outerShdw blurRad="38100" dist="38100" dir="2700000" algn="tl">
                    <a:srgbClr val="000000">
                      <a:alpha val="43137"/>
                    </a:srgbClr>
                  </a:outerShdw>
                </a:effectLst>
                <a:latin typeface="Bodoni MT" pitchFamily="18" charset="0"/>
              </a:rPr>
              <a:t> (common cold)</a:t>
            </a:r>
          </a:p>
          <a:p>
            <a:endParaRPr lang="en-US" sz="3200" b="1" i="1" dirty="0">
              <a:effectLst>
                <a:outerShdw blurRad="38100" dist="38100" dir="2700000" algn="tl">
                  <a:srgbClr val="000000">
                    <a:alpha val="43137"/>
                  </a:srgbClr>
                </a:outerShdw>
              </a:effectLst>
              <a:latin typeface="Bodoni MT" pitchFamily="18" charset="0"/>
              <a:hlinkClick r:id="rId5"/>
            </a:endParaRPr>
          </a:p>
          <a:p>
            <a:r>
              <a:rPr lang="en-US" sz="3200" b="1" i="1" dirty="0" smtClean="0">
                <a:effectLst>
                  <a:outerShdw blurRad="38100" dist="38100" dir="2700000" algn="tl">
                    <a:srgbClr val="000000">
                      <a:alpha val="43137"/>
                    </a:srgbClr>
                  </a:outerShdw>
                </a:effectLst>
                <a:latin typeface="Bodoni MT" pitchFamily="18" charset="0"/>
                <a:hlinkClick r:id="rId5"/>
              </a:rPr>
              <a:t>Viral </a:t>
            </a:r>
            <a:r>
              <a:rPr lang="en-US" sz="3200" b="1" i="1" dirty="0">
                <a:effectLst>
                  <a:outerShdw blurRad="38100" dist="38100" dir="2700000" algn="tl">
                    <a:srgbClr val="000000">
                      <a:alpha val="43137"/>
                    </a:srgbClr>
                  </a:outerShdw>
                </a:effectLst>
                <a:latin typeface="Bodoni MT" pitchFamily="18" charset="0"/>
                <a:hlinkClick r:id="rId5"/>
              </a:rPr>
              <a:t>pneumonia</a:t>
            </a:r>
            <a:r>
              <a:rPr lang="en-US" sz="3200" b="1" i="1" dirty="0">
                <a:effectLst>
                  <a:outerShdw blurRad="38100" dist="38100" dir="2700000" algn="tl">
                    <a:srgbClr val="000000">
                      <a:alpha val="43137"/>
                    </a:srgbClr>
                  </a:outerShdw>
                </a:effectLst>
                <a:latin typeface="Bodoni MT" pitchFamily="18" charset="0"/>
              </a:rPr>
              <a:t> is usually milder and can improve in one to three weeks without treatment.</a:t>
            </a:r>
          </a:p>
        </p:txBody>
      </p:sp>
    </p:spTree>
    <p:extLst>
      <p:ext uri="{BB962C8B-B14F-4D97-AF65-F5344CB8AC3E}">
        <p14:creationId xmlns:p14="http://schemas.microsoft.com/office/powerpoint/2010/main" val="165937956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5" y="1066800"/>
            <a:ext cx="9144000" cy="5016758"/>
          </a:xfrm>
          <a:prstGeom prst="rect">
            <a:avLst/>
          </a:prstGeom>
        </p:spPr>
        <p:txBody>
          <a:bodyPr wrap="square">
            <a:spAutoFit/>
          </a:bodyPr>
          <a:lstStyle/>
          <a:p>
            <a:pPr algn="ctr"/>
            <a:r>
              <a:rPr lang="en-US" sz="3200" b="1" i="1" u="sng" dirty="0">
                <a:solidFill>
                  <a:srgbClr val="FF0000"/>
                </a:solidFill>
                <a:effectLst>
                  <a:outerShdw blurRad="38100" dist="38100" dir="2700000" algn="tl">
                    <a:srgbClr val="000000">
                      <a:alpha val="43137"/>
                    </a:srgbClr>
                  </a:outerShdw>
                </a:effectLst>
                <a:latin typeface="Bodoni MT" pitchFamily="18" charset="0"/>
              </a:rPr>
              <a:t>C-Fungal pneumonia</a:t>
            </a:r>
          </a:p>
          <a:p>
            <a:endParaRPr lang="en-US" sz="32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Fungi </a:t>
            </a:r>
            <a:r>
              <a:rPr lang="en-US" sz="3200" b="1" i="1" dirty="0">
                <a:effectLst>
                  <a:outerShdw blurRad="38100" dist="38100" dir="2700000" algn="tl">
                    <a:srgbClr val="000000">
                      <a:alpha val="43137"/>
                    </a:srgbClr>
                  </a:outerShdw>
                </a:effectLst>
                <a:latin typeface="Bodoni MT" pitchFamily="18" charset="0"/>
              </a:rPr>
              <a:t>from soil or bird droppings can cause pneumonia. They most often cause pneumonia in people with </a:t>
            </a:r>
            <a:r>
              <a:rPr lang="en-US" sz="3200" b="1" i="1" dirty="0">
                <a:effectLst>
                  <a:outerShdw blurRad="38100" dist="38100" dir="2700000" algn="tl">
                    <a:srgbClr val="000000">
                      <a:alpha val="43137"/>
                    </a:srgbClr>
                  </a:outerShdw>
                </a:effectLst>
                <a:latin typeface="Bodoni MT" pitchFamily="18" charset="0"/>
                <a:hlinkClick r:id="rId2"/>
              </a:rPr>
              <a:t>weakened immune systems</a:t>
            </a:r>
            <a:r>
              <a:rPr lang="en-US" sz="3200" b="1" i="1" dirty="0">
                <a:effectLst>
                  <a:outerShdw blurRad="38100" dist="38100" dir="2700000" algn="tl">
                    <a:srgbClr val="000000">
                      <a:alpha val="43137"/>
                    </a:srgbClr>
                  </a:outerShdw>
                </a:effectLst>
                <a:latin typeface="Bodoni MT" pitchFamily="18" charset="0"/>
              </a:rPr>
              <a:t>. Examples of fungi that can cause pneumonia include:</a:t>
            </a:r>
          </a:p>
          <a:p>
            <a:pPr lvl="0"/>
            <a:r>
              <a:rPr lang="en-US" sz="3200" b="1" i="1" dirty="0" smtClean="0">
                <a:effectLst>
                  <a:outerShdw blurRad="38100" dist="38100" dir="2700000" algn="tl">
                    <a:srgbClr val="000000">
                      <a:alpha val="43137"/>
                    </a:srgbClr>
                  </a:outerShdw>
                </a:effectLst>
                <a:latin typeface="Bodoni MT" pitchFamily="18" charset="0"/>
              </a:rPr>
              <a:t>1-Pneumocystis </a:t>
            </a:r>
            <a:r>
              <a:rPr lang="en-US" sz="3200" b="1" i="1" dirty="0" err="1" smtClean="0">
                <a:effectLst>
                  <a:outerShdw blurRad="38100" dist="38100" dir="2700000" algn="tl">
                    <a:srgbClr val="000000">
                      <a:alpha val="43137"/>
                    </a:srgbClr>
                  </a:outerShdw>
                </a:effectLst>
                <a:latin typeface="Bodoni MT" pitchFamily="18" charset="0"/>
              </a:rPr>
              <a:t>jirovecii</a:t>
            </a:r>
            <a:r>
              <a:rPr lang="en-US" sz="3200" b="1" i="1" dirty="0">
                <a:effectLst>
                  <a:outerShdw blurRad="38100" dist="38100" dir="2700000" algn="tl">
                    <a:srgbClr val="000000">
                      <a:alpha val="43137"/>
                    </a:srgbClr>
                  </a:outerShdw>
                </a:effectLst>
                <a:latin typeface="Bodoni MT" pitchFamily="18" charset="0"/>
              </a:rPr>
              <a:t>.</a:t>
            </a:r>
            <a:r>
              <a:rPr lang="en-US" sz="3200" b="1" i="1" dirty="0" smtClean="0">
                <a:effectLst>
                  <a:outerShdw blurRad="38100" dist="38100" dir="2700000" algn="tl">
                    <a:srgbClr val="000000">
                      <a:alpha val="43137"/>
                    </a:srgbClr>
                  </a:outerShdw>
                </a:effectLst>
                <a:latin typeface="Bodoni MT" pitchFamily="18" charset="0"/>
              </a:rPr>
              <a:t>                    </a:t>
            </a:r>
            <a:endParaRPr lang="en-US" sz="3200" b="1" i="1" dirty="0">
              <a:effectLst>
                <a:outerShdw blurRad="38100" dist="38100" dir="2700000" algn="tl">
                  <a:srgbClr val="000000">
                    <a:alpha val="43137"/>
                  </a:srgbClr>
                </a:outerShdw>
              </a:effectLst>
              <a:latin typeface="Bodoni MT" pitchFamily="18" charset="0"/>
            </a:endParaRPr>
          </a:p>
          <a:p>
            <a:pPr lvl="0"/>
            <a:r>
              <a:rPr lang="en-US" sz="3200" b="1" i="1" dirty="0" smtClean="0">
                <a:effectLst>
                  <a:outerShdw blurRad="38100" dist="38100" dir="2700000" algn="tl">
                    <a:srgbClr val="000000">
                      <a:alpha val="43137"/>
                    </a:srgbClr>
                  </a:outerShdw>
                </a:effectLst>
                <a:latin typeface="Bodoni MT" pitchFamily="18" charset="0"/>
              </a:rPr>
              <a:t>2-Cryptococcus</a:t>
            </a:r>
            <a:r>
              <a:rPr lang="en-US" sz="3200" b="1" i="1" dirty="0">
                <a:effectLst>
                  <a:outerShdw blurRad="38100" dist="38100" dir="2700000" algn="tl">
                    <a:srgbClr val="000000">
                      <a:alpha val="43137"/>
                    </a:srgbClr>
                  </a:outerShdw>
                </a:effectLst>
                <a:latin typeface="Bodoni MT" pitchFamily="18" charset="0"/>
              </a:rPr>
              <a:t> species                </a:t>
            </a:r>
          </a:p>
          <a:p>
            <a:pPr lvl="0"/>
            <a:r>
              <a:rPr lang="en-US" sz="3200" b="1" i="1" u="sng" dirty="0" smtClean="0">
                <a:effectLst>
                  <a:outerShdw blurRad="38100" dist="38100" dir="2700000" algn="tl">
                    <a:srgbClr val="000000">
                      <a:alpha val="43137"/>
                    </a:srgbClr>
                  </a:outerShdw>
                </a:effectLst>
                <a:latin typeface="Bodoni MT" pitchFamily="18" charset="0"/>
                <a:hlinkClick r:id="rId3"/>
              </a:rPr>
              <a:t>3-Histoplasmosis</a:t>
            </a:r>
            <a:r>
              <a:rPr lang="en-US" sz="3200" b="1" i="1" dirty="0">
                <a:effectLst>
                  <a:outerShdw blurRad="38100" dist="38100" dir="2700000" algn="tl">
                    <a:srgbClr val="000000">
                      <a:alpha val="43137"/>
                    </a:srgbClr>
                  </a:outerShdw>
                </a:effectLst>
                <a:latin typeface="Bodoni MT" pitchFamily="18" charset="0"/>
              </a:rPr>
              <a:t> species</a:t>
            </a:r>
          </a:p>
        </p:txBody>
      </p:sp>
    </p:spTree>
    <p:extLst>
      <p:ext uri="{BB962C8B-B14F-4D97-AF65-F5344CB8AC3E}">
        <p14:creationId xmlns:p14="http://schemas.microsoft.com/office/powerpoint/2010/main" val="499321350"/>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2" y="457200"/>
            <a:ext cx="9144000" cy="6124754"/>
          </a:xfrm>
          <a:prstGeom prst="rect">
            <a:avLst/>
          </a:prstGeom>
        </p:spPr>
        <p:txBody>
          <a:bodyPr wrap="square">
            <a:spAutoFit/>
          </a:bodyPr>
          <a:lstStyle/>
          <a:p>
            <a:pPr algn="ctr"/>
            <a:r>
              <a:rPr lang="en-US" sz="4000" b="1" i="1" u="sng" dirty="0">
                <a:solidFill>
                  <a:srgbClr val="FF0000"/>
                </a:solidFill>
                <a:effectLst>
                  <a:outerShdw blurRad="38100" dist="38100" dir="2700000" algn="tl">
                    <a:srgbClr val="000000">
                      <a:alpha val="43137"/>
                    </a:srgbClr>
                  </a:outerShdw>
                </a:effectLst>
                <a:latin typeface="Bodoni MT" pitchFamily="18" charset="0"/>
              </a:rPr>
              <a:t>Pneumonia stages</a:t>
            </a:r>
            <a:endParaRPr lang="en-US" sz="4000" b="1" i="1" dirty="0">
              <a:solidFill>
                <a:srgbClr val="FF0000"/>
              </a:solidFill>
              <a:effectLst>
                <a:outerShdw blurRad="38100" dist="38100" dir="2700000" algn="tl">
                  <a:srgbClr val="000000">
                    <a:alpha val="43137"/>
                  </a:srgbClr>
                </a:outerShdw>
              </a:effectLst>
              <a:latin typeface="Bodoni MT" pitchFamily="18" charset="0"/>
            </a:endParaRPr>
          </a:p>
          <a:p>
            <a:endParaRPr lang="en-US" sz="32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Pneumonia </a:t>
            </a:r>
            <a:r>
              <a:rPr lang="en-US" sz="3200" b="1" i="1" dirty="0">
                <a:effectLst>
                  <a:outerShdw blurRad="38100" dist="38100" dir="2700000" algn="tl">
                    <a:srgbClr val="000000">
                      <a:alpha val="43137"/>
                    </a:srgbClr>
                  </a:outerShdw>
                </a:effectLst>
                <a:latin typeface="Bodoni MT" pitchFamily="18" charset="0"/>
              </a:rPr>
              <a:t>may be classified based off the area of the lungs it’s affecting:</a:t>
            </a:r>
          </a:p>
          <a:p>
            <a:endParaRPr lang="en-US" sz="3200" b="1" i="1" u="sng" dirty="0" smtClean="0">
              <a:solidFill>
                <a:srgbClr val="FF0000"/>
              </a:solidFill>
              <a:effectLst>
                <a:outerShdw blurRad="38100" dist="38100" dir="2700000" algn="tl">
                  <a:srgbClr val="000000">
                    <a:alpha val="43137"/>
                  </a:srgbClr>
                </a:outerShdw>
              </a:effectLst>
              <a:latin typeface="Bodoni MT" pitchFamily="18" charset="0"/>
            </a:endParaRPr>
          </a:p>
          <a:p>
            <a:r>
              <a:rPr lang="en-US" sz="3200" b="1" i="1" u="sng" dirty="0" smtClean="0">
                <a:solidFill>
                  <a:srgbClr val="FF0000"/>
                </a:solidFill>
                <a:effectLst>
                  <a:outerShdw blurRad="38100" dist="38100" dir="2700000" algn="tl">
                    <a:srgbClr val="000000">
                      <a:alpha val="43137"/>
                    </a:srgbClr>
                  </a:outerShdw>
                </a:effectLst>
                <a:latin typeface="Bodoni MT" pitchFamily="18" charset="0"/>
              </a:rPr>
              <a:t>1-Bronchopneumonia</a:t>
            </a:r>
            <a:endParaRPr lang="en-US" sz="3200" b="1" i="1" u="sng" dirty="0">
              <a:solidFill>
                <a:srgbClr val="FF0000"/>
              </a:solidFill>
              <a:effectLst>
                <a:outerShdw blurRad="38100" dist="38100" dir="2700000" algn="tl">
                  <a:srgbClr val="000000">
                    <a:alpha val="43137"/>
                  </a:srgbClr>
                </a:outerShdw>
              </a:effectLst>
              <a:latin typeface="Bodoni MT" pitchFamily="18" charset="0"/>
            </a:endParaRPr>
          </a:p>
          <a:p>
            <a:endParaRPr lang="en-US" sz="3200" b="1" i="1" u="sng" dirty="0" smtClean="0">
              <a:effectLst>
                <a:outerShdw blurRad="38100" dist="38100" dir="2700000" algn="tl">
                  <a:srgbClr val="000000">
                    <a:alpha val="43137"/>
                  </a:srgbClr>
                </a:outerShdw>
              </a:effectLst>
              <a:latin typeface="Bodoni MT" pitchFamily="18" charset="0"/>
              <a:hlinkClick r:id="rId2"/>
            </a:endParaRPr>
          </a:p>
          <a:p>
            <a:r>
              <a:rPr lang="en-US" sz="3200" b="1" i="1" u="sng" dirty="0" smtClean="0">
                <a:effectLst>
                  <a:outerShdw blurRad="38100" dist="38100" dir="2700000" algn="tl">
                    <a:srgbClr val="000000">
                      <a:alpha val="43137"/>
                    </a:srgbClr>
                  </a:outerShdw>
                </a:effectLst>
                <a:latin typeface="Bodoni MT" pitchFamily="18" charset="0"/>
                <a:hlinkClick r:id="rId2"/>
              </a:rPr>
              <a:t>Bronchopneumonia</a:t>
            </a:r>
            <a:r>
              <a:rPr lang="en-US" sz="3200" b="1" i="1" dirty="0">
                <a:effectLst>
                  <a:outerShdw blurRad="38100" dist="38100" dir="2700000" algn="tl">
                    <a:srgbClr val="000000">
                      <a:alpha val="43137"/>
                    </a:srgbClr>
                  </a:outerShdw>
                </a:effectLst>
                <a:latin typeface="Bodoni MT" pitchFamily="18" charset="0"/>
              </a:rPr>
              <a:t> can affect areas throughout both of your lungs. It’s often localized close to or around your bronchi. These are the tubes that lead from your windpipe to your lungs.</a:t>
            </a:r>
          </a:p>
        </p:txBody>
      </p:sp>
    </p:spTree>
    <p:extLst>
      <p:ext uri="{BB962C8B-B14F-4D97-AF65-F5344CB8AC3E}">
        <p14:creationId xmlns:p14="http://schemas.microsoft.com/office/powerpoint/2010/main" val="2140305447"/>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5816977"/>
          </a:xfrm>
          <a:prstGeom prst="rect">
            <a:avLst/>
          </a:prstGeom>
        </p:spPr>
        <p:txBody>
          <a:bodyPr wrap="square">
            <a:spAutoFit/>
          </a:bodyPr>
          <a:lstStyle/>
          <a:p>
            <a:pPr algn="ctr"/>
            <a:r>
              <a:rPr lang="en-US" sz="3600" b="1" i="1" u="sng" dirty="0">
                <a:solidFill>
                  <a:srgbClr val="FF0000"/>
                </a:solidFill>
                <a:effectLst>
                  <a:outerShdw blurRad="38100" dist="38100" dir="2700000" algn="tl">
                    <a:srgbClr val="000000">
                      <a:alpha val="43137"/>
                    </a:srgbClr>
                  </a:outerShdw>
                </a:effectLst>
                <a:latin typeface="Bodoni MT" pitchFamily="18" charset="0"/>
              </a:rPr>
              <a:t>2-Lobar pneumonia</a:t>
            </a:r>
          </a:p>
          <a:p>
            <a:endParaRPr lang="en-US" sz="2800" b="1" i="1" dirty="0" smtClean="0">
              <a:effectLst>
                <a:outerShdw blurRad="38100" dist="38100" dir="2700000" algn="tl">
                  <a:srgbClr val="000000">
                    <a:alpha val="43137"/>
                  </a:srgbClr>
                </a:outerShdw>
              </a:effectLst>
              <a:latin typeface="Bodoni MT" pitchFamily="18" charset="0"/>
            </a:endParaRPr>
          </a:p>
          <a:p>
            <a:r>
              <a:rPr lang="en-US" sz="2800" b="1" i="1" dirty="0" smtClean="0">
                <a:effectLst>
                  <a:outerShdw blurRad="38100" dist="38100" dir="2700000" algn="tl">
                    <a:srgbClr val="000000">
                      <a:alpha val="43137"/>
                    </a:srgbClr>
                  </a:outerShdw>
                </a:effectLst>
                <a:latin typeface="Bodoni MT" pitchFamily="18" charset="0"/>
              </a:rPr>
              <a:t>Lobar </a:t>
            </a:r>
            <a:r>
              <a:rPr lang="en-US" sz="2800" b="1" i="1" dirty="0">
                <a:effectLst>
                  <a:outerShdw blurRad="38100" dist="38100" dir="2700000" algn="tl">
                    <a:srgbClr val="000000">
                      <a:alpha val="43137"/>
                    </a:srgbClr>
                  </a:outerShdw>
                </a:effectLst>
                <a:latin typeface="Bodoni MT" pitchFamily="18" charset="0"/>
              </a:rPr>
              <a:t>pneumonia affects one or more lobes of your lungs. Each lung is composed of lobes, which are defined sections of the lung.</a:t>
            </a:r>
          </a:p>
          <a:p>
            <a:endParaRPr lang="en-US" sz="2800" b="1" i="1" dirty="0" smtClean="0">
              <a:effectLst>
                <a:outerShdw blurRad="38100" dist="38100" dir="2700000" algn="tl">
                  <a:srgbClr val="000000">
                    <a:alpha val="43137"/>
                  </a:srgbClr>
                </a:outerShdw>
              </a:effectLst>
              <a:latin typeface="Bodoni MT" pitchFamily="18" charset="0"/>
            </a:endParaRPr>
          </a:p>
          <a:p>
            <a:r>
              <a:rPr lang="en-US" sz="2800" b="1" i="1" dirty="0" smtClean="0">
                <a:effectLst>
                  <a:outerShdw blurRad="38100" dist="38100" dir="2700000" algn="tl">
                    <a:srgbClr val="000000">
                      <a:alpha val="43137"/>
                    </a:srgbClr>
                  </a:outerShdw>
                </a:effectLst>
                <a:latin typeface="Bodoni MT" pitchFamily="18" charset="0"/>
              </a:rPr>
              <a:t>Lobar </a:t>
            </a:r>
            <a:r>
              <a:rPr lang="en-US" sz="2800" b="1" i="1" dirty="0">
                <a:effectLst>
                  <a:outerShdw blurRad="38100" dist="38100" dir="2700000" algn="tl">
                    <a:srgbClr val="000000">
                      <a:alpha val="43137"/>
                    </a:srgbClr>
                  </a:outerShdw>
                </a:effectLst>
                <a:latin typeface="Bodoni MT" pitchFamily="18" charset="0"/>
              </a:rPr>
              <a:t>pneumonia can be further divided into four stages based off how it’s progressed:</a:t>
            </a:r>
          </a:p>
          <a:p>
            <a:pPr lvl="0"/>
            <a:endParaRPr lang="en-US" sz="2800" b="1" i="1" u="sng" dirty="0" smtClean="0">
              <a:solidFill>
                <a:srgbClr val="FF0000"/>
              </a:solidFill>
              <a:effectLst>
                <a:outerShdw blurRad="38100" dist="38100" dir="2700000" algn="tl">
                  <a:srgbClr val="000000">
                    <a:alpha val="43137"/>
                  </a:srgbClr>
                </a:outerShdw>
              </a:effectLst>
              <a:latin typeface="Bodoni MT" pitchFamily="18" charset="0"/>
            </a:endParaRPr>
          </a:p>
          <a:p>
            <a:pPr lvl="0"/>
            <a:r>
              <a:rPr lang="en-US" sz="2800" b="1" i="1" u="sng" dirty="0" smtClean="0">
                <a:solidFill>
                  <a:srgbClr val="FF0000"/>
                </a:solidFill>
                <a:effectLst>
                  <a:outerShdw blurRad="38100" dist="38100" dir="2700000" algn="tl">
                    <a:srgbClr val="000000">
                      <a:alpha val="43137"/>
                    </a:srgbClr>
                  </a:outerShdw>
                </a:effectLst>
                <a:latin typeface="Bodoni MT" pitchFamily="18" charset="0"/>
              </a:rPr>
              <a:t>1-Congestion</a:t>
            </a:r>
            <a:r>
              <a:rPr lang="en-US" sz="2800" b="1" i="1" u="sng" dirty="0">
                <a:solidFill>
                  <a:srgbClr val="FF0000"/>
                </a:solidFill>
                <a:effectLst>
                  <a:outerShdw blurRad="38100" dist="38100" dir="2700000" algn="tl">
                    <a:srgbClr val="000000">
                      <a:alpha val="43137"/>
                    </a:srgbClr>
                  </a:outerShdw>
                </a:effectLst>
                <a:latin typeface="Bodoni MT" pitchFamily="18" charset="0"/>
              </a:rPr>
              <a:t>.</a:t>
            </a:r>
            <a:r>
              <a:rPr lang="en-US" sz="2800" b="1" i="1" dirty="0">
                <a:effectLst>
                  <a:outerShdw blurRad="38100" dist="38100" dir="2700000" algn="tl">
                    <a:srgbClr val="000000">
                      <a:alpha val="43137"/>
                    </a:srgbClr>
                  </a:outerShdw>
                </a:effectLst>
                <a:latin typeface="Bodoni MT" pitchFamily="18" charset="0"/>
              </a:rPr>
              <a:t> </a:t>
            </a:r>
            <a:endParaRPr lang="en-US" sz="2800" b="1" i="1" dirty="0" smtClean="0">
              <a:effectLst>
                <a:outerShdw blurRad="38100" dist="38100" dir="2700000" algn="tl">
                  <a:srgbClr val="000000">
                    <a:alpha val="43137"/>
                  </a:srgbClr>
                </a:outerShdw>
              </a:effectLst>
              <a:latin typeface="Bodoni MT" pitchFamily="18" charset="0"/>
            </a:endParaRPr>
          </a:p>
          <a:p>
            <a:pPr lvl="0"/>
            <a:r>
              <a:rPr lang="en-US" sz="2800" b="1" i="1" dirty="0" smtClean="0">
                <a:effectLst>
                  <a:outerShdw blurRad="38100" dist="38100" dir="2700000" algn="tl">
                    <a:srgbClr val="000000">
                      <a:alpha val="43137"/>
                    </a:srgbClr>
                  </a:outerShdw>
                </a:effectLst>
                <a:latin typeface="Bodoni MT" pitchFamily="18" charset="0"/>
              </a:rPr>
              <a:t>Lung </a:t>
            </a:r>
            <a:r>
              <a:rPr lang="en-US" sz="2800" b="1" i="1" dirty="0">
                <a:effectLst>
                  <a:outerShdw blurRad="38100" dist="38100" dir="2700000" algn="tl">
                    <a:srgbClr val="000000">
                      <a:alpha val="43137"/>
                    </a:srgbClr>
                  </a:outerShdw>
                </a:effectLst>
                <a:latin typeface="Bodoni MT" pitchFamily="18" charset="0"/>
              </a:rPr>
              <a:t>tissue appears heavy and congested. Fluid filled with infectious organisms has accumulated in the air sacs</a:t>
            </a:r>
            <a:r>
              <a:rPr lang="en-US" sz="2400" b="1" i="1" dirty="0" smtClean="0">
                <a:effectLst>
                  <a:outerShdw blurRad="38100" dist="38100" dir="2700000" algn="tl">
                    <a:srgbClr val="000000">
                      <a:alpha val="43137"/>
                    </a:srgbClr>
                  </a:outerShdw>
                </a:effectLst>
                <a:latin typeface="Bodoni MT" pitchFamily="18" charset="0"/>
              </a:rPr>
              <a:t>.</a:t>
            </a:r>
            <a:endParaRPr lang="en-US" sz="2400" b="1" i="1" dirty="0">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2515223544"/>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124754"/>
          </a:xfrm>
          <a:prstGeom prst="rect">
            <a:avLst/>
          </a:prstGeom>
        </p:spPr>
        <p:txBody>
          <a:bodyPr wrap="square">
            <a:spAutoFit/>
          </a:bodyPr>
          <a:lstStyle/>
          <a:p>
            <a:pPr lvl="0"/>
            <a:r>
              <a:rPr lang="en-US" sz="2800" b="1" i="1" u="sng" dirty="0" smtClean="0">
                <a:solidFill>
                  <a:srgbClr val="FF0000"/>
                </a:solidFill>
                <a:effectLst>
                  <a:outerShdw blurRad="38100" dist="38100" dir="2700000" algn="tl">
                    <a:srgbClr val="000000">
                      <a:alpha val="43137"/>
                    </a:srgbClr>
                  </a:outerShdw>
                </a:effectLst>
                <a:latin typeface="Bodoni MT" pitchFamily="18" charset="0"/>
              </a:rPr>
              <a:t>2-Red </a:t>
            </a:r>
            <a:r>
              <a:rPr lang="en-US" sz="2800" b="1" i="1" u="sng" dirty="0" err="1" smtClean="0">
                <a:solidFill>
                  <a:srgbClr val="FF0000"/>
                </a:solidFill>
                <a:effectLst>
                  <a:outerShdw blurRad="38100" dist="38100" dir="2700000" algn="tl">
                    <a:srgbClr val="000000">
                      <a:alpha val="43137"/>
                    </a:srgbClr>
                  </a:outerShdw>
                </a:effectLst>
                <a:latin typeface="Bodoni MT" pitchFamily="18" charset="0"/>
              </a:rPr>
              <a:t>hepatization</a:t>
            </a:r>
            <a:r>
              <a:rPr lang="en-US" sz="2800" b="1" i="1" u="sng" dirty="0" smtClean="0">
                <a:solidFill>
                  <a:srgbClr val="FF0000"/>
                </a:solidFill>
                <a:effectLst>
                  <a:outerShdw blurRad="38100" dist="38100" dir="2700000" algn="tl">
                    <a:srgbClr val="000000">
                      <a:alpha val="43137"/>
                    </a:srgbClr>
                  </a:outerShdw>
                </a:effectLst>
                <a:latin typeface="Bodoni MT" pitchFamily="18" charset="0"/>
              </a:rPr>
              <a:t>.</a:t>
            </a:r>
            <a:r>
              <a:rPr lang="en-US" sz="2800" b="1" i="1" dirty="0" smtClean="0">
                <a:effectLst>
                  <a:outerShdw blurRad="38100" dist="38100" dir="2700000" algn="tl">
                    <a:srgbClr val="000000">
                      <a:alpha val="43137"/>
                    </a:srgbClr>
                  </a:outerShdw>
                </a:effectLst>
                <a:latin typeface="Bodoni MT" pitchFamily="18" charset="0"/>
              </a:rPr>
              <a:t> </a:t>
            </a:r>
            <a:endParaRPr lang="en-US" sz="2800" b="1" i="1" dirty="0">
              <a:effectLst>
                <a:outerShdw blurRad="38100" dist="38100" dir="2700000" algn="tl">
                  <a:srgbClr val="000000">
                    <a:alpha val="43137"/>
                  </a:srgbClr>
                </a:outerShdw>
              </a:effectLst>
              <a:latin typeface="Bodoni MT" pitchFamily="18" charset="0"/>
            </a:endParaRPr>
          </a:p>
          <a:p>
            <a:pPr lvl="0"/>
            <a:r>
              <a:rPr lang="en-US" sz="2800" b="1" i="1" dirty="0" smtClean="0">
                <a:effectLst>
                  <a:outerShdw blurRad="38100" dist="38100" dir="2700000" algn="tl">
                    <a:srgbClr val="000000">
                      <a:alpha val="43137"/>
                    </a:srgbClr>
                  </a:outerShdw>
                </a:effectLst>
                <a:latin typeface="Bodoni MT" pitchFamily="18" charset="0"/>
              </a:rPr>
              <a:t>Red bloods cells and immune cells have entered into the fluid. This makes the lungs appear red and solid in appearance.</a:t>
            </a:r>
          </a:p>
          <a:p>
            <a:pPr lvl="0"/>
            <a:endParaRPr lang="en-US" sz="2800" b="1" i="1" u="sng" dirty="0" smtClean="0">
              <a:solidFill>
                <a:srgbClr val="FF0000"/>
              </a:solidFill>
              <a:effectLst>
                <a:outerShdw blurRad="38100" dist="38100" dir="2700000" algn="tl">
                  <a:srgbClr val="000000">
                    <a:alpha val="43137"/>
                  </a:srgbClr>
                </a:outerShdw>
              </a:effectLst>
              <a:latin typeface="Bodoni MT" pitchFamily="18" charset="0"/>
            </a:endParaRPr>
          </a:p>
          <a:p>
            <a:pPr lvl="0"/>
            <a:r>
              <a:rPr lang="en-US" sz="2800" b="1" i="1" u="sng" dirty="0" smtClean="0">
                <a:solidFill>
                  <a:srgbClr val="FF0000"/>
                </a:solidFill>
                <a:effectLst>
                  <a:outerShdw blurRad="38100" dist="38100" dir="2700000" algn="tl">
                    <a:srgbClr val="000000">
                      <a:alpha val="43137"/>
                    </a:srgbClr>
                  </a:outerShdw>
                </a:effectLst>
                <a:latin typeface="Bodoni MT" pitchFamily="18" charset="0"/>
              </a:rPr>
              <a:t>3-Gray </a:t>
            </a:r>
            <a:r>
              <a:rPr lang="en-US" sz="2800" b="1" i="1" u="sng" dirty="0" err="1" smtClean="0">
                <a:solidFill>
                  <a:srgbClr val="FF0000"/>
                </a:solidFill>
                <a:effectLst>
                  <a:outerShdw blurRad="38100" dist="38100" dir="2700000" algn="tl">
                    <a:srgbClr val="000000">
                      <a:alpha val="43137"/>
                    </a:srgbClr>
                  </a:outerShdw>
                </a:effectLst>
                <a:latin typeface="Bodoni MT" pitchFamily="18" charset="0"/>
              </a:rPr>
              <a:t>hepatization</a:t>
            </a:r>
            <a:r>
              <a:rPr lang="en-US" sz="2800" b="1" i="1" u="sng" dirty="0" smtClean="0">
                <a:solidFill>
                  <a:srgbClr val="FF0000"/>
                </a:solidFill>
                <a:effectLst>
                  <a:outerShdw blurRad="38100" dist="38100" dir="2700000" algn="tl">
                    <a:srgbClr val="000000">
                      <a:alpha val="43137"/>
                    </a:srgbClr>
                  </a:outerShdw>
                </a:effectLst>
                <a:latin typeface="Bodoni MT" pitchFamily="18" charset="0"/>
              </a:rPr>
              <a:t>.</a:t>
            </a:r>
            <a:r>
              <a:rPr lang="en-US" sz="2800" b="1" i="1" dirty="0" smtClean="0">
                <a:effectLst>
                  <a:outerShdw blurRad="38100" dist="38100" dir="2700000" algn="tl">
                    <a:srgbClr val="000000">
                      <a:alpha val="43137"/>
                    </a:srgbClr>
                  </a:outerShdw>
                </a:effectLst>
                <a:latin typeface="Bodoni MT" pitchFamily="18" charset="0"/>
              </a:rPr>
              <a:t> The red blood cells have begun to break down while immune cells remain. The breakdown of red blood cells causes a change in color, from red to gray.</a:t>
            </a:r>
          </a:p>
          <a:p>
            <a:pPr lvl="0"/>
            <a:endParaRPr lang="en-US" sz="2800" b="1" i="1" u="sng" dirty="0" smtClean="0">
              <a:solidFill>
                <a:srgbClr val="FF0000"/>
              </a:solidFill>
              <a:effectLst>
                <a:outerShdw blurRad="38100" dist="38100" dir="2700000" algn="tl">
                  <a:srgbClr val="000000">
                    <a:alpha val="43137"/>
                  </a:srgbClr>
                </a:outerShdw>
              </a:effectLst>
              <a:latin typeface="Bodoni MT" pitchFamily="18" charset="0"/>
            </a:endParaRPr>
          </a:p>
          <a:p>
            <a:pPr lvl="0"/>
            <a:r>
              <a:rPr lang="en-US" sz="2800" b="1" i="1" u="sng" dirty="0" smtClean="0">
                <a:solidFill>
                  <a:srgbClr val="FF0000"/>
                </a:solidFill>
                <a:effectLst>
                  <a:outerShdw blurRad="38100" dist="38100" dir="2700000" algn="tl">
                    <a:srgbClr val="000000">
                      <a:alpha val="43137"/>
                    </a:srgbClr>
                  </a:outerShdw>
                </a:effectLst>
                <a:latin typeface="Bodoni MT" pitchFamily="18" charset="0"/>
              </a:rPr>
              <a:t>4-Resolution.</a:t>
            </a:r>
            <a:r>
              <a:rPr lang="en-US" sz="2800" b="1" i="1" dirty="0" smtClean="0">
                <a:effectLst>
                  <a:outerShdw blurRad="38100" dist="38100" dir="2700000" algn="tl">
                    <a:srgbClr val="000000">
                      <a:alpha val="43137"/>
                    </a:srgbClr>
                  </a:outerShdw>
                </a:effectLst>
                <a:latin typeface="Bodoni MT" pitchFamily="18" charset="0"/>
              </a:rPr>
              <a:t> </a:t>
            </a:r>
          </a:p>
          <a:p>
            <a:pPr lvl="0"/>
            <a:r>
              <a:rPr lang="en-US" sz="2800" b="1" i="1" dirty="0" smtClean="0">
                <a:effectLst>
                  <a:outerShdw blurRad="38100" dist="38100" dir="2700000" algn="tl">
                    <a:srgbClr val="000000">
                      <a:alpha val="43137"/>
                    </a:srgbClr>
                  </a:outerShdw>
                </a:effectLst>
                <a:latin typeface="Bodoni MT" pitchFamily="18" charset="0"/>
              </a:rPr>
              <a:t>Immune cells have begun to clear the infection. A productive cough helps eject remaining fluid from the lungs.</a:t>
            </a:r>
            <a:endParaRPr lang="en-US" b="1" i="1" dirty="0">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1488454720"/>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0691"/>
            <a:ext cx="9144000" cy="6247864"/>
          </a:xfrm>
          <a:prstGeom prst="rect">
            <a:avLst/>
          </a:prstGeom>
        </p:spPr>
        <p:txBody>
          <a:bodyPr wrap="square">
            <a:spAutoFit/>
          </a:bodyPr>
          <a:lstStyle/>
          <a:p>
            <a:pPr algn="ctr"/>
            <a:r>
              <a:rPr lang="en-US" sz="3600" b="1" i="1" u="sng" dirty="0">
                <a:solidFill>
                  <a:srgbClr val="FF0000"/>
                </a:solidFill>
                <a:effectLst>
                  <a:outerShdw blurRad="38100" dist="38100" dir="2700000" algn="tl">
                    <a:srgbClr val="000000">
                      <a:alpha val="43137"/>
                    </a:srgbClr>
                  </a:outerShdw>
                </a:effectLst>
                <a:latin typeface="Bodoni MT" pitchFamily="18" charset="0"/>
              </a:rPr>
              <a:t>Symptoms of pneumonia</a:t>
            </a:r>
            <a:endParaRPr lang="en-US" sz="3600" b="1" i="1" dirty="0">
              <a:solidFill>
                <a:srgbClr val="FF0000"/>
              </a:solidFill>
              <a:effectLst>
                <a:outerShdw blurRad="38100" dist="38100" dir="2700000" algn="tl">
                  <a:srgbClr val="000000">
                    <a:alpha val="43137"/>
                  </a:srgbClr>
                </a:outerShdw>
              </a:effectLst>
              <a:latin typeface="Bodoni MT" pitchFamily="18" charset="0"/>
            </a:endParaRPr>
          </a:p>
          <a:p>
            <a:endParaRPr lang="en-US" sz="2800" b="1" i="1" dirty="0" smtClean="0">
              <a:effectLst>
                <a:outerShdw blurRad="38100" dist="38100" dir="2700000" algn="tl">
                  <a:srgbClr val="000000">
                    <a:alpha val="43137"/>
                  </a:srgbClr>
                </a:outerShdw>
              </a:effectLst>
              <a:latin typeface="Bodoni MT" pitchFamily="18" charset="0"/>
            </a:endParaRPr>
          </a:p>
          <a:p>
            <a:r>
              <a:rPr lang="en-US" sz="2800" b="1" i="1" dirty="0" smtClean="0">
                <a:effectLst>
                  <a:outerShdw blurRad="38100" dist="38100" dir="2700000" algn="tl">
                    <a:srgbClr val="000000">
                      <a:alpha val="43137"/>
                    </a:srgbClr>
                  </a:outerShdw>
                </a:effectLst>
                <a:latin typeface="Bodoni MT" pitchFamily="18" charset="0"/>
              </a:rPr>
              <a:t>Pneumonia </a:t>
            </a:r>
            <a:r>
              <a:rPr lang="en-US" sz="2800" b="1" i="1" dirty="0">
                <a:effectLst>
                  <a:outerShdw blurRad="38100" dist="38100" dir="2700000" algn="tl">
                    <a:srgbClr val="000000">
                      <a:alpha val="43137"/>
                    </a:srgbClr>
                  </a:outerShdw>
                </a:effectLst>
                <a:latin typeface="Bodoni MT" pitchFamily="18" charset="0"/>
              </a:rPr>
              <a:t>symptoms can be mild to life-threatening. They can include:</a:t>
            </a:r>
          </a:p>
          <a:p>
            <a:pPr lvl="0"/>
            <a:r>
              <a:rPr lang="en-US" sz="2800" b="1" i="1" dirty="0" smtClean="0">
                <a:effectLst>
                  <a:outerShdw blurRad="38100" dist="38100" dir="2700000" algn="tl">
                    <a:srgbClr val="000000">
                      <a:alpha val="43137"/>
                    </a:srgbClr>
                  </a:outerShdw>
                </a:effectLst>
                <a:latin typeface="Bodoni MT" pitchFamily="18" charset="0"/>
                <a:hlinkClick r:id="rId2"/>
              </a:rPr>
              <a:t>1-Coughing</a:t>
            </a:r>
            <a:r>
              <a:rPr lang="en-US" sz="2800" b="1" i="1" dirty="0">
                <a:effectLst>
                  <a:outerShdw blurRad="38100" dist="38100" dir="2700000" algn="tl">
                    <a:srgbClr val="000000">
                      <a:alpha val="43137"/>
                    </a:srgbClr>
                  </a:outerShdw>
                </a:effectLst>
                <a:latin typeface="Bodoni MT" pitchFamily="18" charset="0"/>
              </a:rPr>
              <a:t> that may produce </a:t>
            </a:r>
            <a:r>
              <a:rPr lang="en-US" sz="2800" b="1" i="1" dirty="0">
                <a:effectLst>
                  <a:outerShdw blurRad="38100" dist="38100" dir="2700000" algn="tl">
                    <a:srgbClr val="000000">
                      <a:alpha val="43137"/>
                    </a:srgbClr>
                  </a:outerShdw>
                </a:effectLst>
                <a:latin typeface="Bodoni MT" pitchFamily="18" charset="0"/>
                <a:hlinkClick r:id="rId3"/>
              </a:rPr>
              <a:t>phlegm</a:t>
            </a:r>
            <a:r>
              <a:rPr lang="en-US" sz="2800" b="1" i="1" dirty="0">
                <a:effectLst>
                  <a:outerShdw blurRad="38100" dist="38100" dir="2700000" algn="tl">
                    <a:srgbClr val="000000">
                      <a:alpha val="43137"/>
                    </a:srgbClr>
                  </a:outerShdw>
                </a:effectLst>
                <a:latin typeface="Bodoni MT" pitchFamily="18" charset="0"/>
              </a:rPr>
              <a:t> (mucus)</a:t>
            </a:r>
          </a:p>
          <a:p>
            <a:pPr lvl="0"/>
            <a:r>
              <a:rPr lang="en-US" sz="2800" b="1" i="1" dirty="0" smtClean="0">
                <a:effectLst>
                  <a:outerShdw blurRad="38100" dist="38100" dir="2700000" algn="tl">
                    <a:srgbClr val="000000">
                      <a:alpha val="43137"/>
                    </a:srgbClr>
                  </a:outerShdw>
                </a:effectLst>
                <a:latin typeface="Bodoni MT" pitchFamily="18" charset="0"/>
                <a:hlinkClick r:id="rId4"/>
              </a:rPr>
              <a:t>2-Fever</a:t>
            </a:r>
            <a:endParaRPr lang="en-US" sz="2800" b="1" i="1" dirty="0">
              <a:effectLst>
                <a:outerShdw blurRad="38100" dist="38100" dir="2700000" algn="tl">
                  <a:srgbClr val="000000">
                    <a:alpha val="43137"/>
                  </a:srgbClr>
                </a:outerShdw>
              </a:effectLst>
              <a:latin typeface="Bodoni MT" pitchFamily="18" charset="0"/>
            </a:endParaRPr>
          </a:p>
          <a:p>
            <a:pPr lvl="0"/>
            <a:r>
              <a:rPr lang="en-US" sz="2800" b="1" i="1" dirty="0" smtClean="0">
                <a:effectLst>
                  <a:outerShdw blurRad="38100" dist="38100" dir="2700000" algn="tl">
                    <a:srgbClr val="000000">
                      <a:alpha val="43137"/>
                    </a:srgbClr>
                  </a:outerShdw>
                </a:effectLst>
                <a:latin typeface="Bodoni MT" pitchFamily="18" charset="0"/>
              </a:rPr>
              <a:t>3-Sweating </a:t>
            </a:r>
            <a:r>
              <a:rPr lang="en-US" sz="2800" b="1" i="1" dirty="0">
                <a:effectLst>
                  <a:outerShdw blurRad="38100" dist="38100" dir="2700000" algn="tl">
                    <a:srgbClr val="000000">
                      <a:alpha val="43137"/>
                    </a:srgbClr>
                  </a:outerShdw>
                </a:effectLst>
                <a:latin typeface="Bodoni MT" pitchFamily="18" charset="0"/>
              </a:rPr>
              <a:t>or </a:t>
            </a:r>
            <a:r>
              <a:rPr lang="en-US" sz="2800" b="1" i="1" dirty="0">
                <a:effectLst>
                  <a:outerShdw blurRad="38100" dist="38100" dir="2700000" algn="tl">
                    <a:srgbClr val="000000">
                      <a:alpha val="43137"/>
                    </a:srgbClr>
                  </a:outerShdw>
                </a:effectLst>
                <a:latin typeface="Bodoni MT" pitchFamily="18" charset="0"/>
                <a:hlinkClick r:id="rId5"/>
              </a:rPr>
              <a:t>chills</a:t>
            </a:r>
            <a:endParaRPr lang="en-US" sz="2800" b="1" i="1" dirty="0">
              <a:effectLst>
                <a:outerShdw blurRad="38100" dist="38100" dir="2700000" algn="tl">
                  <a:srgbClr val="000000">
                    <a:alpha val="43137"/>
                  </a:srgbClr>
                </a:outerShdw>
              </a:effectLst>
              <a:latin typeface="Bodoni MT" pitchFamily="18" charset="0"/>
            </a:endParaRPr>
          </a:p>
          <a:p>
            <a:pPr lvl="0"/>
            <a:r>
              <a:rPr lang="en-US" sz="2800" b="1" i="1" dirty="0" smtClean="0">
                <a:effectLst>
                  <a:outerShdw blurRad="38100" dist="38100" dir="2700000" algn="tl">
                    <a:srgbClr val="000000">
                      <a:alpha val="43137"/>
                    </a:srgbClr>
                  </a:outerShdw>
                </a:effectLst>
                <a:latin typeface="Bodoni MT" pitchFamily="18" charset="0"/>
                <a:hlinkClick r:id="rId6"/>
              </a:rPr>
              <a:t>4-Shortness </a:t>
            </a:r>
            <a:r>
              <a:rPr lang="en-US" sz="2800" b="1" i="1" dirty="0">
                <a:effectLst>
                  <a:outerShdw blurRad="38100" dist="38100" dir="2700000" algn="tl">
                    <a:srgbClr val="000000">
                      <a:alpha val="43137"/>
                    </a:srgbClr>
                  </a:outerShdw>
                </a:effectLst>
                <a:latin typeface="Bodoni MT" pitchFamily="18" charset="0"/>
                <a:hlinkClick r:id="rId6"/>
              </a:rPr>
              <a:t>of breath</a:t>
            </a:r>
            <a:r>
              <a:rPr lang="en-US" sz="2800" b="1" i="1" dirty="0">
                <a:effectLst>
                  <a:outerShdw blurRad="38100" dist="38100" dir="2700000" algn="tl">
                    <a:srgbClr val="000000">
                      <a:alpha val="43137"/>
                    </a:srgbClr>
                  </a:outerShdw>
                </a:effectLst>
                <a:latin typeface="Bodoni MT" pitchFamily="18" charset="0"/>
              </a:rPr>
              <a:t> that happens while doing normal activities or even while resting</a:t>
            </a:r>
          </a:p>
          <a:p>
            <a:pPr lvl="0"/>
            <a:r>
              <a:rPr lang="en-US" sz="2800" b="1" i="1" dirty="0" smtClean="0">
                <a:effectLst>
                  <a:outerShdw blurRad="38100" dist="38100" dir="2700000" algn="tl">
                    <a:srgbClr val="000000">
                      <a:alpha val="43137"/>
                    </a:srgbClr>
                  </a:outerShdw>
                </a:effectLst>
                <a:latin typeface="Bodoni MT" pitchFamily="18" charset="0"/>
                <a:hlinkClick r:id="rId7"/>
              </a:rPr>
              <a:t>5-Chest </a:t>
            </a:r>
            <a:r>
              <a:rPr lang="en-US" sz="2800" b="1" i="1" dirty="0">
                <a:effectLst>
                  <a:outerShdw blurRad="38100" dist="38100" dir="2700000" algn="tl">
                    <a:srgbClr val="000000">
                      <a:alpha val="43137"/>
                    </a:srgbClr>
                  </a:outerShdw>
                </a:effectLst>
                <a:latin typeface="Bodoni MT" pitchFamily="18" charset="0"/>
                <a:hlinkClick r:id="rId7"/>
              </a:rPr>
              <a:t>pain</a:t>
            </a:r>
            <a:r>
              <a:rPr lang="en-US" sz="2800" b="1" i="1" dirty="0">
                <a:effectLst>
                  <a:outerShdw blurRad="38100" dist="38100" dir="2700000" algn="tl">
                    <a:srgbClr val="000000">
                      <a:alpha val="43137"/>
                    </a:srgbClr>
                  </a:outerShdw>
                </a:effectLst>
                <a:latin typeface="Bodoni MT" pitchFamily="18" charset="0"/>
              </a:rPr>
              <a:t> that’s worse when you breathe or cough</a:t>
            </a:r>
          </a:p>
          <a:p>
            <a:pPr lvl="0"/>
            <a:r>
              <a:rPr lang="en-US" sz="2800" b="1" i="1" dirty="0" smtClean="0">
                <a:effectLst>
                  <a:outerShdw blurRad="38100" dist="38100" dir="2700000" algn="tl">
                    <a:srgbClr val="000000">
                      <a:alpha val="43137"/>
                    </a:srgbClr>
                  </a:outerShdw>
                </a:effectLst>
                <a:latin typeface="Bodoni MT" pitchFamily="18" charset="0"/>
              </a:rPr>
              <a:t>6-Feelings </a:t>
            </a:r>
            <a:r>
              <a:rPr lang="en-US" sz="2800" b="1" i="1" dirty="0">
                <a:effectLst>
                  <a:outerShdw blurRad="38100" dist="38100" dir="2700000" algn="tl">
                    <a:srgbClr val="000000">
                      <a:alpha val="43137"/>
                    </a:srgbClr>
                  </a:outerShdw>
                </a:effectLst>
                <a:latin typeface="Bodoni MT" pitchFamily="18" charset="0"/>
              </a:rPr>
              <a:t>of tiredness or fatigue</a:t>
            </a:r>
          </a:p>
          <a:p>
            <a:pPr lvl="0"/>
            <a:r>
              <a:rPr lang="en-US" sz="2800" b="1" i="1" dirty="0" smtClean="0">
                <a:effectLst>
                  <a:outerShdw blurRad="38100" dist="38100" dir="2700000" algn="tl">
                    <a:srgbClr val="000000">
                      <a:alpha val="43137"/>
                    </a:srgbClr>
                  </a:outerShdw>
                </a:effectLst>
                <a:latin typeface="Bodoni MT" pitchFamily="18" charset="0"/>
              </a:rPr>
              <a:t>7-loss </a:t>
            </a:r>
            <a:r>
              <a:rPr lang="en-US" sz="2800" b="1" i="1" dirty="0">
                <a:effectLst>
                  <a:outerShdw blurRad="38100" dist="38100" dir="2700000" algn="tl">
                    <a:srgbClr val="000000">
                      <a:alpha val="43137"/>
                    </a:srgbClr>
                  </a:outerShdw>
                </a:effectLst>
                <a:latin typeface="Bodoni MT" pitchFamily="18" charset="0"/>
              </a:rPr>
              <a:t>of appetite</a:t>
            </a:r>
          </a:p>
          <a:p>
            <a:pPr lvl="0"/>
            <a:r>
              <a:rPr lang="en-US" sz="2800" b="1" i="1" dirty="0" smtClean="0">
                <a:effectLst>
                  <a:outerShdw blurRad="38100" dist="38100" dir="2700000" algn="tl">
                    <a:srgbClr val="000000">
                      <a:alpha val="43137"/>
                    </a:srgbClr>
                  </a:outerShdw>
                </a:effectLst>
                <a:latin typeface="Bodoni MT" pitchFamily="18" charset="0"/>
              </a:rPr>
              <a:t>8-Nausea </a:t>
            </a:r>
            <a:r>
              <a:rPr lang="en-US" sz="2800" b="1" i="1" dirty="0">
                <a:effectLst>
                  <a:outerShdw blurRad="38100" dist="38100" dir="2700000" algn="tl">
                    <a:srgbClr val="000000">
                      <a:alpha val="43137"/>
                    </a:srgbClr>
                  </a:outerShdw>
                </a:effectLst>
                <a:latin typeface="Bodoni MT" pitchFamily="18" charset="0"/>
              </a:rPr>
              <a:t>or vomiting</a:t>
            </a:r>
          </a:p>
          <a:p>
            <a:pPr lvl="0"/>
            <a:r>
              <a:rPr lang="en-US" sz="2800" b="1" i="1" dirty="0" smtClean="0">
                <a:effectLst>
                  <a:outerShdw blurRad="38100" dist="38100" dir="2700000" algn="tl">
                    <a:srgbClr val="000000">
                      <a:alpha val="43137"/>
                    </a:srgbClr>
                  </a:outerShdw>
                </a:effectLst>
                <a:latin typeface="Bodoni MT" pitchFamily="18" charset="0"/>
              </a:rPr>
              <a:t>9-Headaches</a:t>
            </a:r>
            <a:endParaRPr lang="en-US" sz="2800" b="1" i="1" dirty="0">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247803998"/>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6" y="533400"/>
            <a:ext cx="9144000" cy="5632311"/>
          </a:xfrm>
          <a:prstGeom prst="rect">
            <a:avLst/>
          </a:prstGeom>
        </p:spPr>
        <p:txBody>
          <a:bodyPr wrap="square">
            <a:spAutoFit/>
          </a:bodyPr>
          <a:lstStyle/>
          <a:p>
            <a:pPr algn="ctr"/>
            <a:r>
              <a:rPr lang="en-US" sz="4000" b="1" i="1" u="sng" dirty="0">
                <a:solidFill>
                  <a:srgbClr val="FF0000"/>
                </a:solidFill>
                <a:effectLst>
                  <a:outerShdw blurRad="38100" dist="38100" dir="2700000" algn="tl">
                    <a:srgbClr val="000000">
                      <a:alpha val="43137"/>
                    </a:srgbClr>
                  </a:outerShdw>
                </a:effectLst>
                <a:latin typeface="Bodoni MT" pitchFamily="18" charset="0"/>
              </a:rPr>
              <a:t>Pneumonia  Risk factors</a:t>
            </a:r>
            <a:endParaRPr lang="en-US" sz="4000" b="1" i="1" dirty="0">
              <a:solidFill>
                <a:srgbClr val="FF0000"/>
              </a:solidFill>
              <a:effectLst>
                <a:outerShdw blurRad="38100" dist="38100" dir="2700000" algn="tl">
                  <a:srgbClr val="000000">
                    <a:alpha val="43137"/>
                  </a:srgbClr>
                </a:outerShdw>
              </a:effectLst>
              <a:latin typeface="Bodoni MT" pitchFamily="18" charset="0"/>
            </a:endParaRPr>
          </a:p>
          <a:p>
            <a:endParaRPr lang="en-US" sz="32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Anyone </a:t>
            </a:r>
            <a:r>
              <a:rPr lang="en-US" sz="3200" b="1" i="1" dirty="0">
                <a:effectLst>
                  <a:outerShdw blurRad="38100" dist="38100" dir="2700000" algn="tl">
                    <a:srgbClr val="000000">
                      <a:alpha val="43137"/>
                    </a:srgbClr>
                  </a:outerShdw>
                </a:effectLst>
                <a:latin typeface="Bodoni MT" pitchFamily="18" charset="0"/>
              </a:rPr>
              <a:t>can get pneumonia, but certain groups do have a higher risk. These groups include:</a:t>
            </a:r>
          </a:p>
          <a:p>
            <a:pPr lvl="0"/>
            <a:endParaRPr lang="en-US" sz="3200" b="1" i="1" dirty="0" smtClean="0">
              <a:effectLst>
                <a:outerShdw blurRad="38100" dist="38100" dir="2700000" algn="tl">
                  <a:srgbClr val="000000">
                    <a:alpha val="43137"/>
                  </a:srgbClr>
                </a:outerShdw>
              </a:effectLst>
              <a:latin typeface="Bodoni MT" pitchFamily="18" charset="0"/>
            </a:endParaRPr>
          </a:p>
          <a:p>
            <a:pPr lvl="0"/>
            <a:r>
              <a:rPr lang="en-US" sz="3200" b="1" i="1" dirty="0" smtClean="0">
                <a:effectLst>
                  <a:outerShdw blurRad="38100" dist="38100" dir="2700000" algn="tl">
                    <a:srgbClr val="000000">
                      <a:alpha val="43137"/>
                    </a:srgbClr>
                  </a:outerShdw>
                </a:effectLst>
                <a:latin typeface="Bodoni MT" pitchFamily="18" charset="0"/>
              </a:rPr>
              <a:t>1-Infants </a:t>
            </a:r>
            <a:r>
              <a:rPr lang="en-US" sz="3200" b="1" i="1" dirty="0">
                <a:effectLst>
                  <a:outerShdw blurRad="38100" dist="38100" dir="2700000" algn="tl">
                    <a:srgbClr val="000000">
                      <a:alpha val="43137"/>
                    </a:srgbClr>
                  </a:outerShdw>
                </a:effectLst>
                <a:latin typeface="Bodoni MT" pitchFamily="18" charset="0"/>
              </a:rPr>
              <a:t>from birth to 2 years old</a:t>
            </a:r>
          </a:p>
          <a:p>
            <a:pPr lvl="0"/>
            <a:r>
              <a:rPr lang="en-US" sz="3200" b="1" i="1" dirty="0" smtClean="0">
                <a:effectLst>
                  <a:outerShdw blurRad="38100" dist="38100" dir="2700000" algn="tl">
                    <a:srgbClr val="000000">
                      <a:alpha val="43137"/>
                    </a:srgbClr>
                  </a:outerShdw>
                </a:effectLst>
                <a:latin typeface="Bodoni MT" pitchFamily="18" charset="0"/>
              </a:rPr>
              <a:t>2-People </a:t>
            </a:r>
            <a:r>
              <a:rPr lang="en-US" sz="3200" b="1" i="1" dirty="0">
                <a:effectLst>
                  <a:outerShdw blurRad="38100" dist="38100" dir="2700000" algn="tl">
                    <a:srgbClr val="000000">
                      <a:alpha val="43137"/>
                    </a:srgbClr>
                  </a:outerShdw>
                </a:effectLst>
                <a:latin typeface="Bodoni MT" pitchFamily="18" charset="0"/>
              </a:rPr>
              <a:t>ages 65 years and older</a:t>
            </a:r>
          </a:p>
          <a:p>
            <a:pPr lvl="0"/>
            <a:r>
              <a:rPr lang="en-US" sz="3200" b="1" i="1" dirty="0" smtClean="0">
                <a:effectLst>
                  <a:outerShdw blurRad="38100" dist="38100" dir="2700000" algn="tl">
                    <a:srgbClr val="000000">
                      <a:alpha val="43137"/>
                    </a:srgbClr>
                  </a:outerShdw>
                </a:effectLst>
                <a:latin typeface="Bodoni MT" pitchFamily="18" charset="0"/>
              </a:rPr>
              <a:t>3-People </a:t>
            </a:r>
            <a:r>
              <a:rPr lang="en-US" sz="3200" b="1" i="1" dirty="0">
                <a:effectLst>
                  <a:outerShdw blurRad="38100" dist="38100" dir="2700000" algn="tl">
                    <a:srgbClr val="000000">
                      <a:alpha val="43137"/>
                    </a:srgbClr>
                  </a:outerShdw>
                </a:effectLst>
                <a:latin typeface="Bodoni MT" pitchFamily="18" charset="0"/>
              </a:rPr>
              <a:t>with weakened immune systems </a:t>
            </a:r>
          </a:p>
          <a:p>
            <a:pPr lvl="0"/>
            <a:r>
              <a:rPr lang="en-US" sz="3200" b="1" i="1" dirty="0" smtClean="0">
                <a:effectLst>
                  <a:outerShdw blurRad="38100" dist="38100" dir="2700000" algn="tl">
                    <a:srgbClr val="000000">
                      <a:alpha val="43137"/>
                    </a:srgbClr>
                  </a:outerShdw>
                </a:effectLst>
                <a:latin typeface="Bodoni MT" pitchFamily="18" charset="0"/>
              </a:rPr>
              <a:t>4-People </a:t>
            </a:r>
            <a:r>
              <a:rPr lang="en-US" sz="3200" b="1" i="1" dirty="0">
                <a:effectLst>
                  <a:outerShdw blurRad="38100" dist="38100" dir="2700000" algn="tl">
                    <a:srgbClr val="000000">
                      <a:alpha val="43137"/>
                    </a:srgbClr>
                  </a:outerShdw>
                </a:effectLst>
                <a:latin typeface="Bodoni MT" pitchFamily="18" charset="0"/>
              </a:rPr>
              <a:t>with certain chronic medical conditions, such as </a:t>
            </a:r>
            <a:r>
              <a:rPr lang="en-US" sz="3200" b="1" i="1" dirty="0">
                <a:effectLst>
                  <a:outerShdw blurRad="38100" dist="38100" dir="2700000" algn="tl">
                    <a:srgbClr val="000000">
                      <a:alpha val="43137"/>
                    </a:srgbClr>
                  </a:outerShdw>
                </a:effectLst>
                <a:latin typeface="Bodoni MT" pitchFamily="18" charset="0"/>
                <a:hlinkClick r:id="rId2"/>
              </a:rPr>
              <a:t>asthma</a:t>
            </a:r>
            <a:r>
              <a:rPr lang="en-US" sz="3200" b="1" i="1" dirty="0">
                <a:effectLst>
                  <a:outerShdw blurRad="38100" dist="38100" dir="2700000" algn="tl">
                    <a:srgbClr val="000000">
                      <a:alpha val="43137"/>
                    </a:srgbClr>
                  </a:outerShdw>
                </a:effectLst>
                <a:latin typeface="Bodoni MT" pitchFamily="18" charset="0"/>
              </a:rPr>
              <a:t>, </a:t>
            </a:r>
            <a:r>
              <a:rPr lang="en-US" sz="3200" b="1" i="1" dirty="0">
                <a:effectLst>
                  <a:outerShdw blurRad="38100" dist="38100" dir="2700000" algn="tl">
                    <a:srgbClr val="000000">
                      <a:alpha val="43137"/>
                    </a:srgbClr>
                  </a:outerShdw>
                </a:effectLst>
                <a:latin typeface="Bodoni MT" pitchFamily="18" charset="0"/>
                <a:hlinkClick r:id="rId3"/>
              </a:rPr>
              <a:t>cystic fibrosis</a:t>
            </a:r>
            <a:r>
              <a:rPr lang="en-US" sz="3200" b="1" i="1" dirty="0">
                <a:effectLst>
                  <a:outerShdw blurRad="38100" dist="38100" dir="2700000" algn="tl">
                    <a:srgbClr val="000000">
                      <a:alpha val="43137"/>
                    </a:srgbClr>
                  </a:outerShdw>
                </a:effectLst>
                <a:latin typeface="Bodoni MT" pitchFamily="18" charset="0"/>
              </a:rPr>
              <a:t>, </a:t>
            </a:r>
            <a:r>
              <a:rPr lang="en-US" sz="3200" b="1" i="1" dirty="0">
                <a:effectLst>
                  <a:outerShdw blurRad="38100" dist="38100" dir="2700000" algn="tl">
                    <a:srgbClr val="000000">
                      <a:alpha val="43137"/>
                    </a:srgbClr>
                  </a:outerShdw>
                </a:effectLst>
                <a:latin typeface="Bodoni MT" pitchFamily="18" charset="0"/>
                <a:hlinkClick r:id="rId4"/>
              </a:rPr>
              <a:t>diabetes</a:t>
            </a:r>
            <a:r>
              <a:rPr lang="en-US" sz="3200" b="1" i="1" dirty="0">
                <a:effectLst>
                  <a:outerShdw blurRad="38100" dist="38100" dir="2700000" algn="tl">
                    <a:srgbClr val="000000">
                      <a:alpha val="43137"/>
                    </a:srgbClr>
                  </a:outerShdw>
                </a:effectLst>
                <a:latin typeface="Bodoni MT" pitchFamily="18" charset="0"/>
              </a:rPr>
              <a:t>, or </a:t>
            </a:r>
            <a:r>
              <a:rPr lang="en-US" sz="3200" b="1" i="1" dirty="0">
                <a:effectLst>
                  <a:outerShdw blurRad="38100" dist="38100" dir="2700000" algn="tl">
                    <a:srgbClr val="000000">
                      <a:alpha val="43137"/>
                    </a:srgbClr>
                  </a:outerShdw>
                </a:effectLst>
                <a:latin typeface="Bodoni MT" pitchFamily="18" charset="0"/>
                <a:hlinkClick r:id="rId5"/>
              </a:rPr>
              <a:t>heart </a:t>
            </a:r>
            <a:r>
              <a:rPr lang="en-US" sz="3200" b="1" i="1" dirty="0" smtClean="0">
                <a:effectLst>
                  <a:outerShdw blurRad="38100" dist="38100" dir="2700000" algn="tl">
                    <a:srgbClr val="000000">
                      <a:alpha val="43137"/>
                    </a:srgbClr>
                  </a:outerShdw>
                </a:effectLst>
                <a:latin typeface="Bodoni MT" pitchFamily="18" charset="0"/>
                <a:hlinkClick r:id="rId5"/>
              </a:rPr>
              <a:t>failure</a:t>
            </a:r>
            <a:endParaRPr lang="en-US" sz="3200" b="1" i="1" dirty="0">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106146432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47"/>
            <a:ext cx="9144000" cy="6801862"/>
          </a:xfrm>
          <a:prstGeom prst="rect">
            <a:avLst/>
          </a:prstGeom>
        </p:spPr>
        <p:txBody>
          <a:bodyPr wrap="square">
            <a:spAutoFit/>
          </a:bodyPr>
          <a:lstStyle/>
          <a:p>
            <a:pPr algn="ctr"/>
            <a:r>
              <a:rPr lang="en-US" sz="2800" b="1" i="1" u="sng" dirty="0">
                <a:effectLst>
                  <a:outerShdw blurRad="38100" dist="38100" dir="2700000" algn="tl">
                    <a:srgbClr val="000000">
                      <a:alpha val="43137"/>
                    </a:srgbClr>
                  </a:outerShdw>
                </a:effectLst>
                <a:latin typeface="Bodoni MT" pitchFamily="18" charset="0"/>
              </a:rPr>
              <a:t>Outlines</a:t>
            </a:r>
            <a:r>
              <a:rPr lang="en-US" sz="2800" b="1" i="1" u="sng" dirty="0" smtClean="0">
                <a:effectLst>
                  <a:outerShdw blurRad="38100" dist="38100" dir="2700000" algn="tl">
                    <a:srgbClr val="000000">
                      <a:alpha val="43137"/>
                    </a:srgbClr>
                  </a:outerShdw>
                </a:effectLst>
                <a:latin typeface="Bodoni MT" pitchFamily="18" charset="0"/>
              </a:rPr>
              <a:t>:-</a:t>
            </a:r>
          </a:p>
          <a:p>
            <a:pPr algn="ctr"/>
            <a:endParaRPr lang="en-US" sz="2800" b="1" dirty="0">
              <a:effectLst>
                <a:outerShdw blurRad="38100" dist="38100" dir="2700000" algn="tl">
                  <a:srgbClr val="000000">
                    <a:alpha val="43137"/>
                  </a:srgbClr>
                </a:outerShdw>
              </a:effectLst>
              <a:latin typeface="Bodoni MT" pitchFamily="18" charset="0"/>
            </a:endParaRPr>
          </a:p>
          <a:p>
            <a:pPr lvl="0"/>
            <a:r>
              <a:rPr lang="en-US" sz="2000" b="1" i="1" dirty="0" smtClean="0">
                <a:effectLst>
                  <a:outerShdw blurRad="38100" dist="38100" dir="2700000" algn="tl">
                    <a:srgbClr val="000000">
                      <a:alpha val="43137"/>
                    </a:srgbClr>
                  </a:outerShdw>
                </a:effectLst>
                <a:latin typeface="Bodoni MT" pitchFamily="18" charset="0"/>
              </a:rPr>
              <a:t>1-Anatomy </a:t>
            </a:r>
            <a:r>
              <a:rPr lang="en-US" sz="2000" b="1" i="1" dirty="0">
                <a:effectLst>
                  <a:outerShdw blurRad="38100" dist="38100" dir="2700000" algn="tl">
                    <a:srgbClr val="000000">
                      <a:alpha val="43137"/>
                    </a:srgbClr>
                  </a:outerShdw>
                </a:effectLst>
                <a:latin typeface="Bodoni MT" pitchFamily="18" charset="0"/>
              </a:rPr>
              <a:t>&amp; physiology of respiratory system.</a:t>
            </a:r>
            <a:endParaRPr lang="en-US" sz="2000" b="1" dirty="0">
              <a:effectLst>
                <a:outerShdw blurRad="38100" dist="38100" dir="2700000" algn="tl">
                  <a:srgbClr val="000000">
                    <a:alpha val="43137"/>
                  </a:srgbClr>
                </a:outerShdw>
              </a:effectLst>
              <a:latin typeface="Bodoni MT" pitchFamily="18" charset="0"/>
            </a:endParaRPr>
          </a:p>
          <a:p>
            <a:pPr lvl="0"/>
            <a:r>
              <a:rPr lang="en-US" sz="2000" b="1" i="1" dirty="0" smtClean="0">
                <a:effectLst>
                  <a:outerShdw blurRad="38100" dist="38100" dir="2700000" algn="tl">
                    <a:srgbClr val="000000">
                      <a:alpha val="43137"/>
                    </a:srgbClr>
                  </a:outerShdw>
                </a:effectLst>
                <a:latin typeface="Bodoni MT" pitchFamily="18" charset="0"/>
              </a:rPr>
              <a:t>2-Definition </a:t>
            </a:r>
            <a:r>
              <a:rPr lang="en-US" sz="2000" b="1" i="1" dirty="0">
                <a:effectLst>
                  <a:outerShdw blurRad="38100" dist="38100" dir="2700000" algn="tl">
                    <a:srgbClr val="000000">
                      <a:alpha val="43137"/>
                    </a:srgbClr>
                  </a:outerShdw>
                </a:effectLst>
                <a:latin typeface="Bodoni MT" pitchFamily="18" charset="0"/>
              </a:rPr>
              <a:t>of respiratory diseases.</a:t>
            </a:r>
            <a:endParaRPr lang="en-US" sz="2000" b="1" dirty="0">
              <a:effectLst>
                <a:outerShdw blurRad="38100" dist="38100" dir="2700000" algn="tl">
                  <a:srgbClr val="000000">
                    <a:alpha val="43137"/>
                  </a:srgbClr>
                </a:outerShdw>
              </a:effectLst>
              <a:latin typeface="Bodoni MT" pitchFamily="18" charset="0"/>
            </a:endParaRPr>
          </a:p>
          <a:p>
            <a:pPr lvl="0"/>
            <a:r>
              <a:rPr lang="en-US" sz="2000" b="1" i="1" dirty="0" smtClean="0">
                <a:effectLst>
                  <a:outerShdw blurRad="38100" dist="38100" dir="2700000" algn="tl">
                    <a:srgbClr val="000000">
                      <a:alpha val="43137"/>
                    </a:srgbClr>
                  </a:outerShdw>
                </a:effectLst>
                <a:latin typeface="Bodoni MT" pitchFamily="18" charset="0"/>
              </a:rPr>
              <a:t>3-Types </a:t>
            </a:r>
            <a:r>
              <a:rPr lang="en-US" sz="2000" b="1" i="1" dirty="0">
                <a:effectLst>
                  <a:outerShdw blurRad="38100" dist="38100" dir="2700000" algn="tl">
                    <a:srgbClr val="000000">
                      <a:alpha val="43137"/>
                    </a:srgbClr>
                  </a:outerShdw>
                </a:effectLst>
                <a:latin typeface="Bodoni MT" pitchFamily="18" charset="0"/>
              </a:rPr>
              <a:t>of respiratory diseases.</a:t>
            </a:r>
            <a:endParaRPr lang="en-US" sz="2000" b="1" dirty="0">
              <a:effectLst>
                <a:outerShdw blurRad="38100" dist="38100" dir="2700000" algn="tl">
                  <a:srgbClr val="000000">
                    <a:alpha val="43137"/>
                  </a:srgbClr>
                </a:outerShdw>
              </a:effectLst>
              <a:latin typeface="Bodoni MT" pitchFamily="18" charset="0"/>
            </a:endParaRPr>
          </a:p>
          <a:p>
            <a:pPr lvl="0"/>
            <a:r>
              <a:rPr lang="en-US" sz="2000" b="1" i="1" dirty="0" smtClean="0">
                <a:effectLst>
                  <a:outerShdw blurRad="38100" dist="38100" dir="2700000" algn="tl">
                    <a:srgbClr val="000000">
                      <a:alpha val="43137"/>
                    </a:srgbClr>
                  </a:outerShdw>
                </a:effectLst>
                <a:latin typeface="Bodoni MT" pitchFamily="18" charset="0"/>
              </a:rPr>
              <a:t>4-Risk </a:t>
            </a:r>
            <a:r>
              <a:rPr lang="en-US" sz="2000" b="1" i="1" dirty="0">
                <a:effectLst>
                  <a:outerShdw blurRad="38100" dist="38100" dir="2700000" algn="tl">
                    <a:srgbClr val="000000">
                      <a:alpha val="43137"/>
                    </a:srgbClr>
                  </a:outerShdw>
                </a:effectLst>
                <a:latin typeface="Bodoni MT" pitchFamily="18" charset="0"/>
              </a:rPr>
              <a:t>factors of respiratory diseases.</a:t>
            </a:r>
            <a:endParaRPr lang="en-US" sz="2000" b="1" dirty="0">
              <a:effectLst>
                <a:outerShdw blurRad="38100" dist="38100" dir="2700000" algn="tl">
                  <a:srgbClr val="000000">
                    <a:alpha val="43137"/>
                  </a:srgbClr>
                </a:outerShdw>
              </a:effectLst>
              <a:latin typeface="Bodoni MT" pitchFamily="18" charset="0"/>
            </a:endParaRPr>
          </a:p>
          <a:p>
            <a:pPr lvl="0"/>
            <a:r>
              <a:rPr lang="en-US" sz="2000" b="1" i="1" dirty="0" smtClean="0">
                <a:effectLst>
                  <a:outerShdw blurRad="38100" dist="38100" dir="2700000" algn="tl">
                    <a:srgbClr val="000000">
                      <a:alpha val="43137"/>
                    </a:srgbClr>
                  </a:outerShdw>
                </a:effectLst>
                <a:latin typeface="Bodoni MT" pitchFamily="18" charset="0"/>
              </a:rPr>
              <a:t>5-Prevention </a:t>
            </a:r>
            <a:r>
              <a:rPr lang="en-US" sz="2000" b="1" i="1" dirty="0">
                <a:effectLst>
                  <a:outerShdw blurRad="38100" dist="38100" dir="2700000" algn="tl">
                    <a:srgbClr val="000000">
                      <a:alpha val="43137"/>
                    </a:srgbClr>
                  </a:outerShdw>
                </a:effectLst>
                <a:latin typeface="Bodoni MT" pitchFamily="18" charset="0"/>
              </a:rPr>
              <a:t>of respiratory diseases.</a:t>
            </a:r>
            <a:endParaRPr lang="en-US" sz="2000" b="1" dirty="0">
              <a:effectLst>
                <a:outerShdw blurRad="38100" dist="38100" dir="2700000" algn="tl">
                  <a:srgbClr val="000000">
                    <a:alpha val="43137"/>
                  </a:srgbClr>
                </a:outerShdw>
              </a:effectLst>
              <a:latin typeface="Bodoni MT" pitchFamily="18" charset="0"/>
            </a:endParaRPr>
          </a:p>
          <a:p>
            <a:pPr lvl="0"/>
            <a:r>
              <a:rPr lang="en-US" sz="2000" b="1" i="1" dirty="0" smtClean="0">
                <a:effectLst>
                  <a:outerShdw blurRad="38100" dist="38100" dir="2700000" algn="tl">
                    <a:srgbClr val="000000">
                      <a:alpha val="43137"/>
                    </a:srgbClr>
                  </a:outerShdw>
                </a:effectLst>
                <a:latin typeface="Bodoni MT" pitchFamily="18" charset="0"/>
              </a:rPr>
              <a:t>6-Pneumonia </a:t>
            </a:r>
            <a:r>
              <a:rPr lang="en-US" sz="2000" b="1" i="1" dirty="0">
                <a:effectLst>
                  <a:outerShdw blurRad="38100" dist="38100" dir="2700000" algn="tl">
                    <a:srgbClr val="000000">
                      <a:alpha val="43137"/>
                    </a:srgbClr>
                  </a:outerShdw>
                </a:effectLst>
                <a:latin typeface="Bodoni MT" pitchFamily="18" charset="0"/>
              </a:rPr>
              <a:t>:   </a:t>
            </a:r>
            <a:endParaRPr lang="en-US" sz="2000" b="1" dirty="0">
              <a:effectLst>
                <a:outerShdw blurRad="38100" dist="38100" dir="2700000" algn="tl">
                  <a:srgbClr val="000000">
                    <a:alpha val="43137"/>
                  </a:srgbClr>
                </a:outerShdw>
              </a:effectLst>
              <a:latin typeface="Bodoni MT" pitchFamily="18" charset="0"/>
            </a:endParaRPr>
          </a:p>
          <a:p>
            <a:r>
              <a:rPr lang="en-US" sz="2000" b="1" i="1" dirty="0">
                <a:effectLst>
                  <a:outerShdw blurRad="38100" dist="38100" dir="2700000" algn="tl">
                    <a:srgbClr val="000000">
                      <a:alpha val="43137"/>
                    </a:srgbClr>
                  </a:outerShdw>
                </a:effectLst>
                <a:latin typeface="Bodoni MT" pitchFamily="18" charset="0"/>
              </a:rPr>
              <a:t>a-Definition                            b-Mechanism </a:t>
            </a:r>
            <a:endParaRPr lang="en-US" sz="2000" b="1" dirty="0">
              <a:effectLst>
                <a:outerShdw blurRad="38100" dist="38100" dir="2700000" algn="tl">
                  <a:srgbClr val="000000">
                    <a:alpha val="43137"/>
                  </a:srgbClr>
                </a:outerShdw>
              </a:effectLst>
              <a:latin typeface="Bodoni MT" pitchFamily="18" charset="0"/>
            </a:endParaRPr>
          </a:p>
          <a:p>
            <a:r>
              <a:rPr lang="en-US" sz="2000" b="1" i="1" dirty="0">
                <a:effectLst>
                  <a:outerShdw blurRad="38100" dist="38100" dir="2700000" algn="tl">
                    <a:srgbClr val="000000">
                      <a:alpha val="43137"/>
                    </a:srgbClr>
                  </a:outerShdw>
                </a:effectLst>
                <a:latin typeface="Bodoni MT" pitchFamily="18" charset="0"/>
              </a:rPr>
              <a:t>c-Types                                   d-Causes</a:t>
            </a:r>
            <a:endParaRPr lang="en-US" sz="2000" b="1" dirty="0">
              <a:effectLst>
                <a:outerShdw blurRad="38100" dist="38100" dir="2700000" algn="tl">
                  <a:srgbClr val="000000">
                    <a:alpha val="43137"/>
                  </a:srgbClr>
                </a:outerShdw>
              </a:effectLst>
              <a:latin typeface="Bodoni MT" pitchFamily="18" charset="0"/>
            </a:endParaRPr>
          </a:p>
          <a:p>
            <a:r>
              <a:rPr lang="en-US" sz="2000" b="1" i="1" dirty="0">
                <a:effectLst>
                  <a:outerShdw blurRad="38100" dist="38100" dir="2700000" algn="tl">
                    <a:srgbClr val="000000">
                      <a:alpha val="43137"/>
                    </a:srgbClr>
                  </a:outerShdw>
                </a:effectLst>
                <a:latin typeface="Bodoni MT" pitchFamily="18" charset="0"/>
              </a:rPr>
              <a:t>e-Stages                                  f-Symptoms </a:t>
            </a:r>
            <a:endParaRPr lang="en-US" sz="2000" b="1" dirty="0">
              <a:effectLst>
                <a:outerShdw blurRad="38100" dist="38100" dir="2700000" algn="tl">
                  <a:srgbClr val="000000">
                    <a:alpha val="43137"/>
                  </a:srgbClr>
                </a:outerShdw>
              </a:effectLst>
              <a:latin typeface="Bodoni MT" pitchFamily="18" charset="0"/>
            </a:endParaRPr>
          </a:p>
          <a:p>
            <a:r>
              <a:rPr lang="en-US" sz="2000" b="1" i="1" dirty="0">
                <a:effectLst>
                  <a:outerShdw blurRad="38100" dist="38100" dir="2700000" algn="tl">
                    <a:srgbClr val="000000">
                      <a:alpha val="43137"/>
                    </a:srgbClr>
                  </a:outerShdw>
                </a:effectLst>
                <a:latin typeface="Bodoni MT" pitchFamily="18" charset="0"/>
              </a:rPr>
              <a:t>g- Risk factors                       h-Diagnosis </a:t>
            </a:r>
            <a:endParaRPr lang="en-US" sz="2000" b="1" dirty="0">
              <a:effectLst>
                <a:outerShdw blurRad="38100" dist="38100" dir="2700000" algn="tl">
                  <a:srgbClr val="000000">
                    <a:alpha val="43137"/>
                  </a:srgbClr>
                </a:outerShdw>
              </a:effectLst>
              <a:latin typeface="Bodoni MT" pitchFamily="18" charset="0"/>
            </a:endParaRPr>
          </a:p>
          <a:p>
            <a:r>
              <a:rPr lang="en-US" sz="2000" b="1" i="1" dirty="0">
                <a:effectLst>
                  <a:outerShdw blurRad="38100" dist="38100" dir="2700000" algn="tl">
                    <a:srgbClr val="000000">
                      <a:alpha val="43137"/>
                    </a:srgbClr>
                  </a:outerShdw>
                </a:effectLst>
                <a:latin typeface="Bodoni MT" pitchFamily="18" charset="0"/>
              </a:rPr>
              <a:t>i-Complication                       j-Treatment</a:t>
            </a:r>
            <a:endParaRPr lang="en-US" sz="2000" b="1" dirty="0">
              <a:effectLst>
                <a:outerShdw blurRad="38100" dist="38100" dir="2700000" algn="tl">
                  <a:srgbClr val="000000">
                    <a:alpha val="43137"/>
                  </a:srgbClr>
                </a:outerShdw>
              </a:effectLst>
              <a:latin typeface="Bodoni MT" pitchFamily="18" charset="0"/>
            </a:endParaRPr>
          </a:p>
          <a:p>
            <a:r>
              <a:rPr lang="en-US" sz="2000" b="1" i="1" dirty="0">
                <a:effectLst>
                  <a:outerShdw blurRad="38100" dist="38100" dir="2700000" algn="tl">
                    <a:srgbClr val="000000">
                      <a:alpha val="43137"/>
                    </a:srgbClr>
                  </a:outerShdw>
                </a:effectLst>
                <a:latin typeface="Bodoni MT" pitchFamily="18" charset="0"/>
              </a:rPr>
              <a:t>k-prevention</a:t>
            </a:r>
            <a:endParaRPr lang="en-US" sz="2000" b="1" dirty="0">
              <a:effectLst>
                <a:outerShdw blurRad="38100" dist="38100" dir="2700000" algn="tl">
                  <a:srgbClr val="000000">
                    <a:alpha val="43137"/>
                  </a:srgbClr>
                </a:outerShdw>
              </a:effectLst>
              <a:latin typeface="Bodoni MT" pitchFamily="18" charset="0"/>
            </a:endParaRPr>
          </a:p>
          <a:p>
            <a:r>
              <a:rPr lang="en-US" sz="2000" b="1" i="1" dirty="0">
                <a:effectLst>
                  <a:outerShdw blurRad="38100" dist="38100" dir="2700000" algn="tl">
                    <a:srgbClr val="000000">
                      <a:alpha val="43137"/>
                    </a:srgbClr>
                  </a:outerShdw>
                </a:effectLst>
                <a:latin typeface="Bodoni MT" pitchFamily="18" charset="0"/>
              </a:rPr>
              <a:t>7-Bronchitis: </a:t>
            </a:r>
            <a:endParaRPr lang="en-US" sz="2000" b="1" dirty="0">
              <a:effectLst>
                <a:outerShdw blurRad="38100" dist="38100" dir="2700000" algn="tl">
                  <a:srgbClr val="000000">
                    <a:alpha val="43137"/>
                  </a:srgbClr>
                </a:outerShdw>
              </a:effectLst>
              <a:latin typeface="Bodoni MT" pitchFamily="18" charset="0"/>
            </a:endParaRPr>
          </a:p>
          <a:p>
            <a:r>
              <a:rPr lang="en-US" sz="2000" b="1" i="1" dirty="0">
                <a:effectLst>
                  <a:outerShdw blurRad="38100" dist="38100" dir="2700000" algn="tl">
                    <a:srgbClr val="000000">
                      <a:alpha val="43137"/>
                    </a:srgbClr>
                  </a:outerShdw>
                </a:effectLst>
                <a:latin typeface="Bodoni MT" pitchFamily="18" charset="0"/>
              </a:rPr>
              <a:t>          a-Definition                           b-Types</a:t>
            </a:r>
            <a:endParaRPr lang="en-US" sz="2000" b="1" dirty="0">
              <a:effectLst>
                <a:outerShdw blurRad="38100" dist="38100" dir="2700000" algn="tl">
                  <a:srgbClr val="000000">
                    <a:alpha val="43137"/>
                  </a:srgbClr>
                </a:outerShdw>
              </a:effectLst>
              <a:latin typeface="Bodoni MT" pitchFamily="18" charset="0"/>
            </a:endParaRPr>
          </a:p>
          <a:p>
            <a:r>
              <a:rPr lang="en-US" sz="2000" b="1" i="1" dirty="0">
                <a:effectLst>
                  <a:outerShdw blurRad="38100" dist="38100" dir="2700000" algn="tl">
                    <a:srgbClr val="000000">
                      <a:alpha val="43137"/>
                    </a:srgbClr>
                  </a:outerShdw>
                </a:effectLst>
                <a:latin typeface="Bodoni MT" pitchFamily="18" charset="0"/>
              </a:rPr>
              <a:t>         c-Causes                                d-Transmission</a:t>
            </a:r>
            <a:endParaRPr lang="en-US" sz="2000" b="1" dirty="0">
              <a:effectLst>
                <a:outerShdw blurRad="38100" dist="38100" dir="2700000" algn="tl">
                  <a:srgbClr val="000000">
                    <a:alpha val="43137"/>
                  </a:srgbClr>
                </a:outerShdw>
              </a:effectLst>
              <a:latin typeface="Bodoni MT" pitchFamily="18" charset="0"/>
            </a:endParaRPr>
          </a:p>
          <a:p>
            <a:r>
              <a:rPr lang="en-US" sz="2000" b="1" i="1" dirty="0">
                <a:effectLst>
                  <a:outerShdw blurRad="38100" dist="38100" dir="2700000" algn="tl">
                    <a:srgbClr val="000000">
                      <a:alpha val="43137"/>
                    </a:srgbClr>
                  </a:outerShdw>
                </a:effectLst>
                <a:latin typeface="Bodoni MT" pitchFamily="18" charset="0"/>
              </a:rPr>
              <a:t>       e-Risk factors                          f-Diagnosis	</a:t>
            </a:r>
            <a:endParaRPr lang="en-US" sz="2000" b="1" dirty="0">
              <a:effectLst>
                <a:outerShdw blurRad="38100" dist="38100" dir="2700000" algn="tl">
                  <a:srgbClr val="000000">
                    <a:alpha val="43137"/>
                  </a:srgbClr>
                </a:outerShdw>
              </a:effectLst>
              <a:latin typeface="Bodoni MT" pitchFamily="18" charset="0"/>
            </a:endParaRPr>
          </a:p>
          <a:p>
            <a:r>
              <a:rPr lang="en-US" sz="2000" b="1" i="1" dirty="0">
                <a:effectLst>
                  <a:outerShdw blurRad="38100" dist="38100" dir="2700000" algn="tl">
                    <a:srgbClr val="000000">
                      <a:alpha val="43137"/>
                    </a:srgbClr>
                  </a:outerShdw>
                </a:effectLst>
                <a:latin typeface="Bodoni MT" pitchFamily="18" charset="0"/>
              </a:rPr>
              <a:t>      g-Treatment                            h-Complications              </a:t>
            </a:r>
            <a:endParaRPr lang="en-US" sz="2000" b="1" dirty="0">
              <a:effectLst>
                <a:outerShdw blurRad="38100" dist="38100" dir="2700000" algn="tl">
                  <a:srgbClr val="000000">
                    <a:alpha val="43137"/>
                  </a:srgbClr>
                </a:outerShdw>
              </a:effectLst>
              <a:latin typeface="Bodoni MT" pitchFamily="18" charset="0"/>
            </a:endParaRPr>
          </a:p>
          <a:p>
            <a:r>
              <a:rPr lang="en-US" sz="2000" b="1" i="1" dirty="0">
                <a:effectLst>
                  <a:outerShdw blurRad="38100" dist="38100" dir="2700000" algn="tl">
                    <a:srgbClr val="000000">
                      <a:alpha val="43137"/>
                    </a:srgbClr>
                  </a:outerShdw>
                </a:effectLst>
                <a:latin typeface="Bodoni MT" pitchFamily="18" charset="0"/>
              </a:rPr>
              <a:t>      </a:t>
            </a:r>
            <a:endParaRPr lang="en-US" sz="2000" b="1" dirty="0">
              <a:effectLst>
                <a:outerShdw blurRad="38100" dist="38100" dir="2700000" algn="tl">
                  <a:srgbClr val="000000">
                    <a:alpha val="43137"/>
                  </a:srgbClr>
                </a:outerShdw>
              </a:effectLst>
              <a:latin typeface="Bodoni MT" pitchFamily="18" charset="0"/>
            </a:endParaRPr>
          </a:p>
          <a:p>
            <a:r>
              <a:rPr lang="en-US" sz="2000" b="1" i="1" dirty="0">
                <a:effectLst>
                  <a:outerShdw blurRad="38100" dist="38100" dir="2700000" algn="tl">
                    <a:srgbClr val="000000">
                      <a:alpha val="43137"/>
                    </a:srgbClr>
                  </a:outerShdw>
                </a:effectLst>
                <a:latin typeface="Bodoni MT" pitchFamily="18" charset="0"/>
              </a:rPr>
              <a:t>8-Nursing role to patients with respiratory diseases for prevention.</a:t>
            </a:r>
            <a:endParaRPr lang="en-US" sz="2000" b="1" dirty="0">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2306726122"/>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2" y="434400"/>
            <a:ext cx="9144000" cy="5509200"/>
          </a:xfrm>
          <a:prstGeom prst="rect">
            <a:avLst/>
          </a:prstGeom>
        </p:spPr>
        <p:txBody>
          <a:bodyPr wrap="square">
            <a:spAutoFit/>
          </a:bodyPr>
          <a:lstStyle/>
          <a:p>
            <a:pPr lvl="0"/>
            <a:r>
              <a:rPr lang="en-US" sz="3200" b="1" i="1" dirty="0" smtClean="0">
                <a:effectLst>
                  <a:outerShdw blurRad="38100" dist="38100" dir="2700000" algn="tl">
                    <a:srgbClr val="000000">
                      <a:alpha val="43137"/>
                    </a:srgbClr>
                  </a:outerShdw>
                </a:effectLst>
                <a:latin typeface="Bodoni MT" pitchFamily="18" charset="0"/>
              </a:rPr>
              <a:t>5-people who recently had a </a:t>
            </a:r>
            <a:r>
              <a:rPr lang="en-US" sz="3200" b="1" i="1" dirty="0" smtClean="0">
                <a:solidFill>
                  <a:srgbClr val="FF0000"/>
                </a:solidFill>
                <a:effectLst>
                  <a:outerShdw blurRad="38100" dist="38100" dir="2700000" algn="tl">
                    <a:srgbClr val="000000">
                      <a:alpha val="43137"/>
                    </a:srgbClr>
                  </a:outerShdw>
                </a:effectLst>
                <a:latin typeface="Bodoni MT" pitchFamily="18" charset="0"/>
              </a:rPr>
              <a:t>respiratory infection</a:t>
            </a:r>
            <a:r>
              <a:rPr lang="en-US" sz="3200" b="1" i="1" dirty="0" smtClean="0">
                <a:effectLst>
                  <a:outerShdw blurRad="38100" dist="38100" dir="2700000" algn="tl">
                    <a:srgbClr val="000000">
                      <a:alpha val="43137"/>
                    </a:srgbClr>
                  </a:outerShdw>
                </a:effectLst>
                <a:latin typeface="Bodoni MT" pitchFamily="18" charset="0"/>
              </a:rPr>
              <a:t>, such as a </a:t>
            </a:r>
            <a:r>
              <a:rPr lang="en-US" sz="3200" b="1" i="1" dirty="0" smtClean="0">
                <a:effectLst>
                  <a:outerShdw blurRad="38100" dist="38100" dir="2700000" algn="tl">
                    <a:srgbClr val="000000">
                      <a:alpha val="43137"/>
                    </a:srgbClr>
                  </a:outerShdw>
                </a:effectLst>
                <a:latin typeface="Bodoni MT" pitchFamily="18" charset="0"/>
                <a:hlinkClick r:id="rId2"/>
              </a:rPr>
              <a:t>cold</a:t>
            </a:r>
            <a:r>
              <a:rPr lang="en-US" sz="3200" b="1" i="1" dirty="0" smtClean="0">
                <a:effectLst>
                  <a:outerShdw blurRad="38100" dist="38100" dir="2700000" algn="tl">
                    <a:srgbClr val="000000">
                      <a:alpha val="43137"/>
                    </a:srgbClr>
                  </a:outerShdw>
                </a:effectLst>
                <a:latin typeface="Bodoni MT" pitchFamily="18" charset="0"/>
              </a:rPr>
              <a:t> or the </a:t>
            </a:r>
            <a:r>
              <a:rPr lang="en-US" sz="3200" b="1" i="1" dirty="0" smtClean="0">
                <a:effectLst>
                  <a:outerShdw blurRad="38100" dist="38100" dir="2700000" algn="tl">
                    <a:srgbClr val="000000">
                      <a:alpha val="43137"/>
                    </a:srgbClr>
                  </a:outerShdw>
                </a:effectLst>
                <a:latin typeface="Bodoni MT" pitchFamily="18" charset="0"/>
                <a:hlinkClick r:id="rId3"/>
              </a:rPr>
              <a:t>flu</a:t>
            </a:r>
            <a:endParaRPr lang="en-US" sz="3200" b="1" i="1" dirty="0" smtClean="0">
              <a:effectLst>
                <a:outerShdw blurRad="38100" dist="38100" dir="2700000" algn="tl">
                  <a:srgbClr val="000000">
                    <a:alpha val="43137"/>
                  </a:srgbClr>
                </a:outerShdw>
              </a:effectLst>
              <a:latin typeface="Bodoni MT" pitchFamily="18" charset="0"/>
            </a:endParaRPr>
          </a:p>
          <a:p>
            <a:pPr lvl="0"/>
            <a:r>
              <a:rPr lang="en-US" sz="3200" b="1" i="1" dirty="0" smtClean="0">
                <a:effectLst>
                  <a:outerShdw blurRad="38100" dist="38100" dir="2700000" algn="tl">
                    <a:srgbClr val="000000">
                      <a:alpha val="43137"/>
                    </a:srgbClr>
                  </a:outerShdw>
                </a:effectLst>
                <a:latin typeface="Bodoni MT" pitchFamily="18" charset="0"/>
              </a:rPr>
              <a:t>6-Hospitalized people, particularly if they were on a ventilator</a:t>
            </a:r>
          </a:p>
          <a:p>
            <a:pPr lvl="0"/>
            <a:r>
              <a:rPr lang="en-US" sz="3200" b="1" i="1" dirty="0" smtClean="0">
                <a:effectLst>
                  <a:outerShdw blurRad="38100" dist="38100" dir="2700000" algn="tl">
                    <a:srgbClr val="000000">
                      <a:alpha val="43137"/>
                    </a:srgbClr>
                  </a:outerShdw>
                </a:effectLst>
                <a:latin typeface="Bodoni MT" pitchFamily="18" charset="0"/>
              </a:rPr>
              <a:t>7-people who’ve had a </a:t>
            </a:r>
            <a:r>
              <a:rPr lang="en-US" sz="3200" b="1" i="1" dirty="0" smtClean="0">
                <a:effectLst>
                  <a:outerShdw blurRad="38100" dist="38100" dir="2700000" algn="tl">
                    <a:srgbClr val="000000">
                      <a:alpha val="43137"/>
                    </a:srgbClr>
                  </a:outerShdw>
                </a:effectLst>
                <a:latin typeface="Bodoni MT" pitchFamily="18" charset="0"/>
                <a:hlinkClick r:id="rId4"/>
              </a:rPr>
              <a:t>stroke</a:t>
            </a:r>
            <a:r>
              <a:rPr lang="en-US" sz="3200" b="1" i="1" dirty="0" smtClean="0">
                <a:effectLst>
                  <a:outerShdw blurRad="38100" dist="38100" dir="2700000" algn="tl">
                    <a:srgbClr val="000000">
                      <a:alpha val="43137"/>
                    </a:srgbClr>
                  </a:outerShdw>
                </a:effectLst>
                <a:latin typeface="Bodoni MT" pitchFamily="18" charset="0"/>
              </a:rPr>
              <a:t>, have problems swallowing, or have a condition that causes immobility</a:t>
            </a:r>
          </a:p>
          <a:p>
            <a:pPr lvl="0"/>
            <a:r>
              <a:rPr lang="en-US" sz="3200" b="1" i="1" dirty="0" smtClean="0">
                <a:effectLst>
                  <a:outerShdw blurRad="38100" dist="38100" dir="2700000" algn="tl">
                    <a:srgbClr val="000000">
                      <a:alpha val="43137"/>
                    </a:srgbClr>
                  </a:outerShdw>
                </a:effectLst>
                <a:latin typeface="Bodoni MT" pitchFamily="18" charset="0"/>
              </a:rPr>
              <a:t>8-people who </a:t>
            </a:r>
            <a:r>
              <a:rPr lang="en-US" sz="3200" b="1" i="1" dirty="0" smtClean="0">
                <a:solidFill>
                  <a:srgbClr val="FF0000"/>
                </a:solidFill>
                <a:effectLst>
                  <a:outerShdw blurRad="38100" dist="38100" dir="2700000" algn="tl">
                    <a:srgbClr val="000000">
                      <a:alpha val="43137"/>
                    </a:srgbClr>
                  </a:outerShdw>
                </a:effectLst>
                <a:latin typeface="Bodoni MT" pitchFamily="18" charset="0"/>
              </a:rPr>
              <a:t>smoke</a:t>
            </a:r>
            <a:r>
              <a:rPr lang="en-US" sz="3200" b="1" i="1" dirty="0" smtClean="0">
                <a:effectLst>
                  <a:outerShdw blurRad="38100" dist="38100" dir="2700000" algn="tl">
                    <a:srgbClr val="000000">
                      <a:alpha val="43137"/>
                    </a:srgbClr>
                  </a:outerShdw>
                </a:effectLst>
                <a:latin typeface="Bodoni MT" pitchFamily="18" charset="0"/>
              </a:rPr>
              <a:t>, use certain types of drugs, or drink excessive amounts of alcohol</a:t>
            </a:r>
          </a:p>
          <a:p>
            <a:pPr lvl="0"/>
            <a:r>
              <a:rPr lang="en-US" sz="3200" b="1" i="1" dirty="0" smtClean="0">
                <a:effectLst>
                  <a:outerShdw blurRad="38100" dist="38100" dir="2700000" algn="tl">
                    <a:srgbClr val="000000">
                      <a:alpha val="43137"/>
                    </a:srgbClr>
                  </a:outerShdw>
                </a:effectLst>
                <a:latin typeface="Bodoni MT" pitchFamily="18" charset="0"/>
              </a:rPr>
              <a:t>9-people who’ve been exposed to </a:t>
            </a:r>
            <a:r>
              <a:rPr lang="en-US" sz="3200" b="1" i="1" dirty="0" smtClean="0">
                <a:solidFill>
                  <a:srgbClr val="FF0000"/>
                </a:solidFill>
                <a:effectLst>
                  <a:outerShdw blurRad="38100" dist="38100" dir="2700000" algn="tl">
                    <a:srgbClr val="000000">
                      <a:alpha val="43137"/>
                    </a:srgbClr>
                  </a:outerShdw>
                </a:effectLst>
                <a:latin typeface="Bodoni MT" pitchFamily="18" charset="0"/>
              </a:rPr>
              <a:t>lung irritants</a:t>
            </a:r>
            <a:r>
              <a:rPr lang="en-US" sz="3200" b="1" i="1" dirty="0" smtClean="0">
                <a:effectLst>
                  <a:outerShdw blurRad="38100" dist="38100" dir="2700000" algn="tl">
                    <a:srgbClr val="000000">
                      <a:alpha val="43137"/>
                    </a:srgbClr>
                  </a:outerShdw>
                </a:effectLst>
                <a:latin typeface="Bodoni MT" pitchFamily="18" charset="0"/>
              </a:rPr>
              <a:t>, such as pollution, fumes, and certain chemicals</a:t>
            </a:r>
            <a:endParaRPr lang="en-US" sz="3200" b="1" i="1" dirty="0">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3618526960"/>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6001643"/>
          </a:xfrm>
          <a:prstGeom prst="rect">
            <a:avLst/>
          </a:prstGeom>
        </p:spPr>
        <p:txBody>
          <a:bodyPr wrap="square">
            <a:spAutoFit/>
          </a:bodyPr>
          <a:lstStyle/>
          <a:p>
            <a:pPr algn="ctr"/>
            <a:r>
              <a:rPr lang="en-US" sz="3600" b="1" i="1" u="sng" dirty="0">
                <a:solidFill>
                  <a:srgbClr val="FF0000"/>
                </a:solidFill>
                <a:effectLst>
                  <a:outerShdw blurRad="38100" dist="38100" dir="2700000" algn="tl">
                    <a:srgbClr val="000000">
                      <a:alpha val="43137"/>
                    </a:srgbClr>
                  </a:outerShdw>
                </a:effectLst>
                <a:latin typeface="Bodoni MT" pitchFamily="18" charset="0"/>
              </a:rPr>
              <a:t>Pneumonia Diagnosis </a:t>
            </a:r>
            <a:endParaRPr lang="en-US" sz="3600" b="1" i="1" dirty="0">
              <a:solidFill>
                <a:srgbClr val="FF0000"/>
              </a:solidFill>
              <a:effectLst>
                <a:outerShdw blurRad="38100" dist="38100" dir="2700000" algn="tl">
                  <a:srgbClr val="000000">
                    <a:alpha val="43137"/>
                  </a:srgbClr>
                </a:outerShdw>
              </a:effectLst>
              <a:latin typeface="Bodoni MT" pitchFamily="18" charset="0"/>
            </a:endParaRPr>
          </a:p>
          <a:p>
            <a:endParaRPr lang="en-US" sz="28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A)Take </a:t>
            </a:r>
            <a:r>
              <a:rPr lang="en-US" sz="3200" b="1" i="1" dirty="0">
                <a:effectLst>
                  <a:outerShdw blurRad="38100" dist="38100" dir="2700000" algn="tl">
                    <a:srgbClr val="000000">
                      <a:alpha val="43137"/>
                    </a:srgbClr>
                  </a:outerShdw>
                </a:effectLst>
                <a:latin typeface="Bodoni MT" pitchFamily="18" charset="0"/>
              </a:rPr>
              <a:t>medical history</a:t>
            </a:r>
          </a:p>
          <a:p>
            <a:r>
              <a:rPr lang="en-US" sz="3200" b="1" i="1" dirty="0" smtClean="0">
                <a:effectLst>
                  <a:outerShdw blurRad="38100" dist="38100" dir="2700000" algn="tl">
                    <a:srgbClr val="000000">
                      <a:alpha val="43137"/>
                    </a:srgbClr>
                  </a:outerShdw>
                </a:effectLst>
                <a:latin typeface="Bodoni MT" pitchFamily="18" charset="0"/>
              </a:rPr>
              <a:t>B)complete </a:t>
            </a:r>
            <a:r>
              <a:rPr lang="en-US" sz="3200" b="1" i="1" dirty="0">
                <a:effectLst>
                  <a:outerShdw blurRad="38100" dist="38100" dir="2700000" algn="tl">
                    <a:srgbClr val="000000">
                      <a:alpha val="43137"/>
                    </a:srgbClr>
                  </a:outerShdw>
                </a:effectLst>
                <a:latin typeface="Bodoni MT" pitchFamily="18" charset="0"/>
              </a:rPr>
              <a:t>physical examination , your doctor may also order one or more of these tests:</a:t>
            </a:r>
          </a:p>
          <a:p>
            <a:r>
              <a:rPr lang="en-US" sz="3200" b="1" i="1" dirty="0" smtClean="0">
                <a:effectLst>
                  <a:outerShdw blurRad="38100" dist="38100" dir="2700000" algn="tl">
                    <a:srgbClr val="000000">
                      <a:alpha val="43137"/>
                    </a:srgbClr>
                  </a:outerShdw>
                </a:effectLst>
                <a:latin typeface="Bodoni MT" pitchFamily="18" charset="0"/>
              </a:rPr>
              <a:t>1-Chest  </a:t>
            </a:r>
            <a:r>
              <a:rPr lang="en-US" sz="3200" b="1" i="1" dirty="0">
                <a:effectLst>
                  <a:outerShdw blurRad="38100" dist="38100" dir="2700000" algn="tl">
                    <a:srgbClr val="000000">
                      <a:alpha val="43137"/>
                    </a:srgbClr>
                  </a:outerShdw>
                </a:effectLst>
                <a:latin typeface="Bodoni MT" pitchFamily="18" charset="0"/>
              </a:rPr>
              <a:t>X-ray</a:t>
            </a:r>
          </a:p>
          <a:p>
            <a:r>
              <a:rPr lang="en-US" sz="3200" b="1" i="1" dirty="0">
                <a:effectLst>
                  <a:outerShdw blurRad="38100" dist="38100" dir="2700000" algn="tl">
                    <a:srgbClr val="000000">
                      <a:alpha val="43137"/>
                    </a:srgbClr>
                  </a:outerShdw>
                </a:effectLst>
                <a:latin typeface="Bodoni MT" pitchFamily="18" charset="0"/>
              </a:rPr>
              <a:t>2-Blood culture</a:t>
            </a:r>
          </a:p>
          <a:p>
            <a:r>
              <a:rPr lang="en-US" sz="3200" b="1" i="1" dirty="0">
                <a:effectLst>
                  <a:outerShdw blurRad="38100" dist="38100" dir="2700000" algn="tl">
                    <a:srgbClr val="000000">
                      <a:alpha val="43137"/>
                    </a:srgbClr>
                  </a:outerShdw>
                </a:effectLst>
                <a:latin typeface="Bodoni MT" pitchFamily="18" charset="0"/>
              </a:rPr>
              <a:t>3-Sputum culture.</a:t>
            </a:r>
          </a:p>
          <a:p>
            <a:r>
              <a:rPr lang="en-US" sz="3200" b="1" i="1" dirty="0">
                <a:effectLst>
                  <a:outerShdw blurRad="38100" dist="38100" dir="2700000" algn="tl">
                    <a:srgbClr val="000000">
                      <a:alpha val="43137"/>
                    </a:srgbClr>
                  </a:outerShdw>
                </a:effectLst>
                <a:latin typeface="Bodoni MT" pitchFamily="18" charset="0"/>
              </a:rPr>
              <a:t>4-Pulse oximetry</a:t>
            </a:r>
          </a:p>
          <a:p>
            <a:r>
              <a:rPr lang="en-US" sz="3200" b="1" i="1" dirty="0">
                <a:effectLst>
                  <a:outerShdw blurRad="38100" dist="38100" dir="2700000" algn="tl">
                    <a:srgbClr val="000000">
                      <a:alpha val="43137"/>
                    </a:srgbClr>
                  </a:outerShdw>
                </a:effectLst>
                <a:latin typeface="Bodoni MT" pitchFamily="18" charset="0"/>
              </a:rPr>
              <a:t>5-CT scan</a:t>
            </a:r>
          </a:p>
          <a:p>
            <a:r>
              <a:rPr lang="en-US" sz="3200" b="1" i="1" dirty="0">
                <a:effectLst>
                  <a:outerShdw blurRad="38100" dist="38100" dir="2700000" algn="tl">
                    <a:srgbClr val="000000">
                      <a:alpha val="43137"/>
                    </a:srgbClr>
                  </a:outerShdw>
                </a:effectLst>
                <a:latin typeface="Bodoni MT" pitchFamily="18" charset="0"/>
              </a:rPr>
              <a:t>6-Fluid sample</a:t>
            </a:r>
          </a:p>
          <a:p>
            <a:r>
              <a:rPr lang="en-US" sz="3200" b="1" i="1" dirty="0">
                <a:effectLst>
                  <a:outerShdw blurRad="38100" dist="38100" dir="2700000" algn="tl">
                    <a:srgbClr val="000000">
                      <a:alpha val="43137"/>
                    </a:srgbClr>
                  </a:outerShdw>
                </a:effectLst>
                <a:latin typeface="Bodoni MT" pitchFamily="18" charset="0"/>
              </a:rPr>
              <a:t>7-Bronchoscopy</a:t>
            </a:r>
          </a:p>
        </p:txBody>
      </p:sp>
    </p:spTree>
    <p:extLst>
      <p:ext uri="{BB962C8B-B14F-4D97-AF65-F5344CB8AC3E}">
        <p14:creationId xmlns:p14="http://schemas.microsoft.com/office/powerpoint/2010/main" val="1561877144"/>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64" y="37559"/>
            <a:ext cx="9144000" cy="6494085"/>
          </a:xfrm>
          <a:prstGeom prst="rect">
            <a:avLst/>
          </a:prstGeom>
        </p:spPr>
        <p:txBody>
          <a:bodyPr wrap="square">
            <a:spAutoFit/>
          </a:bodyPr>
          <a:lstStyle/>
          <a:p>
            <a:pPr algn="ctr"/>
            <a:r>
              <a:rPr lang="en-US" sz="3200" b="1" i="1" u="sng" dirty="0">
                <a:solidFill>
                  <a:srgbClr val="FF0000"/>
                </a:solidFill>
                <a:effectLst>
                  <a:outerShdw blurRad="38100" dist="38100" dir="2700000" algn="tl">
                    <a:srgbClr val="000000">
                      <a:alpha val="43137"/>
                    </a:srgbClr>
                  </a:outerShdw>
                </a:effectLst>
                <a:latin typeface="Bodoni MT" pitchFamily="18" charset="0"/>
              </a:rPr>
              <a:t>Pneumonia complications</a:t>
            </a:r>
            <a:endParaRPr lang="en-US" sz="3200" b="1" i="1" dirty="0">
              <a:solidFill>
                <a:srgbClr val="FF0000"/>
              </a:solidFill>
              <a:effectLst>
                <a:outerShdw blurRad="38100" dist="38100" dir="2700000" algn="tl">
                  <a:srgbClr val="000000">
                    <a:alpha val="43137"/>
                  </a:srgbClr>
                </a:outerShdw>
              </a:effectLst>
              <a:latin typeface="Bodoni MT" pitchFamily="18" charset="0"/>
            </a:endParaRPr>
          </a:p>
          <a:p>
            <a:r>
              <a:rPr lang="en-US" sz="3200" b="1" i="1" dirty="0">
                <a:effectLst>
                  <a:outerShdw blurRad="38100" dist="38100" dir="2700000" algn="tl">
                    <a:srgbClr val="000000">
                      <a:alpha val="43137"/>
                    </a:srgbClr>
                  </a:outerShdw>
                </a:effectLst>
                <a:latin typeface="Bodoni MT" pitchFamily="18" charset="0"/>
              </a:rPr>
              <a:t>Pneumonia may cause complications, especially in people with </a:t>
            </a:r>
            <a:r>
              <a:rPr lang="en-US" sz="3200" b="1" i="1" dirty="0">
                <a:effectLst>
                  <a:outerShdw blurRad="38100" dist="38100" dir="2700000" algn="tl">
                    <a:srgbClr val="000000">
                      <a:alpha val="43137"/>
                    </a:srgbClr>
                  </a:outerShdw>
                </a:effectLst>
                <a:latin typeface="Bodoni MT" pitchFamily="18" charset="0"/>
                <a:hlinkClick r:id="rId2"/>
              </a:rPr>
              <a:t>weakened immune systems</a:t>
            </a:r>
            <a:r>
              <a:rPr lang="en-US" sz="3200" b="1" i="1" dirty="0">
                <a:effectLst>
                  <a:outerShdw blurRad="38100" dist="38100" dir="2700000" algn="tl">
                    <a:srgbClr val="000000">
                      <a:alpha val="43137"/>
                    </a:srgbClr>
                  </a:outerShdw>
                </a:effectLst>
                <a:latin typeface="Bodoni MT" pitchFamily="18" charset="0"/>
              </a:rPr>
              <a:t> or chronic conditions, such as </a:t>
            </a:r>
            <a:r>
              <a:rPr lang="en-US" sz="3200" b="1" i="1" dirty="0">
                <a:effectLst>
                  <a:outerShdw blurRad="38100" dist="38100" dir="2700000" algn="tl">
                    <a:srgbClr val="000000">
                      <a:alpha val="43137"/>
                    </a:srgbClr>
                  </a:outerShdw>
                </a:effectLst>
                <a:latin typeface="Bodoni MT" pitchFamily="18" charset="0"/>
                <a:hlinkClick r:id="rId3"/>
              </a:rPr>
              <a:t>diabetes</a:t>
            </a:r>
            <a:r>
              <a:rPr lang="en-US" sz="3200" b="1" i="1" dirty="0">
                <a:effectLst>
                  <a:outerShdw blurRad="38100" dist="38100" dir="2700000" algn="tl">
                    <a:srgbClr val="000000">
                      <a:alpha val="43137"/>
                    </a:srgbClr>
                  </a:outerShdw>
                </a:effectLst>
                <a:latin typeface="Bodoni MT" pitchFamily="18" charset="0"/>
              </a:rPr>
              <a:t>.</a:t>
            </a:r>
          </a:p>
          <a:p>
            <a:endParaRPr lang="en-US" sz="3200" b="1" i="1" dirty="0" smtClean="0">
              <a:effectLst>
                <a:outerShdw blurRad="38100" dist="38100" dir="2700000" algn="tl">
                  <a:srgbClr val="000000">
                    <a:alpha val="43137"/>
                  </a:srgbClr>
                </a:outerShdw>
              </a:effectLst>
              <a:latin typeface="Bodoni MT" pitchFamily="18" charset="0"/>
            </a:endParaRPr>
          </a:p>
          <a:p>
            <a:pPr algn="ctr"/>
            <a:endParaRPr lang="en-US" sz="3200" b="1" i="1" u="sng" dirty="0" smtClean="0">
              <a:solidFill>
                <a:srgbClr val="FF0000"/>
              </a:solidFill>
              <a:effectLst>
                <a:outerShdw blurRad="38100" dist="38100" dir="2700000" algn="tl">
                  <a:srgbClr val="000000">
                    <a:alpha val="43137"/>
                  </a:srgbClr>
                </a:outerShdw>
              </a:effectLst>
              <a:latin typeface="Bodoni MT" pitchFamily="18" charset="0"/>
            </a:endParaRPr>
          </a:p>
          <a:p>
            <a:pPr algn="ctr"/>
            <a:r>
              <a:rPr lang="en-US" sz="3200" b="1" i="1" u="sng" dirty="0" smtClean="0">
                <a:solidFill>
                  <a:srgbClr val="FF0000"/>
                </a:solidFill>
                <a:effectLst>
                  <a:outerShdw blurRad="38100" dist="38100" dir="2700000" algn="tl">
                    <a:srgbClr val="000000">
                      <a:alpha val="43137"/>
                    </a:srgbClr>
                  </a:outerShdw>
                </a:effectLst>
                <a:latin typeface="Bodoni MT" pitchFamily="18" charset="0"/>
              </a:rPr>
              <a:t>1-Worsened </a:t>
            </a:r>
            <a:r>
              <a:rPr lang="en-US" sz="3200" b="1" i="1" u="sng" dirty="0">
                <a:solidFill>
                  <a:srgbClr val="FF0000"/>
                </a:solidFill>
                <a:effectLst>
                  <a:outerShdw blurRad="38100" dist="38100" dir="2700000" algn="tl">
                    <a:srgbClr val="000000">
                      <a:alpha val="43137"/>
                    </a:srgbClr>
                  </a:outerShdw>
                </a:effectLst>
                <a:latin typeface="Bodoni MT" pitchFamily="18" charset="0"/>
              </a:rPr>
              <a:t>chronic </a:t>
            </a:r>
            <a:r>
              <a:rPr lang="en-US" sz="3200" b="1" i="1" u="sng" dirty="0" smtClean="0">
                <a:solidFill>
                  <a:srgbClr val="FF0000"/>
                </a:solidFill>
                <a:effectLst>
                  <a:outerShdw blurRad="38100" dist="38100" dir="2700000" algn="tl">
                    <a:srgbClr val="000000">
                      <a:alpha val="43137"/>
                    </a:srgbClr>
                  </a:outerShdw>
                </a:effectLst>
                <a:latin typeface="Bodoni MT" pitchFamily="18" charset="0"/>
              </a:rPr>
              <a:t>conditions</a:t>
            </a:r>
            <a:endParaRPr lang="en-US" sz="32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If </a:t>
            </a:r>
            <a:r>
              <a:rPr lang="en-US" sz="3200" b="1" i="1" dirty="0">
                <a:effectLst>
                  <a:outerShdw blurRad="38100" dist="38100" dir="2700000" algn="tl">
                    <a:srgbClr val="000000">
                      <a:alpha val="43137"/>
                    </a:srgbClr>
                  </a:outerShdw>
                </a:effectLst>
                <a:latin typeface="Bodoni MT" pitchFamily="18" charset="0"/>
              </a:rPr>
              <a:t>you have certain preexisting health conditions, pneumonia could make them worse. These conditions include </a:t>
            </a:r>
            <a:r>
              <a:rPr lang="en-US" sz="3200" b="1" i="1" dirty="0">
                <a:effectLst>
                  <a:outerShdw blurRad="38100" dist="38100" dir="2700000" algn="tl">
                    <a:srgbClr val="000000">
                      <a:alpha val="43137"/>
                    </a:srgbClr>
                  </a:outerShdw>
                </a:effectLst>
                <a:latin typeface="Bodoni MT" pitchFamily="18" charset="0"/>
                <a:hlinkClick r:id="rId4"/>
              </a:rPr>
              <a:t>congestive heart failure</a:t>
            </a:r>
            <a:r>
              <a:rPr lang="en-US" sz="3200" b="1" i="1" dirty="0">
                <a:effectLst>
                  <a:outerShdw blurRad="38100" dist="38100" dir="2700000" algn="tl">
                    <a:srgbClr val="000000">
                      <a:alpha val="43137"/>
                    </a:srgbClr>
                  </a:outerShdw>
                </a:effectLst>
                <a:latin typeface="Bodoni MT" pitchFamily="18" charset="0"/>
              </a:rPr>
              <a:t> and </a:t>
            </a:r>
            <a:r>
              <a:rPr lang="en-US" sz="3200" b="1" i="1" dirty="0">
                <a:effectLst>
                  <a:outerShdw blurRad="38100" dist="38100" dir="2700000" algn="tl">
                    <a:srgbClr val="000000">
                      <a:alpha val="43137"/>
                    </a:srgbClr>
                  </a:outerShdw>
                </a:effectLst>
                <a:latin typeface="Bodoni MT" pitchFamily="18" charset="0"/>
                <a:hlinkClick r:id="rId5"/>
              </a:rPr>
              <a:t>emphysema</a:t>
            </a:r>
            <a:r>
              <a:rPr lang="en-US" sz="3200" b="1" i="1" dirty="0">
                <a:effectLst>
                  <a:outerShdw blurRad="38100" dist="38100" dir="2700000" algn="tl">
                    <a:srgbClr val="000000">
                      <a:alpha val="43137"/>
                    </a:srgbClr>
                  </a:outerShdw>
                </a:effectLst>
                <a:latin typeface="Bodoni MT" pitchFamily="18" charset="0"/>
              </a:rPr>
              <a:t>. For certain people, pneumonia increases their risk for having a </a:t>
            </a:r>
            <a:r>
              <a:rPr lang="en-US" sz="3200" b="1" i="1" dirty="0">
                <a:effectLst>
                  <a:outerShdw blurRad="38100" dist="38100" dir="2700000" algn="tl">
                    <a:srgbClr val="000000">
                      <a:alpha val="43137"/>
                    </a:srgbClr>
                  </a:outerShdw>
                </a:effectLst>
                <a:latin typeface="Bodoni MT" pitchFamily="18" charset="0"/>
                <a:hlinkClick r:id="rId6"/>
              </a:rPr>
              <a:t>heart attack</a:t>
            </a:r>
            <a:r>
              <a:rPr lang="en-US" sz="3200" b="1" i="1" dirty="0">
                <a:effectLst>
                  <a:outerShdw blurRad="38100" dist="38100" dir="2700000" algn="tl">
                    <a:srgbClr val="000000">
                      <a:alpha val="43137"/>
                    </a:srgbClr>
                  </a:outerShdw>
                </a:effectLst>
                <a:latin typeface="Bodoni MT" pitchFamily="18" charset="0"/>
              </a:rPr>
              <a:t>.</a:t>
            </a:r>
          </a:p>
        </p:txBody>
      </p:sp>
    </p:spTree>
    <p:extLst>
      <p:ext uri="{BB962C8B-B14F-4D97-AF65-F5344CB8AC3E}">
        <p14:creationId xmlns:p14="http://schemas.microsoft.com/office/powerpoint/2010/main" val="3683816679"/>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6" y="69273"/>
            <a:ext cx="9144000" cy="6555641"/>
          </a:xfrm>
          <a:prstGeom prst="rect">
            <a:avLst/>
          </a:prstGeom>
        </p:spPr>
        <p:txBody>
          <a:bodyPr wrap="square">
            <a:spAutoFit/>
          </a:bodyPr>
          <a:lstStyle/>
          <a:p>
            <a:pPr algn="ctr"/>
            <a:r>
              <a:rPr lang="en-US" sz="4000" b="1" i="1" u="sng" dirty="0">
                <a:solidFill>
                  <a:srgbClr val="FF0000"/>
                </a:solidFill>
                <a:effectLst>
                  <a:outerShdw blurRad="38100" dist="38100" dir="2700000" algn="tl">
                    <a:srgbClr val="000000">
                      <a:alpha val="43137"/>
                    </a:srgbClr>
                  </a:outerShdw>
                </a:effectLst>
                <a:latin typeface="Bodoni MT" pitchFamily="18" charset="0"/>
              </a:rPr>
              <a:t>2-Bacteremia</a:t>
            </a:r>
            <a:endParaRPr lang="en-US" sz="3200" b="1" i="1" u="sng" dirty="0">
              <a:solidFill>
                <a:srgbClr val="FF0000"/>
              </a:solidFill>
              <a:effectLst>
                <a:outerShdw blurRad="38100" dist="38100" dir="2700000" algn="tl">
                  <a:srgbClr val="000000">
                    <a:alpha val="43137"/>
                  </a:srgbClr>
                </a:outerShdw>
              </a:effectLst>
              <a:latin typeface="Bodoni MT" pitchFamily="18" charset="0"/>
            </a:endParaRPr>
          </a:p>
          <a:p>
            <a:endParaRPr lang="en-US" sz="2800" b="1" i="1" dirty="0" smtClean="0">
              <a:effectLst>
                <a:outerShdw blurRad="38100" dist="38100" dir="2700000" algn="tl">
                  <a:srgbClr val="000000">
                    <a:alpha val="43137"/>
                  </a:srgbClr>
                </a:outerShdw>
              </a:effectLst>
              <a:latin typeface="Bodoni MT" pitchFamily="18" charset="0"/>
              <a:hlinkClick r:id="rId2"/>
            </a:endParaRPr>
          </a:p>
          <a:p>
            <a:r>
              <a:rPr lang="en-US" sz="3200" b="1" i="1" dirty="0" smtClean="0">
                <a:effectLst>
                  <a:outerShdw blurRad="38100" dist="38100" dir="2700000" algn="tl">
                    <a:srgbClr val="000000">
                      <a:alpha val="43137"/>
                    </a:srgbClr>
                  </a:outerShdw>
                </a:effectLst>
                <a:latin typeface="Bodoni MT" pitchFamily="18" charset="0"/>
                <a:hlinkClick r:id="rId2"/>
              </a:rPr>
              <a:t>Bacteria </a:t>
            </a:r>
            <a:r>
              <a:rPr lang="en-US" sz="3200" b="1" i="1" dirty="0">
                <a:effectLst>
                  <a:outerShdw blurRad="38100" dist="38100" dir="2700000" algn="tl">
                    <a:srgbClr val="000000">
                      <a:alpha val="43137"/>
                    </a:srgbClr>
                  </a:outerShdw>
                </a:effectLst>
                <a:latin typeface="Bodoni MT" pitchFamily="18" charset="0"/>
                <a:hlinkClick r:id="rId2"/>
              </a:rPr>
              <a:t>from the pneumonia infection</a:t>
            </a:r>
            <a:r>
              <a:rPr lang="en-US" sz="3200" b="1" i="1" dirty="0">
                <a:effectLst>
                  <a:outerShdw blurRad="38100" dist="38100" dir="2700000" algn="tl">
                    <a:srgbClr val="000000">
                      <a:alpha val="43137"/>
                    </a:srgbClr>
                  </a:outerShdw>
                </a:effectLst>
                <a:latin typeface="Bodoni MT" pitchFamily="18" charset="0"/>
              </a:rPr>
              <a:t> may spread to your bloodstream. This can lead to dangerously low blood pressure, </a:t>
            </a:r>
            <a:r>
              <a:rPr lang="en-US" sz="3200" b="1" i="1" dirty="0">
                <a:effectLst>
                  <a:outerShdw blurRad="38100" dist="38100" dir="2700000" algn="tl">
                    <a:srgbClr val="000000">
                      <a:alpha val="43137"/>
                    </a:srgbClr>
                  </a:outerShdw>
                </a:effectLst>
                <a:latin typeface="Bodoni MT" pitchFamily="18" charset="0"/>
                <a:hlinkClick r:id="rId3"/>
              </a:rPr>
              <a:t>septic shock</a:t>
            </a:r>
            <a:r>
              <a:rPr lang="en-US" sz="3200" b="1" i="1" dirty="0">
                <a:effectLst>
                  <a:outerShdw blurRad="38100" dist="38100" dir="2700000" algn="tl">
                    <a:srgbClr val="000000">
                      <a:alpha val="43137"/>
                    </a:srgbClr>
                  </a:outerShdw>
                </a:effectLst>
                <a:latin typeface="Bodoni MT" pitchFamily="18" charset="0"/>
              </a:rPr>
              <a:t>, and in some cases, organ failure.</a:t>
            </a:r>
          </a:p>
          <a:p>
            <a:pPr algn="ctr"/>
            <a:endParaRPr lang="en-US" sz="3200" b="1" i="1" u="sng" dirty="0" smtClean="0">
              <a:solidFill>
                <a:srgbClr val="FF0000"/>
              </a:solidFill>
              <a:effectLst>
                <a:outerShdw blurRad="38100" dist="38100" dir="2700000" algn="tl">
                  <a:srgbClr val="000000">
                    <a:alpha val="43137"/>
                  </a:srgbClr>
                </a:outerShdw>
              </a:effectLst>
              <a:latin typeface="Bodoni MT" pitchFamily="18" charset="0"/>
            </a:endParaRPr>
          </a:p>
          <a:p>
            <a:pPr algn="ctr"/>
            <a:r>
              <a:rPr lang="en-US" sz="3600" b="1" i="1" u="sng" dirty="0" smtClean="0">
                <a:solidFill>
                  <a:srgbClr val="FF0000"/>
                </a:solidFill>
                <a:effectLst>
                  <a:outerShdw blurRad="38100" dist="38100" dir="2700000" algn="tl">
                    <a:srgbClr val="000000">
                      <a:alpha val="43137"/>
                    </a:srgbClr>
                  </a:outerShdw>
                </a:effectLst>
                <a:latin typeface="Bodoni MT" pitchFamily="18" charset="0"/>
              </a:rPr>
              <a:t>3-Lung </a:t>
            </a:r>
            <a:r>
              <a:rPr lang="en-US" sz="3600" b="1" i="1" u="sng" dirty="0">
                <a:solidFill>
                  <a:srgbClr val="FF0000"/>
                </a:solidFill>
                <a:effectLst>
                  <a:outerShdw blurRad="38100" dist="38100" dir="2700000" algn="tl">
                    <a:srgbClr val="000000">
                      <a:alpha val="43137"/>
                    </a:srgbClr>
                  </a:outerShdw>
                </a:effectLst>
                <a:latin typeface="Bodoni MT" pitchFamily="18" charset="0"/>
              </a:rPr>
              <a:t>abscesses</a:t>
            </a:r>
          </a:p>
          <a:p>
            <a:endParaRPr lang="en-US" sz="32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These </a:t>
            </a:r>
            <a:r>
              <a:rPr lang="en-US" sz="3200" b="1" i="1" dirty="0">
                <a:effectLst>
                  <a:outerShdw blurRad="38100" dist="38100" dir="2700000" algn="tl">
                    <a:srgbClr val="000000">
                      <a:alpha val="43137"/>
                    </a:srgbClr>
                  </a:outerShdw>
                </a:effectLst>
                <a:latin typeface="Bodoni MT" pitchFamily="18" charset="0"/>
              </a:rPr>
              <a:t>are cavities in the lungs that contain pus. Antibiotics can treat them. Sometimes they may require drainage or surgery to remove the pus.</a:t>
            </a:r>
          </a:p>
        </p:txBody>
      </p:sp>
    </p:spTree>
    <p:extLst>
      <p:ext uri="{BB962C8B-B14F-4D97-AF65-F5344CB8AC3E}">
        <p14:creationId xmlns:p14="http://schemas.microsoft.com/office/powerpoint/2010/main" val="718366034"/>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5139869"/>
          </a:xfrm>
          <a:prstGeom prst="rect">
            <a:avLst/>
          </a:prstGeom>
        </p:spPr>
        <p:txBody>
          <a:bodyPr wrap="square">
            <a:spAutoFit/>
          </a:bodyPr>
          <a:lstStyle/>
          <a:p>
            <a:pPr algn="ctr"/>
            <a:r>
              <a:rPr lang="en-US" sz="3600" b="1" i="1" u="sng" dirty="0">
                <a:solidFill>
                  <a:srgbClr val="FF0000"/>
                </a:solidFill>
                <a:effectLst>
                  <a:outerShdw blurRad="38100" dist="38100" dir="2700000" algn="tl">
                    <a:srgbClr val="000000">
                      <a:alpha val="43137"/>
                    </a:srgbClr>
                  </a:outerShdw>
                </a:effectLst>
                <a:latin typeface="Bodoni MT" pitchFamily="18" charset="0"/>
              </a:rPr>
              <a:t>4-Impaired breathing</a:t>
            </a:r>
          </a:p>
          <a:p>
            <a:endParaRPr lang="en-US" sz="32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You </a:t>
            </a:r>
            <a:r>
              <a:rPr lang="en-US" sz="3200" b="1" i="1" dirty="0">
                <a:effectLst>
                  <a:outerShdw blurRad="38100" dist="38100" dir="2700000" algn="tl">
                    <a:srgbClr val="000000">
                      <a:alpha val="43137"/>
                    </a:srgbClr>
                  </a:outerShdw>
                </a:effectLst>
                <a:latin typeface="Bodoni MT" pitchFamily="18" charset="0"/>
              </a:rPr>
              <a:t>may have trouble getting enough oxygen when you breathe. You may need to use a ventilator.</a:t>
            </a:r>
          </a:p>
          <a:p>
            <a:pPr algn="ctr"/>
            <a:endParaRPr lang="en-US" sz="3200" b="1" i="1" u="sng" dirty="0" smtClean="0">
              <a:solidFill>
                <a:srgbClr val="FF0000"/>
              </a:solidFill>
              <a:effectLst>
                <a:outerShdw blurRad="38100" dist="38100" dir="2700000" algn="tl">
                  <a:srgbClr val="000000">
                    <a:alpha val="43137"/>
                  </a:srgbClr>
                </a:outerShdw>
              </a:effectLst>
              <a:latin typeface="Bodoni MT" pitchFamily="18" charset="0"/>
            </a:endParaRPr>
          </a:p>
          <a:p>
            <a:pPr algn="ctr"/>
            <a:r>
              <a:rPr lang="en-US" sz="3600" b="1" i="1" u="sng" dirty="0" smtClean="0">
                <a:solidFill>
                  <a:srgbClr val="FF0000"/>
                </a:solidFill>
                <a:effectLst>
                  <a:outerShdw blurRad="38100" dist="38100" dir="2700000" algn="tl">
                    <a:srgbClr val="000000">
                      <a:alpha val="43137"/>
                    </a:srgbClr>
                  </a:outerShdw>
                </a:effectLst>
                <a:latin typeface="Bodoni MT" pitchFamily="18" charset="0"/>
              </a:rPr>
              <a:t>5-Acute </a:t>
            </a:r>
            <a:r>
              <a:rPr lang="en-US" sz="3600" b="1" i="1" u="sng" dirty="0">
                <a:solidFill>
                  <a:srgbClr val="FF0000"/>
                </a:solidFill>
                <a:effectLst>
                  <a:outerShdw blurRad="38100" dist="38100" dir="2700000" algn="tl">
                    <a:srgbClr val="000000">
                      <a:alpha val="43137"/>
                    </a:srgbClr>
                  </a:outerShdw>
                </a:effectLst>
                <a:latin typeface="Bodoni MT" pitchFamily="18" charset="0"/>
              </a:rPr>
              <a:t>respiratory distress syndrome</a:t>
            </a:r>
          </a:p>
          <a:p>
            <a:endParaRPr lang="en-US" sz="32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This </a:t>
            </a:r>
            <a:r>
              <a:rPr lang="en-US" sz="3200" b="1" i="1" dirty="0">
                <a:effectLst>
                  <a:outerShdw blurRad="38100" dist="38100" dir="2700000" algn="tl">
                    <a:srgbClr val="000000">
                      <a:alpha val="43137"/>
                    </a:srgbClr>
                  </a:outerShdw>
                </a:effectLst>
                <a:latin typeface="Bodoni MT" pitchFamily="18" charset="0"/>
              </a:rPr>
              <a:t>is a severe form of respiratory failure. It’s a medical emergency.</a:t>
            </a:r>
          </a:p>
        </p:txBody>
      </p:sp>
    </p:spTree>
    <p:extLst>
      <p:ext uri="{BB962C8B-B14F-4D97-AF65-F5344CB8AC3E}">
        <p14:creationId xmlns:p14="http://schemas.microsoft.com/office/powerpoint/2010/main" val="2555091298"/>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186309"/>
          </a:xfrm>
          <a:prstGeom prst="rect">
            <a:avLst/>
          </a:prstGeom>
        </p:spPr>
        <p:txBody>
          <a:bodyPr wrap="square">
            <a:spAutoFit/>
          </a:bodyPr>
          <a:lstStyle/>
          <a:p>
            <a:pPr algn="ctr"/>
            <a:r>
              <a:rPr lang="en-US" sz="3600" b="1" i="1" u="sng" dirty="0">
                <a:solidFill>
                  <a:srgbClr val="FF0000"/>
                </a:solidFill>
                <a:effectLst>
                  <a:outerShdw blurRad="38100" dist="38100" dir="2700000" algn="tl">
                    <a:srgbClr val="000000">
                      <a:alpha val="43137"/>
                    </a:srgbClr>
                  </a:outerShdw>
                </a:effectLst>
                <a:latin typeface="Bodoni MT" pitchFamily="18" charset="0"/>
              </a:rPr>
              <a:t>6-Pleural effusion</a:t>
            </a:r>
          </a:p>
          <a:p>
            <a:endParaRPr lang="en-US" sz="32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If </a:t>
            </a:r>
            <a:r>
              <a:rPr lang="en-US" sz="3200" b="1" i="1" dirty="0">
                <a:effectLst>
                  <a:outerShdw blurRad="38100" dist="38100" dir="2700000" algn="tl">
                    <a:srgbClr val="000000">
                      <a:alpha val="43137"/>
                    </a:srgbClr>
                  </a:outerShdw>
                </a:effectLst>
                <a:latin typeface="Bodoni MT" pitchFamily="18" charset="0"/>
              </a:rPr>
              <a:t>your pneumonia isn’t treated, you may develop fluid around your lungs in your pleura, called </a:t>
            </a:r>
            <a:r>
              <a:rPr lang="en-US" sz="3200" b="1" i="1" dirty="0">
                <a:effectLst>
                  <a:outerShdw blurRad="38100" dist="38100" dir="2700000" algn="tl">
                    <a:srgbClr val="000000">
                      <a:alpha val="43137"/>
                    </a:srgbClr>
                  </a:outerShdw>
                </a:effectLst>
                <a:latin typeface="Bodoni MT" pitchFamily="18" charset="0"/>
                <a:hlinkClick r:id="rId2"/>
              </a:rPr>
              <a:t>pleural effusion</a:t>
            </a:r>
            <a:r>
              <a:rPr lang="en-US" sz="3200" b="1" i="1" dirty="0">
                <a:effectLst>
                  <a:outerShdw blurRad="38100" dist="38100" dir="2700000" algn="tl">
                    <a:srgbClr val="000000">
                      <a:alpha val="43137"/>
                    </a:srgbClr>
                  </a:outerShdw>
                </a:effectLst>
                <a:latin typeface="Bodoni MT" pitchFamily="18" charset="0"/>
              </a:rPr>
              <a:t>. The pleura are thin membranes that line the outside of your lungs and the inside of your rib cage. The fluid may become infected and need to be drained.</a:t>
            </a:r>
          </a:p>
          <a:p>
            <a:pPr algn="ctr"/>
            <a:endParaRPr lang="en-US" sz="3200" b="1" i="1" u="sng" dirty="0" smtClean="0">
              <a:solidFill>
                <a:srgbClr val="FF0000"/>
              </a:solidFill>
              <a:effectLst>
                <a:outerShdw blurRad="38100" dist="38100" dir="2700000" algn="tl">
                  <a:srgbClr val="000000">
                    <a:alpha val="43137"/>
                  </a:srgbClr>
                </a:outerShdw>
              </a:effectLst>
              <a:latin typeface="Bodoni MT" pitchFamily="18" charset="0"/>
            </a:endParaRPr>
          </a:p>
          <a:p>
            <a:pPr algn="ctr"/>
            <a:r>
              <a:rPr lang="en-US" sz="4000" b="1" i="1" u="sng" dirty="0" smtClean="0">
                <a:solidFill>
                  <a:srgbClr val="FF0000"/>
                </a:solidFill>
                <a:effectLst>
                  <a:outerShdw blurRad="38100" dist="38100" dir="2700000" algn="tl">
                    <a:srgbClr val="000000">
                      <a:alpha val="43137"/>
                    </a:srgbClr>
                  </a:outerShdw>
                </a:effectLst>
                <a:latin typeface="Bodoni MT" pitchFamily="18" charset="0"/>
              </a:rPr>
              <a:t>7-Death :</a:t>
            </a:r>
          </a:p>
          <a:p>
            <a:endParaRPr lang="en-US" sz="32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In </a:t>
            </a:r>
            <a:r>
              <a:rPr lang="en-US" sz="3200" b="1" i="1" dirty="0">
                <a:effectLst>
                  <a:outerShdw blurRad="38100" dist="38100" dir="2700000" algn="tl">
                    <a:srgbClr val="000000">
                      <a:alpha val="43137"/>
                    </a:srgbClr>
                  </a:outerShdw>
                </a:effectLst>
                <a:latin typeface="Bodoni MT" pitchFamily="18" charset="0"/>
              </a:rPr>
              <a:t>some cases, pneumonia </a:t>
            </a:r>
            <a:r>
              <a:rPr lang="en-US" sz="3200" b="1" i="1" dirty="0">
                <a:effectLst>
                  <a:outerShdw blurRad="38100" dist="38100" dir="2700000" algn="tl">
                    <a:srgbClr val="000000">
                      <a:alpha val="43137"/>
                    </a:srgbClr>
                  </a:outerShdw>
                </a:effectLst>
                <a:latin typeface="Bodoni MT" pitchFamily="18" charset="0"/>
                <a:hlinkClick r:id="rId3"/>
              </a:rPr>
              <a:t>can be fatal</a:t>
            </a:r>
            <a:endParaRPr lang="en-US" sz="3200" b="1" i="1" dirty="0">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2726789012"/>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200"/>
            <a:ext cx="9144000" cy="4585871"/>
          </a:xfrm>
          <a:prstGeom prst="rect">
            <a:avLst/>
          </a:prstGeom>
        </p:spPr>
        <p:txBody>
          <a:bodyPr wrap="square">
            <a:spAutoFit/>
          </a:bodyPr>
          <a:lstStyle/>
          <a:p>
            <a:pPr algn="ctr"/>
            <a:r>
              <a:rPr lang="en-US" sz="3600" b="1" i="1" u="sng" dirty="0">
                <a:solidFill>
                  <a:srgbClr val="FF0000"/>
                </a:solidFill>
                <a:effectLst>
                  <a:outerShdw blurRad="38100" dist="38100" dir="2700000" algn="tl">
                    <a:srgbClr val="000000">
                      <a:alpha val="43137"/>
                    </a:srgbClr>
                  </a:outerShdw>
                </a:effectLst>
                <a:latin typeface="Bodoni MT" pitchFamily="18" charset="0"/>
              </a:rPr>
              <a:t>Treatment</a:t>
            </a:r>
            <a:endParaRPr lang="en-US" sz="3600" b="1" i="1" dirty="0">
              <a:solidFill>
                <a:srgbClr val="FF0000"/>
              </a:solidFill>
              <a:effectLst>
                <a:outerShdw blurRad="38100" dist="38100" dir="2700000" algn="tl">
                  <a:srgbClr val="000000">
                    <a:alpha val="43137"/>
                  </a:srgbClr>
                </a:outerShdw>
              </a:effectLst>
              <a:latin typeface="Bodoni MT" pitchFamily="18" charset="0"/>
            </a:endParaRPr>
          </a:p>
          <a:p>
            <a:endParaRPr lang="en-US" sz="32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a:t>
            </a:r>
            <a:r>
              <a:rPr lang="en-US" sz="3200" b="1" i="1" dirty="0">
                <a:effectLst>
                  <a:outerShdw blurRad="38100" dist="38100" dir="2700000" algn="tl">
                    <a:srgbClr val="000000">
                      <a:alpha val="43137"/>
                    </a:srgbClr>
                  </a:outerShdw>
                </a:effectLst>
                <a:latin typeface="Bodoni MT" pitchFamily="18" charset="0"/>
              </a:rPr>
              <a:t>Treatment for pneumonia involves curing the infection and preventing complications. People who have community-acquired pneumonia usually can be treated at home with medication. Although most symptoms cure in a few days or weeks, the feeling of tiredness can persist for a month or more. </a:t>
            </a:r>
          </a:p>
        </p:txBody>
      </p:sp>
    </p:spTree>
    <p:extLst>
      <p:ext uri="{BB962C8B-B14F-4D97-AF65-F5344CB8AC3E}">
        <p14:creationId xmlns:p14="http://schemas.microsoft.com/office/powerpoint/2010/main" val="477689008"/>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28800"/>
            <a:ext cx="9144000" cy="2554545"/>
          </a:xfrm>
          <a:prstGeom prst="rect">
            <a:avLst/>
          </a:prstGeom>
        </p:spPr>
        <p:txBody>
          <a:bodyPr wrap="square">
            <a:spAutoFit/>
          </a:bodyPr>
          <a:lstStyle/>
          <a:p>
            <a:r>
              <a:rPr lang="en-US" sz="4000" b="1" i="1" dirty="0">
                <a:effectLst>
                  <a:outerShdw blurRad="38100" dist="38100" dir="2700000" algn="tl">
                    <a:srgbClr val="000000">
                      <a:alpha val="43137"/>
                    </a:srgbClr>
                  </a:outerShdw>
                </a:effectLst>
                <a:latin typeface="Bodoni MT" pitchFamily="18" charset="0"/>
              </a:rPr>
              <a:t>Specific treatments depend on the type and severity of your pneumonia, your age and your overall health. The options </a:t>
            </a:r>
            <a:r>
              <a:rPr lang="en-US" sz="4000" b="1" i="1" dirty="0" smtClean="0">
                <a:effectLst>
                  <a:outerShdw blurRad="38100" dist="38100" dir="2700000" algn="tl">
                    <a:srgbClr val="000000">
                      <a:alpha val="43137"/>
                    </a:srgbClr>
                  </a:outerShdw>
                </a:effectLst>
                <a:latin typeface="Bodoni MT" pitchFamily="18" charset="0"/>
              </a:rPr>
              <a:t>include The following </a:t>
            </a:r>
            <a:endParaRPr lang="en-US" sz="4000" b="1" i="1" dirty="0">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1907910718"/>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304800"/>
            <a:ext cx="9144000" cy="6124754"/>
          </a:xfrm>
          <a:prstGeom prst="rect">
            <a:avLst/>
          </a:prstGeom>
        </p:spPr>
        <p:txBody>
          <a:bodyPr wrap="square">
            <a:spAutoFit/>
          </a:bodyPr>
          <a:lstStyle/>
          <a:p>
            <a:pPr algn="ctr"/>
            <a:r>
              <a:rPr lang="en-US" sz="2800" b="1" i="1" u="sng" dirty="0">
                <a:solidFill>
                  <a:srgbClr val="FF0000"/>
                </a:solidFill>
                <a:effectLst>
                  <a:outerShdw blurRad="38100" dist="38100" dir="2700000" algn="tl">
                    <a:srgbClr val="000000">
                      <a:alpha val="43137"/>
                    </a:srgbClr>
                  </a:outerShdw>
                </a:effectLst>
                <a:latin typeface="Bodoni MT" pitchFamily="18" charset="0"/>
              </a:rPr>
              <a:t>Antibiotics</a:t>
            </a:r>
          </a:p>
          <a:p>
            <a:pPr lvl="0"/>
            <a:endParaRPr lang="en-US" sz="2800" b="1" i="1" dirty="0" smtClean="0">
              <a:effectLst>
                <a:outerShdw blurRad="38100" dist="38100" dir="2700000" algn="tl">
                  <a:srgbClr val="000000">
                    <a:alpha val="43137"/>
                  </a:srgbClr>
                </a:outerShdw>
              </a:effectLst>
              <a:latin typeface="Bodoni MT" pitchFamily="18" charset="0"/>
            </a:endParaRPr>
          </a:p>
          <a:p>
            <a:pPr marL="457200" lvl="0" indent="-457200">
              <a:buFont typeface="Wingdings" pitchFamily="2" charset="2"/>
              <a:buChar char="ü"/>
            </a:pPr>
            <a:r>
              <a:rPr lang="en-US" sz="2800" b="1" i="1" dirty="0" smtClean="0">
                <a:effectLst>
                  <a:outerShdw blurRad="38100" dist="38100" dir="2700000" algn="tl">
                    <a:srgbClr val="000000">
                      <a:alpha val="43137"/>
                    </a:srgbClr>
                  </a:outerShdw>
                </a:effectLst>
                <a:latin typeface="Bodoni MT" pitchFamily="18" charset="0"/>
              </a:rPr>
              <a:t>Oral</a:t>
            </a:r>
            <a:r>
              <a:rPr lang="en-US" sz="2800" b="1" i="1" dirty="0">
                <a:effectLst>
                  <a:outerShdw blurRad="38100" dist="38100" dir="2700000" algn="tl">
                    <a:srgbClr val="000000">
                      <a:alpha val="43137"/>
                    </a:srgbClr>
                  </a:outerShdw>
                </a:effectLst>
                <a:latin typeface="Bodoni MT" pitchFamily="18" charset="0"/>
              </a:rPr>
              <a:t> </a:t>
            </a:r>
            <a:r>
              <a:rPr lang="en-US" sz="2800" b="1" i="1" dirty="0">
                <a:effectLst>
                  <a:outerShdw blurRad="38100" dist="38100" dir="2700000" algn="tl">
                    <a:srgbClr val="000000">
                      <a:alpha val="43137"/>
                    </a:srgbClr>
                  </a:outerShdw>
                </a:effectLst>
                <a:latin typeface="Bodoni MT" pitchFamily="18" charset="0"/>
                <a:hlinkClick r:id="rId2"/>
              </a:rPr>
              <a:t>antibiotics</a:t>
            </a:r>
            <a:r>
              <a:rPr lang="en-US" sz="2800" b="1" i="1" dirty="0">
                <a:effectLst>
                  <a:outerShdw blurRad="38100" dist="38100" dir="2700000" algn="tl">
                    <a:srgbClr val="000000">
                      <a:alpha val="43137"/>
                    </a:srgbClr>
                  </a:outerShdw>
                </a:effectLst>
                <a:latin typeface="Bodoni MT" pitchFamily="18" charset="0"/>
              </a:rPr>
              <a:t> can treat most cases of bacterial pneumonia. Always take your entire course of antibiotics, even if you begin to feel better. Not doing so can prevent the infection from clearing, and it may be harder to treat in the future.</a:t>
            </a:r>
          </a:p>
          <a:p>
            <a:pPr marL="457200" lvl="0" indent="-457200">
              <a:buFont typeface="Wingdings" pitchFamily="2" charset="2"/>
              <a:buChar char="ü"/>
            </a:pPr>
            <a:r>
              <a:rPr lang="en-US" sz="2800" b="1" i="1" dirty="0">
                <a:effectLst>
                  <a:outerShdw blurRad="38100" dist="38100" dir="2700000" algn="tl">
                    <a:srgbClr val="000000">
                      <a:alpha val="43137"/>
                    </a:srgbClr>
                  </a:outerShdw>
                </a:effectLst>
                <a:latin typeface="Bodoni MT" pitchFamily="18" charset="0"/>
              </a:rPr>
              <a:t>Antibiotic medications don’t work on viruses. In some cases, your doctor may prescribe an antiviral. However, many cases of viral pneumonia clear on their own with at-home care.</a:t>
            </a:r>
          </a:p>
          <a:p>
            <a:pPr marL="457200" lvl="0" indent="-457200">
              <a:buFont typeface="Wingdings" pitchFamily="2" charset="2"/>
              <a:buChar char="ü"/>
            </a:pPr>
            <a:r>
              <a:rPr lang="en-US" sz="2800" b="1" i="1" dirty="0">
                <a:effectLst>
                  <a:outerShdw blurRad="38100" dist="38100" dir="2700000" algn="tl">
                    <a:srgbClr val="000000">
                      <a:alpha val="43137"/>
                    </a:srgbClr>
                  </a:outerShdw>
                </a:effectLst>
                <a:latin typeface="Bodoni MT" pitchFamily="18" charset="0"/>
              </a:rPr>
              <a:t>Antifungal medications are used to fight fungal pneumonia. You may have to take this medication for several weeks to clear the infection.</a:t>
            </a:r>
          </a:p>
        </p:txBody>
      </p:sp>
    </p:spTree>
    <p:extLst>
      <p:ext uri="{BB962C8B-B14F-4D97-AF65-F5344CB8AC3E}">
        <p14:creationId xmlns:p14="http://schemas.microsoft.com/office/powerpoint/2010/main" val="3482807422"/>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400"/>
            <a:ext cx="9144000" cy="4093428"/>
          </a:xfrm>
          <a:prstGeom prst="rect">
            <a:avLst/>
          </a:prstGeom>
        </p:spPr>
        <p:txBody>
          <a:bodyPr wrap="square">
            <a:spAutoFit/>
          </a:bodyPr>
          <a:lstStyle/>
          <a:p>
            <a:pPr algn="ctr"/>
            <a:r>
              <a:rPr lang="en-US" sz="4000" b="1" i="1" u="sng" dirty="0">
                <a:solidFill>
                  <a:srgbClr val="FF0000"/>
                </a:solidFill>
                <a:effectLst>
                  <a:outerShdw blurRad="38100" dist="38100" dir="2700000" algn="tl">
                    <a:srgbClr val="000000">
                      <a:alpha val="43137"/>
                    </a:srgbClr>
                  </a:outerShdw>
                </a:effectLst>
                <a:latin typeface="Bodoni MT" pitchFamily="18" charset="0"/>
              </a:rPr>
              <a:t>Cough </a:t>
            </a:r>
            <a:r>
              <a:rPr lang="en-US" sz="4000" b="1" i="1" u="sng" dirty="0" smtClean="0">
                <a:solidFill>
                  <a:srgbClr val="FF0000"/>
                </a:solidFill>
                <a:effectLst>
                  <a:outerShdw blurRad="38100" dist="38100" dir="2700000" algn="tl">
                    <a:srgbClr val="000000">
                      <a:alpha val="43137"/>
                    </a:srgbClr>
                  </a:outerShdw>
                </a:effectLst>
                <a:latin typeface="Bodoni MT" pitchFamily="18" charset="0"/>
              </a:rPr>
              <a:t>medicine</a:t>
            </a:r>
          </a:p>
          <a:p>
            <a:pPr algn="ctr"/>
            <a:endParaRPr lang="en-US" sz="4000" b="1" i="1" u="sng" dirty="0">
              <a:solidFill>
                <a:srgbClr val="FF0000"/>
              </a:solidFill>
              <a:effectLst>
                <a:outerShdw blurRad="38100" dist="38100" dir="2700000" algn="tl">
                  <a:srgbClr val="000000">
                    <a:alpha val="43137"/>
                  </a:srgbClr>
                </a:outerShdw>
              </a:effectLst>
              <a:latin typeface="Bodoni MT" pitchFamily="18" charset="0"/>
            </a:endParaRPr>
          </a:p>
          <a:p>
            <a:pPr marL="457200" lvl="0" indent="-457200">
              <a:buFont typeface="Wingdings" pitchFamily="2" charset="2"/>
              <a:buChar char="ü"/>
            </a:pPr>
            <a:r>
              <a:rPr lang="en-US" sz="3600" b="1" i="1" dirty="0">
                <a:effectLst>
                  <a:outerShdw blurRad="38100" dist="38100" dir="2700000" algn="tl">
                    <a:srgbClr val="000000">
                      <a:alpha val="43137"/>
                    </a:srgbClr>
                  </a:outerShdw>
                </a:effectLst>
                <a:latin typeface="Bodoni MT" pitchFamily="18" charset="0"/>
              </a:rPr>
              <a:t>Your doctor may also recommend cough medicine to calm your cough so you can rest. Keep in mind coughing helps remove fluid from your lungs, so you don’t want to eliminate it entirely.</a:t>
            </a:r>
          </a:p>
        </p:txBody>
      </p:sp>
    </p:spTree>
    <p:extLst>
      <p:ext uri="{BB962C8B-B14F-4D97-AF65-F5344CB8AC3E}">
        <p14:creationId xmlns:p14="http://schemas.microsoft.com/office/powerpoint/2010/main" val="104962388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2" y="1447800"/>
            <a:ext cx="9144000" cy="2923877"/>
          </a:xfrm>
          <a:prstGeom prst="rect">
            <a:avLst/>
          </a:prstGeom>
        </p:spPr>
        <p:txBody>
          <a:bodyPr wrap="square">
            <a:spAutoFit/>
          </a:bodyPr>
          <a:lstStyle/>
          <a:p>
            <a:pPr algn="ctr"/>
            <a:r>
              <a:rPr lang="en-US" sz="2800" b="1" i="1" u="sng" dirty="0">
                <a:solidFill>
                  <a:schemeClr val="tx2">
                    <a:lumMod val="75000"/>
                  </a:schemeClr>
                </a:solidFill>
                <a:effectLst>
                  <a:outerShdw blurRad="38100" dist="38100" dir="2700000" algn="tl">
                    <a:srgbClr val="000000">
                      <a:alpha val="43137"/>
                    </a:srgbClr>
                  </a:outerShdw>
                </a:effectLst>
                <a:latin typeface="Bodoni MT" pitchFamily="18" charset="0"/>
              </a:rPr>
              <a:t>Anatomy  &amp;Physiology of respiratory system</a:t>
            </a:r>
            <a:endParaRPr lang="en-US" sz="2800" dirty="0">
              <a:solidFill>
                <a:schemeClr val="tx2">
                  <a:lumMod val="75000"/>
                </a:schemeClr>
              </a:solidFill>
              <a:effectLst>
                <a:outerShdw blurRad="38100" dist="38100" dir="2700000" algn="tl">
                  <a:srgbClr val="000000">
                    <a:alpha val="43137"/>
                  </a:srgbClr>
                </a:outerShdw>
              </a:effectLst>
              <a:latin typeface="Bodoni MT" pitchFamily="18" charset="0"/>
            </a:endParaRPr>
          </a:p>
          <a:p>
            <a:endParaRPr lang="en-US" dirty="0" smtClean="0">
              <a:solidFill>
                <a:schemeClr val="tx2">
                  <a:lumMod val="75000"/>
                </a:schemeClr>
              </a:solidFill>
              <a:latin typeface="Bodoni MT" pitchFamily="18" charset="0"/>
            </a:endParaRPr>
          </a:p>
          <a:p>
            <a:r>
              <a:rPr lang="en-US" sz="2800" dirty="0" smtClean="0">
                <a:solidFill>
                  <a:schemeClr val="tx2">
                    <a:lumMod val="75000"/>
                  </a:schemeClr>
                </a:solidFill>
                <a:latin typeface="Bodoni MT" pitchFamily="18" charset="0"/>
              </a:rPr>
              <a:t>-</a:t>
            </a:r>
            <a:r>
              <a:rPr lang="en-US" sz="3200" b="1" i="1" u="sng" dirty="0">
                <a:solidFill>
                  <a:schemeClr val="tx2">
                    <a:lumMod val="75000"/>
                  </a:schemeClr>
                </a:solidFill>
                <a:effectLst>
                  <a:outerShdw blurRad="38100" dist="38100" dir="2700000" algn="tl">
                    <a:srgbClr val="000000">
                      <a:alpha val="43137"/>
                    </a:srgbClr>
                  </a:outerShdw>
                </a:effectLst>
                <a:latin typeface="Bodoni MT" pitchFamily="18" charset="0"/>
              </a:rPr>
              <a:t>The respiratory system is divided into two main components:-</a:t>
            </a:r>
          </a:p>
          <a:p>
            <a:endParaRPr lang="en-US" b="1" i="1" dirty="0" smtClean="0">
              <a:solidFill>
                <a:schemeClr val="tx2">
                  <a:lumMod val="75000"/>
                </a:schemeClr>
              </a:solidFill>
              <a:latin typeface="Bodoni MT" pitchFamily="18" charset="0"/>
            </a:endParaRPr>
          </a:p>
          <a:p>
            <a:r>
              <a:rPr lang="en-US" sz="2800" b="1" i="1" dirty="0" smtClean="0">
                <a:solidFill>
                  <a:schemeClr val="tx2">
                    <a:lumMod val="75000"/>
                  </a:schemeClr>
                </a:solidFill>
                <a:effectLst>
                  <a:outerShdw blurRad="38100" dist="38100" dir="2700000" algn="tl">
                    <a:srgbClr val="000000">
                      <a:alpha val="43137"/>
                    </a:srgbClr>
                  </a:outerShdw>
                </a:effectLst>
                <a:latin typeface="Bodoni MT" pitchFamily="18" charset="0"/>
              </a:rPr>
              <a:t>a)Upper </a:t>
            </a:r>
            <a:r>
              <a:rPr lang="en-US" sz="2800" b="1" i="1" dirty="0">
                <a:solidFill>
                  <a:schemeClr val="tx2">
                    <a:lumMod val="75000"/>
                  </a:schemeClr>
                </a:solidFill>
                <a:effectLst>
                  <a:outerShdw blurRad="38100" dist="38100" dir="2700000" algn="tl">
                    <a:srgbClr val="000000">
                      <a:alpha val="43137"/>
                    </a:srgbClr>
                  </a:outerShdw>
                </a:effectLst>
                <a:latin typeface="Bodoni MT" pitchFamily="18" charset="0"/>
              </a:rPr>
              <a:t>respiratory tract</a:t>
            </a:r>
            <a:endParaRPr lang="en-US" sz="2800" b="1" dirty="0">
              <a:solidFill>
                <a:schemeClr val="tx2">
                  <a:lumMod val="75000"/>
                </a:schemeClr>
              </a:solidFill>
              <a:effectLst>
                <a:outerShdw blurRad="38100" dist="38100" dir="2700000" algn="tl">
                  <a:srgbClr val="000000">
                    <a:alpha val="43137"/>
                  </a:srgbClr>
                </a:outerShdw>
              </a:effectLst>
              <a:latin typeface="Bodoni MT" pitchFamily="18" charset="0"/>
            </a:endParaRPr>
          </a:p>
          <a:p>
            <a:r>
              <a:rPr lang="en-US" sz="2800" b="1" i="1" dirty="0">
                <a:solidFill>
                  <a:schemeClr val="tx2">
                    <a:lumMod val="75000"/>
                  </a:schemeClr>
                </a:solidFill>
                <a:effectLst>
                  <a:outerShdw blurRad="38100" dist="38100" dir="2700000" algn="tl">
                    <a:srgbClr val="000000">
                      <a:alpha val="43137"/>
                    </a:srgbClr>
                  </a:outerShdw>
                </a:effectLst>
                <a:latin typeface="Bodoni MT" pitchFamily="18" charset="0"/>
              </a:rPr>
              <a:t>b)Lower respiratory tract</a:t>
            </a:r>
            <a:endParaRPr lang="en-US" sz="2800" b="1" dirty="0">
              <a:solidFill>
                <a:schemeClr val="tx2">
                  <a:lumMod val="75000"/>
                </a:schemeClr>
              </a:solidFill>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3022774210"/>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51099"/>
            <a:ext cx="9144000" cy="3477875"/>
          </a:xfrm>
          <a:prstGeom prst="rect">
            <a:avLst/>
          </a:prstGeom>
        </p:spPr>
        <p:txBody>
          <a:bodyPr wrap="square">
            <a:spAutoFit/>
          </a:bodyPr>
          <a:lstStyle/>
          <a:p>
            <a:pPr algn="ctr"/>
            <a:r>
              <a:rPr lang="en-US" sz="4000" b="1" i="1" u="sng" dirty="0">
                <a:solidFill>
                  <a:srgbClr val="FF0000"/>
                </a:solidFill>
                <a:effectLst>
                  <a:outerShdw blurRad="38100" dist="38100" dir="2700000" algn="tl">
                    <a:srgbClr val="000000">
                      <a:alpha val="43137"/>
                    </a:srgbClr>
                  </a:outerShdw>
                </a:effectLst>
                <a:latin typeface="Bodoni MT" pitchFamily="18" charset="0"/>
              </a:rPr>
              <a:t>Fever reducers/pain relievers.</a:t>
            </a:r>
          </a:p>
          <a:p>
            <a:pPr lvl="0"/>
            <a:endParaRPr lang="en-US" sz="3600" b="1" i="1" dirty="0" smtClean="0">
              <a:effectLst>
                <a:outerShdw blurRad="38100" dist="38100" dir="2700000" algn="tl">
                  <a:srgbClr val="000000">
                    <a:alpha val="43137"/>
                  </a:srgbClr>
                </a:outerShdw>
              </a:effectLst>
              <a:latin typeface="Bodoni MT" pitchFamily="18" charset="0"/>
            </a:endParaRPr>
          </a:p>
          <a:p>
            <a:pPr marL="457200" lvl="0" indent="-457200">
              <a:buFont typeface="Wingdings" pitchFamily="2" charset="2"/>
              <a:buChar char="ü"/>
            </a:pPr>
            <a:r>
              <a:rPr lang="en-US" sz="3600" b="1" i="1" dirty="0" smtClean="0">
                <a:effectLst>
                  <a:outerShdw blurRad="38100" dist="38100" dir="2700000" algn="tl">
                    <a:srgbClr val="000000">
                      <a:alpha val="43137"/>
                    </a:srgbClr>
                  </a:outerShdw>
                </a:effectLst>
                <a:latin typeface="Bodoni MT" pitchFamily="18" charset="0"/>
              </a:rPr>
              <a:t>You </a:t>
            </a:r>
            <a:r>
              <a:rPr lang="en-US" sz="3600" b="1" i="1" dirty="0">
                <a:effectLst>
                  <a:outerShdw blurRad="38100" dist="38100" dir="2700000" algn="tl">
                    <a:srgbClr val="000000">
                      <a:alpha val="43137"/>
                    </a:srgbClr>
                  </a:outerShdw>
                </a:effectLst>
                <a:latin typeface="Bodoni MT" pitchFamily="18" charset="0"/>
              </a:rPr>
              <a:t>may take these as needed for fever and discomfort. These include drugs such as aspirin, ibuprofen  and acetaminophen .</a:t>
            </a:r>
          </a:p>
        </p:txBody>
      </p:sp>
    </p:spTree>
    <p:extLst>
      <p:ext uri="{BB962C8B-B14F-4D97-AF65-F5344CB8AC3E}">
        <p14:creationId xmlns:p14="http://schemas.microsoft.com/office/powerpoint/2010/main" val="465536274"/>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344"/>
            <a:ext cx="9144000" cy="4401205"/>
          </a:xfrm>
          <a:prstGeom prst="rect">
            <a:avLst/>
          </a:prstGeom>
        </p:spPr>
        <p:txBody>
          <a:bodyPr wrap="square">
            <a:spAutoFit/>
          </a:bodyPr>
          <a:lstStyle/>
          <a:p>
            <a:pPr algn="ctr"/>
            <a:r>
              <a:rPr lang="en-US" sz="2800" b="1" i="1" u="sng" dirty="0">
                <a:solidFill>
                  <a:srgbClr val="FF0000"/>
                </a:solidFill>
                <a:effectLst>
                  <a:outerShdw blurRad="38100" dist="38100" dir="2700000" algn="tl">
                    <a:srgbClr val="000000">
                      <a:alpha val="43137"/>
                    </a:srgbClr>
                  </a:outerShdw>
                </a:effectLst>
                <a:latin typeface="Bodoni MT" pitchFamily="18" charset="0"/>
              </a:rPr>
              <a:t>Hospitalization</a:t>
            </a:r>
            <a:r>
              <a:rPr lang="en-US" sz="2800" b="1" i="1" u="sng" dirty="0" smtClean="0">
                <a:solidFill>
                  <a:srgbClr val="FF0000"/>
                </a:solidFill>
                <a:effectLst>
                  <a:outerShdw blurRad="38100" dist="38100" dir="2700000" algn="tl">
                    <a:srgbClr val="000000">
                      <a:alpha val="43137"/>
                    </a:srgbClr>
                  </a:outerShdw>
                </a:effectLst>
                <a:latin typeface="Bodoni MT" pitchFamily="18" charset="0"/>
              </a:rPr>
              <a:t>:-</a:t>
            </a:r>
          </a:p>
          <a:p>
            <a:pPr algn="ctr"/>
            <a:endParaRPr lang="en-US" sz="2800" b="1" i="1" u="sng" dirty="0" smtClean="0">
              <a:solidFill>
                <a:srgbClr val="FF0000"/>
              </a:solidFill>
              <a:effectLst>
                <a:outerShdw blurRad="38100" dist="38100" dir="2700000" algn="tl">
                  <a:srgbClr val="000000">
                    <a:alpha val="43137"/>
                  </a:srgbClr>
                </a:outerShdw>
              </a:effectLst>
              <a:latin typeface="Bodoni MT" pitchFamily="18" charset="0"/>
            </a:endParaRPr>
          </a:p>
          <a:p>
            <a:pPr marL="457200" indent="-457200">
              <a:buFont typeface="Wingdings" pitchFamily="2" charset="2"/>
              <a:buChar char="ü"/>
            </a:pPr>
            <a:r>
              <a:rPr lang="en-US" sz="2800" b="1" i="1" u="sng" dirty="0" smtClean="0">
                <a:solidFill>
                  <a:srgbClr val="FF0000"/>
                </a:solidFill>
                <a:effectLst>
                  <a:outerShdw blurRad="38100" dist="38100" dir="2700000" algn="tl">
                    <a:srgbClr val="000000">
                      <a:alpha val="43137"/>
                    </a:srgbClr>
                  </a:outerShdw>
                </a:effectLst>
                <a:latin typeface="Bodoni MT" pitchFamily="18" charset="0"/>
              </a:rPr>
              <a:t>Adults  </a:t>
            </a:r>
            <a:r>
              <a:rPr lang="en-US" sz="2800" b="1" i="1" u="sng" dirty="0">
                <a:solidFill>
                  <a:srgbClr val="FF0000"/>
                </a:solidFill>
                <a:effectLst>
                  <a:outerShdw blurRad="38100" dist="38100" dir="2700000" algn="tl">
                    <a:srgbClr val="000000">
                      <a:alpha val="43137"/>
                    </a:srgbClr>
                  </a:outerShdw>
                </a:effectLst>
                <a:latin typeface="Bodoni MT" pitchFamily="18" charset="0"/>
              </a:rPr>
              <a:t>may need to be hospitalized if:</a:t>
            </a:r>
          </a:p>
          <a:p>
            <a:pPr lvl="0"/>
            <a:endParaRPr lang="en-US" sz="2800" b="1" i="1" dirty="0" smtClean="0">
              <a:effectLst>
                <a:outerShdw blurRad="38100" dist="38100" dir="2700000" algn="tl">
                  <a:srgbClr val="000000">
                    <a:alpha val="43137"/>
                  </a:srgbClr>
                </a:outerShdw>
              </a:effectLst>
              <a:latin typeface="Bodoni MT" pitchFamily="18" charset="0"/>
            </a:endParaRPr>
          </a:p>
          <a:p>
            <a:pPr lvl="0"/>
            <a:r>
              <a:rPr lang="en-US" sz="2800" b="1" i="1" dirty="0" smtClean="0">
                <a:effectLst>
                  <a:outerShdw blurRad="38100" dist="38100" dir="2700000" algn="tl">
                    <a:srgbClr val="000000">
                      <a:alpha val="43137"/>
                    </a:srgbClr>
                  </a:outerShdw>
                </a:effectLst>
                <a:latin typeface="Bodoni MT" pitchFamily="18" charset="0"/>
              </a:rPr>
              <a:t>1-They </a:t>
            </a:r>
            <a:r>
              <a:rPr lang="en-US" sz="2800" b="1" i="1" dirty="0">
                <a:effectLst>
                  <a:outerShdw blurRad="38100" dist="38100" dir="2700000" algn="tl">
                    <a:srgbClr val="000000">
                      <a:alpha val="43137"/>
                    </a:srgbClr>
                  </a:outerShdw>
                </a:effectLst>
                <a:latin typeface="Bodoni MT" pitchFamily="18" charset="0"/>
              </a:rPr>
              <a:t>are older than age 65</a:t>
            </a:r>
          </a:p>
          <a:p>
            <a:pPr lvl="0"/>
            <a:r>
              <a:rPr lang="en-US" sz="2800" b="1" i="1" dirty="0" smtClean="0">
                <a:effectLst>
                  <a:outerShdw blurRad="38100" dist="38100" dir="2700000" algn="tl">
                    <a:srgbClr val="000000">
                      <a:alpha val="43137"/>
                    </a:srgbClr>
                  </a:outerShdw>
                </a:effectLst>
                <a:latin typeface="Bodoni MT" pitchFamily="18" charset="0"/>
              </a:rPr>
              <a:t>2-They </a:t>
            </a:r>
            <a:r>
              <a:rPr lang="en-US" sz="2800" b="1" i="1" dirty="0">
                <a:effectLst>
                  <a:outerShdw blurRad="38100" dist="38100" dir="2700000" algn="tl">
                    <a:srgbClr val="000000">
                      <a:alpha val="43137"/>
                    </a:srgbClr>
                  </a:outerShdw>
                </a:effectLst>
                <a:latin typeface="Bodoni MT" pitchFamily="18" charset="0"/>
              </a:rPr>
              <a:t>are confused about time, people or places</a:t>
            </a:r>
          </a:p>
          <a:p>
            <a:pPr lvl="0"/>
            <a:r>
              <a:rPr lang="en-US" sz="2800" b="1" i="1" dirty="0" smtClean="0">
                <a:effectLst>
                  <a:outerShdw blurRad="38100" dist="38100" dir="2700000" algn="tl">
                    <a:srgbClr val="000000">
                      <a:alpha val="43137"/>
                    </a:srgbClr>
                  </a:outerShdw>
                </a:effectLst>
                <a:latin typeface="Bodoni MT" pitchFamily="18" charset="0"/>
              </a:rPr>
              <a:t>3-Their </a:t>
            </a:r>
            <a:r>
              <a:rPr lang="en-US" sz="2800" b="1" i="1" dirty="0">
                <a:effectLst>
                  <a:outerShdw blurRad="38100" dist="38100" dir="2700000" algn="tl">
                    <a:srgbClr val="000000">
                      <a:alpha val="43137"/>
                    </a:srgbClr>
                  </a:outerShdw>
                </a:effectLst>
                <a:latin typeface="Bodoni MT" pitchFamily="18" charset="0"/>
              </a:rPr>
              <a:t>kidney function has declined</a:t>
            </a:r>
          </a:p>
          <a:p>
            <a:pPr lvl="0"/>
            <a:r>
              <a:rPr lang="en-US" sz="2800" b="1" i="1" dirty="0" smtClean="0">
                <a:effectLst>
                  <a:outerShdw blurRad="38100" dist="38100" dir="2700000" algn="tl">
                    <a:srgbClr val="000000">
                      <a:alpha val="43137"/>
                    </a:srgbClr>
                  </a:outerShdw>
                </a:effectLst>
                <a:latin typeface="Bodoni MT" pitchFamily="18" charset="0"/>
              </a:rPr>
              <a:t>4-Your </a:t>
            </a:r>
            <a:r>
              <a:rPr lang="en-US" sz="2800" b="1" i="1" dirty="0">
                <a:effectLst>
                  <a:outerShdw blurRad="38100" dist="38100" dir="2700000" algn="tl">
                    <a:srgbClr val="000000">
                      <a:alpha val="43137"/>
                    </a:srgbClr>
                  </a:outerShdw>
                </a:effectLst>
                <a:latin typeface="Bodoni MT" pitchFamily="18" charset="0"/>
              </a:rPr>
              <a:t>systolic blood pressure is below 90 millimeters of mercury (mm Hg) or your diastolic blood pressure is 60 mm Hg or </a:t>
            </a:r>
            <a:r>
              <a:rPr lang="en-US" sz="2800" b="1" i="1" dirty="0" smtClean="0">
                <a:effectLst>
                  <a:outerShdw blurRad="38100" dist="38100" dir="2700000" algn="tl">
                    <a:srgbClr val="000000">
                      <a:alpha val="43137"/>
                    </a:srgbClr>
                  </a:outerShdw>
                </a:effectLst>
                <a:latin typeface="Bodoni MT" pitchFamily="18" charset="0"/>
              </a:rPr>
              <a:t>below</a:t>
            </a:r>
            <a:endParaRPr lang="en-US" sz="2800" b="1" i="1" dirty="0">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2436752903"/>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200"/>
            <a:ext cx="9144000" cy="4524315"/>
          </a:xfrm>
          <a:prstGeom prst="rect">
            <a:avLst/>
          </a:prstGeom>
        </p:spPr>
        <p:txBody>
          <a:bodyPr wrap="square">
            <a:spAutoFit/>
          </a:bodyPr>
          <a:lstStyle/>
          <a:p>
            <a:pPr lvl="0"/>
            <a:r>
              <a:rPr lang="en-US" sz="3200" b="1" i="1" dirty="0" smtClean="0">
                <a:effectLst>
                  <a:outerShdw blurRad="38100" dist="38100" dir="2700000" algn="tl">
                    <a:srgbClr val="000000">
                      <a:alpha val="43137"/>
                    </a:srgbClr>
                  </a:outerShdw>
                </a:effectLst>
                <a:latin typeface="Bodoni MT" pitchFamily="18" charset="0"/>
              </a:rPr>
              <a:t>5-Your breathing is rapid (30 breaths or more a minute)</a:t>
            </a:r>
          </a:p>
          <a:p>
            <a:pPr lvl="0"/>
            <a:r>
              <a:rPr lang="en-US" sz="3200" b="1" i="1" dirty="0" smtClean="0">
                <a:effectLst>
                  <a:outerShdw blurRad="38100" dist="38100" dir="2700000" algn="tl">
                    <a:srgbClr val="000000">
                      <a:alpha val="43137"/>
                    </a:srgbClr>
                  </a:outerShdw>
                </a:effectLst>
                <a:latin typeface="Bodoni MT" pitchFamily="18" charset="0"/>
              </a:rPr>
              <a:t>6-You need breathing assistance</a:t>
            </a:r>
          </a:p>
          <a:p>
            <a:pPr lvl="0"/>
            <a:r>
              <a:rPr lang="en-US" sz="3200" b="1" i="1" dirty="0" smtClean="0">
                <a:effectLst>
                  <a:outerShdw blurRad="38100" dist="38100" dir="2700000" algn="tl">
                    <a:srgbClr val="000000">
                      <a:alpha val="43137"/>
                    </a:srgbClr>
                  </a:outerShdw>
                </a:effectLst>
                <a:latin typeface="Bodoni MT" pitchFamily="18" charset="0"/>
              </a:rPr>
              <a:t>7-Your temperature is below normal</a:t>
            </a:r>
          </a:p>
          <a:p>
            <a:pPr lvl="0"/>
            <a:r>
              <a:rPr lang="en-US" sz="3200" b="1" i="1" dirty="0" smtClean="0">
                <a:effectLst>
                  <a:outerShdw blurRad="38100" dist="38100" dir="2700000" algn="tl">
                    <a:srgbClr val="000000">
                      <a:alpha val="43137"/>
                    </a:srgbClr>
                  </a:outerShdw>
                </a:effectLst>
                <a:latin typeface="Bodoni MT" pitchFamily="18" charset="0"/>
              </a:rPr>
              <a:t>8-Your heart rate is below 50 or above 100</a:t>
            </a:r>
          </a:p>
          <a:p>
            <a:r>
              <a:rPr lang="en-US" sz="3200" b="1" i="1" dirty="0" smtClean="0">
                <a:effectLst>
                  <a:outerShdw blurRad="38100" dist="38100" dir="2700000" algn="tl">
                    <a:srgbClr val="000000">
                      <a:alpha val="43137"/>
                    </a:srgbClr>
                  </a:outerShdw>
                </a:effectLst>
                <a:latin typeface="Bodoni MT" pitchFamily="18" charset="0"/>
              </a:rPr>
              <a:t>9-You may be admitted to the intensive care unit if you need to be placed on a breathing machine (ventilator) or if your symptoms are severe.</a:t>
            </a:r>
            <a:endParaRPr lang="en-US" sz="3200" b="1" i="1" dirty="0">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1159978484"/>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1612"/>
            <a:ext cx="9144000" cy="3539430"/>
          </a:xfrm>
          <a:prstGeom prst="rect">
            <a:avLst/>
          </a:prstGeom>
        </p:spPr>
        <p:txBody>
          <a:bodyPr wrap="square">
            <a:spAutoFit/>
          </a:bodyPr>
          <a:lstStyle/>
          <a:p>
            <a:pPr marL="457200" indent="-457200">
              <a:buFont typeface="Wingdings" pitchFamily="2" charset="2"/>
              <a:buChar char="ü"/>
            </a:pPr>
            <a:r>
              <a:rPr lang="en-US" sz="3200" b="1" i="1" u="sng" dirty="0">
                <a:solidFill>
                  <a:srgbClr val="FF0000"/>
                </a:solidFill>
                <a:effectLst>
                  <a:outerShdw blurRad="38100" dist="38100" dir="2700000" algn="tl">
                    <a:srgbClr val="000000">
                      <a:alpha val="43137"/>
                    </a:srgbClr>
                  </a:outerShdw>
                </a:effectLst>
                <a:latin typeface="Bodoni MT" pitchFamily="18" charset="0"/>
              </a:rPr>
              <a:t>Children may be hospitalized if:</a:t>
            </a:r>
          </a:p>
          <a:p>
            <a:pPr lvl="0"/>
            <a:endParaRPr lang="en-US" sz="3200" b="1" i="1" dirty="0" smtClean="0">
              <a:effectLst>
                <a:outerShdw blurRad="38100" dist="38100" dir="2700000" algn="tl">
                  <a:srgbClr val="000000">
                    <a:alpha val="43137"/>
                  </a:srgbClr>
                </a:outerShdw>
              </a:effectLst>
              <a:latin typeface="Bodoni MT" pitchFamily="18" charset="0"/>
            </a:endParaRPr>
          </a:p>
          <a:p>
            <a:pPr lvl="0"/>
            <a:r>
              <a:rPr lang="en-US" sz="3200" b="1" i="1" dirty="0" smtClean="0">
                <a:effectLst>
                  <a:outerShdw blurRad="38100" dist="38100" dir="2700000" algn="tl">
                    <a:srgbClr val="000000">
                      <a:alpha val="43137"/>
                    </a:srgbClr>
                  </a:outerShdw>
                </a:effectLst>
                <a:latin typeface="Bodoni MT" pitchFamily="18" charset="0"/>
              </a:rPr>
              <a:t>1-They </a:t>
            </a:r>
            <a:r>
              <a:rPr lang="en-US" sz="3200" b="1" i="1" dirty="0">
                <a:effectLst>
                  <a:outerShdw blurRad="38100" dist="38100" dir="2700000" algn="tl">
                    <a:srgbClr val="000000">
                      <a:alpha val="43137"/>
                    </a:srgbClr>
                  </a:outerShdw>
                </a:effectLst>
                <a:latin typeface="Bodoni MT" pitchFamily="18" charset="0"/>
              </a:rPr>
              <a:t>are younger than age 2 months</a:t>
            </a:r>
          </a:p>
          <a:p>
            <a:pPr lvl="0"/>
            <a:r>
              <a:rPr lang="en-US" sz="3200" b="1" i="1" dirty="0" smtClean="0">
                <a:effectLst>
                  <a:outerShdw blurRad="38100" dist="38100" dir="2700000" algn="tl">
                    <a:srgbClr val="000000">
                      <a:alpha val="43137"/>
                    </a:srgbClr>
                  </a:outerShdw>
                </a:effectLst>
                <a:latin typeface="Bodoni MT" pitchFamily="18" charset="0"/>
              </a:rPr>
              <a:t>2-They </a:t>
            </a:r>
            <a:r>
              <a:rPr lang="en-US" sz="3200" b="1" i="1" dirty="0">
                <a:effectLst>
                  <a:outerShdw blurRad="38100" dist="38100" dir="2700000" algn="tl">
                    <a:srgbClr val="000000">
                      <a:alpha val="43137"/>
                    </a:srgbClr>
                  </a:outerShdw>
                </a:effectLst>
                <a:latin typeface="Bodoni MT" pitchFamily="18" charset="0"/>
              </a:rPr>
              <a:t>are lethargic or excessively sleepy</a:t>
            </a:r>
          </a:p>
          <a:p>
            <a:pPr lvl="0"/>
            <a:r>
              <a:rPr lang="en-US" sz="3200" b="1" i="1" dirty="0" smtClean="0">
                <a:effectLst>
                  <a:outerShdw blurRad="38100" dist="38100" dir="2700000" algn="tl">
                    <a:srgbClr val="000000">
                      <a:alpha val="43137"/>
                    </a:srgbClr>
                  </a:outerShdw>
                </a:effectLst>
                <a:latin typeface="Bodoni MT" pitchFamily="18" charset="0"/>
              </a:rPr>
              <a:t>3-They </a:t>
            </a:r>
            <a:r>
              <a:rPr lang="en-US" sz="3200" b="1" i="1" dirty="0">
                <a:effectLst>
                  <a:outerShdw blurRad="38100" dist="38100" dir="2700000" algn="tl">
                    <a:srgbClr val="000000">
                      <a:alpha val="43137"/>
                    </a:srgbClr>
                  </a:outerShdw>
                </a:effectLst>
                <a:latin typeface="Bodoni MT" pitchFamily="18" charset="0"/>
              </a:rPr>
              <a:t>have trouble breathing</a:t>
            </a:r>
          </a:p>
          <a:p>
            <a:pPr lvl="0"/>
            <a:r>
              <a:rPr lang="en-US" sz="3200" b="1" i="1" dirty="0" smtClean="0">
                <a:effectLst>
                  <a:outerShdw blurRad="38100" dist="38100" dir="2700000" algn="tl">
                    <a:srgbClr val="000000">
                      <a:alpha val="43137"/>
                    </a:srgbClr>
                  </a:outerShdw>
                </a:effectLst>
                <a:latin typeface="Bodoni MT" pitchFamily="18" charset="0"/>
              </a:rPr>
              <a:t>4-They </a:t>
            </a:r>
            <a:r>
              <a:rPr lang="en-US" sz="3200" b="1" i="1" dirty="0">
                <a:effectLst>
                  <a:outerShdw blurRad="38100" dist="38100" dir="2700000" algn="tl">
                    <a:srgbClr val="000000">
                      <a:alpha val="43137"/>
                    </a:srgbClr>
                  </a:outerShdw>
                </a:effectLst>
                <a:latin typeface="Bodoni MT" pitchFamily="18" charset="0"/>
              </a:rPr>
              <a:t>have low blood oxygen levels</a:t>
            </a:r>
          </a:p>
          <a:p>
            <a:pPr lvl="0"/>
            <a:r>
              <a:rPr lang="en-US" sz="3200" b="1" i="1" dirty="0" smtClean="0">
                <a:effectLst>
                  <a:outerShdw blurRad="38100" dist="38100" dir="2700000" algn="tl">
                    <a:srgbClr val="000000">
                      <a:alpha val="43137"/>
                    </a:srgbClr>
                  </a:outerShdw>
                </a:effectLst>
                <a:latin typeface="Bodoni MT" pitchFamily="18" charset="0"/>
              </a:rPr>
              <a:t>5-They </a:t>
            </a:r>
            <a:r>
              <a:rPr lang="en-US" sz="3200" b="1" i="1" dirty="0">
                <a:effectLst>
                  <a:outerShdw blurRad="38100" dist="38100" dir="2700000" algn="tl">
                    <a:srgbClr val="000000">
                      <a:alpha val="43137"/>
                    </a:srgbClr>
                  </a:outerShdw>
                </a:effectLst>
                <a:latin typeface="Bodoni MT" pitchFamily="18" charset="0"/>
              </a:rPr>
              <a:t>appear dehydrated</a:t>
            </a:r>
          </a:p>
        </p:txBody>
      </p:sp>
    </p:spTree>
    <p:extLst>
      <p:ext uri="{BB962C8B-B14F-4D97-AF65-F5344CB8AC3E}">
        <p14:creationId xmlns:p14="http://schemas.microsoft.com/office/powerpoint/2010/main" val="1276905261"/>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144000" cy="5570756"/>
          </a:xfrm>
          <a:prstGeom prst="rect">
            <a:avLst/>
          </a:prstGeom>
        </p:spPr>
        <p:txBody>
          <a:bodyPr wrap="square">
            <a:spAutoFit/>
          </a:bodyPr>
          <a:lstStyle/>
          <a:p>
            <a:pPr algn="ctr"/>
            <a:r>
              <a:rPr lang="en-US" sz="4000" b="1" i="1" u="sng" dirty="0">
                <a:solidFill>
                  <a:srgbClr val="FF0000"/>
                </a:solidFill>
                <a:effectLst>
                  <a:outerShdw blurRad="38100" dist="38100" dir="2700000" algn="tl">
                    <a:srgbClr val="000000">
                      <a:alpha val="43137"/>
                    </a:srgbClr>
                  </a:outerShdw>
                </a:effectLst>
                <a:latin typeface="Bodoni MT" pitchFamily="18" charset="0"/>
              </a:rPr>
              <a:t>Hospital treatment may include:</a:t>
            </a:r>
            <a:endParaRPr lang="en-US" sz="4000" b="1" i="1" dirty="0">
              <a:solidFill>
                <a:srgbClr val="FF0000"/>
              </a:solidFill>
              <a:effectLst>
                <a:outerShdw blurRad="38100" dist="38100" dir="2700000" algn="tl">
                  <a:srgbClr val="000000">
                    <a:alpha val="43137"/>
                  </a:srgbClr>
                </a:outerShdw>
              </a:effectLst>
              <a:latin typeface="Bodoni MT" pitchFamily="18" charset="0"/>
            </a:endParaRPr>
          </a:p>
          <a:p>
            <a:pPr lvl="0"/>
            <a:endParaRPr lang="en-US" sz="2800" b="1" i="1" dirty="0" smtClean="0">
              <a:effectLst>
                <a:outerShdw blurRad="38100" dist="38100" dir="2700000" algn="tl">
                  <a:srgbClr val="000000">
                    <a:alpha val="43137"/>
                  </a:srgbClr>
                </a:outerShdw>
              </a:effectLst>
              <a:latin typeface="Bodoni MT" pitchFamily="18" charset="0"/>
              <a:hlinkClick r:id="rId2"/>
            </a:endParaRPr>
          </a:p>
          <a:p>
            <a:pPr lvl="0"/>
            <a:r>
              <a:rPr lang="en-US" sz="3200" b="1" i="1" dirty="0" smtClean="0">
                <a:effectLst>
                  <a:outerShdw blurRad="38100" dist="38100" dir="2700000" algn="tl">
                    <a:srgbClr val="000000">
                      <a:alpha val="43137"/>
                    </a:srgbClr>
                  </a:outerShdw>
                </a:effectLst>
                <a:latin typeface="Bodoni MT" pitchFamily="18" charset="0"/>
                <a:hlinkClick r:id="rId2"/>
              </a:rPr>
              <a:t>1-Intravenous </a:t>
            </a:r>
            <a:r>
              <a:rPr lang="en-US" sz="3200" b="1" i="1" dirty="0">
                <a:effectLst>
                  <a:outerShdw blurRad="38100" dist="38100" dir="2700000" algn="tl">
                    <a:srgbClr val="000000">
                      <a:alpha val="43137"/>
                    </a:srgbClr>
                  </a:outerShdw>
                </a:effectLst>
                <a:latin typeface="Bodoni MT" pitchFamily="18" charset="0"/>
                <a:hlinkClick r:id="rId2"/>
              </a:rPr>
              <a:t>antibiotics</a:t>
            </a:r>
            <a:r>
              <a:rPr lang="en-US" sz="3200" b="1" i="1" dirty="0">
                <a:effectLst>
                  <a:outerShdw blurRad="38100" dist="38100" dir="2700000" algn="tl">
                    <a:srgbClr val="000000">
                      <a:alpha val="43137"/>
                    </a:srgbClr>
                  </a:outerShdw>
                </a:effectLst>
                <a:latin typeface="Bodoni MT" pitchFamily="18" charset="0"/>
              </a:rPr>
              <a:t> injected into a vein</a:t>
            </a:r>
          </a:p>
          <a:p>
            <a:pPr lvl="0"/>
            <a:r>
              <a:rPr lang="en-US" sz="3200" b="1" i="1" dirty="0" smtClean="0">
                <a:effectLst>
                  <a:outerShdw blurRad="38100" dist="38100" dir="2700000" algn="tl">
                    <a:srgbClr val="000000">
                      <a:alpha val="43137"/>
                    </a:srgbClr>
                  </a:outerShdw>
                </a:effectLst>
                <a:latin typeface="Bodoni MT" pitchFamily="18" charset="0"/>
                <a:hlinkClick r:id="rId3"/>
              </a:rPr>
              <a:t>2-Respiratory </a:t>
            </a:r>
            <a:r>
              <a:rPr lang="en-US" sz="3200" b="1" i="1" dirty="0">
                <a:effectLst>
                  <a:outerShdw blurRad="38100" dist="38100" dir="2700000" algn="tl">
                    <a:srgbClr val="000000">
                      <a:alpha val="43137"/>
                    </a:srgbClr>
                  </a:outerShdw>
                </a:effectLst>
                <a:latin typeface="Bodoni MT" pitchFamily="18" charset="0"/>
                <a:hlinkClick r:id="rId3"/>
              </a:rPr>
              <a:t>therapy</a:t>
            </a:r>
            <a:r>
              <a:rPr lang="en-US" sz="3200" b="1" i="1" dirty="0">
                <a:effectLst>
                  <a:outerShdw blurRad="38100" dist="38100" dir="2700000" algn="tl">
                    <a:srgbClr val="000000">
                      <a:alpha val="43137"/>
                    </a:srgbClr>
                  </a:outerShdw>
                </a:effectLst>
                <a:latin typeface="Bodoni MT" pitchFamily="18" charset="0"/>
              </a:rPr>
              <a:t>, which involves delivering specific medications directly into the lungs or teaching you to perform breathing exercises to maximize your oxygenation</a:t>
            </a:r>
          </a:p>
          <a:p>
            <a:pPr lvl="0"/>
            <a:r>
              <a:rPr lang="en-US" sz="3200" b="1" i="1" dirty="0" smtClean="0">
                <a:effectLst>
                  <a:outerShdw blurRad="38100" dist="38100" dir="2700000" algn="tl">
                    <a:srgbClr val="000000">
                      <a:alpha val="43137"/>
                    </a:srgbClr>
                  </a:outerShdw>
                </a:effectLst>
                <a:latin typeface="Bodoni MT" pitchFamily="18" charset="0"/>
                <a:hlinkClick r:id="rId4"/>
              </a:rPr>
              <a:t>3-Oxygen </a:t>
            </a:r>
            <a:r>
              <a:rPr lang="en-US" sz="3200" b="1" i="1" dirty="0">
                <a:effectLst>
                  <a:outerShdw blurRad="38100" dist="38100" dir="2700000" algn="tl">
                    <a:srgbClr val="000000">
                      <a:alpha val="43137"/>
                    </a:srgbClr>
                  </a:outerShdw>
                </a:effectLst>
                <a:latin typeface="Bodoni MT" pitchFamily="18" charset="0"/>
                <a:hlinkClick r:id="rId4"/>
              </a:rPr>
              <a:t>therapy</a:t>
            </a:r>
            <a:r>
              <a:rPr lang="en-US" sz="3200" b="1" i="1" dirty="0">
                <a:effectLst>
                  <a:outerShdw blurRad="38100" dist="38100" dir="2700000" algn="tl">
                    <a:srgbClr val="000000">
                      <a:alpha val="43137"/>
                    </a:srgbClr>
                  </a:outerShdw>
                </a:effectLst>
                <a:latin typeface="Bodoni MT" pitchFamily="18" charset="0"/>
              </a:rPr>
              <a:t> to maintain oxygen levels in your bloodstream (received through a nasal tube, face mask, or ventilator, depending on severity</a:t>
            </a:r>
            <a:r>
              <a:rPr lang="en-US" sz="2800" b="1" i="1" dirty="0">
                <a:effectLst>
                  <a:outerShdw blurRad="38100" dist="38100" dir="2700000" algn="tl">
                    <a:srgbClr val="000000">
                      <a:alpha val="43137"/>
                    </a:srgbClr>
                  </a:outerShdw>
                </a:effectLst>
                <a:latin typeface="Bodoni MT" pitchFamily="18" charset="0"/>
              </a:rPr>
              <a:t>)</a:t>
            </a:r>
          </a:p>
        </p:txBody>
      </p:sp>
    </p:spTree>
    <p:extLst>
      <p:ext uri="{BB962C8B-B14F-4D97-AF65-F5344CB8AC3E}">
        <p14:creationId xmlns:p14="http://schemas.microsoft.com/office/powerpoint/2010/main" val="1960717569"/>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71600"/>
            <a:ext cx="9144000" cy="4462760"/>
          </a:xfrm>
          <a:prstGeom prst="rect">
            <a:avLst/>
          </a:prstGeom>
        </p:spPr>
        <p:txBody>
          <a:bodyPr wrap="square">
            <a:spAutoFit/>
          </a:bodyPr>
          <a:lstStyle/>
          <a:p>
            <a:pPr algn="ctr"/>
            <a:r>
              <a:rPr lang="en-US" sz="3600" b="1" i="1" u="sng" dirty="0">
                <a:solidFill>
                  <a:srgbClr val="FF0000"/>
                </a:solidFill>
                <a:effectLst>
                  <a:outerShdw blurRad="38100" dist="38100" dir="2700000" algn="tl">
                    <a:srgbClr val="000000">
                      <a:alpha val="43137"/>
                    </a:srgbClr>
                  </a:outerShdw>
                </a:effectLst>
                <a:latin typeface="Bodoni MT" pitchFamily="18" charset="0"/>
              </a:rPr>
              <a:t>Prevention of pneumonia</a:t>
            </a:r>
            <a:endParaRPr lang="en-US" sz="3600" b="1" i="1" dirty="0">
              <a:solidFill>
                <a:srgbClr val="FF0000"/>
              </a:solidFill>
              <a:effectLst>
                <a:outerShdw blurRad="38100" dist="38100" dir="2700000" algn="tl">
                  <a:srgbClr val="000000">
                    <a:alpha val="43137"/>
                  </a:srgbClr>
                </a:outerShdw>
              </a:effectLst>
              <a:latin typeface="Bodoni MT" pitchFamily="18" charset="0"/>
            </a:endParaRPr>
          </a:p>
          <a:p>
            <a:endParaRPr lang="en-US" sz="3200" b="1" i="1" dirty="0" smtClean="0">
              <a:effectLst>
                <a:outerShdw blurRad="38100" dist="38100" dir="2700000" algn="tl">
                  <a:srgbClr val="000000">
                    <a:alpha val="43137"/>
                  </a:srgbClr>
                </a:outerShdw>
              </a:effectLst>
              <a:latin typeface="Bodoni MT" pitchFamily="18" charset="0"/>
            </a:endParaRPr>
          </a:p>
          <a:p>
            <a:r>
              <a:rPr lang="en-US" sz="3600" b="1" i="1" u="sng" dirty="0" smtClean="0">
                <a:solidFill>
                  <a:srgbClr val="FF0000"/>
                </a:solidFill>
                <a:effectLst>
                  <a:outerShdw blurRad="38100" dist="38100" dir="2700000" algn="tl">
                    <a:srgbClr val="000000">
                      <a:alpha val="43137"/>
                    </a:srgbClr>
                  </a:outerShdw>
                </a:effectLst>
                <a:latin typeface="Bodoni MT" pitchFamily="18" charset="0"/>
              </a:rPr>
              <a:t>To </a:t>
            </a:r>
            <a:r>
              <a:rPr lang="en-US" sz="3600" b="1" i="1" u="sng" dirty="0">
                <a:solidFill>
                  <a:srgbClr val="FF0000"/>
                </a:solidFill>
                <a:effectLst>
                  <a:outerShdw blurRad="38100" dist="38100" dir="2700000" algn="tl">
                    <a:srgbClr val="000000">
                      <a:alpha val="43137"/>
                    </a:srgbClr>
                  </a:outerShdw>
                </a:effectLst>
                <a:latin typeface="Bodoni MT" pitchFamily="18" charset="0"/>
              </a:rPr>
              <a:t>help prevent pneumonia:</a:t>
            </a:r>
          </a:p>
          <a:p>
            <a:pPr lvl="0"/>
            <a:r>
              <a:rPr lang="en-US" sz="3600" b="1" i="1" dirty="0" smtClean="0">
                <a:effectLst>
                  <a:outerShdw blurRad="38100" dist="38100" dir="2700000" algn="tl">
                    <a:srgbClr val="000000">
                      <a:alpha val="43137"/>
                    </a:srgbClr>
                  </a:outerShdw>
                </a:effectLst>
                <a:latin typeface="Bodoni MT" pitchFamily="18" charset="0"/>
              </a:rPr>
              <a:t>1-Get </a:t>
            </a:r>
            <a:r>
              <a:rPr lang="en-US" sz="3600" b="1" i="1" dirty="0">
                <a:effectLst>
                  <a:outerShdw blurRad="38100" dist="38100" dir="2700000" algn="tl">
                    <a:srgbClr val="000000">
                      <a:alpha val="43137"/>
                    </a:srgbClr>
                  </a:outerShdw>
                </a:effectLst>
                <a:latin typeface="Bodoni MT" pitchFamily="18" charset="0"/>
              </a:rPr>
              <a:t>vaccinations </a:t>
            </a:r>
          </a:p>
          <a:p>
            <a:pPr lvl="0"/>
            <a:r>
              <a:rPr lang="en-US" sz="3600" b="1" i="1" dirty="0" smtClean="0">
                <a:effectLst>
                  <a:outerShdw blurRad="38100" dist="38100" dir="2700000" algn="tl">
                    <a:srgbClr val="000000">
                      <a:alpha val="43137"/>
                    </a:srgbClr>
                  </a:outerShdw>
                </a:effectLst>
                <a:latin typeface="Bodoni MT" pitchFamily="18" charset="0"/>
              </a:rPr>
              <a:t>2-Make </a:t>
            </a:r>
            <a:r>
              <a:rPr lang="en-US" sz="3600" b="1" i="1" dirty="0">
                <a:effectLst>
                  <a:outerShdw blurRad="38100" dist="38100" dir="2700000" algn="tl">
                    <a:srgbClr val="000000">
                      <a:alpha val="43137"/>
                    </a:srgbClr>
                  </a:outerShdw>
                </a:effectLst>
                <a:latin typeface="Bodoni MT" pitchFamily="18" charset="0"/>
              </a:rPr>
              <a:t>sure children get vaccinations. </a:t>
            </a:r>
          </a:p>
          <a:p>
            <a:pPr lvl="0"/>
            <a:r>
              <a:rPr lang="en-US" sz="3600" b="1" i="1" dirty="0" smtClean="0">
                <a:effectLst>
                  <a:outerShdw blurRad="38100" dist="38100" dir="2700000" algn="tl">
                    <a:srgbClr val="000000">
                      <a:alpha val="43137"/>
                    </a:srgbClr>
                  </a:outerShdw>
                </a:effectLst>
                <a:latin typeface="Bodoni MT" pitchFamily="18" charset="0"/>
              </a:rPr>
              <a:t>3-Practice </a:t>
            </a:r>
            <a:r>
              <a:rPr lang="en-US" sz="3600" b="1" i="1" dirty="0">
                <a:effectLst>
                  <a:outerShdw blurRad="38100" dist="38100" dir="2700000" algn="tl">
                    <a:srgbClr val="000000">
                      <a:alpha val="43137"/>
                    </a:srgbClr>
                  </a:outerShdw>
                </a:effectLst>
                <a:latin typeface="Bodoni MT" pitchFamily="18" charset="0"/>
              </a:rPr>
              <a:t>good hygiene. </a:t>
            </a:r>
          </a:p>
          <a:p>
            <a:pPr lvl="0"/>
            <a:r>
              <a:rPr lang="en-US" sz="3600" b="1" i="1" dirty="0" smtClean="0">
                <a:effectLst>
                  <a:outerShdw blurRad="38100" dist="38100" dir="2700000" algn="tl">
                    <a:srgbClr val="000000">
                      <a:alpha val="43137"/>
                    </a:srgbClr>
                  </a:outerShdw>
                </a:effectLst>
                <a:latin typeface="Bodoni MT" pitchFamily="18" charset="0"/>
              </a:rPr>
              <a:t>4-Don't </a:t>
            </a:r>
            <a:r>
              <a:rPr lang="en-US" sz="3600" b="1" i="1" dirty="0">
                <a:effectLst>
                  <a:outerShdw blurRad="38100" dist="38100" dir="2700000" algn="tl">
                    <a:srgbClr val="000000">
                      <a:alpha val="43137"/>
                    </a:srgbClr>
                  </a:outerShdw>
                </a:effectLst>
                <a:latin typeface="Bodoni MT" pitchFamily="18" charset="0"/>
              </a:rPr>
              <a:t>smoke. </a:t>
            </a:r>
          </a:p>
          <a:p>
            <a:pPr lvl="0"/>
            <a:r>
              <a:rPr lang="en-US" sz="3600" b="1" i="1" dirty="0" smtClean="0">
                <a:effectLst>
                  <a:outerShdw blurRad="38100" dist="38100" dir="2700000" algn="tl">
                    <a:srgbClr val="000000">
                      <a:alpha val="43137"/>
                    </a:srgbClr>
                  </a:outerShdw>
                </a:effectLst>
                <a:latin typeface="Bodoni MT" pitchFamily="18" charset="0"/>
              </a:rPr>
              <a:t>5-Keep </a:t>
            </a:r>
            <a:r>
              <a:rPr lang="en-US" sz="3600" b="1" i="1" dirty="0">
                <a:effectLst>
                  <a:outerShdw blurRad="38100" dist="38100" dir="2700000" algn="tl">
                    <a:srgbClr val="000000">
                      <a:alpha val="43137"/>
                    </a:srgbClr>
                  </a:outerShdw>
                </a:effectLst>
                <a:latin typeface="Bodoni MT" pitchFamily="18" charset="0"/>
              </a:rPr>
              <a:t>your immune system strong. </a:t>
            </a:r>
          </a:p>
        </p:txBody>
      </p:sp>
    </p:spTree>
    <p:extLst>
      <p:ext uri="{BB962C8B-B14F-4D97-AF65-F5344CB8AC3E}">
        <p14:creationId xmlns:p14="http://schemas.microsoft.com/office/powerpoint/2010/main" val="516990174"/>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325582"/>
            <a:ext cx="3156313" cy="707886"/>
          </a:xfrm>
          <a:prstGeom prst="rect">
            <a:avLst/>
          </a:prstGeom>
        </p:spPr>
        <p:txBody>
          <a:bodyPr wrap="none">
            <a:spAutoFit/>
          </a:bodyPr>
          <a:lstStyle/>
          <a:p>
            <a:pPr algn="ctr"/>
            <a:r>
              <a:rPr lang="en-US" sz="4000" b="1" i="1" u="sng" dirty="0">
                <a:solidFill>
                  <a:srgbClr val="FF0000"/>
                </a:solidFill>
                <a:effectLst>
                  <a:outerShdw blurRad="38100" dist="38100" dir="2700000" algn="tl">
                    <a:srgbClr val="000000">
                      <a:alpha val="43137"/>
                    </a:srgbClr>
                  </a:outerShdw>
                </a:effectLst>
                <a:latin typeface="Bodoni MT" pitchFamily="18" charset="0"/>
              </a:rPr>
              <a:t>2-Bronchitis</a:t>
            </a:r>
            <a:endParaRPr lang="en-US" sz="4000" dirty="0">
              <a:solidFill>
                <a:srgbClr val="FF0000"/>
              </a:solidFill>
              <a:effectLst>
                <a:outerShdw blurRad="38100" dist="38100" dir="2700000" algn="tl">
                  <a:srgbClr val="000000">
                    <a:alpha val="43137"/>
                  </a:srgbClr>
                </a:outerShdw>
              </a:effectLst>
              <a:latin typeface="Bodoni MT" pitchFamily="18" charset="0"/>
            </a:endParaRPr>
          </a:p>
        </p:txBody>
      </p:sp>
      <p:pic>
        <p:nvPicPr>
          <p:cNvPr id="3" name="صورة 14"/>
          <p:cNvPicPr/>
          <p:nvPr/>
        </p:nvPicPr>
        <p:blipFill>
          <a:blip r:embed="rId2">
            <a:extLst>
              <a:ext uri="{28A0092B-C50C-407E-A947-70E740481C1C}">
                <a14:useLocalDpi xmlns:a14="http://schemas.microsoft.com/office/drawing/2010/main" val="0"/>
              </a:ext>
            </a:extLst>
          </a:blip>
          <a:stretch>
            <a:fillRect/>
          </a:stretch>
        </p:blipFill>
        <p:spPr>
          <a:xfrm>
            <a:off x="0" y="1317307"/>
            <a:ext cx="9144000" cy="5616893"/>
          </a:xfrm>
          <a:prstGeom prst="rect">
            <a:avLst/>
          </a:prstGeom>
        </p:spPr>
      </p:pic>
    </p:spTree>
    <p:extLst>
      <p:ext uri="{BB962C8B-B14F-4D97-AF65-F5344CB8AC3E}">
        <p14:creationId xmlns:p14="http://schemas.microsoft.com/office/powerpoint/2010/main" val="756159468"/>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057400"/>
            <a:ext cx="8839200" cy="3170099"/>
          </a:xfrm>
          <a:prstGeom prst="rect">
            <a:avLst/>
          </a:prstGeom>
        </p:spPr>
        <p:txBody>
          <a:bodyPr wrap="square">
            <a:spAutoFit/>
          </a:bodyPr>
          <a:lstStyle/>
          <a:p>
            <a:pPr algn="ctr"/>
            <a:r>
              <a:rPr lang="en-US" sz="4400" b="1" i="1" u="sng" dirty="0">
                <a:solidFill>
                  <a:srgbClr val="FF0000"/>
                </a:solidFill>
                <a:effectLst>
                  <a:outerShdw blurRad="38100" dist="38100" dir="2700000" algn="tl">
                    <a:srgbClr val="000000">
                      <a:alpha val="43137"/>
                    </a:srgbClr>
                  </a:outerShdw>
                </a:effectLst>
                <a:latin typeface="Bodoni MT" pitchFamily="18" charset="0"/>
              </a:rPr>
              <a:t>Definition</a:t>
            </a:r>
          </a:p>
          <a:p>
            <a:r>
              <a:rPr lang="en-US" sz="3600" b="1" i="1" dirty="0">
                <a:effectLst>
                  <a:outerShdw blurRad="38100" dist="38100" dir="2700000" algn="tl">
                    <a:srgbClr val="000000">
                      <a:alpha val="43137"/>
                    </a:srgbClr>
                  </a:outerShdw>
                </a:effectLst>
                <a:latin typeface="Bodoni MT" pitchFamily="18" charset="0"/>
              </a:rPr>
              <a:t> </a:t>
            </a:r>
            <a:endParaRPr lang="en-US" sz="3600" b="1" i="1" dirty="0" smtClean="0">
              <a:effectLst>
                <a:outerShdw blurRad="38100" dist="38100" dir="2700000" algn="tl">
                  <a:srgbClr val="000000">
                    <a:alpha val="43137"/>
                  </a:srgbClr>
                </a:outerShdw>
              </a:effectLst>
              <a:latin typeface="Bodoni MT" pitchFamily="18" charset="0"/>
            </a:endParaRPr>
          </a:p>
          <a:p>
            <a:r>
              <a:rPr lang="en-US" sz="4000" b="1" i="1" dirty="0" smtClean="0">
                <a:effectLst>
                  <a:outerShdw blurRad="38100" dist="38100" dir="2700000" algn="tl">
                    <a:srgbClr val="000000">
                      <a:alpha val="43137"/>
                    </a:srgbClr>
                  </a:outerShdw>
                </a:effectLst>
                <a:latin typeface="Bodoni MT" pitchFamily="18" charset="0"/>
              </a:rPr>
              <a:t>Is </a:t>
            </a:r>
            <a:r>
              <a:rPr lang="en-US" sz="4000" b="1" i="1" dirty="0">
                <a:effectLst>
                  <a:outerShdw blurRad="38100" dist="38100" dir="2700000" algn="tl">
                    <a:srgbClr val="000000">
                      <a:alpha val="43137"/>
                    </a:srgbClr>
                  </a:outerShdw>
                </a:effectLst>
                <a:latin typeface="Bodoni MT" pitchFamily="18" charset="0"/>
              </a:rPr>
              <a:t>an infection of the main airways of the lungs (bronchi), causing them to become irritated and inflamed.</a:t>
            </a:r>
          </a:p>
        </p:txBody>
      </p:sp>
    </p:spTree>
    <p:extLst>
      <p:ext uri="{BB962C8B-B14F-4D97-AF65-F5344CB8AC3E}">
        <p14:creationId xmlns:p14="http://schemas.microsoft.com/office/powerpoint/2010/main" val="141107104"/>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00"/>
            <a:ext cx="9144000" cy="2800767"/>
          </a:xfrm>
          <a:prstGeom prst="rect">
            <a:avLst/>
          </a:prstGeom>
        </p:spPr>
        <p:txBody>
          <a:bodyPr wrap="square">
            <a:spAutoFit/>
          </a:bodyPr>
          <a:lstStyle/>
          <a:p>
            <a:pPr algn="ctr"/>
            <a:r>
              <a:rPr lang="en-US" sz="4400" b="1" i="1" u="sng" dirty="0">
                <a:solidFill>
                  <a:srgbClr val="FF0000"/>
                </a:solidFill>
                <a:effectLst>
                  <a:outerShdw blurRad="38100" dist="38100" dir="2700000" algn="tl">
                    <a:srgbClr val="000000">
                      <a:alpha val="43137"/>
                    </a:srgbClr>
                  </a:outerShdw>
                </a:effectLst>
                <a:latin typeface="Bodoni MT" pitchFamily="18" charset="0"/>
              </a:rPr>
              <a:t>Types of bronchitis</a:t>
            </a:r>
            <a:endParaRPr lang="en-US" sz="4400" b="1" i="1" dirty="0">
              <a:solidFill>
                <a:srgbClr val="FF0000"/>
              </a:solidFill>
              <a:effectLst>
                <a:outerShdw blurRad="38100" dist="38100" dir="2700000" algn="tl">
                  <a:srgbClr val="000000">
                    <a:alpha val="43137"/>
                  </a:srgbClr>
                </a:outerShdw>
              </a:effectLst>
              <a:latin typeface="Bodoni MT" pitchFamily="18" charset="0"/>
            </a:endParaRPr>
          </a:p>
          <a:p>
            <a:endParaRPr lang="en-US" sz="4400" b="1" i="1" dirty="0" smtClean="0">
              <a:effectLst>
                <a:outerShdw blurRad="38100" dist="38100" dir="2700000" algn="tl">
                  <a:srgbClr val="000000">
                    <a:alpha val="43137"/>
                  </a:srgbClr>
                </a:outerShdw>
              </a:effectLst>
              <a:latin typeface="Bodoni MT" pitchFamily="18" charset="0"/>
            </a:endParaRPr>
          </a:p>
          <a:p>
            <a:r>
              <a:rPr lang="en-US" sz="4400" b="1" i="1" dirty="0" smtClean="0">
                <a:effectLst>
                  <a:outerShdw blurRad="38100" dist="38100" dir="2700000" algn="tl">
                    <a:srgbClr val="000000">
                      <a:alpha val="43137"/>
                    </a:srgbClr>
                  </a:outerShdw>
                </a:effectLst>
                <a:latin typeface="Bodoni MT" pitchFamily="18" charset="0"/>
              </a:rPr>
              <a:t>1-Acute bronchitis</a:t>
            </a:r>
          </a:p>
          <a:p>
            <a:r>
              <a:rPr lang="en-US" sz="4400" b="1" i="1" dirty="0" smtClean="0">
                <a:effectLst>
                  <a:outerShdw blurRad="38100" dist="38100" dir="2700000" algn="tl">
                    <a:srgbClr val="000000">
                      <a:alpha val="43137"/>
                    </a:srgbClr>
                  </a:outerShdw>
                </a:effectLst>
                <a:latin typeface="Bodoni MT" pitchFamily="18" charset="0"/>
              </a:rPr>
              <a:t>2-Chronic bronchitis</a:t>
            </a:r>
            <a:endParaRPr lang="en-US" sz="4400" b="1" i="1" dirty="0">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291558176"/>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539889"/>
            <a:ext cx="9144000" cy="5632311"/>
          </a:xfrm>
          <a:prstGeom prst="rect">
            <a:avLst/>
          </a:prstGeom>
        </p:spPr>
        <p:txBody>
          <a:bodyPr wrap="square">
            <a:spAutoFit/>
          </a:bodyPr>
          <a:lstStyle/>
          <a:p>
            <a:pPr algn="ctr"/>
            <a:r>
              <a:rPr lang="en-US" sz="3600" b="1" i="1" u="sng" dirty="0">
                <a:solidFill>
                  <a:srgbClr val="FF0000"/>
                </a:solidFill>
                <a:effectLst>
                  <a:outerShdw blurRad="38100" dist="38100" dir="2700000" algn="tl">
                    <a:srgbClr val="000000">
                      <a:alpha val="43137"/>
                    </a:srgbClr>
                  </a:outerShdw>
                </a:effectLst>
                <a:latin typeface="Bodoni MT" pitchFamily="18" charset="0"/>
              </a:rPr>
              <a:t>1-Acute bronchitis</a:t>
            </a:r>
          </a:p>
          <a:p>
            <a:endParaRPr lang="en-US" sz="3600" b="1" i="1" u="sng" dirty="0" smtClean="0">
              <a:solidFill>
                <a:srgbClr val="FF0000"/>
              </a:solidFill>
              <a:effectLst>
                <a:outerShdw blurRad="38100" dist="38100" dir="2700000" algn="tl">
                  <a:srgbClr val="000000">
                    <a:alpha val="43137"/>
                  </a:srgbClr>
                </a:outerShdw>
              </a:effectLst>
              <a:latin typeface="Bodoni MT" pitchFamily="18" charset="0"/>
            </a:endParaRPr>
          </a:p>
          <a:p>
            <a:r>
              <a:rPr lang="en-US" sz="3600" b="1" i="1" u="sng" dirty="0" smtClean="0">
                <a:solidFill>
                  <a:srgbClr val="FF0000"/>
                </a:solidFill>
                <a:effectLst>
                  <a:outerShdw blurRad="38100" dist="38100" dir="2700000" algn="tl">
                    <a:srgbClr val="000000">
                      <a:alpha val="43137"/>
                    </a:srgbClr>
                  </a:outerShdw>
                </a:effectLst>
                <a:latin typeface="Bodoni MT" pitchFamily="18" charset="0"/>
              </a:rPr>
              <a:t>Definition</a:t>
            </a:r>
            <a:r>
              <a:rPr lang="en-US" sz="3600" b="1" i="1" u="sng" dirty="0">
                <a:solidFill>
                  <a:srgbClr val="FF0000"/>
                </a:solidFill>
                <a:effectLst>
                  <a:outerShdw blurRad="38100" dist="38100" dir="2700000" algn="tl">
                    <a:srgbClr val="000000">
                      <a:alpha val="43137"/>
                    </a:srgbClr>
                  </a:outerShdw>
                </a:effectLst>
                <a:latin typeface="Bodoni MT" pitchFamily="18" charset="0"/>
              </a:rPr>
              <a:t>: </a:t>
            </a:r>
            <a:endParaRPr lang="en-US" sz="3600" b="1" i="1" u="sng" dirty="0" smtClean="0">
              <a:solidFill>
                <a:srgbClr val="FF0000"/>
              </a:solidFill>
              <a:effectLst>
                <a:outerShdw blurRad="38100" dist="38100" dir="2700000" algn="tl">
                  <a:srgbClr val="000000">
                    <a:alpha val="43137"/>
                  </a:srgbClr>
                </a:outerShdw>
              </a:effectLst>
              <a:latin typeface="Bodoni MT" pitchFamily="18" charset="0"/>
            </a:endParaRPr>
          </a:p>
          <a:p>
            <a:r>
              <a:rPr lang="en-US" sz="3600" b="1" i="1" dirty="0" smtClean="0">
                <a:effectLst>
                  <a:outerShdw blurRad="38100" dist="38100" dir="2700000" algn="tl">
                    <a:srgbClr val="000000">
                      <a:alpha val="43137"/>
                    </a:srgbClr>
                  </a:outerShdw>
                </a:effectLst>
                <a:latin typeface="Bodoni MT" pitchFamily="18" charset="0"/>
              </a:rPr>
              <a:t>It</a:t>
            </a:r>
            <a:r>
              <a:rPr lang="ar-EG" sz="3600" b="1" i="1" dirty="0">
                <a:effectLst>
                  <a:outerShdw blurRad="38100" dist="38100" dir="2700000" algn="tl">
                    <a:srgbClr val="000000">
                      <a:alpha val="43137"/>
                    </a:srgbClr>
                  </a:outerShdw>
                </a:effectLst>
                <a:latin typeface="Bodoni MT" pitchFamily="18" charset="0"/>
              </a:rPr>
              <a:t>’</a:t>
            </a:r>
            <a:r>
              <a:rPr lang="en-US" sz="3600" b="1" i="1" dirty="0">
                <a:effectLst>
                  <a:outerShdw blurRad="38100" dist="38100" dir="2700000" algn="tl">
                    <a:srgbClr val="000000">
                      <a:alpha val="43137"/>
                    </a:srgbClr>
                  </a:outerShdw>
                </a:effectLst>
                <a:latin typeface="Bodoni MT" pitchFamily="18" charset="0"/>
              </a:rPr>
              <a:t>s short-term </a:t>
            </a:r>
            <a:r>
              <a:rPr lang="en-US" sz="3600" b="1" i="1" u="sng" dirty="0">
                <a:effectLst>
                  <a:outerShdw blurRad="38100" dist="38100" dir="2700000" algn="tl">
                    <a:srgbClr val="000000">
                      <a:alpha val="43137"/>
                    </a:srgbClr>
                  </a:outerShdw>
                </a:effectLst>
                <a:latin typeface="Bodoni MT" pitchFamily="18" charset="0"/>
                <a:hlinkClick r:id="rId2" tooltip="Everything you need to know about inflammation"/>
              </a:rPr>
              <a:t>inflammation</a:t>
            </a:r>
            <a:r>
              <a:rPr lang="en-US" sz="3600" b="1" i="1" dirty="0">
                <a:effectLst>
                  <a:outerShdw blurRad="38100" dist="38100" dir="2700000" algn="tl">
                    <a:srgbClr val="000000">
                      <a:alpha val="43137"/>
                    </a:srgbClr>
                  </a:outerShdw>
                </a:effectLst>
                <a:latin typeface="Bodoni MT" pitchFamily="18" charset="0"/>
              </a:rPr>
              <a:t> of the lungs and airways, usually lasting less than 3 weeks. Acute bronchitis is </a:t>
            </a:r>
            <a:r>
              <a:rPr lang="en-US" sz="3600" b="1" i="1" u="sng" dirty="0">
                <a:effectLst>
                  <a:outerShdw blurRad="38100" dist="38100" dir="2700000" algn="tl">
                    <a:srgbClr val="000000">
                      <a:alpha val="43137"/>
                    </a:srgbClr>
                  </a:outerShdw>
                </a:effectLst>
                <a:latin typeface="Bodoni MT" pitchFamily="18" charset="0"/>
                <a:hlinkClick r:id="rId3"/>
              </a:rPr>
              <a:t>most common</a:t>
            </a:r>
            <a:r>
              <a:rPr lang="en-US" sz="3600" b="1" i="1" dirty="0">
                <a:effectLst>
                  <a:outerShdw blurRad="38100" dist="38100" dir="2700000" algn="tl">
                    <a:srgbClr val="000000">
                      <a:alpha val="43137"/>
                    </a:srgbClr>
                  </a:outerShdw>
                </a:effectLst>
                <a:latin typeface="Bodoni MT" pitchFamily="18" charset="0"/>
              </a:rPr>
              <a:t> in the elderly, infants, and young children.</a:t>
            </a:r>
          </a:p>
          <a:p>
            <a:endParaRPr lang="en-US" sz="3600" b="1" i="1" dirty="0" smtClean="0">
              <a:effectLst>
                <a:outerShdw blurRad="38100" dist="38100" dir="2700000" algn="tl">
                  <a:srgbClr val="000000">
                    <a:alpha val="43137"/>
                  </a:srgbClr>
                </a:outerShdw>
              </a:effectLst>
              <a:latin typeface="Bodoni MT" pitchFamily="18" charset="0"/>
            </a:endParaRPr>
          </a:p>
          <a:p>
            <a:endParaRPr lang="en-US" sz="3600" b="1" i="1" dirty="0">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36212666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 y="152400"/>
            <a:ext cx="9144000" cy="2185214"/>
          </a:xfrm>
          <a:prstGeom prst="rect">
            <a:avLst/>
          </a:prstGeom>
        </p:spPr>
        <p:txBody>
          <a:bodyPr wrap="square">
            <a:spAutoFit/>
          </a:bodyPr>
          <a:lstStyle/>
          <a:p>
            <a:pPr algn="ctr"/>
            <a:r>
              <a:rPr lang="en-US" sz="4000" b="1" i="1" u="sng" dirty="0">
                <a:effectLst>
                  <a:outerShdw blurRad="38100" dist="38100" dir="2700000" algn="tl">
                    <a:srgbClr val="000000">
                      <a:alpha val="43137"/>
                    </a:srgbClr>
                  </a:outerShdw>
                </a:effectLst>
                <a:latin typeface="Bodoni MT" pitchFamily="18" charset="0"/>
              </a:rPr>
              <a:t>a)Upper respiratory tract:</a:t>
            </a:r>
            <a:r>
              <a:rPr lang="en-US" sz="4000" b="1" i="1" dirty="0">
                <a:effectLst>
                  <a:outerShdw blurRad="38100" dist="38100" dir="2700000" algn="tl">
                    <a:srgbClr val="000000">
                      <a:alpha val="43137"/>
                    </a:srgbClr>
                  </a:outerShdw>
                </a:effectLst>
                <a:latin typeface="Bodoni MT" pitchFamily="18" charset="0"/>
              </a:rPr>
              <a:t> </a:t>
            </a:r>
            <a:endParaRPr lang="en-US" sz="40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The </a:t>
            </a:r>
            <a:r>
              <a:rPr lang="en-US" sz="3200" b="1" i="1" dirty="0">
                <a:effectLst>
                  <a:outerShdw blurRad="38100" dist="38100" dir="2700000" algn="tl">
                    <a:srgbClr val="000000">
                      <a:alpha val="43137"/>
                    </a:srgbClr>
                  </a:outerShdw>
                </a:effectLst>
                <a:latin typeface="Bodoni MT" pitchFamily="18" charset="0"/>
              </a:rPr>
              <a:t>structure of the upper respiratory tract are located outside the chest cavity. Composed of the nose, the pharynx, and the larynx.</a:t>
            </a:r>
          </a:p>
        </p:txBody>
      </p:sp>
      <p:pic>
        <p:nvPicPr>
          <p:cNvPr id="3" name="صورة 9"/>
          <p:cNvPicPr/>
          <p:nvPr/>
        </p:nvPicPr>
        <p:blipFill>
          <a:blip r:embed="rId2">
            <a:extLst>
              <a:ext uri="{28A0092B-C50C-407E-A947-70E740481C1C}">
                <a14:useLocalDpi xmlns:a14="http://schemas.microsoft.com/office/drawing/2010/main" val="0"/>
              </a:ext>
            </a:extLst>
          </a:blip>
          <a:stretch>
            <a:fillRect/>
          </a:stretch>
        </p:blipFill>
        <p:spPr>
          <a:xfrm>
            <a:off x="-27710" y="2533650"/>
            <a:ext cx="9171709" cy="4324350"/>
          </a:xfrm>
          <a:prstGeom prst="rect">
            <a:avLst/>
          </a:prstGeom>
        </p:spPr>
      </p:pic>
    </p:spTree>
    <p:extLst>
      <p:ext uri="{BB962C8B-B14F-4D97-AF65-F5344CB8AC3E}">
        <p14:creationId xmlns:p14="http://schemas.microsoft.com/office/powerpoint/2010/main" val="1042355163"/>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8200"/>
            <a:ext cx="9144000" cy="4524315"/>
          </a:xfrm>
          <a:prstGeom prst="rect">
            <a:avLst/>
          </a:prstGeom>
        </p:spPr>
        <p:txBody>
          <a:bodyPr wrap="square">
            <a:spAutoFit/>
          </a:bodyPr>
          <a:lstStyle/>
          <a:p>
            <a:r>
              <a:rPr lang="en-US" sz="3600" b="1" i="1" dirty="0" smtClean="0">
                <a:effectLst>
                  <a:outerShdw blurRad="38100" dist="38100" dir="2700000" algn="tl">
                    <a:srgbClr val="000000">
                      <a:alpha val="43137"/>
                    </a:srgbClr>
                  </a:outerShdw>
                </a:effectLst>
                <a:latin typeface="Bodoni MT" pitchFamily="18" charset="0"/>
              </a:rPr>
              <a:t>-A virus usually causes acute bronchitis, which makes it more likely that a person will develop the condition during the winter months when viral infections are more common. With acute bronchitis, symptoms can be similar to that of a cold or the </a:t>
            </a:r>
            <a:r>
              <a:rPr lang="en-US" sz="3600" b="1" i="1" u="sng" dirty="0" smtClean="0">
                <a:effectLst>
                  <a:outerShdw blurRad="38100" dist="38100" dir="2700000" algn="tl">
                    <a:srgbClr val="000000">
                      <a:alpha val="43137"/>
                    </a:srgbClr>
                  </a:outerShdw>
                </a:effectLst>
                <a:latin typeface="Bodoni MT" pitchFamily="18" charset="0"/>
                <a:hlinkClick r:id="rId2" tooltip="All you need to know about flu"/>
              </a:rPr>
              <a:t>flu</a:t>
            </a:r>
            <a:r>
              <a:rPr lang="en-US" sz="3600" b="1" i="1" dirty="0" smtClean="0">
                <a:effectLst>
                  <a:outerShdw blurRad="38100" dist="38100" dir="2700000" algn="tl">
                    <a:srgbClr val="000000">
                      <a:alpha val="43137"/>
                    </a:srgbClr>
                  </a:outerShdw>
                </a:effectLst>
                <a:latin typeface="Bodoni MT" pitchFamily="18" charset="0"/>
              </a:rPr>
              <a:t>. For this reason, it is often called a "chest cold".</a:t>
            </a:r>
            <a:endParaRPr lang="en-US" sz="3600" b="1" i="1" dirty="0">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3023567903"/>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200"/>
            <a:ext cx="9144000" cy="4093428"/>
          </a:xfrm>
          <a:prstGeom prst="rect">
            <a:avLst/>
          </a:prstGeom>
        </p:spPr>
        <p:txBody>
          <a:bodyPr wrap="square">
            <a:spAutoFit/>
          </a:bodyPr>
          <a:lstStyle/>
          <a:p>
            <a:pPr algn="ctr"/>
            <a:r>
              <a:rPr lang="en-US" sz="3600" b="1" i="1" u="sng" dirty="0">
                <a:solidFill>
                  <a:srgbClr val="FF0000"/>
                </a:solidFill>
                <a:effectLst>
                  <a:outerShdw blurRad="38100" dist="38100" dir="2700000" algn="tl">
                    <a:srgbClr val="000000">
                      <a:alpha val="43137"/>
                    </a:srgbClr>
                  </a:outerShdw>
                </a:effectLst>
                <a:latin typeface="Bodoni MT" pitchFamily="18" charset="0"/>
              </a:rPr>
              <a:t>Symptoms of acute bronchitis</a:t>
            </a:r>
          </a:p>
          <a:p>
            <a:pPr lvl="0"/>
            <a:endParaRPr lang="en-US" sz="3200" b="1" i="1" dirty="0">
              <a:effectLst>
                <a:outerShdw blurRad="38100" dist="38100" dir="2700000" algn="tl">
                  <a:srgbClr val="000000">
                    <a:alpha val="43137"/>
                  </a:srgbClr>
                </a:outerShdw>
              </a:effectLst>
              <a:latin typeface="Bodoni MT" pitchFamily="18" charset="0"/>
            </a:endParaRPr>
          </a:p>
          <a:p>
            <a:pPr lvl="0"/>
            <a:r>
              <a:rPr lang="en-US" sz="3200" b="1" i="1" dirty="0" smtClean="0">
                <a:effectLst>
                  <a:outerShdw blurRad="38100" dist="38100" dir="2700000" algn="tl">
                    <a:srgbClr val="000000">
                      <a:alpha val="43137"/>
                    </a:srgbClr>
                  </a:outerShdw>
                </a:effectLst>
                <a:latin typeface="Bodoni MT" pitchFamily="18" charset="0"/>
              </a:rPr>
              <a:t>1-Cough</a:t>
            </a:r>
            <a:endParaRPr lang="en-US" sz="3200" b="1" i="1" dirty="0">
              <a:effectLst>
                <a:outerShdw blurRad="38100" dist="38100" dir="2700000" algn="tl">
                  <a:srgbClr val="000000">
                    <a:alpha val="43137"/>
                  </a:srgbClr>
                </a:outerShdw>
              </a:effectLst>
              <a:latin typeface="Bodoni MT" pitchFamily="18" charset="0"/>
            </a:endParaRPr>
          </a:p>
          <a:p>
            <a:pPr lvl="0"/>
            <a:r>
              <a:rPr lang="en-US" sz="3200" b="1" i="1" dirty="0" smtClean="0">
                <a:effectLst>
                  <a:outerShdw blurRad="38100" dist="38100" dir="2700000" algn="tl">
                    <a:srgbClr val="000000">
                      <a:alpha val="43137"/>
                    </a:srgbClr>
                  </a:outerShdw>
                </a:effectLst>
                <a:latin typeface="Bodoni MT" pitchFamily="18" charset="0"/>
              </a:rPr>
              <a:t>2-Chest </a:t>
            </a:r>
            <a:r>
              <a:rPr lang="en-US" sz="3200" b="1" i="1" dirty="0">
                <a:effectLst>
                  <a:outerShdw blurRad="38100" dist="38100" dir="2700000" algn="tl">
                    <a:srgbClr val="000000">
                      <a:alpha val="43137"/>
                    </a:srgbClr>
                  </a:outerShdw>
                </a:effectLst>
                <a:latin typeface="Bodoni MT" pitchFamily="18" charset="0"/>
              </a:rPr>
              <a:t>soreness</a:t>
            </a:r>
          </a:p>
          <a:p>
            <a:pPr lvl="0"/>
            <a:r>
              <a:rPr lang="en-US" sz="3200" b="1" i="1" u="sng" dirty="0" smtClean="0">
                <a:effectLst>
                  <a:outerShdw blurRad="38100" dist="38100" dir="2700000" algn="tl">
                    <a:srgbClr val="000000">
                      <a:alpha val="43137"/>
                    </a:srgbClr>
                  </a:outerShdw>
                </a:effectLst>
                <a:latin typeface="Bodoni MT" pitchFamily="18" charset="0"/>
                <a:hlinkClick r:id="rId2" tooltip="What is causing this headache?"/>
              </a:rPr>
              <a:t>3-Headaches</a:t>
            </a:r>
            <a:endParaRPr lang="en-US" sz="3200" b="1" i="1" dirty="0">
              <a:effectLst>
                <a:outerShdw blurRad="38100" dist="38100" dir="2700000" algn="tl">
                  <a:srgbClr val="000000">
                    <a:alpha val="43137"/>
                  </a:srgbClr>
                </a:outerShdw>
              </a:effectLst>
              <a:latin typeface="Bodoni MT" pitchFamily="18" charset="0"/>
            </a:endParaRPr>
          </a:p>
          <a:p>
            <a:pPr lvl="0"/>
            <a:r>
              <a:rPr lang="en-US" sz="3200" b="1" i="1" u="sng" dirty="0" smtClean="0">
                <a:effectLst>
                  <a:outerShdw blurRad="38100" dist="38100" dir="2700000" algn="tl">
                    <a:srgbClr val="000000">
                      <a:alpha val="43137"/>
                    </a:srgbClr>
                  </a:outerShdw>
                </a:effectLst>
                <a:latin typeface="Bodoni MT" pitchFamily="18" charset="0"/>
                <a:hlinkClick r:id="rId3" tooltip="Fatigue: Why am I so tired and what can I do about it?"/>
              </a:rPr>
              <a:t>4-Fatigue</a:t>
            </a:r>
            <a:endParaRPr lang="en-US" sz="3200" b="1" i="1" dirty="0">
              <a:effectLst>
                <a:outerShdw blurRad="38100" dist="38100" dir="2700000" algn="tl">
                  <a:srgbClr val="000000">
                    <a:alpha val="43137"/>
                  </a:srgbClr>
                </a:outerShdw>
              </a:effectLst>
              <a:latin typeface="Bodoni MT" pitchFamily="18" charset="0"/>
            </a:endParaRPr>
          </a:p>
          <a:p>
            <a:pPr lvl="0"/>
            <a:r>
              <a:rPr lang="en-US" sz="3200" b="1" i="1" dirty="0" smtClean="0">
                <a:effectLst>
                  <a:outerShdw blurRad="38100" dist="38100" dir="2700000" algn="tl">
                    <a:srgbClr val="000000">
                      <a:alpha val="43137"/>
                    </a:srgbClr>
                  </a:outerShdw>
                </a:effectLst>
                <a:latin typeface="Bodoni MT" pitchFamily="18" charset="0"/>
              </a:rPr>
              <a:t>5-Muscle </a:t>
            </a:r>
            <a:r>
              <a:rPr lang="en-US" sz="3200" b="1" i="1" dirty="0">
                <a:effectLst>
                  <a:outerShdw blurRad="38100" dist="38100" dir="2700000" algn="tl">
                    <a:srgbClr val="000000">
                      <a:alpha val="43137"/>
                    </a:srgbClr>
                  </a:outerShdw>
                </a:effectLst>
                <a:latin typeface="Bodoni MT" pitchFamily="18" charset="0"/>
              </a:rPr>
              <a:t>aches</a:t>
            </a:r>
          </a:p>
          <a:p>
            <a:pPr lvl="0"/>
            <a:r>
              <a:rPr lang="en-US" sz="3200" b="1" i="1" u="sng" dirty="0" smtClean="0">
                <a:effectLst>
                  <a:outerShdw blurRad="38100" dist="38100" dir="2700000" algn="tl">
                    <a:srgbClr val="000000">
                      <a:alpha val="43137"/>
                    </a:srgbClr>
                  </a:outerShdw>
                </a:effectLst>
                <a:latin typeface="Bodoni MT" pitchFamily="18" charset="0"/>
                <a:hlinkClick r:id="rId4" tooltip="Strep throat: Causes, diagnosis, and treatments"/>
              </a:rPr>
              <a:t>6-Sore </a:t>
            </a:r>
            <a:r>
              <a:rPr lang="en-US" sz="3200" b="1" i="1" u="sng" dirty="0">
                <a:effectLst>
                  <a:outerShdw blurRad="38100" dist="38100" dir="2700000" algn="tl">
                    <a:srgbClr val="000000">
                      <a:alpha val="43137"/>
                    </a:srgbClr>
                  </a:outerShdw>
                </a:effectLst>
                <a:latin typeface="Bodoni MT" pitchFamily="18" charset="0"/>
                <a:hlinkClick r:id="rId4" tooltip="Strep throat: Causes, diagnosis, and treatments"/>
              </a:rPr>
              <a:t>throat</a:t>
            </a:r>
            <a:endParaRPr lang="en-US" sz="3200" b="1" i="1" dirty="0">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824417965"/>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00"/>
            <a:ext cx="9144000" cy="2616101"/>
          </a:xfrm>
          <a:prstGeom prst="rect">
            <a:avLst/>
          </a:prstGeom>
        </p:spPr>
        <p:txBody>
          <a:bodyPr wrap="square">
            <a:spAutoFit/>
          </a:bodyPr>
          <a:lstStyle/>
          <a:p>
            <a:pPr algn="ctr"/>
            <a:r>
              <a:rPr lang="en-US" sz="3600" b="1" i="1" u="sng" dirty="0">
                <a:solidFill>
                  <a:srgbClr val="FF0000"/>
                </a:solidFill>
                <a:effectLst>
                  <a:outerShdw blurRad="38100" dist="38100" dir="2700000" algn="tl">
                    <a:srgbClr val="000000">
                      <a:alpha val="43137"/>
                    </a:srgbClr>
                  </a:outerShdw>
                </a:effectLst>
                <a:latin typeface="Bodoni MT" pitchFamily="18" charset="0"/>
              </a:rPr>
              <a:t>2-Chronic bronchitis</a:t>
            </a:r>
            <a:endParaRPr lang="en-US" sz="3600" b="1" i="1" dirty="0">
              <a:solidFill>
                <a:srgbClr val="FF0000"/>
              </a:solidFill>
              <a:effectLst>
                <a:outerShdw blurRad="38100" dist="38100" dir="2700000" algn="tl">
                  <a:srgbClr val="000000">
                    <a:alpha val="43137"/>
                  </a:srgbClr>
                </a:outerShdw>
              </a:effectLst>
              <a:latin typeface="Bodoni MT" pitchFamily="18" charset="0"/>
            </a:endParaRPr>
          </a:p>
          <a:p>
            <a:endParaRPr lang="en-US" sz="32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Chronic </a:t>
            </a:r>
            <a:r>
              <a:rPr lang="en-US" sz="3200" b="1" i="1" dirty="0">
                <a:effectLst>
                  <a:outerShdw blurRad="38100" dist="38100" dir="2700000" algn="tl">
                    <a:srgbClr val="000000">
                      <a:alpha val="43137"/>
                    </a:srgbClr>
                  </a:outerShdw>
                </a:effectLst>
                <a:latin typeface="Bodoni MT" pitchFamily="18" charset="0"/>
              </a:rPr>
              <a:t>bronchitis is one of several conditions also known as chronic obstructive pulmonary disease, or COPD.</a:t>
            </a:r>
          </a:p>
        </p:txBody>
      </p:sp>
    </p:spTree>
    <p:extLst>
      <p:ext uri="{BB962C8B-B14F-4D97-AF65-F5344CB8AC3E}">
        <p14:creationId xmlns:p14="http://schemas.microsoft.com/office/powerpoint/2010/main" val="3095775748"/>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 y="1143000"/>
            <a:ext cx="9220200" cy="3724096"/>
          </a:xfrm>
          <a:prstGeom prst="rect">
            <a:avLst/>
          </a:prstGeom>
        </p:spPr>
        <p:txBody>
          <a:bodyPr wrap="square">
            <a:spAutoFit/>
          </a:bodyPr>
          <a:lstStyle/>
          <a:p>
            <a:r>
              <a:rPr lang="en-US" sz="3200" b="1" i="1" u="sng" dirty="0">
                <a:effectLst>
                  <a:outerShdw blurRad="38100" dist="38100" dir="2700000" algn="tl">
                    <a:srgbClr val="000000">
                      <a:alpha val="43137"/>
                    </a:srgbClr>
                  </a:outerShdw>
                </a:effectLst>
                <a:latin typeface="Bodoni MT" pitchFamily="18" charset="0"/>
              </a:rPr>
              <a:t>With chronic bronchitis, </a:t>
            </a:r>
            <a:r>
              <a:rPr lang="en-US" sz="3600" b="1" i="1" u="sng" dirty="0">
                <a:solidFill>
                  <a:srgbClr val="FF0000"/>
                </a:solidFill>
                <a:effectLst>
                  <a:outerShdw blurRad="38100" dist="38100" dir="2700000" algn="tl">
                    <a:srgbClr val="000000">
                      <a:alpha val="43137"/>
                    </a:srgbClr>
                  </a:outerShdw>
                </a:effectLst>
                <a:latin typeface="Bodoni MT" pitchFamily="18" charset="0"/>
              </a:rPr>
              <a:t>symptoms</a:t>
            </a:r>
            <a:r>
              <a:rPr lang="en-US" sz="3200" b="1" i="1" u="sng" dirty="0">
                <a:effectLst>
                  <a:outerShdw blurRad="38100" dist="38100" dir="2700000" algn="tl">
                    <a:srgbClr val="000000">
                      <a:alpha val="43137"/>
                    </a:srgbClr>
                  </a:outerShdw>
                </a:effectLst>
                <a:latin typeface="Bodoni MT" pitchFamily="18" charset="0"/>
              </a:rPr>
              <a:t> are more likely to include</a:t>
            </a:r>
            <a:r>
              <a:rPr lang="en-US" sz="2800" b="1" i="1" dirty="0">
                <a:effectLst>
                  <a:outerShdw blurRad="38100" dist="38100" dir="2700000" algn="tl">
                    <a:srgbClr val="000000">
                      <a:alpha val="43137"/>
                    </a:srgbClr>
                  </a:outerShdw>
                </a:effectLst>
                <a:latin typeface="Bodoni MT" pitchFamily="18" charset="0"/>
              </a:rPr>
              <a:t>:</a:t>
            </a:r>
          </a:p>
          <a:p>
            <a:pPr lvl="0"/>
            <a:endParaRPr lang="en-US" sz="2800" b="1" i="1" dirty="0" smtClean="0">
              <a:effectLst>
                <a:outerShdw blurRad="38100" dist="38100" dir="2700000" algn="tl">
                  <a:srgbClr val="000000">
                    <a:alpha val="43137"/>
                  </a:srgbClr>
                </a:outerShdw>
              </a:effectLst>
              <a:latin typeface="Bodoni MT" pitchFamily="18" charset="0"/>
            </a:endParaRPr>
          </a:p>
          <a:p>
            <a:pPr lvl="0"/>
            <a:r>
              <a:rPr lang="en-US" sz="2800" b="1" i="1" dirty="0" smtClean="0">
                <a:effectLst>
                  <a:outerShdw blurRad="38100" dist="38100" dir="2700000" algn="tl">
                    <a:srgbClr val="000000">
                      <a:alpha val="43137"/>
                    </a:srgbClr>
                  </a:outerShdw>
                </a:effectLst>
                <a:latin typeface="Bodoni MT" pitchFamily="18" charset="0"/>
              </a:rPr>
              <a:t>1-Long-term </a:t>
            </a:r>
            <a:r>
              <a:rPr lang="en-US" sz="2800" b="1" i="1" dirty="0">
                <a:effectLst>
                  <a:outerShdw blurRad="38100" dist="38100" dir="2700000" algn="tl">
                    <a:srgbClr val="000000">
                      <a:alpha val="43137"/>
                    </a:srgbClr>
                  </a:outerShdw>
                </a:effectLst>
                <a:latin typeface="Bodoni MT" pitchFamily="18" charset="0"/>
              </a:rPr>
              <a:t>cough with significant mucus and sputum production</a:t>
            </a:r>
          </a:p>
          <a:p>
            <a:pPr lvl="0"/>
            <a:r>
              <a:rPr lang="en-US" sz="2800" b="1" i="1" dirty="0" smtClean="0">
                <a:effectLst>
                  <a:outerShdw blurRad="38100" dist="38100" dir="2700000" algn="tl">
                    <a:srgbClr val="000000">
                      <a:alpha val="43137"/>
                    </a:srgbClr>
                  </a:outerShdw>
                </a:effectLst>
                <a:latin typeface="Bodoni MT" pitchFamily="18" charset="0"/>
              </a:rPr>
              <a:t>2-Ongoing </a:t>
            </a:r>
            <a:r>
              <a:rPr lang="en-US" sz="2800" b="1" i="1" dirty="0">
                <a:effectLst>
                  <a:outerShdw blurRad="38100" dist="38100" dir="2700000" algn="tl">
                    <a:srgbClr val="000000">
                      <a:alpha val="43137"/>
                    </a:srgbClr>
                  </a:outerShdw>
                </a:effectLst>
                <a:latin typeface="Bodoni MT" pitchFamily="18" charset="0"/>
              </a:rPr>
              <a:t>shortness of breath</a:t>
            </a:r>
          </a:p>
          <a:p>
            <a:pPr lvl="0"/>
            <a:r>
              <a:rPr lang="en-US" sz="2800" b="1" i="1" dirty="0" smtClean="0">
                <a:effectLst>
                  <a:outerShdw blurRad="38100" dist="38100" dir="2700000" algn="tl">
                    <a:srgbClr val="000000">
                      <a:alpha val="43137"/>
                    </a:srgbClr>
                  </a:outerShdw>
                </a:effectLst>
                <a:latin typeface="Bodoni MT" pitchFamily="18" charset="0"/>
              </a:rPr>
              <a:t>3-History </a:t>
            </a:r>
            <a:r>
              <a:rPr lang="en-US" sz="2800" b="1" i="1" dirty="0">
                <a:effectLst>
                  <a:outerShdw blurRad="38100" dist="38100" dir="2700000" algn="tl">
                    <a:srgbClr val="000000">
                      <a:alpha val="43137"/>
                    </a:srgbClr>
                  </a:outerShdw>
                </a:effectLst>
                <a:latin typeface="Bodoni MT" pitchFamily="18" charset="0"/>
              </a:rPr>
              <a:t>of COPD</a:t>
            </a:r>
          </a:p>
          <a:p>
            <a:pPr lvl="0"/>
            <a:r>
              <a:rPr lang="en-US" sz="2800" b="1" i="1" dirty="0" smtClean="0">
                <a:effectLst>
                  <a:outerShdw blurRad="38100" dist="38100" dir="2700000" algn="tl">
                    <a:srgbClr val="000000">
                      <a:alpha val="43137"/>
                    </a:srgbClr>
                  </a:outerShdw>
                </a:effectLst>
                <a:latin typeface="Bodoni MT" pitchFamily="18" charset="0"/>
              </a:rPr>
              <a:t>4-History </a:t>
            </a:r>
            <a:r>
              <a:rPr lang="en-US" sz="2800" b="1" i="1" dirty="0">
                <a:effectLst>
                  <a:outerShdw blurRad="38100" dist="38100" dir="2700000" algn="tl">
                    <a:srgbClr val="000000">
                      <a:alpha val="43137"/>
                    </a:srgbClr>
                  </a:outerShdw>
                </a:effectLst>
                <a:latin typeface="Bodoni MT" pitchFamily="18" charset="0"/>
              </a:rPr>
              <a:t>of smoking</a:t>
            </a:r>
          </a:p>
        </p:txBody>
      </p:sp>
    </p:spTree>
    <p:extLst>
      <p:ext uri="{BB962C8B-B14F-4D97-AF65-F5344CB8AC3E}">
        <p14:creationId xmlns:p14="http://schemas.microsoft.com/office/powerpoint/2010/main" val="3898871734"/>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6800"/>
            <a:ext cx="9144000" cy="3170099"/>
          </a:xfrm>
          <a:prstGeom prst="rect">
            <a:avLst/>
          </a:prstGeom>
        </p:spPr>
        <p:txBody>
          <a:bodyPr wrap="square">
            <a:spAutoFit/>
          </a:bodyPr>
          <a:lstStyle/>
          <a:p>
            <a:r>
              <a:rPr lang="en-US" sz="3600" b="1" i="1" u="sng" dirty="0">
                <a:solidFill>
                  <a:srgbClr val="FF0000"/>
                </a:solidFill>
                <a:effectLst>
                  <a:outerShdw blurRad="38100" dist="38100" dir="2700000" algn="tl">
                    <a:srgbClr val="000000">
                      <a:alpha val="43137"/>
                    </a:srgbClr>
                  </a:outerShdw>
                </a:effectLst>
                <a:latin typeface="Bodoni MT" pitchFamily="18" charset="0"/>
              </a:rPr>
              <a:t>As opposed to the acute variation, chronic bronchitis is diagnosed when symptoms:</a:t>
            </a:r>
          </a:p>
          <a:p>
            <a:pPr lvl="0"/>
            <a:endParaRPr lang="en-US" sz="3200" b="1" i="1" dirty="0" smtClean="0">
              <a:effectLst>
                <a:outerShdw blurRad="38100" dist="38100" dir="2700000" algn="tl">
                  <a:srgbClr val="000000">
                    <a:alpha val="43137"/>
                  </a:srgbClr>
                </a:outerShdw>
              </a:effectLst>
              <a:latin typeface="Bodoni MT" pitchFamily="18" charset="0"/>
            </a:endParaRPr>
          </a:p>
          <a:p>
            <a:pPr lvl="0"/>
            <a:r>
              <a:rPr lang="en-US" sz="3200" b="1" i="1" dirty="0" smtClean="0">
                <a:effectLst>
                  <a:outerShdw blurRad="38100" dist="38100" dir="2700000" algn="tl">
                    <a:srgbClr val="000000">
                      <a:alpha val="43137"/>
                    </a:srgbClr>
                  </a:outerShdw>
                </a:effectLst>
                <a:latin typeface="Bodoni MT" pitchFamily="18" charset="0"/>
              </a:rPr>
              <a:t>1-Are </a:t>
            </a:r>
            <a:r>
              <a:rPr lang="en-US" sz="3200" b="1" i="1" dirty="0">
                <a:effectLst>
                  <a:outerShdw blurRad="38100" dist="38100" dir="2700000" algn="tl">
                    <a:srgbClr val="000000">
                      <a:alpha val="43137"/>
                    </a:srgbClr>
                  </a:outerShdw>
                </a:effectLst>
                <a:latin typeface="Bodoni MT" pitchFamily="18" charset="0"/>
              </a:rPr>
              <a:t>ongoing</a:t>
            </a:r>
          </a:p>
          <a:p>
            <a:pPr lvl="0"/>
            <a:r>
              <a:rPr lang="en-US" sz="3200" b="1" i="1" dirty="0" smtClean="0">
                <a:effectLst>
                  <a:outerShdw blurRad="38100" dist="38100" dir="2700000" algn="tl">
                    <a:srgbClr val="000000">
                      <a:alpha val="43137"/>
                    </a:srgbClr>
                  </a:outerShdw>
                </a:effectLst>
                <a:latin typeface="Bodoni MT" pitchFamily="18" charset="0"/>
              </a:rPr>
              <a:t>2-Have </a:t>
            </a:r>
            <a:r>
              <a:rPr lang="en-US" sz="3200" b="1" i="1" dirty="0">
                <a:effectLst>
                  <a:outerShdw blurRad="38100" dist="38100" dir="2700000" algn="tl">
                    <a:srgbClr val="000000">
                      <a:alpha val="43137"/>
                    </a:srgbClr>
                  </a:outerShdw>
                </a:effectLst>
                <a:latin typeface="Bodoni MT" pitchFamily="18" charset="0"/>
              </a:rPr>
              <a:t>lasted at least 3 months within one year</a:t>
            </a:r>
          </a:p>
          <a:p>
            <a:pPr lvl="0"/>
            <a:r>
              <a:rPr lang="en-US" sz="3200" b="1" i="1" dirty="0" smtClean="0">
                <a:effectLst>
                  <a:outerShdw blurRad="38100" dist="38100" dir="2700000" algn="tl">
                    <a:srgbClr val="000000">
                      <a:alpha val="43137"/>
                    </a:srgbClr>
                  </a:outerShdw>
                </a:effectLst>
                <a:latin typeface="Bodoni MT" pitchFamily="18" charset="0"/>
              </a:rPr>
              <a:t>3-Have </a:t>
            </a:r>
            <a:r>
              <a:rPr lang="en-US" sz="3200" b="1" i="1" dirty="0">
                <a:effectLst>
                  <a:outerShdw blurRad="38100" dist="38100" dir="2700000" algn="tl">
                    <a:srgbClr val="000000">
                      <a:alpha val="43137"/>
                    </a:srgbClr>
                  </a:outerShdw>
                </a:effectLst>
                <a:latin typeface="Bodoni MT" pitchFamily="18" charset="0"/>
              </a:rPr>
              <a:t>occurred for 2 consecutive </a:t>
            </a:r>
            <a:r>
              <a:rPr lang="en-US" sz="3200" b="1" i="1" dirty="0" smtClean="0">
                <a:effectLst>
                  <a:outerShdw blurRad="38100" dist="38100" dir="2700000" algn="tl">
                    <a:srgbClr val="000000">
                      <a:alpha val="43137"/>
                    </a:srgbClr>
                  </a:outerShdw>
                </a:effectLst>
                <a:latin typeface="Bodoni MT" pitchFamily="18" charset="0"/>
              </a:rPr>
              <a:t>years</a:t>
            </a:r>
            <a:endParaRPr lang="en-US" sz="3200" b="1" i="1" dirty="0">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3294409355"/>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220200" cy="6063198"/>
          </a:xfrm>
          <a:prstGeom prst="rect">
            <a:avLst/>
          </a:prstGeom>
        </p:spPr>
        <p:txBody>
          <a:bodyPr wrap="square">
            <a:spAutoFit/>
          </a:bodyPr>
          <a:lstStyle/>
          <a:p>
            <a:pPr algn="ctr"/>
            <a:r>
              <a:rPr lang="en-US" sz="3600" b="1" i="1" u="sng" dirty="0">
                <a:solidFill>
                  <a:srgbClr val="FF0000"/>
                </a:solidFill>
                <a:effectLst>
                  <a:outerShdw blurRad="38100" dist="38100" dir="2700000" algn="tl">
                    <a:srgbClr val="000000">
                      <a:alpha val="43137"/>
                    </a:srgbClr>
                  </a:outerShdw>
                </a:effectLst>
                <a:latin typeface="Bodoni MT" pitchFamily="18" charset="0"/>
              </a:rPr>
              <a:t>Causes of bronchitis:-</a:t>
            </a:r>
            <a:endParaRPr lang="en-US" sz="3600" b="1" i="1" dirty="0">
              <a:solidFill>
                <a:srgbClr val="FF0000"/>
              </a:solidFill>
              <a:effectLst>
                <a:outerShdw blurRad="38100" dist="38100" dir="2700000" algn="tl">
                  <a:srgbClr val="000000">
                    <a:alpha val="43137"/>
                  </a:srgbClr>
                </a:outerShdw>
              </a:effectLst>
              <a:latin typeface="Bodoni MT" pitchFamily="18" charset="0"/>
            </a:endParaRPr>
          </a:p>
          <a:p>
            <a:endParaRPr lang="en-US" sz="3200" b="1" i="1" u="sng" dirty="0" smtClean="0">
              <a:effectLst>
                <a:outerShdw blurRad="38100" dist="38100" dir="2700000" algn="tl">
                  <a:srgbClr val="000000">
                    <a:alpha val="43137"/>
                  </a:srgbClr>
                </a:outerShdw>
              </a:effectLst>
              <a:latin typeface="Bodoni MT" pitchFamily="18" charset="0"/>
            </a:endParaRPr>
          </a:p>
          <a:p>
            <a:r>
              <a:rPr lang="en-US" sz="3200" b="1" i="1" u="sng" dirty="0" smtClean="0">
                <a:effectLst>
                  <a:outerShdw blurRad="38100" dist="38100" dir="2700000" algn="tl">
                    <a:srgbClr val="000000">
                      <a:alpha val="43137"/>
                    </a:srgbClr>
                  </a:outerShdw>
                </a:effectLst>
                <a:latin typeface="Bodoni MT" pitchFamily="18" charset="0"/>
              </a:rPr>
              <a:t>A </a:t>
            </a:r>
            <a:r>
              <a:rPr lang="en-US" sz="3200" b="1" i="1" u="sng" dirty="0">
                <a:effectLst>
                  <a:outerShdw blurRad="38100" dist="38100" dir="2700000" algn="tl">
                    <a:srgbClr val="000000">
                      <a:alpha val="43137"/>
                    </a:srgbClr>
                  </a:outerShdw>
                </a:effectLst>
                <a:latin typeface="Bodoni MT" pitchFamily="18" charset="0"/>
              </a:rPr>
              <a:t>range of different factors may cause acute or chronic bronchitis</a:t>
            </a:r>
            <a:r>
              <a:rPr lang="en-US" sz="3200" b="1" i="1" dirty="0">
                <a:effectLst>
                  <a:outerShdw blurRad="38100" dist="38100" dir="2700000" algn="tl">
                    <a:srgbClr val="000000">
                      <a:alpha val="43137"/>
                    </a:srgbClr>
                  </a:outerShdw>
                </a:effectLst>
                <a:latin typeface="Bodoni MT" pitchFamily="18" charset="0"/>
              </a:rPr>
              <a:t>. </a:t>
            </a:r>
          </a:p>
          <a:p>
            <a:endParaRPr lang="en-US" sz="3200" b="1" i="1" dirty="0" smtClean="0">
              <a:effectLst>
                <a:outerShdw blurRad="38100" dist="38100" dir="2700000" algn="tl">
                  <a:srgbClr val="000000">
                    <a:alpha val="43137"/>
                  </a:srgbClr>
                </a:outerShdw>
              </a:effectLst>
              <a:latin typeface="Bodoni MT" pitchFamily="18" charset="0"/>
            </a:endParaRPr>
          </a:p>
          <a:p>
            <a:pPr algn="ctr"/>
            <a:r>
              <a:rPr lang="en-US" sz="3200" b="1" i="1" u="sng" dirty="0" smtClean="0">
                <a:solidFill>
                  <a:srgbClr val="FF0000"/>
                </a:solidFill>
                <a:effectLst>
                  <a:outerShdw blurRad="38100" dist="38100" dir="2700000" algn="tl">
                    <a:srgbClr val="000000">
                      <a:alpha val="43137"/>
                    </a:srgbClr>
                  </a:outerShdw>
                </a:effectLst>
                <a:latin typeface="Bodoni MT" pitchFamily="18" charset="0"/>
              </a:rPr>
              <a:t>1-Virus </a:t>
            </a:r>
            <a:r>
              <a:rPr lang="en-US" sz="3200" b="1" i="1" u="sng" dirty="0">
                <a:solidFill>
                  <a:srgbClr val="FF0000"/>
                </a:solidFill>
                <a:effectLst>
                  <a:outerShdw blurRad="38100" dist="38100" dir="2700000" algn="tl">
                    <a:srgbClr val="000000">
                      <a:alpha val="43137"/>
                    </a:srgbClr>
                  </a:outerShdw>
                </a:effectLst>
                <a:latin typeface="Bodoni MT" pitchFamily="18" charset="0"/>
              </a:rPr>
              <a:t>and bacteria</a:t>
            </a:r>
          </a:p>
          <a:p>
            <a:endParaRPr lang="en-US" sz="32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Acute </a:t>
            </a:r>
            <a:r>
              <a:rPr lang="en-US" sz="3200" b="1" i="1" dirty="0">
                <a:effectLst>
                  <a:outerShdw blurRad="38100" dist="38100" dir="2700000" algn="tl">
                    <a:srgbClr val="000000">
                      <a:alpha val="43137"/>
                    </a:srgbClr>
                  </a:outerShdw>
                </a:effectLst>
                <a:latin typeface="Bodoni MT" pitchFamily="18" charset="0"/>
              </a:rPr>
              <a:t>bronchitis is usually caused by a viral infection, similar to the viruses that cause colds and flu, which means acute bronchitis may be </a:t>
            </a:r>
            <a:r>
              <a:rPr lang="en-US" sz="3200" b="1" i="1" dirty="0" err="1">
                <a:effectLst>
                  <a:outerShdw blurRad="38100" dist="38100" dir="2700000" algn="tl">
                    <a:srgbClr val="000000">
                      <a:alpha val="43137"/>
                    </a:srgbClr>
                  </a:outerShdw>
                </a:effectLst>
                <a:latin typeface="Bodoni MT" pitchFamily="18" charset="0"/>
              </a:rPr>
              <a:t>contagious.Rarely</a:t>
            </a:r>
            <a:r>
              <a:rPr lang="en-US" sz="3200" b="1" i="1" dirty="0">
                <a:effectLst>
                  <a:outerShdw blurRad="38100" dist="38100" dir="2700000" algn="tl">
                    <a:srgbClr val="000000">
                      <a:alpha val="43137"/>
                    </a:srgbClr>
                  </a:outerShdw>
                </a:effectLst>
                <a:latin typeface="Bodoni MT" pitchFamily="18" charset="0"/>
              </a:rPr>
              <a:t>, bacterial infections are a cause.</a:t>
            </a:r>
          </a:p>
        </p:txBody>
      </p:sp>
    </p:spTree>
    <p:extLst>
      <p:ext uri="{BB962C8B-B14F-4D97-AF65-F5344CB8AC3E}">
        <p14:creationId xmlns:p14="http://schemas.microsoft.com/office/powerpoint/2010/main" val="2937409292"/>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8389"/>
            <a:ext cx="9144000" cy="3046988"/>
          </a:xfrm>
          <a:prstGeom prst="rect">
            <a:avLst/>
          </a:prstGeom>
        </p:spPr>
        <p:txBody>
          <a:bodyPr wrap="square">
            <a:spAutoFit/>
          </a:bodyPr>
          <a:lstStyle/>
          <a:p>
            <a:pPr algn="ctr"/>
            <a:r>
              <a:rPr lang="en-US" sz="3600" b="1" i="1" u="sng" dirty="0">
                <a:solidFill>
                  <a:srgbClr val="FF0000"/>
                </a:solidFill>
                <a:effectLst>
                  <a:outerShdw blurRad="38100" dist="38100" dir="2700000" algn="tl">
                    <a:srgbClr val="000000">
                      <a:alpha val="43137"/>
                    </a:srgbClr>
                  </a:outerShdw>
                </a:effectLst>
                <a:latin typeface="Bodoni MT" pitchFamily="18" charset="0"/>
              </a:rPr>
              <a:t>2-Environmental factors</a:t>
            </a:r>
          </a:p>
          <a:p>
            <a:endParaRPr lang="en-US" sz="28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Some </a:t>
            </a:r>
            <a:r>
              <a:rPr lang="en-US" sz="3200" b="1" i="1" dirty="0">
                <a:effectLst>
                  <a:outerShdw blurRad="38100" dist="38100" dir="2700000" algn="tl">
                    <a:srgbClr val="000000">
                      <a:alpha val="43137"/>
                    </a:srgbClr>
                  </a:outerShdw>
                </a:effectLst>
                <a:latin typeface="Bodoni MT" pitchFamily="18" charset="0"/>
              </a:rPr>
              <a:t>environmental factors can increase the chances of developing acute bronchitis. These conditions cause airway inflammation and make the lungs more prone to infection</a:t>
            </a:r>
            <a:r>
              <a:rPr lang="en-US" sz="3200" b="1" i="1" dirty="0" smtClean="0">
                <a:effectLst>
                  <a:outerShdw blurRad="38100" dist="38100" dir="2700000" algn="tl">
                    <a:srgbClr val="000000">
                      <a:alpha val="43137"/>
                    </a:srgbClr>
                  </a:outerShdw>
                </a:effectLst>
                <a:latin typeface="Bodoni MT" pitchFamily="18" charset="0"/>
              </a:rPr>
              <a:t>.</a:t>
            </a:r>
            <a:endParaRPr lang="en-US" sz="3200" b="1" i="1" dirty="0">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89114331"/>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5223"/>
            <a:ext cx="9144000" cy="5816977"/>
          </a:xfrm>
          <a:prstGeom prst="rect">
            <a:avLst/>
          </a:prstGeom>
        </p:spPr>
        <p:txBody>
          <a:bodyPr wrap="square">
            <a:spAutoFit/>
          </a:bodyPr>
          <a:lstStyle/>
          <a:p>
            <a:r>
              <a:rPr lang="en-US" sz="3200" b="1" i="1" u="sng" dirty="0" smtClean="0">
                <a:solidFill>
                  <a:srgbClr val="FF0000"/>
                </a:solidFill>
                <a:effectLst>
                  <a:outerShdw blurRad="38100" dist="38100" dir="2700000" algn="tl">
                    <a:srgbClr val="000000">
                      <a:alpha val="43137"/>
                    </a:srgbClr>
                  </a:outerShdw>
                </a:effectLst>
                <a:latin typeface="Bodoni MT" pitchFamily="18" charset="0"/>
              </a:rPr>
              <a:t>It is best to avoid the following irritants where possible:</a:t>
            </a:r>
          </a:p>
          <a:p>
            <a:pPr lvl="0"/>
            <a:endParaRPr lang="en-US" sz="2800" b="1" i="1" dirty="0" smtClean="0">
              <a:effectLst>
                <a:outerShdw blurRad="38100" dist="38100" dir="2700000" algn="tl">
                  <a:srgbClr val="000000">
                    <a:alpha val="43137"/>
                  </a:srgbClr>
                </a:outerShdw>
              </a:effectLst>
              <a:latin typeface="Bodoni MT" pitchFamily="18" charset="0"/>
            </a:endParaRPr>
          </a:p>
          <a:p>
            <a:pPr lvl="0"/>
            <a:r>
              <a:rPr lang="en-US" sz="2800" b="1" i="1" dirty="0" smtClean="0">
                <a:effectLst>
                  <a:outerShdw blurRad="38100" dist="38100" dir="2700000" algn="tl">
                    <a:srgbClr val="000000">
                      <a:alpha val="43137"/>
                    </a:srgbClr>
                  </a:outerShdw>
                </a:effectLst>
                <a:latin typeface="Bodoni MT" pitchFamily="18" charset="0"/>
              </a:rPr>
              <a:t>1-Air pollution: also known as smog.</a:t>
            </a:r>
          </a:p>
          <a:p>
            <a:pPr lvl="0"/>
            <a:r>
              <a:rPr lang="en-US" sz="2800" b="1" i="1" dirty="0" smtClean="0">
                <a:effectLst>
                  <a:outerShdw blurRad="38100" dist="38100" dir="2700000" algn="tl">
                    <a:srgbClr val="000000">
                      <a:alpha val="43137"/>
                    </a:srgbClr>
                  </a:outerShdw>
                </a:effectLst>
                <a:latin typeface="Bodoni MT" pitchFamily="18" charset="0"/>
              </a:rPr>
              <a:t>2-Strong chemicals: inhaling these can irritate the lungs and airways.</a:t>
            </a:r>
          </a:p>
          <a:p>
            <a:pPr lvl="0"/>
            <a:r>
              <a:rPr lang="en-US" sz="2800" b="1" i="1" dirty="0" smtClean="0">
                <a:effectLst>
                  <a:outerShdw blurRad="38100" dist="38100" dir="2700000" algn="tl">
                    <a:srgbClr val="000000">
                      <a:alpha val="43137"/>
                    </a:srgbClr>
                  </a:outerShdw>
                </a:effectLst>
                <a:latin typeface="Bodoni MT" pitchFamily="18" charset="0"/>
              </a:rPr>
              <a:t>3-Tobacco smoke: a person who smokes increases not only their own chances of developing both acute and chronic bronchitis, but also the risks for those who inhale the secondhand smoke around them.</a:t>
            </a:r>
          </a:p>
          <a:p>
            <a:pPr lvl="0"/>
            <a:r>
              <a:rPr lang="en-US" sz="2800" b="1" i="1" dirty="0" smtClean="0">
                <a:effectLst>
                  <a:outerShdw blurRad="38100" dist="38100" dir="2700000" algn="tl">
                    <a:srgbClr val="000000">
                      <a:alpha val="43137"/>
                    </a:srgbClr>
                  </a:outerShdw>
                </a:effectLst>
                <a:latin typeface="Bodoni MT" pitchFamily="18" charset="0"/>
              </a:rPr>
              <a:t>4-Other environmental factors: other factors hat inflame the airways include dust, smoke, and large fires.</a:t>
            </a:r>
            <a:endParaRPr lang="en-US" sz="2800" b="1" i="1" dirty="0">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2932768039"/>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6" y="152400"/>
            <a:ext cx="9144000" cy="6063198"/>
          </a:xfrm>
          <a:prstGeom prst="rect">
            <a:avLst/>
          </a:prstGeom>
        </p:spPr>
        <p:txBody>
          <a:bodyPr wrap="square">
            <a:spAutoFit/>
          </a:bodyPr>
          <a:lstStyle/>
          <a:p>
            <a:pPr algn="ctr"/>
            <a:r>
              <a:rPr lang="en-US" sz="3600" b="1" i="1" u="sng" dirty="0" smtClean="0">
                <a:solidFill>
                  <a:srgbClr val="FF0000"/>
                </a:solidFill>
                <a:effectLst>
                  <a:outerShdw blurRad="38100" dist="38100" dir="2700000" algn="tl">
                    <a:srgbClr val="000000">
                      <a:alpha val="43137"/>
                    </a:srgbClr>
                  </a:outerShdw>
                </a:effectLst>
                <a:latin typeface="Bodoni MT" pitchFamily="18" charset="0"/>
              </a:rPr>
              <a:t>Transmission</a:t>
            </a:r>
            <a:endParaRPr lang="en-US" sz="3200" b="1" i="1" u="sng" dirty="0" smtClean="0">
              <a:solidFill>
                <a:srgbClr val="FF0000"/>
              </a:solidFill>
              <a:effectLst>
                <a:outerShdw blurRad="38100" dist="38100" dir="2700000" algn="tl">
                  <a:srgbClr val="000000">
                    <a:alpha val="43137"/>
                  </a:srgbClr>
                </a:outerShdw>
              </a:effectLst>
              <a:latin typeface="Bodoni MT" pitchFamily="18" charset="0"/>
            </a:endParaRPr>
          </a:p>
          <a:p>
            <a:endParaRPr lang="en-US" sz="3200" b="1" i="1" dirty="0">
              <a:effectLst>
                <a:outerShdw blurRad="38100" dist="38100" dir="2700000" algn="tl">
                  <a:srgbClr val="000000">
                    <a:alpha val="43137"/>
                  </a:srgbClr>
                </a:outerShdw>
              </a:effectLst>
              <a:latin typeface="Bodoni MT" pitchFamily="18" charset="0"/>
            </a:endParaRPr>
          </a:p>
          <a:p>
            <a:r>
              <a:rPr lang="en-US" sz="3200" b="1" i="1" dirty="0">
                <a:effectLst>
                  <a:outerShdw blurRad="38100" dist="38100" dir="2700000" algn="tl">
                    <a:srgbClr val="000000">
                      <a:alpha val="43137"/>
                    </a:srgbClr>
                  </a:outerShdw>
                </a:effectLst>
                <a:latin typeface="Bodoni MT" pitchFamily="18" charset="0"/>
              </a:rPr>
              <a:t>The bronchitis virus can be transmitted from person to person when they are close to one another.</a:t>
            </a:r>
          </a:p>
          <a:p>
            <a:endParaRPr lang="en-US" sz="32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A)If </a:t>
            </a:r>
            <a:r>
              <a:rPr lang="en-US" sz="3200" b="1" i="1" dirty="0">
                <a:effectLst>
                  <a:outerShdw blurRad="38100" dist="38100" dir="2700000" algn="tl">
                    <a:srgbClr val="000000">
                      <a:alpha val="43137"/>
                    </a:srgbClr>
                  </a:outerShdw>
                </a:effectLst>
                <a:latin typeface="Bodoni MT" pitchFamily="18" charset="0"/>
              </a:rPr>
              <a:t>a person with bronchitis coughs or sneezes, infected droplets will go into the air and land on surfaces.</a:t>
            </a:r>
          </a:p>
          <a:p>
            <a:r>
              <a:rPr lang="en-US" sz="3200" b="1" i="1" dirty="0">
                <a:effectLst>
                  <a:outerShdw blurRad="38100" dist="38100" dir="2700000" algn="tl">
                    <a:srgbClr val="000000">
                      <a:alpha val="43137"/>
                    </a:srgbClr>
                  </a:outerShdw>
                </a:effectLst>
                <a:latin typeface="Bodoni MT" pitchFamily="18" charset="0"/>
              </a:rPr>
              <a:t>B)These infected particles can infect another person and cause bronchitis if they come into contact with the nose  or mouth.</a:t>
            </a:r>
          </a:p>
        </p:txBody>
      </p:sp>
    </p:spTree>
    <p:extLst>
      <p:ext uri="{BB962C8B-B14F-4D97-AF65-F5344CB8AC3E}">
        <p14:creationId xmlns:p14="http://schemas.microsoft.com/office/powerpoint/2010/main" val="12318976"/>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7800"/>
            <a:ext cx="9144000" cy="3477875"/>
          </a:xfrm>
          <a:prstGeom prst="rect">
            <a:avLst/>
          </a:prstGeom>
        </p:spPr>
        <p:txBody>
          <a:bodyPr wrap="square">
            <a:spAutoFit/>
          </a:bodyPr>
          <a:lstStyle/>
          <a:p>
            <a:pPr algn="ctr"/>
            <a:r>
              <a:rPr lang="en-US" sz="4000" b="1" i="1" u="sng" dirty="0">
                <a:solidFill>
                  <a:srgbClr val="FF0000"/>
                </a:solidFill>
                <a:effectLst>
                  <a:outerShdw blurRad="38100" dist="38100" dir="2700000" algn="tl">
                    <a:srgbClr val="000000">
                      <a:alpha val="43137"/>
                    </a:srgbClr>
                  </a:outerShdw>
                </a:effectLst>
                <a:latin typeface="Bodoni MT" pitchFamily="18" charset="0"/>
              </a:rPr>
              <a:t>Risk Factors</a:t>
            </a:r>
          </a:p>
          <a:p>
            <a:pPr marL="514350" lvl="0" indent="-514350">
              <a:buFont typeface="+mj-lt"/>
              <a:buAutoNum type="arabicPeriod"/>
            </a:pPr>
            <a:r>
              <a:rPr lang="en-US" sz="3600" b="1" i="1" dirty="0">
                <a:effectLst>
                  <a:outerShdw blurRad="38100" dist="38100" dir="2700000" algn="tl">
                    <a:srgbClr val="000000">
                      <a:alpha val="43137"/>
                    </a:srgbClr>
                  </a:outerShdw>
                </a:effectLst>
                <a:latin typeface="Bodoni MT" pitchFamily="18" charset="0"/>
              </a:rPr>
              <a:t>Smoking</a:t>
            </a:r>
          </a:p>
          <a:p>
            <a:pPr marL="514350" lvl="0" indent="-514350">
              <a:buFont typeface="+mj-lt"/>
              <a:buAutoNum type="arabicPeriod"/>
            </a:pPr>
            <a:r>
              <a:rPr lang="en-US" sz="3600" b="1" i="1" dirty="0">
                <a:effectLst>
                  <a:outerShdw blurRad="38100" dist="38100" dir="2700000" algn="tl">
                    <a:srgbClr val="000000">
                      <a:alpha val="43137"/>
                    </a:srgbClr>
                  </a:outerShdw>
                </a:effectLst>
                <a:latin typeface="Bodoni MT" pitchFamily="18" charset="0"/>
              </a:rPr>
              <a:t>Chemical inhalants</a:t>
            </a:r>
          </a:p>
          <a:p>
            <a:pPr marL="514350" lvl="0" indent="-514350">
              <a:buFont typeface="+mj-lt"/>
              <a:buAutoNum type="arabicPeriod"/>
            </a:pPr>
            <a:r>
              <a:rPr lang="en-US" sz="3600" b="1" i="1" dirty="0">
                <a:effectLst>
                  <a:outerShdw blurRad="38100" dist="38100" dir="2700000" algn="tl">
                    <a:srgbClr val="000000">
                      <a:alpha val="43137"/>
                    </a:srgbClr>
                  </a:outerShdw>
                </a:effectLst>
                <a:latin typeface="Bodoni MT" pitchFamily="18" charset="0"/>
              </a:rPr>
              <a:t>Pollution</a:t>
            </a:r>
          </a:p>
          <a:p>
            <a:pPr marL="514350" lvl="0" indent="-514350">
              <a:buFont typeface="+mj-lt"/>
              <a:buAutoNum type="arabicPeriod"/>
            </a:pPr>
            <a:r>
              <a:rPr lang="en-US" sz="3600" b="1" i="1" dirty="0">
                <a:effectLst>
                  <a:outerShdw blurRad="38100" dist="38100" dir="2700000" algn="tl">
                    <a:srgbClr val="000000">
                      <a:alpha val="43137"/>
                    </a:srgbClr>
                  </a:outerShdw>
                </a:effectLst>
                <a:latin typeface="Bodoni MT" pitchFamily="18" charset="0"/>
              </a:rPr>
              <a:t>Urban environment</a:t>
            </a:r>
          </a:p>
          <a:p>
            <a:pPr marL="514350" indent="-514350">
              <a:buFont typeface="+mj-lt"/>
              <a:buAutoNum type="arabicPeriod"/>
            </a:pPr>
            <a:r>
              <a:rPr lang="en-US" sz="3600" b="1" i="1" dirty="0">
                <a:effectLst>
                  <a:outerShdw blurRad="38100" dist="38100" dir="2700000" algn="tl">
                    <a:srgbClr val="000000">
                      <a:alpha val="43137"/>
                    </a:srgbClr>
                  </a:outerShdw>
                </a:effectLst>
                <a:latin typeface="Bodoni MT" pitchFamily="18" charset="0"/>
              </a:rPr>
              <a:t>Hygiene</a:t>
            </a:r>
          </a:p>
        </p:txBody>
      </p:sp>
    </p:spTree>
    <p:extLst>
      <p:ext uri="{BB962C8B-B14F-4D97-AF65-F5344CB8AC3E}">
        <p14:creationId xmlns:p14="http://schemas.microsoft.com/office/powerpoint/2010/main" val="397196456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0200"/>
            <a:ext cx="9144000" cy="3046988"/>
          </a:xfrm>
          <a:prstGeom prst="rect">
            <a:avLst/>
          </a:prstGeom>
        </p:spPr>
        <p:txBody>
          <a:bodyPr wrap="square">
            <a:spAutoFit/>
          </a:bodyPr>
          <a:lstStyle/>
          <a:p>
            <a:pPr algn="ctr"/>
            <a:r>
              <a:rPr lang="en-US" sz="3200" b="1" i="1" u="sng" dirty="0">
                <a:effectLst>
                  <a:outerShdw blurRad="38100" dist="38100" dir="2700000" algn="tl">
                    <a:srgbClr val="000000">
                      <a:alpha val="43137"/>
                    </a:srgbClr>
                  </a:outerShdw>
                </a:effectLst>
                <a:latin typeface="Bodoni MT" pitchFamily="18" charset="0"/>
              </a:rPr>
              <a:t>1-Nasal cavity</a:t>
            </a:r>
            <a:r>
              <a:rPr lang="en-US" sz="3200" b="1" i="1" u="sng" dirty="0" smtClean="0">
                <a:effectLst>
                  <a:outerShdw blurRad="38100" dist="38100" dir="2700000" algn="tl">
                    <a:srgbClr val="000000">
                      <a:alpha val="43137"/>
                    </a:srgbClr>
                  </a:outerShdw>
                </a:effectLst>
                <a:latin typeface="Bodoni MT" pitchFamily="18" charset="0"/>
              </a:rPr>
              <a:t>:</a:t>
            </a:r>
          </a:p>
          <a:p>
            <a:r>
              <a:rPr lang="en-US" sz="3200" b="1" i="1" dirty="0" smtClean="0">
                <a:effectLst>
                  <a:outerShdw blurRad="38100" dist="38100" dir="2700000" algn="tl">
                    <a:srgbClr val="000000">
                      <a:alpha val="43137"/>
                    </a:srgbClr>
                  </a:outerShdw>
                </a:effectLst>
                <a:latin typeface="Bodoni MT" pitchFamily="18" charset="0"/>
              </a:rPr>
              <a:t> </a:t>
            </a:r>
          </a:p>
          <a:p>
            <a:r>
              <a:rPr lang="en-US" sz="3200" b="1" i="1" dirty="0" smtClean="0">
                <a:effectLst>
                  <a:outerShdw blurRad="38100" dist="38100" dir="2700000" algn="tl">
                    <a:srgbClr val="000000">
                      <a:alpha val="43137"/>
                    </a:srgbClr>
                  </a:outerShdw>
                </a:effectLst>
                <a:latin typeface="Bodoni MT" pitchFamily="18" charset="0"/>
              </a:rPr>
              <a:t>Inside </a:t>
            </a:r>
            <a:r>
              <a:rPr lang="en-US" sz="3200" b="1" i="1" dirty="0">
                <a:effectLst>
                  <a:outerShdw blurRad="38100" dist="38100" dir="2700000" algn="tl">
                    <a:srgbClr val="000000">
                      <a:alpha val="43137"/>
                    </a:srgbClr>
                  </a:outerShdw>
                </a:effectLst>
                <a:latin typeface="Bodoni MT" pitchFamily="18" charset="0"/>
              </a:rPr>
              <a:t>the nose, the sticky mucous membrane lining the nasal cavity traps dust particles, and tiny hairs called cilia help move them to the nose to be sneezed or blown out</a:t>
            </a:r>
            <a:r>
              <a:rPr lang="en-US" sz="3200" b="1" i="1" dirty="0" smtClean="0">
                <a:effectLst>
                  <a:outerShdw blurRad="38100" dist="38100" dir="2700000" algn="tl">
                    <a:srgbClr val="000000">
                      <a:alpha val="43137"/>
                    </a:srgbClr>
                  </a:outerShdw>
                </a:effectLst>
                <a:latin typeface="Bodoni MT" pitchFamily="18" charset="0"/>
              </a:rPr>
              <a:t>.</a:t>
            </a:r>
            <a:endParaRPr lang="en-US" sz="3200" b="1" i="1" dirty="0">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224564809"/>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 y="304800"/>
            <a:ext cx="9144000" cy="5632311"/>
          </a:xfrm>
          <a:prstGeom prst="rect">
            <a:avLst/>
          </a:prstGeom>
        </p:spPr>
        <p:txBody>
          <a:bodyPr wrap="square">
            <a:spAutoFit/>
          </a:bodyPr>
          <a:lstStyle/>
          <a:p>
            <a:pPr algn="ctr"/>
            <a:r>
              <a:rPr lang="en-US" sz="4000" b="1" i="1" u="sng" dirty="0">
                <a:solidFill>
                  <a:srgbClr val="FF0000"/>
                </a:solidFill>
                <a:effectLst>
                  <a:outerShdw blurRad="38100" dist="38100" dir="2700000" algn="tl">
                    <a:srgbClr val="000000">
                      <a:alpha val="43137"/>
                    </a:srgbClr>
                  </a:outerShdw>
                </a:effectLst>
                <a:latin typeface="Bodoni MT" pitchFamily="18" charset="0"/>
              </a:rPr>
              <a:t>Diagnosis</a:t>
            </a:r>
            <a:endParaRPr lang="en-US" sz="4000" b="1" i="1" dirty="0">
              <a:solidFill>
                <a:srgbClr val="FF0000"/>
              </a:solidFill>
              <a:effectLst>
                <a:outerShdw blurRad="38100" dist="38100" dir="2700000" algn="tl">
                  <a:srgbClr val="000000">
                    <a:alpha val="43137"/>
                  </a:srgbClr>
                </a:outerShdw>
              </a:effectLst>
              <a:latin typeface="Bodoni MT" pitchFamily="18" charset="0"/>
            </a:endParaRPr>
          </a:p>
          <a:p>
            <a:pPr rtl="1"/>
            <a:endParaRPr lang="en-US" sz="3200" b="1" i="1" u="sng" dirty="0" smtClean="0">
              <a:solidFill>
                <a:srgbClr val="FF0000"/>
              </a:solidFill>
              <a:effectLst>
                <a:outerShdw blurRad="38100" dist="38100" dir="2700000" algn="tl">
                  <a:srgbClr val="000000">
                    <a:alpha val="43137"/>
                  </a:srgbClr>
                </a:outerShdw>
              </a:effectLst>
              <a:latin typeface="Bodoni MT" pitchFamily="18" charset="0"/>
            </a:endParaRPr>
          </a:p>
          <a:p>
            <a:pPr rtl="1"/>
            <a:r>
              <a:rPr lang="en-US" sz="3200" b="1" i="1" u="sng" dirty="0" smtClean="0">
                <a:solidFill>
                  <a:srgbClr val="FF0000"/>
                </a:solidFill>
                <a:effectLst>
                  <a:outerShdw blurRad="38100" dist="38100" dir="2700000" algn="tl">
                    <a:srgbClr val="000000">
                      <a:alpha val="43137"/>
                    </a:srgbClr>
                  </a:outerShdw>
                </a:effectLst>
                <a:latin typeface="Bodoni MT" pitchFamily="18" charset="0"/>
              </a:rPr>
              <a:t>a)Labs </a:t>
            </a:r>
            <a:r>
              <a:rPr lang="en-US" sz="3200" b="1" i="1" u="sng" dirty="0">
                <a:solidFill>
                  <a:srgbClr val="FF0000"/>
                </a:solidFill>
                <a:effectLst>
                  <a:outerShdw blurRad="38100" dist="38100" dir="2700000" algn="tl">
                    <a:srgbClr val="000000">
                      <a:alpha val="43137"/>
                    </a:srgbClr>
                  </a:outerShdw>
                </a:effectLst>
                <a:latin typeface="Bodoni MT" pitchFamily="18" charset="0"/>
              </a:rPr>
              <a:t>and Tests</a:t>
            </a:r>
          </a:p>
          <a:p>
            <a:pPr rtl="1"/>
            <a:r>
              <a:rPr lang="en-US" sz="2800" b="1" i="1" dirty="0">
                <a:effectLst>
                  <a:outerShdw blurRad="38100" dist="38100" dir="2700000" algn="tl">
                    <a:srgbClr val="000000">
                      <a:alpha val="43137"/>
                    </a:srgbClr>
                  </a:outerShdw>
                </a:effectLst>
                <a:latin typeface="Bodoni MT" pitchFamily="18" charset="0"/>
              </a:rPr>
              <a:t>1-Sputum Culture</a:t>
            </a:r>
          </a:p>
          <a:p>
            <a:pPr rtl="1"/>
            <a:r>
              <a:rPr lang="en-US" sz="2800" b="1" i="1" dirty="0">
                <a:effectLst>
                  <a:outerShdw blurRad="38100" dist="38100" dir="2700000" algn="tl">
                    <a:srgbClr val="000000">
                      <a:alpha val="43137"/>
                    </a:srgbClr>
                  </a:outerShdw>
                </a:effectLst>
                <a:latin typeface="Bodoni MT" pitchFamily="18" charset="0"/>
              </a:rPr>
              <a:t>2-Complete Blood Count</a:t>
            </a:r>
          </a:p>
          <a:p>
            <a:pPr rtl="1"/>
            <a:r>
              <a:rPr lang="en-US" sz="2800" b="1" i="1" dirty="0">
                <a:effectLst>
                  <a:outerShdw blurRad="38100" dist="38100" dir="2700000" algn="tl">
                    <a:srgbClr val="000000">
                      <a:alpha val="43137"/>
                    </a:srgbClr>
                  </a:outerShdw>
                </a:effectLst>
                <a:latin typeface="Bodoni MT" pitchFamily="18" charset="0"/>
              </a:rPr>
              <a:t>3-Pulse Oximetry </a:t>
            </a:r>
          </a:p>
          <a:p>
            <a:pPr rtl="1"/>
            <a:r>
              <a:rPr lang="en-US" sz="2800" b="1" i="1" dirty="0">
                <a:effectLst>
                  <a:outerShdw blurRad="38100" dist="38100" dir="2700000" algn="tl">
                    <a:srgbClr val="000000">
                      <a:alpha val="43137"/>
                    </a:srgbClr>
                  </a:outerShdw>
                </a:effectLst>
                <a:latin typeface="Bodoni MT" pitchFamily="18" charset="0"/>
              </a:rPr>
              <a:t>4-Pulmonary Function Testing</a:t>
            </a:r>
          </a:p>
          <a:p>
            <a:pPr rtl="1"/>
            <a:r>
              <a:rPr lang="en-US" sz="2800" b="1" i="1" dirty="0">
                <a:effectLst>
                  <a:outerShdw blurRad="38100" dist="38100" dir="2700000" algn="tl">
                    <a:srgbClr val="000000">
                      <a:alpha val="43137"/>
                    </a:srgbClr>
                  </a:outerShdw>
                </a:effectLst>
                <a:latin typeface="Bodoni MT" pitchFamily="18" charset="0"/>
              </a:rPr>
              <a:t>5-Arterial Blood Gas</a:t>
            </a:r>
          </a:p>
          <a:p>
            <a:pPr rtl="1"/>
            <a:r>
              <a:rPr lang="ar-EG" sz="2800" b="1" i="1" dirty="0">
                <a:effectLst>
                  <a:outerShdw blurRad="38100" dist="38100" dir="2700000" algn="tl">
                    <a:srgbClr val="000000">
                      <a:alpha val="43137"/>
                    </a:srgbClr>
                  </a:outerShdw>
                </a:effectLst>
                <a:latin typeface="Bodoni MT" pitchFamily="18" charset="0"/>
              </a:rPr>
              <a:t> </a:t>
            </a:r>
            <a:endParaRPr lang="en-US" sz="2800" b="1" i="1" dirty="0">
              <a:effectLst>
                <a:outerShdw blurRad="38100" dist="38100" dir="2700000" algn="tl">
                  <a:srgbClr val="000000">
                    <a:alpha val="43137"/>
                  </a:srgbClr>
                </a:outerShdw>
              </a:effectLst>
              <a:latin typeface="Bodoni MT" pitchFamily="18" charset="0"/>
            </a:endParaRPr>
          </a:p>
          <a:p>
            <a:pPr rtl="1"/>
            <a:r>
              <a:rPr lang="en-US" sz="3200" b="1" i="1" u="sng" dirty="0" smtClean="0">
                <a:solidFill>
                  <a:srgbClr val="FF0000"/>
                </a:solidFill>
                <a:effectLst>
                  <a:outerShdw blurRad="38100" dist="38100" dir="2700000" algn="tl">
                    <a:srgbClr val="000000">
                      <a:alpha val="43137"/>
                    </a:srgbClr>
                  </a:outerShdw>
                </a:effectLst>
                <a:latin typeface="Bodoni MT" pitchFamily="18" charset="0"/>
              </a:rPr>
              <a:t>b)Imaging</a:t>
            </a:r>
            <a:endParaRPr lang="en-US" sz="3200" b="1" i="1" u="sng" dirty="0">
              <a:solidFill>
                <a:srgbClr val="FF0000"/>
              </a:solidFill>
              <a:effectLst>
                <a:outerShdw blurRad="38100" dist="38100" dir="2700000" algn="tl">
                  <a:srgbClr val="000000">
                    <a:alpha val="43137"/>
                  </a:srgbClr>
                </a:outerShdw>
              </a:effectLst>
              <a:latin typeface="Bodoni MT" pitchFamily="18" charset="0"/>
            </a:endParaRPr>
          </a:p>
          <a:p>
            <a:pPr rtl="1"/>
            <a:r>
              <a:rPr lang="en-US" sz="2800" b="1" i="1" dirty="0">
                <a:effectLst>
                  <a:outerShdw blurRad="38100" dist="38100" dir="2700000" algn="tl">
                    <a:srgbClr val="000000">
                      <a:alpha val="43137"/>
                    </a:srgbClr>
                  </a:outerShdw>
                </a:effectLst>
                <a:latin typeface="Bodoni MT" pitchFamily="18" charset="0"/>
              </a:rPr>
              <a:t>1-Chest X-Ray</a:t>
            </a:r>
          </a:p>
          <a:p>
            <a:pPr rtl="1"/>
            <a:r>
              <a:rPr lang="en-US" sz="2800" b="1" i="1" dirty="0">
                <a:effectLst>
                  <a:outerShdw blurRad="38100" dist="38100" dir="2700000" algn="tl">
                    <a:srgbClr val="000000">
                      <a:alpha val="43137"/>
                    </a:srgbClr>
                  </a:outerShdw>
                </a:effectLst>
                <a:latin typeface="Bodoni MT" pitchFamily="18" charset="0"/>
              </a:rPr>
              <a:t>2-Chest CT</a:t>
            </a:r>
          </a:p>
        </p:txBody>
      </p:sp>
    </p:spTree>
    <p:extLst>
      <p:ext uri="{BB962C8B-B14F-4D97-AF65-F5344CB8AC3E}">
        <p14:creationId xmlns:p14="http://schemas.microsoft.com/office/powerpoint/2010/main" val="2924058895"/>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52600"/>
            <a:ext cx="9144000" cy="2923877"/>
          </a:xfrm>
          <a:prstGeom prst="rect">
            <a:avLst/>
          </a:prstGeom>
        </p:spPr>
        <p:txBody>
          <a:bodyPr wrap="square">
            <a:spAutoFit/>
          </a:bodyPr>
          <a:lstStyle/>
          <a:p>
            <a:pPr algn="ctr" rtl="1"/>
            <a:r>
              <a:rPr lang="en-US" sz="4000" b="1" i="1" u="sng" dirty="0">
                <a:solidFill>
                  <a:srgbClr val="FF0000"/>
                </a:solidFill>
                <a:effectLst>
                  <a:outerShdw blurRad="38100" dist="38100" dir="2700000" algn="tl">
                    <a:srgbClr val="000000">
                      <a:alpha val="43137"/>
                    </a:srgbClr>
                  </a:outerShdw>
                </a:effectLst>
                <a:latin typeface="Bodoni MT" pitchFamily="18" charset="0"/>
              </a:rPr>
              <a:t>Treatment</a:t>
            </a:r>
            <a:endParaRPr lang="en-US" sz="4000" b="1" i="1" dirty="0">
              <a:solidFill>
                <a:srgbClr val="FF0000"/>
              </a:solidFill>
              <a:effectLst>
                <a:outerShdw blurRad="38100" dist="38100" dir="2700000" algn="tl">
                  <a:srgbClr val="000000">
                    <a:alpha val="43137"/>
                  </a:srgbClr>
                </a:outerShdw>
              </a:effectLst>
              <a:latin typeface="Bodoni MT" pitchFamily="18" charset="0"/>
            </a:endParaRPr>
          </a:p>
          <a:p>
            <a:endParaRPr lang="en-US" sz="3600" b="1" i="1" dirty="0" smtClean="0">
              <a:effectLst>
                <a:outerShdw blurRad="38100" dist="38100" dir="2700000" algn="tl">
                  <a:srgbClr val="000000">
                    <a:alpha val="43137"/>
                  </a:srgbClr>
                </a:outerShdw>
              </a:effectLst>
              <a:latin typeface="Bodoni MT" pitchFamily="18" charset="0"/>
            </a:endParaRPr>
          </a:p>
          <a:p>
            <a:r>
              <a:rPr lang="en-US" sz="3600" b="1" i="1" dirty="0" smtClean="0">
                <a:effectLst>
                  <a:outerShdw blurRad="38100" dist="38100" dir="2700000" algn="tl">
                    <a:srgbClr val="000000">
                      <a:alpha val="43137"/>
                    </a:srgbClr>
                  </a:outerShdw>
                </a:effectLst>
                <a:latin typeface="Bodoni MT" pitchFamily="18" charset="0"/>
              </a:rPr>
              <a:t>Most </a:t>
            </a:r>
            <a:r>
              <a:rPr lang="en-US" sz="3600" b="1" i="1" dirty="0">
                <a:effectLst>
                  <a:outerShdw blurRad="38100" dist="38100" dir="2700000" algn="tl">
                    <a:srgbClr val="000000">
                      <a:alpha val="43137"/>
                    </a:srgbClr>
                  </a:outerShdw>
                </a:effectLst>
                <a:latin typeface="Bodoni MT" pitchFamily="18" charset="0"/>
              </a:rPr>
              <a:t>cases of acute bronchitis get better without treatment, usually within two weeks.</a:t>
            </a:r>
          </a:p>
        </p:txBody>
      </p:sp>
    </p:spTree>
    <p:extLst>
      <p:ext uri="{BB962C8B-B14F-4D97-AF65-F5344CB8AC3E}">
        <p14:creationId xmlns:p14="http://schemas.microsoft.com/office/powerpoint/2010/main" val="3091195739"/>
      </p:ext>
    </p:extLst>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0600"/>
            <a:ext cx="9144000" cy="3662541"/>
          </a:xfrm>
          <a:prstGeom prst="rect">
            <a:avLst/>
          </a:prstGeom>
        </p:spPr>
        <p:txBody>
          <a:bodyPr wrap="square">
            <a:spAutoFit/>
          </a:bodyPr>
          <a:lstStyle/>
          <a:p>
            <a:pPr algn="ctr" rtl="1"/>
            <a:r>
              <a:rPr lang="en-US" sz="4000" b="1" i="1" dirty="0">
                <a:solidFill>
                  <a:srgbClr val="FF0000"/>
                </a:solidFill>
                <a:effectLst>
                  <a:outerShdw blurRad="38100" dist="38100" dir="2700000" algn="tl">
                    <a:srgbClr val="000000">
                      <a:alpha val="43137"/>
                    </a:srgbClr>
                  </a:outerShdw>
                </a:effectLst>
                <a:latin typeface="Bodoni MT" pitchFamily="18" charset="0"/>
              </a:rPr>
              <a:t>Medications</a:t>
            </a:r>
          </a:p>
          <a:p>
            <a:endParaRPr lang="en-US" sz="32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a:t>
            </a:r>
            <a:r>
              <a:rPr lang="en-US" sz="3200" b="1" i="1" dirty="0">
                <a:effectLst>
                  <a:outerShdw blurRad="38100" dist="38100" dir="2700000" algn="tl">
                    <a:srgbClr val="000000">
                      <a:alpha val="43137"/>
                    </a:srgbClr>
                  </a:outerShdw>
                </a:effectLst>
                <a:latin typeface="Bodoni MT" pitchFamily="18" charset="0"/>
              </a:rPr>
              <a:t>Because most cases of bronchitis are caused by viral infections, antibiotics aren't effective. However, if your doctor suspects that you have a bacterial infection, he or she may prescribe an antibiotic.</a:t>
            </a:r>
          </a:p>
        </p:txBody>
      </p:sp>
    </p:spTree>
    <p:extLst>
      <p:ext uri="{BB962C8B-B14F-4D97-AF65-F5344CB8AC3E}">
        <p14:creationId xmlns:p14="http://schemas.microsoft.com/office/powerpoint/2010/main" val="2181878574"/>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494085"/>
          </a:xfrm>
          <a:prstGeom prst="rect">
            <a:avLst/>
          </a:prstGeom>
        </p:spPr>
        <p:txBody>
          <a:bodyPr wrap="square">
            <a:spAutoFit/>
          </a:bodyPr>
          <a:lstStyle/>
          <a:p>
            <a:pPr rtl="1"/>
            <a:r>
              <a:rPr lang="en-US" sz="3200" b="1" i="1" u="sng" dirty="0">
                <a:solidFill>
                  <a:srgbClr val="FF0000"/>
                </a:solidFill>
                <a:effectLst>
                  <a:outerShdw blurRad="38100" dist="38100" dir="2700000" algn="tl">
                    <a:srgbClr val="000000">
                      <a:alpha val="43137"/>
                    </a:srgbClr>
                  </a:outerShdw>
                </a:effectLst>
                <a:latin typeface="Bodoni MT" pitchFamily="18" charset="0"/>
              </a:rPr>
              <a:t>-In some circumstances, your doctor may recommend other medications, including:</a:t>
            </a:r>
          </a:p>
          <a:p>
            <a:pPr rtl="1"/>
            <a:endParaRPr lang="en-US" sz="3200" b="1" i="1" dirty="0" smtClean="0">
              <a:effectLst>
                <a:outerShdw blurRad="38100" dist="38100" dir="2700000" algn="tl">
                  <a:srgbClr val="000000">
                    <a:alpha val="43137"/>
                  </a:srgbClr>
                </a:outerShdw>
              </a:effectLst>
              <a:latin typeface="Bodoni MT" pitchFamily="18" charset="0"/>
            </a:endParaRPr>
          </a:p>
          <a:p>
            <a:pPr rtl="1"/>
            <a:r>
              <a:rPr lang="en-US" sz="3200" b="1" i="1" dirty="0" smtClean="0">
                <a:effectLst>
                  <a:outerShdw blurRad="38100" dist="38100" dir="2700000" algn="tl">
                    <a:srgbClr val="000000">
                      <a:alpha val="43137"/>
                    </a:srgbClr>
                  </a:outerShdw>
                </a:effectLst>
                <a:latin typeface="Bodoni MT" pitchFamily="18" charset="0"/>
              </a:rPr>
              <a:t>-</a:t>
            </a:r>
            <a:r>
              <a:rPr lang="en-US" sz="3200" b="1" i="1" dirty="0">
                <a:effectLst>
                  <a:outerShdw blurRad="38100" dist="38100" dir="2700000" algn="tl">
                    <a:srgbClr val="000000">
                      <a:alpha val="43137"/>
                    </a:srgbClr>
                  </a:outerShdw>
                </a:effectLst>
                <a:latin typeface="Bodoni MT" pitchFamily="18" charset="0"/>
              </a:rPr>
              <a:t>Cough medication. If your cough keeps you from sleeping, you might try cough suppressants at bedtime.</a:t>
            </a:r>
          </a:p>
          <a:p>
            <a:pPr rtl="1"/>
            <a:endParaRPr lang="en-US" sz="3200" b="1" i="1" dirty="0" smtClean="0">
              <a:effectLst>
                <a:outerShdw blurRad="38100" dist="38100" dir="2700000" algn="tl">
                  <a:srgbClr val="000000">
                    <a:alpha val="43137"/>
                  </a:srgbClr>
                </a:outerShdw>
              </a:effectLst>
              <a:latin typeface="Bodoni MT" pitchFamily="18" charset="0"/>
            </a:endParaRPr>
          </a:p>
          <a:p>
            <a:pPr rtl="1"/>
            <a:r>
              <a:rPr lang="en-US" sz="3200" b="1" i="1" dirty="0" smtClean="0">
                <a:effectLst>
                  <a:outerShdw blurRad="38100" dist="38100" dir="2700000" algn="tl">
                    <a:srgbClr val="000000">
                      <a:alpha val="43137"/>
                    </a:srgbClr>
                  </a:outerShdw>
                </a:effectLst>
                <a:latin typeface="Bodoni MT" pitchFamily="18" charset="0"/>
              </a:rPr>
              <a:t>-</a:t>
            </a:r>
            <a:r>
              <a:rPr lang="en-US" sz="3200" b="1" i="1" dirty="0">
                <a:effectLst>
                  <a:outerShdw blurRad="38100" dist="38100" dir="2700000" algn="tl">
                    <a:srgbClr val="000000">
                      <a:alpha val="43137"/>
                    </a:srgbClr>
                  </a:outerShdw>
                </a:effectLst>
                <a:latin typeface="Bodoni MT" pitchFamily="18" charset="0"/>
              </a:rPr>
              <a:t>Other medications. If you have allergies, asthma or chronic obstructive pulmonary disease (COPD), your doctor may recommend an inhaler and other medications to reduce inflammation and open narrowed passages in your lungs.</a:t>
            </a:r>
          </a:p>
        </p:txBody>
      </p:sp>
    </p:spTree>
    <p:extLst>
      <p:ext uri="{BB962C8B-B14F-4D97-AF65-F5344CB8AC3E}">
        <p14:creationId xmlns:p14="http://schemas.microsoft.com/office/powerpoint/2010/main" val="3172117553"/>
      </p:ext>
    </p:extLst>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144000" cy="5693866"/>
          </a:xfrm>
          <a:prstGeom prst="rect">
            <a:avLst/>
          </a:prstGeom>
        </p:spPr>
        <p:txBody>
          <a:bodyPr wrap="square">
            <a:spAutoFit/>
          </a:bodyPr>
          <a:lstStyle/>
          <a:p>
            <a:pPr algn="ctr"/>
            <a:r>
              <a:rPr lang="en-US" sz="4000" b="1" i="1" u="sng" dirty="0">
                <a:solidFill>
                  <a:srgbClr val="FF0000"/>
                </a:solidFill>
                <a:effectLst>
                  <a:outerShdw blurRad="38100" dist="38100" dir="2700000" algn="tl">
                    <a:srgbClr val="000000">
                      <a:alpha val="43137"/>
                    </a:srgbClr>
                  </a:outerShdw>
                </a:effectLst>
                <a:latin typeface="Bodoni MT" pitchFamily="18" charset="0"/>
              </a:rPr>
              <a:t>Lifestyle and home remedies</a:t>
            </a:r>
            <a:endParaRPr lang="en-US" sz="4000" b="1" i="1" dirty="0">
              <a:solidFill>
                <a:srgbClr val="FF0000"/>
              </a:solidFill>
              <a:effectLst>
                <a:outerShdw blurRad="38100" dist="38100" dir="2700000" algn="tl">
                  <a:srgbClr val="000000">
                    <a:alpha val="43137"/>
                  </a:srgbClr>
                </a:outerShdw>
              </a:effectLst>
              <a:latin typeface="Bodoni MT" pitchFamily="18" charset="0"/>
            </a:endParaRPr>
          </a:p>
          <a:p>
            <a:endParaRPr lang="en-US" sz="3600" b="1" i="1" dirty="0" smtClean="0">
              <a:effectLst>
                <a:outerShdw blurRad="38100" dist="38100" dir="2700000" algn="tl">
                  <a:srgbClr val="000000">
                    <a:alpha val="43137"/>
                  </a:srgbClr>
                </a:outerShdw>
              </a:effectLst>
              <a:latin typeface="Bodoni MT" pitchFamily="18" charset="0"/>
            </a:endParaRPr>
          </a:p>
          <a:p>
            <a:r>
              <a:rPr lang="en-US" sz="3600" b="1" i="1" dirty="0" smtClean="0">
                <a:effectLst>
                  <a:outerShdw blurRad="38100" dist="38100" dir="2700000" algn="tl">
                    <a:srgbClr val="000000">
                      <a:alpha val="43137"/>
                    </a:srgbClr>
                  </a:outerShdw>
                </a:effectLst>
                <a:latin typeface="Bodoni MT" pitchFamily="18" charset="0"/>
              </a:rPr>
              <a:t>To </a:t>
            </a:r>
            <a:r>
              <a:rPr lang="en-US" sz="3600" b="1" i="1" dirty="0">
                <a:effectLst>
                  <a:outerShdw blurRad="38100" dist="38100" dir="2700000" algn="tl">
                    <a:srgbClr val="000000">
                      <a:alpha val="43137"/>
                    </a:srgbClr>
                  </a:outerShdw>
                </a:effectLst>
                <a:latin typeface="Bodoni MT" pitchFamily="18" charset="0"/>
              </a:rPr>
              <a:t>help you feel better, you may want to try the following self-care measures:</a:t>
            </a:r>
          </a:p>
          <a:p>
            <a:pPr marL="571500" lvl="0" indent="-571500">
              <a:buFont typeface="Wingdings" pitchFamily="2" charset="2"/>
              <a:buChar char="ü"/>
            </a:pPr>
            <a:r>
              <a:rPr lang="en-US" sz="3600" b="1" i="1" u="sng" dirty="0">
                <a:solidFill>
                  <a:srgbClr val="FF0000"/>
                </a:solidFill>
                <a:effectLst>
                  <a:outerShdw blurRad="38100" dist="38100" dir="2700000" algn="tl">
                    <a:srgbClr val="000000">
                      <a:alpha val="43137"/>
                    </a:srgbClr>
                  </a:outerShdw>
                </a:effectLst>
                <a:latin typeface="Bodoni MT" pitchFamily="18" charset="0"/>
              </a:rPr>
              <a:t>Avoid lung irritants</a:t>
            </a:r>
          </a:p>
          <a:p>
            <a:r>
              <a:rPr lang="en-US" sz="3600" b="1" i="1" dirty="0" smtClean="0">
                <a:effectLst>
                  <a:outerShdw blurRad="38100" dist="38100" dir="2700000" algn="tl">
                    <a:srgbClr val="000000">
                      <a:alpha val="43137"/>
                    </a:srgbClr>
                  </a:outerShdw>
                </a:effectLst>
                <a:latin typeface="Bodoni MT" pitchFamily="18" charset="0"/>
              </a:rPr>
              <a:t>1-Don't </a:t>
            </a:r>
            <a:r>
              <a:rPr lang="en-US" sz="3600" b="1" i="1" dirty="0">
                <a:effectLst>
                  <a:outerShdw blurRad="38100" dist="38100" dir="2700000" algn="tl">
                    <a:srgbClr val="000000">
                      <a:alpha val="43137"/>
                    </a:srgbClr>
                  </a:outerShdw>
                </a:effectLst>
                <a:latin typeface="Bodoni MT" pitchFamily="18" charset="0"/>
              </a:rPr>
              <a:t>smoke. </a:t>
            </a:r>
          </a:p>
          <a:p>
            <a:r>
              <a:rPr lang="en-US" sz="3600" b="1" i="1" dirty="0" smtClean="0">
                <a:effectLst>
                  <a:outerShdw blurRad="38100" dist="38100" dir="2700000" algn="tl">
                    <a:srgbClr val="000000">
                      <a:alpha val="43137"/>
                    </a:srgbClr>
                  </a:outerShdw>
                </a:effectLst>
                <a:latin typeface="Bodoni MT" pitchFamily="18" charset="0"/>
              </a:rPr>
              <a:t>2-Wear </a:t>
            </a:r>
            <a:r>
              <a:rPr lang="en-US" sz="3600" b="1" i="1" dirty="0">
                <a:effectLst>
                  <a:outerShdw blurRad="38100" dist="38100" dir="2700000" algn="tl">
                    <a:srgbClr val="000000">
                      <a:alpha val="43137"/>
                    </a:srgbClr>
                  </a:outerShdw>
                </a:effectLst>
                <a:latin typeface="Bodoni MT" pitchFamily="18" charset="0"/>
              </a:rPr>
              <a:t>a mask when the air is polluted or if you're exposed to irritants, such as paint or household cleaners with strong fumes.</a:t>
            </a:r>
          </a:p>
        </p:txBody>
      </p:sp>
    </p:spTree>
    <p:extLst>
      <p:ext uri="{BB962C8B-B14F-4D97-AF65-F5344CB8AC3E}">
        <p14:creationId xmlns:p14="http://schemas.microsoft.com/office/powerpoint/2010/main" val="4001151828"/>
      </p:ext>
    </p:extLst>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6001643"/>
          </a:xfrm>
          <a:prstGeom prst="rect">
            <a:avLst/>
          </a:prstGeom>
        </p:spPr>
        <p:txBody>
          <a:bodyPr wrap="square">
            <a:spAutoFit/>
          </a:bodyPr>
          <a:lstStyle/>
          <a:p>
            <a:pPr marL="285750" lvl="0" indent="-285750">
              <a:buFont typeface="Wingdings" pitchFamily="2" charset="2"/>
              <a:buChar char="ü"/>
            </a:pPr>
            <a:r>
              <a:rPr lang="en-US" sz="3200" b="1" i="1" u="sng" dirty="0">
                <a:solidFill>
                  <a:srgbClr val="FF0000"/>
                </a:solidFill>
                <a:effectLst>
                  <a:outerShdw blurRad="38100" dist="38100" dir="2700000" algn="tl">
                    <a:srgbClr val="000000">
                      <a:alpha val="43137"/>
                    </a:srgbClr>
                  </a:outerShdw>
                </a:effectLst>
                <a:latin typeface="Bodoni MT" pitchFamily="18" charset="0"/>
              </a:rPr>
              <a:t>Use a humidifier</a:t>
            </a:r>
          </a:p>
          <a:p>
            <a:r>
              <a:rPr lang="en-US" sz="3200" b="1" i="1" dirty="0">
                <a:effectLst>
                  <a:outerShdw blurRad="38100" dist="38100" dir="2700000" algn="tl">
                    <a:srgbClr val="000000">
                      <a:alpha val="43137"/>
                    </a:srgbClr>
                  </a:outerShdw>
                </a:effectLst>
                <a:latin typeface="Bodoni MT" pitchFamily="18" charset="0"/>
              </a:rPr>
              <a:t>-Warm, moist air helps relieve coughs and loosens mucus in your airways. But be sure to clean the humidifier according to the manufacturer's recommendations to avoid the growth of bacteria and fungi in the water container</a:t>
            </a:r>
            <a:r>
              <a:rPr lang="en-US" sz="3200" b="1" i="1" dirty="0" smtClean="0">
                <a:effectLst>
                  <a:outerShdw blurRad="38100" dist="38100" dir="2700000" algn="tl">
                    <a:srgbClr val="000000">
                      <a:alpha val="43137"/>
                    </a:srgbClr>
                  </a:outerShdw>
                </a:effectLst>
                <a:latin typeface="Bodoni MT" pitchFamily="18" charset="0"/>
              </a:rPr>
              <a:t>.</a:t>
            </a:r>
          </a:p>
          <a:p>
            <a:endParaRPr lang="en-US" sz="3200" b="1" i="1" dirty="0">
              <a:effectLst>
                <a:outerShdw blurRad="38100" dist="38100" dir="2700000" algn="tl">
                  <a:srgbClr val="000000">
                    <a:alpha val="43137"/>
                  </a:srgbClr>
                </a:outerShdw>
              </a:effectLst>
              <a:latin typeface="Bodoni MT" pitchFamily="18" charset="0"/>
            </a:endParaRPr>
          </a:p>
          <a:p>
            <a:pPr marL="285750" lvl="0" indent="-285750">
              <a:buFont typeface="Wingdings" pitchFamily="2" charset="2"/>
              <a:buChar char="ü"/>
            </a:pPr>
            <a:r>
              <a:rPr lang="en-US" sz="3200" b="1" i="1" u="sng" dirty="0">
                <a:solidFill>
                  <a:srgbClr val="FF0000"/>
                </a:solidFill>
                <a:effectLst>
                  <a:outerShdw blurRad="38100" dist="38100" dir="2700000" algn="tl">
                    <a:srgbClr val="000000">
                      <a:alpha val="43137"/>
                    </a:srgbClr>
                  </a:outerShdw>
                </a:effectLst>
                <a:latin typeface="Bodoni MT" pitchFamily="18" charset="0"/>
              </a:rPr>
              <a:t>Consider a face mask outside</a:t>
            </a:r>
          </a:p>
          <a:p>
            <a:r>
              <a:rPr lang="en-US" sz="3200" b="1" i="1" dirty="0">
                <a:effectLst>
                  <a:outerShdw blurRad="38100" dist="38100" dir="2700000" algn="tl">
                    <a:srgbClr val="000000">
                      <a:alpha val="43137"/>
                    </a:srgbClr>
                  </a:outerShdw>
                </a:effectLst>
                <a:latin typeface="Bodoni MT" pitchFamily="18" charset="0"/>
              </a:rPr>
              <a:t>- If cold air aggravates your cough and causes shortness of breath, put on a cold-air face mask before you go outside.</a:t>
            </a:r>
          </a:p>
        </p:txBody>
      </p:sp>
    </p:spTree>
    <p:extLst>
      <p:ext uri="{BB962C8B-B14F-4D97-AF65-F5344CB8AC3E}">
        <p14:creationId xmlns:p14="http://schemas.microsoft.com/office/powerpoint/2010/main" val="747412686"/>
      </p:ext>
    </p:extLst>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8200"/>
            <a:ext cx="9144000" cy="4524315"/>
          </a:xfrm>
          <a:prstGeom prst="rect">
            <a:avLst/>
          </a:prstGeom>
        </p:spPr>
        <p:txBody>
          <a:bodyPr wrap="square">
            <a:spAutoFit/>
          </a:bodyPr>
          <a:lstStyle/>
          <a:p>
            <a:pPr algn="ctr"/>
            <a:r>
              <a:rPr lang="en-US" sz="3200" b="1" i="1" u="sng" dirty="0">
                <a:solidFill>
                  <a:srgbClr val="FF0000"/>
                </a:solidFill>
                <a:effectLst>
                  <a:outerShdw blurRad="38100" dist="38100" dir="2700000" algn="tl">
                    <a:srgbClr val="000000">
                      <a:alpha val="43137"/>
                    </a:srgbClr>
                  </a:outerShdw>
                </a:effectLst>
                <a:latin typeface="Bodoni MT" pitchFamily="18" charset="0"/>
              </a:rPr>
              <a:t>Complications of bronchitis</a:t>
            </a:r>
            <a:endParaRPr lang="en-US" sz="3200" b="1" i="1" dirty="0">
              <a:solidFill>
                <a:srgbClr val="FF0000"/>
              </a:solidFill>
              <a:effectLst>
                <a:outerShdw blurRad="38100" dist="38100" dir="2700000" algn="tl">
                  <a:srgbClr val="000000">
                    <a:alpha val="43137"/>
                  </a:srgbClr>
                </a:outerShdw>
              </a:effectLst>
              <a:latin typeface="Bodoni MT" pitchFamily="18" charset="0"/>
            </a:endParaRPr>
          </a:p>
          <a:p>
            <a:pPr lvl="0"/>
            <a:endParaRPr lang="en-US" sz="3200" b="1" i="1" dirty="0" smtClean="0">
              <a:effectLst>
                <a:outerShdw blurRad="38100" dist="38100" dir="2700000" algn="tl">
                  <a:srgbClr val="000000">
                    <a:alpha val="43137"/>
                  </a:srgbClr>
                </a:outerShdw>
              </a:effectLst>
              <a:latin typeface="Bodoni MT" pitchFamily="18" charset="0"/>
            </a:endParaRPr>
          </a:p>
          <a:p>
            <a:pPr lvl="0"/>
            <a:r>
              <a:rPr lang="en-US" sz="3200" b="1" i="1" dirty="0" smtClean="0">
                <a:effectLst>
                  <a:outerShdw blurRad="38100" dist="38100" dir="2700000" algn="tl">
                    <a:srgbClr val="000000">
                      <a:alpha val="43137"/>
                    </a:srgbClr>
                  </a:outerShdw>
                </a:effectLst>
                <a:latin typeface="Bodoni MT" pitchFamily="18" charset="0"/>
              </a:rPr>
              <a:t>1-Difficulty </a:t>
            </a:r>
            <a:r>
              <a:rPr lang="en-US" sz="3200" b="1" i="1" dirty="0">
                <a:effectLst>
                  <a:outerShdw blurRad="38100" dist="38100" dir="2700000" algn="tl">
                    <a:srgbClr val="000000">
                      <a:alpha val="43137"/>
                    </a:srgbClr>
                  </a:outerShdw>
                </a:effectLst>
                <a:latin typeface="Bodoni MT" pitchFamily="18" charset="0"/>
              </a:rPr>
              <a:t>breathing, sometimes severe</a:t>
            </a:r>
          </a:p>
          <a:p>
            <a:pPr lvl="0"/>
            <a:r>
              <a:rPr lang="en-US" sz="3200" b="1" i="1" dirty="0" smtClean="0">
                <a:effectLst>
                  <a:outerShdw blurRad="38100" dist="38100" dir="2700000" algn="tl">
                    <a:srgbClr val="000000">
                      <a:alpha val="43137"/>
                    </a:srgbClr>
                  </a:outerShdw>
                </a:effectLst>
                <a:latin typeface="Bodoni MT" pitchFamily="18" charset="0"/>
              </a:rPr>
              <a:t>2-Respiratory </a:t>
            </a:r>
            <a:r>
              <a:rPr lang="en-US" sz="3200" b="1" i="1" dirty="0">
                <a:effectLst>
                  <a:outerShdw blurRad="38100" dist="38100" dir="2700000" algn="tl">
                    <a:srgbClr val="000000">
                      <a:alpha val="43137"/>
                    </a:srgbClr>
                  </a:outerShdw>
                </a:effectLst>
                <a:latin typeface="Bodoni MT" pitchFamily="18" charset="0"/>
              </a:rPr>
              <a:t>failure</a:t>
            </a:r>
          </a:p>
          <a:p>
            <a:pPr lvl="0"/>
            <a:r>
              <a:rPr lang="en-US" sz="3200" b="1" i="1" dirty="0" smtClean="0">
                <a:effectLst>
                  <a:outerShdw blurRad="38100" dist="38100" dir="2700000" algn="tl">
                    <a:srgbClr val="000000">
                      <a:alpha val="43137"/>
                    </a:srgbClr>
                  </a:outerShdw>
                </a:effectLst>
                <a:latin typeface="Bodoni MT" pitchFamily="18" charset="0"/>
              </a:rPr>
              <a:t>3-Pneumonia</a:t>
            </a:r>
            <a:endParaRPr lang="en-US" sz="3200" b="1" i="1" dirty="0">
              <a:effectLst>
                <a:outerShdw blurRad="38100" dist="38100" dir="2700000" algn="tl">
                  <a:srgbClr val="000000">
                    <a:alpha val="43137"/>
                  </a:srgbClr>
                </a:outerShdw>
              </a:effectLst>
              <a:latin typeface="Bodoni MT" pitchFamily="18" charset="0"/>
            </a:endParaRPr>
          </a:p>
          <a:p>
            <a:pPr lvl="0"/>
            <a:r>
              <a:rPr lang="en-US" sz="3200" b="1" i="1" dirty="0" smtClean="0">
                <a:effectLst>
                  <a:outerShdw blurRad="38100" dist="38100" dir="2700000" algn="tl">
                    <a:srgbClr val="000000">
                      <a:alpha val="43137"/>
                    </a:srgbClr>
                  </a:outerShdw>
                </a:effectLst>
                <a:latin typeface="Bodoni MT" pitchFamily="18" charset="0"/>
              </a:rPr>
              <a:t>4-Enlargement </a:t>
            </a:r>
            <a:r>
              <a:rPr lang="en-US" sz="3200" b="1" i="1" dirty="0">
                <a:effectLst>
                  <a:outerShdw blurRad="38100" dist="38100" dir="2700000" algn="tl">
                    <a:srgbClr val="000000">
                      <a:alpha val="43137"/>
                    </a:srgbClr>
                  </a:outerShdw>
                </a:effectLst>
                <a:latin typeface="Bodoni MT" pitchFamily="18" charset="0"/>
              </a:rPr>
              <a:t>and weakness of right heart </a:t>
            </a:r>
            <a:endParaRPr lang="en-US" sz="3200" b="1" i="1" dirty="0" smtClean="0">
              <a:effectLst>
                <a:outerShdw blurRad="38100" dist="38100" dir="2700000" algn="tl">
                  <a:srgbClr val="000000">
                    <a:alpha val="43137"/>
                  </a:srgbClr>
                </a:outerShdw>
              </a:effectLst>
              <a:latin typeface="Bodoni MT" pitchFamily="18" charset="0"/>
            </a:endParaRPr>
          </a:p>
          <a:p>
            <a:pPr lvl="0"/>
            <a:r>
              <a:rPr lang="en-US" sz="3200" b="1" i="1" dirty="0" smtClean="0">
                <a:effectLst>
                  <a:outerShdw blurRad="38100" dist="38100" dir="2700000" algn="tl">
                    <a:srgbClr val="000000">
                      <a:alpha val="43137"/>
                    </a:srgbClr>
                  </a:outerShdw>
                </a:effectLst>
                <a:latin typeface="Bodoni MT" pitchFamily="18" charset="0"/>
              </a:rPr>
              <a:t>Ventricle </a:t>
            </a:r>
            <a:r>
              <a:rPr lang="en-US" sz="3200" b="1" i="1" dirty="0">
                <a:effectLst>
                  <a:outerShdw blurRad="38100" dist="38100" dir="2700000" algn="tl">
                    <a:srgbClr val="000000">
                      <a:alpha val="43137"/>
                    </a:srgbClr>
                  </a:outerShdw>
                </a:effectLst>
                <a:latin typeface="Bodoni MT" pitchFamily="18" charset="0"/>
              </a:rPr>
              <a:t>of the heart caused by lung disease</a:t>
            </a:r>
          </a:p>
          <a:p>
            <a:pPr lvl="0"/>
            <a:r>
              <a:rPr lang="en-US" sz="3200" b="1" i="1" dirty="0" smtClean="0">
                <a:effectLst>
                  <a:outerShdw blurRad="38100" dist="38100" dir="2700000" algn="tl">
                    <a:srgbClr val="000000">
                      <a:alpha val="43137"/>
                    </a:srgbClr>
                  </a:outerShdw>
                </a:effectLst>
                <a:latin typeface="Bodoni MT" pitchFamily="18" charset="0"/>
              </a:rPr>
              <a:t>6-Pneumothorax </a:t>
            </a:r>
            <a:r>
              <a:rPr lang="en-US" sz="3200" b="1" i="1" dirty="0">
                <a:effectLst>
                  <a:outerShdw blurRad="38100" dist="38100" dir="2700000" algn="tl">
                    <a:srgbClr val="000000">
                      <a:alpha val="43137"/>
                    </a:srgbClr>
                  </a:outerShdw>
                </a:effectLst>
                <a:latin typeface="Bodoni MT" pitchFamily="18" charset="0"/>
              </a:rPr>
              <a:t>(collection of air or gas in lung causing lung collapse).</a:t>
            </a:r>
          </a:p>
        </p:txBody>
      </p:sp>
    </p:spTree>
    <p:extLst>
      <p:ext uri="{BB962C8B-B14F-4D97-AF65-F5344CB8AC3E}">
        <p14:creationId xmlns:p14="http://schemas.microsoft.com/office/powerpoint/2010/main" val="2872854842"/>
      </p:ext>
    </p:extLst>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344"/>
            <a:ext cx="9144000" cy="3785652"/>
          </a:xfrm>
          <a:prstGeom prst="rect">
            <a:avLst/>
          </a:prstGeom>
        </p:spPr>
        <p:txBody>
          <a:bodyPr wrap="square">
            <a:spAutoFit/>
          </a:bodyPr>
          <a:lstStyle/>
          <a:p>
            <a:pPr algn="ctr"/>
            <a:r>
              <a:rPr lang="en-US" sz="4400" b="1" i="1" u="sng" dirty="0">
                <a:solidFill>
                  <a:srgbClr val="FF0000"/>
                </a:solidFill>
                <a:effectLst>
                  <a:outerShdw blurRad="38100" dist="38100" dir="2700000" algn="tl">
                    <a:srgbClr val="000000">
                      <a:alpha val="43137"/>
                    </a:srgbClr>
                  </a:outerShdw>
                </a:effectLst>
                <a:latin typeface="Bodoni MT" pitchFamily="18" charset="0"/>
              </a:rPr>
              <a:t>prevention</a:t>
            </a:r>
            <a:endParaRPr lang="en-US" sz="4400" b="1" i="1" dirty="0">
              <a:solidFill>
                <a:srgbClr val="FF0000"/>
              </a:solidFill>
              <a:effectLst>
                <a:outerShdw blurRad="38100" dist="38100" dir="2700000" algn="tl">
                  <a:srgbClr val="000000">
                    <a:alpha val="43137"/>
                  </a:srgbClr>
                </a:outerShdw>
              </a:effectLst>
              <a:latin typeface="Bodoni MT" pitchFamily="18" charset="0"/>
            </a:endParaRPr>
          </a:p>
          <a:p>
            <a:pPr lvl="0"/>
            <a:endParaRPr lang="en-US" sz="2800" b="1" i="1" dirty="0" smtClean="0">
              <a:effectLst>
                <a:outerShdw blurRad="38100" dist="38100" dir="2700000" algn="tl">
                  <a:srgbClr val="000000">
                    <a:alpha val="43137"/>
                  </a:srgbClr>
                </a:outerShdw>
              </a:effectLst>
              <a:latin typeface="Bodoni MT" pitchFamily="18" charset="0"/>
            </a:endParaRPr>
          </a:p>
          <a:p>
            <a:pPr lvl="0"/>
            <a:r>
              <a:rPr lang="en-US" sz="2800" b="1" i="1" dirty="0" smtClean="0">
                <a:effectLst>
                  <a:outerShdw blurRad="38100" dist="38100" dir="2700000" algn="tl">
                    <a:srgbClr val="000000">
                      <a:alpha val="43137"/>
                    </a:srgbClr>
                  </a:outerShdw>
                </a:effectLst>
                <a:latin typeface="Bodoni MT" pitchFamily="18" charset="0"/>
              </a:rPr>
              <a:t>1-Drink </a:t>
            </a:r>
            <a:r>
              <a:rPr lang="en-US" sz="2800" b="1" i="1" dirty="0">
                <a:effectLst>
                  <a:outerShdw blurRad="38100" dist="38100" dir="2700000" algn="tl">
                    <a:srgbClr val="000000">
                      <a:alpha val="43137"/>
                    </a:srgbClr>
                  </a:outerShdw>
                </a:effectLst>
                <a:latin typeface="Bodoni MT" pitchFamily="18" charset="0"/>
              </a:rPr>
              <a:t>fluids every one to two hours, unless your doctor has restricted your fluid intake</a:t>
            </a:r>
            <a:r>
              <a:rPr lang="ar-EG" sz="2800" b="1" i="1" dirty="0">
                <a:effectLst>
                  <a:outerShdw blurRad="38100" dist="38100" dir="2700000" algn="tl">
                    <a:srgbClr val="000000">
                      <a:alpha val="43137"/>
                    </a:srgbClr>
                  </a:outerShdw>
                </a:effectLst>
                <a:latin typeface="Bodoni MT" pitchFamily="18" charset="0"/>
              </a:rPr>
              <a:t>.</a:t>
            </a:r>
            <a:endParaRPr lang="en-US" sz="2800" b="1" i="1" dirty="0">
              <a:effectLst>
                <a:outerShdw blurRad="38100" dist="38100" dir="2700000" algn="tl">
                  <a:srgbClr val="000000">
                    <a:alpha val="43137"/>
                  </a:srgbClr>
                </a:outerShdw>
              </a:effectLst>
              <a:latin typeface="Bodoni MT" pitchFamily="18" charset="0"/>
            </a:endParaRPr>
          </a:p>
          <a:p>
            <a:pPr lvl="0"/>
            <a:r>
              <a:rPr lang="en-US" sz="2800" b="1" i="1" dirty="0" smtClean="0">
                <a:effectLst>
                  <a:outerShdw blurRad="38100" dist="38100" dir="2700000" algn="tl">
                    <a:srgbClr val="000000">
                      <a:alpha val="43137"/>
                    </a:srgbClr>
                  </a:outerShdw>
                </a:effectLst>
                <a:latin typeface="Bodoni MT" pitchFamily="18" charset="0"/>
              </a:rPr>
              <a:t>2-Rest</a:t>
            </a:r>
            <a:r>
              <a:rPr lang="ar-EG" sz="2800" b="1" i="1" dirty="0">
                <a:effectLst>
                  <a:outerShdw blurRad="38100" dist="38100" dir="2700000" algn="tl">
                    <a:srgbClr val="000000">
                      <a:alpha val="43137"/>
                    </a:srgbClr>
                  </a:outerShdw>
                </a:effectLst>
                <a:latin typeface="Bodoni MT" pitchFamily="18" charset="0"/>
              </a:rPr>
              <a:t>.</a:t>
            </a:r>
            <a:endParaRPr lang="en-US" sz="2800" b="1" i="1" dirty="0">
              <a:effectLst>
                <a:outerShdw blurRad="38100" dist="38100" dir="2700000" algn="tl">
                  <a:srgbClr val="000000">
                    <a:alpha val="43137"/>
                  </a:srgbClr>
                </a:outerShdw>
              </a:effectLst>
              <a:latin typeface="Bodoni MT" pitchFamily="18" charset="0"/>
            </a:endParaRPr>
          </a:p>
          <a:p>
            <a:pPr lvl="0"/>
            <a:r>
              <a:rPr lang="en-US" sz="2800" b="1" i="1" dirty="0" smtClean="0">
                <a:effectLst>
                  <a:outerShdw blurRad="38100" dist="38100" dir="2700000" algn="tl">
                    <a:srgbClr val="000000">
                      <a:alpha val="43137"/>
                    </a:srgbClr>
                  </a:outerShdw>
                </a:effectLst>
                <a:latin typeface="Bodoni MT" pitchFamily="18" charset="0"/>
              </a:rPr>
              <a:t>3-Don't </a:t>
            </a:r>
            <a:r>
              <a:rPr lang="en-US" sz="2800" b="1" i="1" dirty="0">
                <a:effectLst>
                  <a:outerShdw blurRad="38100" dist="38100" dir="2700000" algn="tl">
                    <a:srgbClr val="000000">
                      <a:alpha val="43137"/>
                    </a:srgbClr>
                  </a:outerShdw>
                </a:effectLst>
                <a:latin typeface="Bodoni MT" pitchFamily="18" charset="0"/>
              </a:rPr>
              <a:t>smoke. Stay away from all kinds of smoke</a:t>
            </a:r>
            <a:r>
              <a:rPr lang="ar-EG" sz="2800" b="1" i="1" dirty="0">
                <a:effectLst>
                  <a:outerShdw blurRad="38100" dist="38100" dir="2700000" algn="tl">
                    <a:srgbClr val="000000">
                      <a:alpha val="43137"/>
                    </a:srgbClr>
                  </a:outerShdw>
                </a:effectLst>
                <a:latin typeface="Bodoni MT" pitchFamily="18" charset="0"/>
              </a:rPr>
              <a:t>.</a:t>
            </a:r>
            <a:endParaRPr lang="en-US" sz="2800" b="1" i="1" dirty="0">
              <a:effectLst>
                <a:outerShdw blurRad="38100" dist="38100" dir="2700000" algn="tl">
                  <a:srgbClr val="000000">
                    <a:alpha val="43137"/>
                  </a:srgbClr>
                </a:outerShdw>
              </a:effectLst>
              <a:latin typeface="Bodoni MT" pitchFamily="18" charset="0"/>
            </a:endParaRPr>
          </a:p>
          <a:p>
            <a:pPr lvl="0"/>
            <a:r>
              <a:rPr lang="en-US" sz="2800" b="1" i="1" dirty="0" smtClean="0">
                <a:effectLst>
                  <a:outerShdw blurRad="38100" dist="38100" dir="2700000" algn="tl">
                    <a:srgbClr val="000000">
                      <a:alpha val="43137"/>
                    </a:srgbClr>
                  </a:outerShdw>
                </a:effectLst>
                <a:latin typeface="Bodoni MT" pitchFamily="18" charset="0"/>
              </a:rPr>
              <a:t>4-Relieve </a:t>
            </a:r>
            <a:r>
              <a:rPr lang="en-US" sz="2800" b="1" i="1" dirty="0">
                <a:effectLst>
                  <a:outerShdw blurRad="38100" dist="38100" dir="2700000" algn="tl">
                    <a:srgbClr val="000000">
                      <a:alpha val="43137"/>
                    </a:srgbClr>
                  </a:outerShdw>
                </a:effectLst>
                <a:latin typeface="Bodoni MT" pitchFamily="18" charset="0"/>
              </a:rPr>
              <a:t>body aches by taking aspirin or acetaminophen</a:t>
            </a:r>
            <a:r>
              <a:rPr lang="ar-EG" sz="2800" b="1" i="1" dirty="0" smtClean="0">
                <a:effectLst>
                  <a:outerShdw blurRad="38100" dist="38100" dir="2700000" algn="tl">
                    <a:srgbClr val="000000">
                      <a:alpha val="43137"/>
                    </a:srgbClr>
                  </a:outerShdw>
                </a:effectLst>
                <a:latin typeface="Bodoni MT" pitchFamily="18" charset="0"/>
              </a:rPr>
              <a:t>.</a:t>
            </a:r>
            <a:endParaRPr lang="en-US" sz="2800" b="1" i="1" dirty="0">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2571546363"/>
      </p:ext>
    </p:extLst>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144000" cy="5632311"/>
          </a:xfrm>
          <a:prstGeom prst="rect">
            <a:avLst/>
          </a:prstGeom>
        </p:spPr>
        <p:txBody>
          <a:bodyPr wrap="square">
            <a:spAutoFit/>
          </a:bodyPr>
          <a:lstStyle/>
          <a:p>
            <a:pPr lvl="0"/>
            <a:r>
              <a:rPr lang="en-US" sz="3600" b="1" i="1" dirty="0" smtClean="0">
                <a:effectLst>
                  <a:outerShdw blurRad="38100" dist="38100" dir="2700000" algn="tl">
                    <a:srgbClr val="000000">
                      <a:alpha val="43137"/>
                    </a:srgbClr>
                  </a:outerShdw>
                </a:effectLst>
                <a:latin typeface="Bodoni MT" pitchFamily="18" charset="0"/>
              </a:rPr>
              <a:t>5-Follow your doctor's instructions on ways to help you clear your mucus</a:t>
            </a:r>
            <a:r>
              <a:rPr lang="ar-EG" sz="3600" b="1" i="1" dirty="0" smtClean="0">
                <a:effectLst>
                  <a:outerShdw blurRad="38100" dist="38100" dir="2700000" algn="tl">
                    <a:srgbClr val="000000">
                      <a:alpha val="43137"/>
                    </a:srgbClr>
                  </a:outerShdw>
                </a:effectLst>
                <a:latin typeface="Bodoni MT" pitchFamily="18" charset="0"/>
              </a:rPr>
              <a:t>.</a:t>
            </a:r>
            <a:endParaRPr lang="en-US" sz="3600" b="1" i="1" dirty="0" smtClean="0">
              <a:effectLst>
                <a:outerShdw blurRad="38100" dist="38100" dir="2700000" algn="tl">
                  <a:srgbClr val="000000">
                    <a:alpha val="43137"/>
                  </a:srgbClr>
                </a:outerShdw>
              </a:effectLst>
              <a:latin typeface="Bodoni MT" pitchFamily="18" charset="0"/>
            </a:endParaRPr>
          </a:p>
          <a:p>
            <a:pPr lvl="0"/>
            <a:r>
              <a:rPr lang="en-US" sz="3600" b="1" i="1" dirty="0" smtClean="0">
                <a:effectLst>
                  <a:outerShdw blurRad="38100" dist="38100" dir="2700000" algn="tl">
                    <a:srgbClr val="000000">
                      <a:alpha val="43137"/>
                    </a:srgbClr>
                  </a:outerShdw>
                </a:effectLst>
                <a:latin typeface="Bodoni MT" pitchFamily="18" charset="0"/>
              </a:rPr>
              <a:t>6-If you have a moist, productive cough (with mucus), note how often you cough, as well as the color and amount of the sputum (mucus). 6-Report this to your doctor</a:t>
            </a:r>
            <a:r>
              <a:rPr lang="ar-EG" sz="3600" b="1" i="1" dirty="0" smtClean="0">
                <a:effectLst>
                  <a:outerShdw blurRad="38100" dist="38100" dir="2700000" algn="tl">
                    <a:srgbClr val="000000">
                      <a:alpha val="43137"/>
                    </a:srgbClr>
                  </a:outerShdw>
                </a:effectLst>
                <a:latin typeface="Bodoni MT" pitchFamily="18" charset="0"/>
              </a:rPr>
              <a:t>.</a:t>
            </a:r>
            <a:endParaRPr lang="en-US" sz="3600" b="1" i="1" dirty="0" smtClean="0">
              <a:effectLst>
                <a:outerShdw blurRad="38100" dist="38100" dir="2700000" algn="tl">
                  <a:srgbClr val="000000">
                    <a:alpha val="43137"/>
                  </a:srgbClr>
                </a:outerShdw>
              </a:effectLst>
              <a:latin typeface="Bodoni MT" pitchFamily="18" charset="0"/>
            </a:endParaRPr>
          </a:p>
          <a:p>
            <a:pPr lvl="0"/>
            <a:r>
              <a:rPr lang="en-US" sz="3600" b="1" i="1" dirty="0" smtClean="0">
                <a:effectLst>
                  <a:outerShdw blurRad="38100" dist="38100" dir="2700000" algn="tl">
                    <a:srgbClr val="000000">
                      <a:alpha val="43137"/>
                    </a:srgbClr>
                  </a:outerShdw>
                </a:effectLst>
                <a:latin typeface="Bodoni MT" pitchFamily="18" charset="0"/>
              </a:rPr>
              <a:t>7-Use a humidifier</a:t>
            </a:r>
            <a:r>
              <a:rPr lang="ar-EG" sz="3600" b="1" i="1" dirty="0" smtClean="0">
                <a:effectLst>
                  <a:outerShdw blurRad="38100" dist="38100" dir="2700000" algn="tl">
                    <a:srgbClr val="000000">
                      <a:alpha val="43137"/>
                    </a:srgbClr>
                  </a:outerShdw>
                </a:effectLst>
                <a:latin typeface="Bodoni MT" pitchFamily="18" charset="0"/>
              </a:rPr>
              <a:t>.</a:t>
            </a:r>
            <a:endParaRPr lang="en-US" sz="3600" b="1" i="1" dirty="0" smtClean="0">
              <a:effectLst>
                <a:outerShdw blurRad="38100" dist="38100" dir="2700000" algn="tl">
                  <a:srgbClr val="000000">
                    <a:alpha val="43137"/>
                  </a:srgbClr>
                </a:outerShdw>
              </a:effectLst>
              <a:latin typeface="Bodoni MT" pitchFamily="18" charset="0"/>
            </a:endParaRPr>
          </a:p>
          <a:p>
            <a:pPr lvl="0"/>
            <a:r>
              <a:rPr lang="en-US" sz="3600" b="1" i="1" dirty="0" smtClean="0">
                <a:effectLst>
                  <a:outerShdw blurRad="38100" dist="38100" dir="2700000" algn="tl">
                    <a:srgbClr val="000000">
                      <a:alpha val="43137"/>
                    </a:srgbClr>
                  </a:outerShdw>
                </a:effectLst>
                <a:latin typeface="Bodoni MT" pitchFamily="18" charset="0"/>
              </a:rPr>
              <a:t>8-Try herbal teas or lemon water with 1-2 tablespoons of honey to provide comfort.</a:t>
            </a:r>
            <a:endParaRPr lang="en-US" sz="3600" b="1" i="1" dirty="0">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2214885969"/>
      </p:ext>
    </p:extLst>
  </p:cSld>
  <p:clrMapOvr>
    <a:masterClrMapping/>
  </p:clrMapOvr>
  <p:transition spd="slow">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4" y="412551"/>
            <a:ext cx="9150824" cy="3416320"/>
          </a:xfrm>
          <a:prstGeom prst="rect">
            <a:avLst/>
          </a:prstGeom>
        </p:spPr>
        <p:txBody>
          <a:bodyPr wrap="square">
            <a:spAutoFit/>
          </a:bodyPr>
          <a:lstStyle/>
          <a:p>
            <a:r>
              <a:rPr lang="en-US" sz="3600" b="1" i="1" u="sng" dirty="0">
                <a:solidFill>
                  <a:srgbClr val="FF0000"/>
                </a:solidFill>
                <a:effectLst>
                  <a:outerShdw blurRad="38100" dist="38100" dir="2700000" algn="tl">
                    <a:srgbClr val="000000">
                      <a:alpha val="43137"/>
                    </a:srgbClr>
                  </a:outerShdw>
                </a:effectLst>
                <a:latin typeface="Bodoni MT" pitchFamily="18" charset="0"/>
              </a:rPr>
              <a:t>Nursing role in patient with respiratory diseases  prevention:-</a:t>
            </a:r>
            <a:endParaRPr lang="en-US" sz="3600" b="1" i="1" dirty="0">
              <a:solidFill>
                <a:srgbClr val="FF0000"/>
              </a:solidFill>
              <a:effectLst>
                <a:outerShdw blurRad="38100" dist="38100" dir="2700000" algn="tl">
                  <a:srgbClr val="000000">
                    <a:alpha val="43137"/>
                  </a:srgbClr>
                </a:outerShdw>
              </a:effectLst>
              <a:latin typeface="Bodoni MT" pitchFamily="18" charset="0"/>
            </a:endParaRPr>
          </a:p>
          <a:p>
            <a:r>
              <a:rPr lang="en-US" sz="3600" b="1" i="1" dirty="0">
                <a:effectLst>
                  <a:outerShdw blurRad="38100" dist="38100" dir="2700000" algn="tl">
                    <a:srgbClr val="000000">
                      <a:alpha val="43137"/>
                    </a:srgbClr>
                  </a:outerShdw>
                </a:effectLst>
                <a:latin typeface="Bodoni MT" pitchFamily="18" charset="0"/>
              </a:rPr>
              <a:t>-Primary prevention of CRDs requires the reduction or avoidance of personal exposure to common risk factors, to be started during pregnancy and childhood. </a:t>
            </a:r>
          </a:p>
        </p:txBody>
      </p:sp>
    </p:spTree>
    <p:extLst>
      <p:ext uri="{BB962C8B-B14F-4D97-AF65-F5344CB8AC3E}">
        <p14:creationId xmlns:p14="http://schemas.microsoft.com/office/powerpoint/2010/main" val="168190438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363"/>
            <a:ext cx="9144000" cy="2862322"/>
          </a:xfrm>
          <a:prstGeom prst="rect">
            <a:avLst/>
          </a:prstGeom>
        </p:spPr>
        <p:txBody>
          <a:bodyPr wrap="square">
            <a:spAutoFit/>
          </a:bodyPr>
          <a:lstStyle/>
          <a:p>
            <a:pPr algn="ctr"/>
            <a:r>
              <a:rPr lang="en-US" sz="3600" b="1" i="1" u="sng" dirty="0" smtClean="0">
                <a:effectLst>
                  <a:outerShdw blurRad="38100" dist="38100" dir="2700000" algn="tl">
                    <a:srgbClr val="000000">
                      <a:alpha val="43137"/>
                    </a:srgbClr>
                  </a:outerShdw>
                </a:effectLst>
                <a:latin typeface="Bodoni MT" pitchFamily="18" charset="0"/>
              </a:rPr>
              <a:t>2-Sinuses:</a:t>
            </a:r>
          </a:p>
          <a:p>
            <a:endParaRPr lang="en-US" sz="3600" b="1" i="1" dirty="0" smtClean="0">
              <a:effectLst>
                <a:outerShdw blurRad="38100" dist="38100" dir="2700000" algn="tl">
                  <a:srgbClr val="000000">
                    <a:alpha val="43137"/>
                  </a:srgbClr>
                </a:outerShdw>
              </a:effectLst>
              <a:latin typeface="Bodoni MT" pitchFamily="18" charset="0"/>
            </a:endParaRPr>
          </a:p>
          <a:p>
            <a:r>
              <a:rPr lang="en-US" sz="3600" b="1" i="1" dirty="0" smtClean="0">
                <a:effectLst>
                  <a:outerShdw blurRad="38100" dist="38100" dir="2700000" algn="tl">
                    <a:srgbClr val="000000">
                      <a:alpha val="43137"/>
                    </a:srgbClr>
                  </a:outerShdw>
                </a:effectLst>
                <a:latin typeface="Bodoni MT" pitchFamily="18" charset="0"/>
              </a:rPr>
              <a:t> These air-filled spaces along  side the nose help make the skull lighter</a:t>
            </a:r>
          </a:p>
          <a:p>
            <a:r>
              <a:rPr lang="en-US" sz="3600" b="1" i="1" dirty="0" smtClean="0">
                <a:effectLst>
                  <a:outerShdw blurRad="38100" dist="38100" dir="2700000" algn="tl">
                    <a:srgbClr val="000000">
                      <a:alpha val="43137"/>
                    </a:srgbClr>
                  </a:outerShdw>
                </a:effectLst>
                <a:latin typeface="Bodoni MT" pitchFamily="18" charset="0"/>
              </a:rPr>
              <a:t> </a:t>
            </a:r>
            <a:endParaRPr lang="en-US" sz="3600" b="1" i="1" dirty="0">
              <a:effectLst>
                <a:outerShdw blurRad="38100" dist="38100" dir="2700000" algn="tl">
                  <a:srgbClr val="000000">
                    <a:alpha val="43137"/>
                  </a:srgbClr>
                </a:outerShdw>
              </a:effectLst>
              <a:latin typeface="Bodoni MT" pitchFamily="18" charset="0"/>
            </a:endParaRPr>
          </a:p>
        </p:txBody>
      </p:sp>
      <p:pic>
        <p:nvPicPr>
          <p:cNvPr id="3" name="صورة 8"/>
          <p:cNvPicPr/>
          <p:nvPr/>
        </p:nvPicPr>
        <p:blipFill>
          <a:blip r:embed="rId2">
            <a:extLst>
              <a:ext uri="{28A0092B-C50C-407E-A947-70E740481C1C}">
                <a14:useLocalDpi xmlns:a14="http://schemas.microsoft.com/office/drawing/2010/main" val="0"/>
              </a:ext>
            </a:extLst>
          </a:blip>
          <a:stretch>
            <a:fillRect/>
          </a:stretch>
        </p:blipFill>
        <p:spPr>
          <a:xfrm>
            <a:off x="0" y="2438400"/>
            <a:ext cx="9143999" cy="4419600"/>
          </a:xfrm>
          <a:prstGeom prst="rect">
            <a:avLst/>
          </a:prstGeom>
        </p:spPr>
      </p:pic>
    </p:spTree>
    <p:extLst>
      <p:ext uri="{BB962C8B-B14F-4D97-AF65-F5344CB8AC3E}">
        <p14:creationId xmlns:p14="http://schemas.microsoft.com/office/powerpoint/2010/main" val="1237249195"/>
      </p:ext>
    </p:extLst>
  </p:cSld>
  <p:clrMapOvr>
    <a:masterClrMapping/>
  </p:clrMapOvr>
  <p:transition spd="slow">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92289"/>
            <a:ext cx="9144000" cy="5632311"/>
          </a:xfrm>
          <a:prstGeom prst="rect">
            <a:avLst/>
          </a:prstGeom>
        </p:spPr>
        <p:txBody>
          <a:bodyPr wrap="square">
            <a:spAutoFit/>
          </a:bodyPr>
          <a:lstStyle/>
          <a:p>
            <a:r>
              <a:rPr lang="en-US" sz="3600" b="1" i="1" dirty="0" smtClean="0">
                <a:effectLst>
                  <a:outerShdw blurRad="38100" dist="38100" dir="2700000" algn="tl">
                    <a:srgbClr val="000000">
                      <a:alpha val="43137"/>
                    </a:srgbClr>
                  </a:outerShdw>
                </a:effectLst>
                <a:latin typeface="Bodoni MT" pitchFamily="18" charset="0"/>
              </a:rPr>
              <a:t>-Avoidance of direct and indirect exposure to tobacco smoke is of primary importance not only for healthier lungs, but as a preventative measure for the (cardiovascular disease, cancer, and diabetes). Also avoid other  risk factors as low birth weight, poor nutrition, acute respiratory infections of early childhood, indoor and outdoor air pollutants, and occupational risk factors.</a:t>
            </a:r>
            <a:endParaRPr lang="en-US" sz="3600" b="1" i="1" dirty="0">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90555380"/>
      </p:ext>
    </p:extLst>
  </p:cSld>
  <p:clrMapOvr>
    <a:masterClrMapping/>
  </p:clrMapOvr>
  <p:transition spd="slow">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52478"/>
            <a:ext cx="9144000" cy="2862322"/>
          </a:xfrm>
          <a:prstGeom prst="rect">
            <a:avLst/>
          </a:prstGeom>
        </p:spPr>
        <p:txBody>
          <a:bodyPr wrap="square">
            <a:spAutoFit/>
          </a:bodyPr>
          <a:lstStyle/>
          <a:p>
            <a:pPr lvl="0"/>
            <a:r>
              <a:rPr lang="en-US" sz="3600" b="1" i="1" dirty="0">
                <a:solidFill>
                  <a:prstClr val="black"/>
                </a:solidFill>
                <a:effectLst>
                  <a:outerShdw blurRad="38100" dist="38100" dir="2700000" algn="tl">
                    <a:srgbClr val="000000">
                      <a:alpha val="43137"/>
                    </a:srgbClr>
                  </a:outerShdw>
                </a:effectLst>
                <a:latin typeface="Bodoni MT" pitchFamily="18" charset="0"/>
              </a:rPr>
              <a:t>-Additionally, the population must be fully informed about what constitutes a healthy lifestyle, such as healthy nutritional habits, regular exercise and avoidance of tobacco, airway irritants and allergens.</a:t>
            </a:r>
          </a:p>
        </p:txBody>
      </p:sp>
    </p:spTree>
    <p:extLst>
      <p:ext uri="{BB962C8B-B14F-4D97-AF65-F5344CB8AC3E}">
        <p14:creationId xmlns:p14="http://schemas.microsoft.com/office/powerpoint/2010/main" val="3672417240"/>
      </p:ext>
    </p:extLst>
  </p:cSld>
  <p:clrMapOvr>
    <a:masterClrMapping/>
  </p:clrMapOvr>
  <p:transition spd="slow">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7055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4428585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7800"/>
            <a:ext cx="9144000" cy="4093428"/>
          </a:xfrm>
          <a:prstGeom prst="rect">
            <a:avLst/>
          </a:prstGeom>
        </p:spPr>
        <p:txBody>
          <a:bodyPr wrap="square">
            <a:spAutoFit/>
          </a:bodyPr>
          <a:lstStyle/>
          <a:p>
            <a:pPr algn="ctr"/>
            <a:r>
              <a:rPr lang="en-US" sz="3600" b="1" i="1" u="sng" dirty="0" err="1">
                <a:effectLst>
                  <a:outerShdw blurRad="38100" dist="38100" dir="2700000" algn="tl">
                    <a:srgbClr val="000000">
                      <a:alpha val="43137"/>
                    </a:srgbClr>
                  </a:outerShdw>
                </a:effectLst>
                <a:latin typeface="Bodoni MT" pitchFamily="18" charset="0"/>
              </a:rPr>
              <a:t>Paranasal</a:t>
            </a:r>
            <a:r>
              <a:rPr lang="en-US" sz="3600" b="1" i="1" u="sng" dirty="0">
                <a:effectLst>
                  <a:outerShdw blurRad="38100" dist="38100" dir="2700000" algn="tl">
                    <a:srgbClr val="000000">
                      <a:alpha val="43137"/>
                    </a:srgbClr>
                  </a:outerShdw>
                </a:effectLst>
                <a:latin typeface="Bodoni MT" pitchFamily="18" charset="0"/>
              </a:rPr>
              <a:t> Sinuses</a:t>
            </a:r>
            <a:endParaRPr lang="en-US" sz="3600" b="1" i="1" dirty="0">
              <a:effectLst>
                <a:outerShdw blurRad="38100" dist="38100" dir="2700000" algn="tl">
                  <a:srgbClr val="000000">
                    <a:alpha val="43137"/>
                  </a:srgbClr>
                </a:outerShdw>
              </a:effectLst>
              <a:latin typeface="Bodoni MT" pitchFamily="18" charset="0"/>
            </a:endParaRPr>
          </a:p>
          <a:p>
            <a:endParaRPr lang="en-US" sz="3200" b="1" i="1" dirty="0" smtClean="0">
              <a:effectLst>
                <a:outerShdw blurRad="38100" dist="38100" dir="2700000" algn="tl">
                  <a:srgbClr val="000000">
                    <a:alpha val="43137"/>
                  </a:srgbClr>
                </a:outerShdw>
              </a:effectLst>
              <a:latin typeface="Bodoni MT" pitchFamily="18" charset="0"/>
            </a:endParaRPr>
          </a:p>
          <a:p>
            <a:r>
              <a:rPr lang="en-US" sz="3200" b="1" i="1" dirty="0" smtClean="0">
                <a:effectLst>
                  <a:outerShdw blurRad="38100" dist="38100" dir="2700000" algn="tl">
                    <a:srgbClr val="000000">
                      <a:alpha val="43137"/>
                    </a:srgbClr>
                  </a:outerShdw>
                </a:effectLst>
                <a:latin typeface="Bodoni MT" pitchFamily="18" charset="0"/>
              </a:rPr>
              <a:t>The </a:t>
            </a:r>
            <a:r>
              <a:rPr lang="en-US" sz="3200" b="1" i="1" dirty="0">
                <a:effectLst>
                  <a:outerShdw blurRad="38100" dist="38100" dir="2700000" algn="tl">
                    <a:srgbClr val="000000">
                      <a:alpha val="43137"/>
                    </a:srgbClr>
                  </a:outerShdw>
                </a:effectLst>
                <a:latin typeface="Bodoni MT" pitchFamily="18" charset="0"/>
              </a:rPr>
              <a:t>total function of the </a:t>
            </a:r>
            <a:r>
              <a:rPr lang="en-US" sz="3200" b="1" i="1" dirty="0" err="1">
                <a:effectLst>
                  <a:outerShdw blurRad="38100" dist="38100" dir="2700000" algn="tl">
                    <a:srgbClr val="000000">
                      <a:alpha val="43137"/>
                    </a:srgbClr>
                  </a:outerShdw>
                </a:effectLst>
                <a:latin typeface="Bodoni MT" pitchFamily="18" charset="0"/>
              </a:rPr>
              <a:t>paranasal</a:t>
            </a:r>
            <a:r>
              <a:rPr lang="en-US" sz="3200" b="1" i="1" dirty="0">
                <a:effectLst>
                  <a:outerShdw blurRad="38100" dist="38100" dir="2700000" algn="tl">
                    <a:srgbClr val="000000">
                      <a:alpha val="43137"/>
                    </a:srgbClr>
                  </a:outerShdw>
                </a:effectLst>
                <a:latin typeface="Bodoni MT" pitchFamily="18" charset="0"/>
              </a:rPr>
              <a:t> sinuses is unclear. The cavities allow for the increase in the bony structure without adding significant mass. Respiratory mucosa lines the </a:t>
            </a:r>
            <a:r>
              <a:rPr lang="en-US" sz="3200" b="1" i="1" dirty="0" err="1">
                <a:effectLst>
                  <a:outerShdw blurRad="38100" dist="38100" dir="2700000" algn="tl">
                    <a:srgbClr val="000000">
                      <a:alpha val="43137"/>
                    </a:srgbClr>
                  </a:outerShdw>
                </a:effectLst>
                <a:latin typeface="Bodoni MT" pitchFamily="18" charset="0"/>
              </a:rPr>
              <a:t>paranasal</a:t>
            </a:r>
            <a:r>
              <a:rPr lang="en-US" sz="3200" b="1" i="1" dirty="0">
                <a:effectLst>
                  <a:outerShdw blurRad="38100" dist="38100" dir="2700000" algn="tl">
                    <a:srgbClr val="000000">
                      <a:alpha val="43137"/>
                    </a:srgbClr>
                  </a:outerShdw>
                </a:effectLst>
                <a:latin typeface="Bodoni MT" pitchFamily="18" charset="0"/>
              </a:rPr>
              <a:t> sinuses. This respiratory mucosa is ciliated and secretes mucus.</a:t>
            </a:r>
          </a:p>
        </p:txBody>
      </p:sp>
    </p:spTree>
    <p:extLst>
      <p:ext uri="{BB962C8B-B14F-4D97-AF65-F5344CB8AC3E}">
        <p14:creationId xmlns:p14="http://schemas.microsoft.com/office/powerpoint/2010/main" val="2509450041"/>
      </p:ext>
    </p:extLst>
  </p:cSld>
  <p:clrMapOvr>
    <a:masterClrMapping/>
  </p:clrMapOvr>
  <p:transition spd="slow">
    <p:wipe/>
  </p:transition>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164</TotalTime>
  <Words>2295</Words>
  <Application>Microsoft Office PowerPoint</Application>
  <PresentationFormat>On-screen Show (4:3)</PresentationFormat>
  <Paragraphs>429</Paragraphs>
  <Slides>82</Slides>
  <Notes>0</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Start</dc:creator>
  <cp:lastModifiedBy>shimaa</cp:lastModifiedBy>
  <cp:revision>17</cp:revision>
  <dcterms:created xsi:type="dcterms:W3CDTF">2020-03-16T16:41:49Z</dcterms:created>
  <dcterms:modified xsi:type="dcterms:W3CDTF">2020-03-17T11:01:45Z</dcterms:modified>
</cp:coreProperties>
</file>