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1" r:id="rId6"/>
    <p:sldId id="260" r:id="rId7"/>
    <p:sldId id="262" r:id="rId8"/>
    <p:sldId id="263" r:id="rId9"/>
    <p:sldId id="264" r:id="rId10"/>
    <p:sldId id="265" r:id="rId11"/>
    <p:sldId id="268" r:id="rId12"/>
    <p:sldId id="266" r:id="rId13"/>
    <p:sldId id="269" r:id="rId14"/>
    <p:sldId id="267" r:id="rId15"/>
    <p:sldId id="270" r:id="rId16"/>
    <p:sldId id="271" r:id="rId17"/>
    <p:sldId id="275" r:id="rId18"/>
    <p:sldId id="272" r:id="rId19"/>
    <p:sldId id="273" r:id="rId20"/>
    <p:sldId id="276" r:id="rId21"/>
    <p:sldId id="277" r:id="rId22"/>
    <p:sldId id="27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70" y="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3/27/2020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3/27/2020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3/27/2020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3/27/2020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3/27/2020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3/27/2020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3/27/2020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3/27/2020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3/27/2020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3/27/2020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3/27/2020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3/27/2020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sz="7300" dirty="0">
                <a:solidFill>
                  <a:srgbClr val="FF0000"/>
                </a:solidFill>
              </a:rPr>
              <a:t>Nasogastric Tube Insertion</a:t>
            </a:r>
            <a:r>
              <a:rPr lang="en-US" dirty="0"/>
              <a:t/>
            </a:r>
            <a:br>
              <a:rPr lang="en-US" dirty="0"/>
            </a:br>
            <a:endParaRPr lang="en-US" dirty="0"/>
          </a:p>
        </p:txBody>
      </p:sp>
      <p:sp>
        <p:nvSpPr>
          <p:cNvPr id="3" name="Subtitle 2"/>
          <p:cNvSpPr>
            <a:spLocks noGrp="1"/>
          </p:cNvSpPr>
          <p:nvPr>
            <p:ph type="subTitle" idx="1"/>
          </p:nvPr>
        </p:nvSpPr>
        <p:spPr/>
        <p:txBody>
          <a:bodyPr/>
          <a:lstStyle/>
          <a:p>
            <a:r>
              <a:rPr lang="en-US" dirty="0" smtClean="0"/>
              <a:t>Prepared by :</a:t>
            </a:r>
          </a:p>
          <a:p>
            <a:r>
              <a:rPr lang="en-US" dirty="0" err="1" smtClean="0"/>
              <a:t>Asmaa</a:t>
            </a:r>
            <a:r>
              <a:rPr lang="en-US" dirty="0" smtClean="0"/>
              <a:t> </a:t>
            </a:r>
            <a:r>
              <a:rPr lang="en-US" dirty="0" err="1" smtClean="0"/>
              <a:t>Ragab</a:t>
            </a:r>
            <a:r>
              <a:rPr lang="en-US" dirty="0" smtClean="0"/>
              <a:t> </a:t>
            </a:r>
            <a:endParaRPr lang="en-US" dirty="0"/>
          </a:p>
        </p:txBody>
      </p:sp>
    </p:spTree>
    <p:extLst>
      <p:ext uri="{BB962C8B-B14F-4D97-AF65-F5344CB8AC3E}">
        <p14:creationId xmlns:p14="http://schemas.microsoft.com/office/powerpoint/2010/main" val="1923162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2400"/>
            <a:ext cx="8534400" cy="5854891"/>
          </a:xfrm>
        </p:spPr>
        <p:txBody>
          <a:bodyPr/>
          <a:lstStyle/>
          <a:p>
            <a:r>
              <a:rPr lang="en-US" sz="5400" dirty="0">
                <a:solidFill>
                  <a:srgbClr val="7030A0"/>
                </a:solidFill>
              </a:rPr>
              <a:t>During the procedure</a:t>
            </a:r>
          </a:p>
          <a:p>
            <a:r>
              <a:rPr lang="en-US" dirty="0"/>
              <a:t>1 - Assemble the required articles at</a:t>
            </a:r>
          </a:p>
          <a:p>
            <a:pPr marL="109728" indent="0">
              <a:buNone/>
            </a:pPr>
            <a:r>
              <a:rPr lang="en-US" dirty="0"/>
              <a:t>the patient's bedside.</a:t>
            </a:r>
          </a:p>
          <a:p>
            <a:r>
              <a:rPr lang="en-US" dirty="0"/>
              <a:t>2 - Explain the procedure to the child</a:t>
            </a:r>
          </a:p>
          <a:p>
            <a:pPr marL="109728" indent="0">
              <a:buNone/>
            </a:pPr>
            <a:r>
              <a:rPr lang="en-US" dirty="0"/>
              <a:t>if possible, or to the care givers.</a:t>
            </a:r>
          </a:p>
          <a:p>
            <a:r>
              <a:rPr lang="en-US" dirty="0"/>
              <a:t>3 - Give comfortable position to the</a:t>
            </a:r>
          </a:p>
          <a:p>
            <a:pPr marL="109728" indent="0">
              <a:buNone/>
            </a:pPr>
            <a:r>
              <a:rPr lang="en-US" dirty="0"/>
              <a:t>client.</a:t>
            </a:r>
          </a:p>
          <a:p>
            <a:r>
              <a:rPr lang="en-US" dirty="0"/>
              <a:t>4 - Wash hands with soap and water</a:t>
            </a:r>
          </a:p>
          <a:p>
            <a:r>
              <a:rPr lang="en-US" dirty="0"/>
              <a:t>5 Place the child in supine position</a:t>
            </a:r>
          </a:p>
          <a:p>
            <a:pPr marL="109728" indent="0">
              <a:buNone/>
            </a:pPr>
            <a:r>
              <a:rPr lang="en-US" dirty="0" smtClean="0"/>
              <a:t>with </a:t>
            </a:r>
            <a:r>
              <a:rPr lang="en-US" dirty="0"/>
              <a:t>head slightly hyper flexed.</a:t>
            </a:r>
          </a:p>
          <a:p>
            <a:endParaRPr lang="en-US" dirty="0"/>
          </a:p>
        </p:txBody>
      </p:sp>
    </p:spTree>
    <p:extLst>
      <p:ext uri="{BB962C8B-B14F-4D97-AF65-F5344CB8AC3E}">
        <p14:creationId xmlns:p14="http://schemas.microsoft.com/office/powerpoint/2010/main" val="3493492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0782"/>
            <a:ext cx="8458200" cy="6550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0712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457200"/>
            <a:ext cx="8305800" cy="5550091"/>
          </a:xfrm>
        </p:spPr>
        <p:txBody>
          <a:bodyPr/>
          <a:lstStyle/>
          <a:p>
            <a:r>
              <a:rPr lang="en-US" dirty="0"/>
              <a:t>6 </a:t>
            </a:r>
            <a:r>
              <a:rPr lang="en-US" sz="3200" dirty="0"/>
              <a:t>- Measure the tube for approximate</a:t>
            </a:r>
          </a:p>
          <a:p>
            <a:r>
              <a:rPr lang="en-US" sz="3200" dirty="0"/>
              <a:t>Length of insertion (from the nose to the bottom of the ear lobe and then to the end of xiphoid processes) and mark it</a:t>
            </a:r>
            <a:r>
              <a:rPr lang="en-US" sz="3200" dirty="0" smtClean="0"/>
              <a:t>.</a:t>
            </a:r>
            <a:endParaRPr lang="ar-EG" sz="3200" dirty="0" smtClean="0"/>
          </a:p>
          <a:p>
            <a:pPr marL="109728" indent="0">
              <a:buNone/>
            </a:pPr>
            <a:endParaRPr lang="en-US" sz="3200" dirty="0"/>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438400"/>
            <a:ext cx="8153400" cy="422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4897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38200"/>
            <a:ext cx="73914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7592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37757"/>
            <a:ext cx="4724400" cy="65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4218" y="316975"/>
            <a:ext cx="3429000" cy="623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6948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2400"/>
            <a:ext cx="8534400" cy="5854891"/>
          </a:xfrm>
        </p:spPr>
        <p:txBody>
          <a:bodyPr>
            <a:noAutofit/>
          </a:bodyPr>
          <a:lstStyle/>
          <a:p>
            <a:r>
              <a:rPr lang="en-US" sz="3200" dirty="0"/>
              <a:t>7 - Lubricate the tip of the tube with</a:t>
            </a:r>
          </a:p>
          <a:p>
            <a:r>
              <a:rPr lang="en-US" sz="3200" dirty="0"/>
              <a:t>saline or water.</a:t>
            </a:r>
          </a:p>
          <a:p>
            <a:r>
              <a:rPr lang="en-US" sz="3200" dirty="0"/>
              <a:t>8 - Insert the lubricated tube through  mouth      or      nares      to      the predetermined mark.</a:t>
            </a:r>
          </a:p>
          <a:p>
            <a:r>
              <a:rPr lang="en-US" sz="3200" dirty="0"/>
              <a:t>9  -  When  inserting  through  nasal</a:t>
            </a:r>
          </a:p>
          <a:p>
            <a:pPr marL="109728" indent="0">
              <a:buNone/>
            </a:pPr>
            <a:r>
              <a:rPr lang="en-US" sz="3200" dirty="0"/>
              <a:t>route, slip the tube along the base of the nose and direct it back towards the occiput</a:t>
            </a:r>
          </a:p>
          <a:p>
            <a:r>
              <a:rPr lang="en-US" sz="3200" dirty="0"/>
              <a:t>10  -  When  entering  through  the  mouth direct the tube towards the back </a:t>
            </a:r>
            <a:r>
              <a:rPr lang="ar-EG" sz="3200" dirty="0" smtClean="0"/>
              <a:t>                </a:t>
            </a:r>
            <a:r>
              <a:rPr lang="en-US" sz="3200" dirty="0" smtClean="0"/>
              <a:t>of </a:t>
            </a:r>
            <a:r>
              <a:rPr lang="en-US" sz="3200" dirty="0"/>
              <a:t>the throat...</a:t>
            </a:r>
          </a:p>
          <a:p>
            <a:endParaRPr lang="en-US" sz="3200" dirty="0"/>
          </a:p>
        </p:txBody>
      </p:sp>
    </p:spTree>
    <p:extLst>
      <p:ext uri="{BB962C8B-B14F-4D97-AF65-F5344CB8AC3E}">
        <p14:creationId xmlns:p14="http://schemas.microsoft.com/office/powerpoint/2010/main" val="1635006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200"/>
            <a:ext cx="76962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9441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3400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8600"/>
            <a:ext cx="8610600" cy="5778691"/>
          </a:xfrm>
        </p:spPr>
        <p:txBody>
          <a:bodyPr>
            <a:normAutofit/>
          </a:bodyPr>
          <a:lstStyle/>
          <a:p>
            <a:r>
              <a:rPr lang="en-US" sz="3600" dirty="0"/>
              <a:t>11 - Check the placement of the tube  by aspirating the contents or with help of syringe or inject a small amount  of  air  (0.5  –  1  ml  in preterm or small infants to 5 ml in larger children) into the tube and listening with stethoscope over stomach..</a:t>
            </a:r>
          </a:p>
          <a:p>
            <a:r>
              <a:rPr lang="en-US" sz="3600" dirty="0"/>
              <a:t>12 - Secure the tube with the help </a:t>
            </a:r>
            <a:r>
              <a:rPr lang="en-US" sz="3600" dirty="0" smtClean="0"/>
              <a:t>of</a:t>
            </a:r>
            <a:r>
              <a:rPr lang="ar-EG" sz="3600" dirty="0" smtClean="0"/>
              <a:t>  </a:t>
            </a:r>
            <a:r>
              <a:rPr lang="en-US" sz="3600" dirty="0" smtClean="0"/>
              <a:t>tape </a:t>
            </a:r>
            <a:r>
              <a:rPr lang="en-US" sz="3600" dirty="0"/>
              <a:t>if in correct position.</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390073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1</a:t>
            </a:r>
            <a:r>
              <a:rPr lang="ar-EG" sz="3200" dirty="0" smtClean="0"/>
              <a:t>-</a:t>
            </a:r>
            <a:r>
              <a:rPr lang="en-US" sz="3200" dirty="0" smtClean="0"/>
              <a:t>Wash </a:t>
            </a:r>
            <a:r>
              <a:rPr lang="en-US" sz="3200" dirty="0"/>
              <a:t>hand</a:t>
            </a:r>
          </a:p>
          <a:p>
            <a:r>
              <a:rPr lang="en-US" sz="3200" dirty="0" smtClean="0"/>
              <a:t>2</a:t>
            </a:r>
            <a:r>
              <a:rPr lang="ar-EG" sz="3200" dirty="0" smtClean="0"/>
              <a:t>-</a:t>
            </a:r>
            <a:r>
              <a:rPr lang="en-US" sz="3200" dirty="0" smtClean="0"/>
              <a:t>Put  </a:t>
            </a:r>
            <a:r>
              <a:rPr lang="en-US" sz="3200" dirty="0"/>
              <a:t>the  infant  in  comfortable</a:t>
            </a:r>
          </a:p>
          <a:p>
            <a:pPr marL="109728" indent="0">
              <a:buNone/>
            </a:pPr>
            <a:r>
              <a:rPr lang="en-US" sz="3200" dirty="0"/>
              <a:t>position</a:t>
            </a:r>
          </a:p>
          <a:p>
            <a:r>
              <a:rPr lang="en-US" sz="3200" dirty="0" smtClean="0"/>
              <a:t>3</a:t>
            </a:r>
            <a:r>
              <a:rPr lang="ar-EG" sz="3200" dirty="0" smtClean="0"/>
              <a:t>-</a:t>
            </a:r>
            <a:r>
              <a:rPr lang="en-US" sz="3200" dirty="0" smtClean="0"/>
              <a:t>Record    </a:t>
            </a:r>
            <a:r>
              <a:rPr lang="en-US" sz="3200" dirty="0"/>
              <a:t>and    report    any abnormality</a:t>
            </a:r>
          </a:p>
          <a:p>
            <a:endParaRPr lang="en-US" sz="3200" dirty="0"/>
          </a:p>
          <a:p>
            <a:endParaRPr lang="en-US" sz="3200" dirty="0"/>
          </a:p>
        </p:txBody>
      </p:sp>
      <p:sp>
        <p:nvSpPr>
          <p:cNvPr id="3" name="Title 2"/>
          <p:cNvSpPr>
            <a:spLocks noGrp="1"/>
          </p:cNvSpPr>
          <p:nvPr>
            <p:ph type="title"/>
          </p:nvPr>
        </p:nvSpPr>
        <p:spPr/>
        <p:txBody>
          <a:bodyPr>
            <a:noAutofit/>
          </a:bodyPr>
          <a:lstStyle/>
          <a:p>
            <a:r>
              <a:rPr lang="ar-EG" sz="4400" dirty="0" smtClean="0">
                <a:solidFill>
                  <a:srgbClr val="FF0000"/>
                </a:solidFill>
              </a:rPr>
              <a:t/>
            </a:r>
            <a:br>
              <a:rPr lang="ar-EG" sz="4400" dirty="0" smtClean="0">
                <a:solidFill>
                  <a:srgbClr val="FF0000"/>
                </a:solidFill>
              </a:rPr>
            </a:br>
            <a:r>
              <a:rPr lang="en-US" sz="4400" dirty="0" smtClean="0">
                <a:solidFill>
                  <a:srgbClr val="FF0000"/>
                </a:solidFill>
              </a:rPr>
              <a:t>After </a:t>
            </a:r>
            <a:r>
              <a:rPr lang="en-US" sz="4400" dirty="0">
                <a:solidFill>
                  <a:srgbClr val="FF0000"/>
                </a:solidFill>
              </a:rPr>
              <a:t>procedure</a:t>
            </a:r>
            <a:br>
              <a:rPr lang="en-US" sz="4400" dirty="0">
                <a:solidFill>
                  <a:srgbClr val="FF0000"/>
                </a:solidFill>
              </a:rPr>
            </a:br>
            <a:endParaRPr lang="en-US" sz="4400" dirty="0">
              <a:solidFill>
                <a:srgbClr val="FF0000"/>
              </a:solidFill>
            </a:endParaRPr>
          </a:p>
        </p:txBody>
      </p:sp>
    </p:spTree>
    <p:extLst>
      <p:ext uri="{BB962C8B-B14F-4D97-AF65-F5344CB8AC3E}">
        <p14:creationId xmlns:p14="http://schemas.microsoft.com/office/powerpoint/2010/main" val="3621520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0772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4838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915400" cy="6400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1112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25"/>
            <a:ext cx="9525000" cy="676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728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1650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a:t>When baby is too sick for well-coordinated sucking, swallowing,   esophageal   motility   and   gastric   emptying without marked reflux, tube feeding can be used for successful feeding of the baby. Tubes can be passed into the stomach, duodenum or jejunum. Feeding can also be given by continuous infusion.</a:t>
            </a:r>
          </a:p>
          <a:p>
            <a:endParaRPr lang="en-US" dirty="0"/>
          </a:p>
        </p:txBody>
      </p:sp>
      <p:sp>
        <p:nvSpPr>
          <p:cNvPr id="2" name="Title 1"/>
          <p:cNvSpPr>
            <a:spLocks noGrp="1"/>
          </p:cNvSpPr>
          <p:nvPr>
            <p:ph type="title"/>
          </p:nvPr>
        </p:nvSpPr>
        <p:spPr/>
        <p:txBody>
          <a:bodyPr>
            <a:normAutofit fontScale="90000"/>
          </a:bodyPr>
          <a:lstStyle/>
          <a:p>
            <a:pPr marL="304800" marR="3917950" lvl="0" indent="-256032">
              <a:lnSpc>
                <a:spcPct val="115000"/>
              </a:lnSpc>
              <a:spcBef>
                <a:spcPts val="305"/>
              </a:spcBef>
              <a:spcAft>
                <a:spcPts val="1000"/>
              </a:spcAft>
            </a:pPr>
            <a:r>
              <a:rPr lang="en-US" sz="4400" u="heavy" dirty="0">
                <a:solidFill>
                  <a:srgbClr val="FF0000"/>
                </a:solidFill>
                <a:effectLst/>
                <a:uFill>
                  <a:solidFill>
                    <a:srgbClr val="000000"/>
                  </a:solidFill>
                </a:uFill>
                <a:latin typeface="Calibri"/>
                <a:ea typeface="Times New Roman"/>
                <a:cs typeface="Arial"/>
              </a:rPr>
              <a:t>Intr</a:t>
            </a:r>
            <a:r>
              <a:rPr lang="en-US" sz="4400" u="heavy" spc="5" dirty="0">
                <a:solidFill>
                  <a:srgbClr val="FF0000"/>
                </a:solidFill>
                <a:effectLst/>
                <a:uFill>
                  <a:solidFill>
                    <a:srgbClr val="000000"/>
                  </a:solidFill>
                </a:uFill>
                <a:latin typeface="Calibri"/>
                <a:ea typeface="Times New Roman"/>
                <a:cs typeface="Arial"/>
              </a:rPr>
              <a:t>o</a:t>
            </a:r>
            <a:r>
              <a:rPr lang="en-US" sz="4400" u="heavy" dirty="0">
                <a:solidFill>
                  <a:srgbClr val="FF0000"/>
                </a:solidFill>
                <a:effectLst/>
                <a:uFill>
                  <a:solidFill>
                    <a:srgbClr val="000000"/>
                  </a:solidFill>
                </a:uFill>
                <a:latin typeface="Calibri"/>
                <a:ea typeface="Times New Roman"/>
                <a:cs typeface="Arial"/>
              </a:rPr>
              <a:t>ductio</a:t>
            </a:r>
            <a:r>
              <a:rPr lang="en-US" sz="4400" u="heavy" spc="15" dirty="0">
                <a:solidFill>
                  <a:srgbClr val="FF0000"/>
                </a:solidFill>
                <a:effectLst/>
                <a:uFill>
                  <a:solidFill>
                    <a:srgbClr val="000000"/>
                  </a:solidFill>
                </a:uFill>
                <a:latin typeface="Calibri"/>
                <a:ea typeface="Times New Roman"/>
                <a:cs typeface="Arial"/>
              </a:rPr>
              <a:t>n</a:t>
            </a:r>
            <a:r>
              <a:rPr lang="en-US" sz="4400" u="heavy" dirty="0">
                <a:solidFill>
                  <a:srgbClr val="FF0000"/>
                </a:solidFill>
                <a:effectLst/>
                <a:uFill>
                  <a:solidFill>
                    <a:srgbClr val="000000"/>
                  </a:solidFill>
                </a:uFill>
                <a:latin typeface="Calibri"/>
                <a:ea typeface="Times New Roman"/>
                <a:cs typeface="Arial"/>
              </a:rPr>
              <a:t>:</a:t>
            </a:r>
            <a:r>
              <a:rPr lang="en-US" sz="1700" b="0" dirty="0">
                <a:solidFill>
                  <a:prstClr val="black"/>
                </a:solidFill>
                <a:effectLst/>
                <a:latin typeface="Calibri"/>
                <a:ea typeface="Times New Roman"/>
                <a:cs typeface="Arial"/>
              </a:rPr>
              <a:t/>
            </a:r>
            <a:br>
              <a:rPr lang="en-US" sz="1700" b="0" dirty="0">
                <a:solidFill>
                  <a:prstClr val="black"/>
                </a:solidFill>
                <a:effectLst/>
                <a:latin typeface="Calibri"/>
                <a:ea typeface="Times New Roman"/>
                <a:cs typeface="Arial"/>
              </a:rPr>
            </a:br>
            <a:endParaRPr lang="en-US" dirty="0"/>
          </a:p>
        </p:txBody>
      </p:sp>
    </p:spTree>
    <p:extLst>
      <p:ext uri="{BB962C8B-B14F-4D97-AF65-F5344CB8AC3E}">
        <p14:creationId xmlns:p14="http://schemas.microsoft.com/office/powerpoint/2010/main" val="4008520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sz="4400" dirty="0" smtClean="0"/>
              <a:t>This </a:t>
            </a:r>
            <a:r>
              <a:rPr lang="en-US" sz="4400" dirty="0"/>
              <a:t>is an alternate method of feeding in which children are fed by a way of tube inserted orally or nasally into the stomach</a:t>
            </a:r>
            <a:r>
              <a:rPr lang="en-US" dirty="0"/>
              <a:t>.</a:t>
            </a:r>
          </a:p>
        </p:txBody>
      </p:sp>
      <p:sp>
        <p:nvSpPr>
          <p:cNvPr id="3" name="Title 2"/>
          <p:cNvSpPr>
            <a:spLocks noGrp="1"/>
          </p:cNvSpPr>
          <p:nvPr>
            <p:ph type="title"/>
          </p:nvPr>
        </p:nvSpPr>
        <p:spPr/>
        <p:txBody>
          <a:bodyPr>
            <a:normAutofit/>
          </a:bodyPr>
          <a:lstStyle/>
          <a:p>
            <a:r>
              <a:rPr lang="en-US" sz="4400" b="0" dirty="0">
                <a:solidFill>
                  <a:srgbClr val="FF0000"/>
                </a:solidFill>
                <a:effectLst/>
                <a:ea typeface="+mn-ea"/>
                <a:cs typeface="+mn-cs"/>
              </a:rPr>
              <a:t>Definition</a:t>
            </a:r>
            <a:endParaRPr lang="en-US" sz="6600" dirty="0">
              <a:solidFill>
                <a:srgbClr val="FF0000"/>
              </a:solidFill>
            </a:endParaRPr>
          </a:p>
        </p:txBody>
      </p:sp>
    </p:spTree>
    <p:extLst>
      <p:ext uri="{BB962C8B-B14F-4D97-AF65-F5344CB8AC3E}">
        <p14:creationId xmlns:p14="http://schemas.microsoft.com/office/powerpoint/2010/main" val="458179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87630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4896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838200"/>
            <a:ext cx="8305800" cy="5791200"/>
          </a:xfrm>
        </p:spPr>
        <p:txBody>
          <a:bodyPr/>
          <a:lstStyle/>
          <a:p>
            <a:endParaRPr lang="en-US" dirty="0"/>
          </a:p>
          <a:p>
            <a:r>
              <a:rPr lang="en-US" sz="3200" dirty="0" smtClean="0"/>
              <a:t>The </a:t>
            </a:r>
            <a:r>
              <a:rPr lang="en-US" sz="3200" dirty="0"/>
              <a:t>indications for inserting nasogastric tubes are:</a:t>
            </a:r>
          </a:p>
          <a:p>
            <a:r>
              <a:rPr lang="en-US" sz="3200" dirty="0"/>
              <a:t>♠	Anomalies of throat, esophagus or bowel.</a:t>
            </a:r>
          </a:p>
          <a:p>
            <a:r>
              <a:rPr lang="en-US" sz="3200" dirty="0"/>
              <a:t>♠	Impaired swallowing capacity, e.g. postoperative cases.</a:t>
            </a:r>
          </a:p>
          <a:p>
            <a:r>
              <a:rPr lang="en-US" sz="3200" dirty="0"/>
              <a:t>♠	Severe  debilitation.</a:t>
            </a:r>
          </a:p>
          <a:p>
            <a:r>
              <a:rPr lang="en-US" sz="3200" dirty="0"/>
              <a:t>♠	Unconsciousness or respiratory distress.</a:t>
            </a:r>
          </a:p>
          <a:p>
            <a:endParaRPr lang="en-US" sz="3200" dirty="0"/>
          </a:p>
        </p:txBody>
      </p:sp>
      <p:sp>
        <p:nvSpPr>
          <p:cNvPr id="3" name="Title 2"/>
          <p:cNvSpPr>
            <a:spLocks noGrp="1"/>
          </p:cNvSpPr>
          <p:nvPr>
            <p:ph type="title"/>
          </p:nvPr>
        </p:nvSpPr>
        <p:spPr/>
        <p:txBody>
          <a:bodyPr/>
          <a:lstStyle/>
          <a:p>
            <a:r>
              <a:rPr lang="en-US" sz="4400" dirty="0">
                <a:solidFill>
                  <a:srgbClr val="FF0000"/>
                </a:solidFill>
              </a:rPr>
              <a:t>Indications</a:t>
            </a:r>
            <a:r>
              <a:rPr lang="en-US" dirty="0"/>
              <a:t>: </a:t>
            </a:r>
          </a:p>
        </p:txBody>
      </p:sp>
    </p:spTree>
    <p:extLst>
      <p:ext uri="{BB962C8B-B14F-4D97-AF65-F5344CB8AC3E}">
        <p14:creationId xmlns:p14="http://schemas.microsoft.com/office/powerpoint/2010/main" val="3232333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10515600" cy="4995672"/>
          </a:xfrm>
        </p:spPr>
        <p:txBody>
          <a:bodyPr>
            <a:noAutofit/>
          </a:bodyPr>
          <a:lstStyle/>
          <a:p>
            <a:pPr marL="0" marR="2811145" indent="0">
              <a:lnSpc>
                <a:spcPct val="169000"/>
              </a:lnSpc>
              <a:spcBef>
                <a:spcPts val="0"/>
              </a:spcBef>
              <a:spcAft>
                <a:spcPts val="1000"/>
              </a:spcAft>
              <a:buNone/>
            </a:pPr>
            <a:r>
              <a:rPr lang="en-US" sz="2800" b="1" dirty="0" smtClean="0">
                <a:solidFill>
                  <a:srgbClr val="7030A0"/>
                </a:solidFill>
                <a:latin typeface="Calibri"/>
                <a:ea typeface="Times New Roman"/>
                <a:cs typeface="Arial"/>
              </a:rPr>
              <a:t>The</a:t>
            </a:r>
            <a:r>
              <a:rPr lang="en-US" sz="2800" b="1" spc="-25" dirty="0" smtClean="0">
                <a:solidFill>
                  <a:srgbClr val="7030A0"/>
                </a:solidFill>
                <a:latin typeface="Calibri"/>
                <a:ea typeface="Times New Roman"/>
                <a:cs typeface="Arial"/>
              </a:rPr>
              <a:t> </a:t>
            </a:r>
            <a:r>
              <a:rPr lang="en-US" sz="2800" b="1" dirty="0">
                <a:solidFill>
                  <a:srgbClr val="7030A0"/>
                </a:solidFill>
                <a:latin typeface="Calibri"/>
                <a:ea typeface="Times New Roman"/>
                <a:cs typeface="Arial"/>
              </a:rPr>
              <a:t>a</a:t>
            </a:r>
            <a:r>
              <a:rPr lang="en-US" sz="2800" b="1" spc="-5" dirty="0">
                <a:solidFill>
                  <a:srgbClr val="7030A0"/>
                </a:solidFill>
                <a:latin typeface="Calibri"/>
                <a:ea typeface="Times New Roman"/>
                <a:cs typeface="Arial"/>
              </a:rPr>
              <a:t>r</a:t>
            </a:r>
            <a:r>
              <a:rPr lang="en-US" sz="2800" b="1" dirty="0">
                <a:solidFill>
                  <a:srgbClr val="7030A0"/>
                </a:solidFill>
                <a:latin typeface="Calibri"/>
                <a:ea typeface="Times New Roman"/>
                <a:cs typeface="Arial"/>
              </a:rPr>
              <a:t>t</a:t>
            </a:r>
            <a:r>
              <a:rPr lang="en-US" sz="2800" b="1" spc="10" dirty="0">
                <a:solidFill>
                  <a:srgbClr val="7030A0"/>
                </a:solidFill>
                <a:latin typeface="Calibri"/>
                <a:ea typeface="Times New Roman"/>
                <a:cs typeface="Arial"/>
              </a:rPr>
              <a:t>i</a:t>
            </a:r>
            <a:r>
              <a:rPr lang="en-US" sz="2800" b="1" dirty="0">
                <a:solidFill>
                  <a:srgbClr val="7030A0"/>
                </a:solidFill>
                <a:latin typeface="Calibri"/>
                <a:ea typeface="Times New Roman"/>
                <a:cs typeface="Arial"/>
              </a:rPr>
              <a:t>cles</a:t>
            </a:r>
            <a:r>
              <a:rPr lang="en-US" sz="2800" b="1" spc="-35" dirty="0">
                <a:solidFill>
                  <a:srgbClr val="7030A0"/>
                </a:solidFill>
                <a:latin typeface="Calibri"/>
                <a:ea typeface="Times New Roman"/>
                <a:cs typeface="Arial"/>
              </a:rPr>
              <a:t> </a:t>
            </a:r>
            <a:r>
              <a:rPr lang="en-US" sz="2800" b="1" spc="5" dirty="0">
                <a:solidFill>
                  <a:srgbClr val="7030A0"/>
                </a:solidFill>
                <a:latin typeface="Calibri"/>
                <a:ea typeface="Times New Roman"/>
                <a:cs typeface="Arial"/>
              </a:rPr>
              <a:t>r</a:t>
            </a:r>
            <a:r>
              <a:rPr lang="en-US" sz="2800" b="1" dirty="0">
                <a:solidFill>
                  <a:srgbClr val="7030A0"/>
                </a:solidFill>
                <a:latin typeface="Calibri"/>
                <a:ea typeface="Times New Roman"/>
                <a:cs typeface="Arial"/>
              </a:rPr>
              <a:t>e</a:t>
            </a:r>
            <a:r>
              <a:rPr lang="en-US" sz="2800" b="1" spc="5" dirty="0">
                <a:solidFill>
                  <a:srgbClr val="7030A0"/>
                </a:solidFill>
                <a:latin typeface="Calibri"/>
                <a:ea typeface="Times New Roman"/>
                <a:cs typeface="Arial"/>
              </a:rPr>
              <a:t>qu</a:t>
            </a:r>
            <a:r>
              <a:rPr lang="en-US" sz="2800" b="1" dirty="0">
                <a:solidFill>
                  <a:srgbClr val="7030A0"/>
                </a:solidFill>
                <a:latin typeface="Calibri"/>
                <a:ea typeface="Times New Roman"/>
                <a:cs typeface="Arial"/>
              </a:rPr>
              <a:t>ired</a:t>
            </a:r>
            <a:r>
              <a:rPr lang="en-US" sz="2800" b="1" spc="-55" dirty="0">
                <a:solidFill>
                  <a:srgbClr val="7030A0"/>
                </a:solidFill>
                <a:latin typeface="Calibri"/>
                <a:ea typeface="Times New Roman"/>
                <a:cs typeface="Arial"/>
              </a:rPr>
              <a:t> </a:t>
            </a:r>
            <a:r>
              <a:rPr lang="en-US" sz="2800" b="1" spc="5" dirty="0">
                <a:solidFill>
                  <a:srgbClr val="7030A0"/>
                </a:solidFill>
                <a:latin typeface="Calibri"/>
                <a:ea typeface="Times New Roman"/>
                <a:cs typeface="Arial"/>
              </a:rPr>
              <a:t>fo</a:t>
            </a:r>
            <a:r>
              <a:rPr lang="en-US" sz="2800" b="1" dirty="0">
                <a:solidFill>
                  <a:srgbClr val="7030A0"/>
                </a:solidFill>
                <a:latin typeface="Calibri"/>
                <a:ea typeface="Times New Roman"/>
                <a:cs typeface="Arial"/>
              </a:rPr>
              <a:t>r</a:t>
            </a:r>
            <a:r>
              <a:rPr lang="en-US" sz="2800" b="1" spc="-25" dirty="0">
                <a:solidFill>
                  <a:srgbClr val="7030A0"/>
                </a:solidFill>
                <a:latin typeface="Calibri"/>
                <a:ea typeface="Times New Roman"/>
                <a:cs typeface="Arial"/>
              </a:rPr>
              <a:t> </a:t>
            </a:r>
            <a:r>
              <a:rPr lang="en-US" sz="2800" b="1" dirty="0" smtClean="0">
                <a:solidFill>
                  <a:srgbClr val="7030A0"/>
                </a:solidFill>
                <a:latin typeface="Calibri"/>
                <a:ea typeface="Times New Roman"/>
                <a:cs typeface="Arial"/>
              </a:rPr>
              <a:t>i</a:t>
            </a:r>
            <a:r>
              <a:rPr lang="en-US" sz="2800" b="1" spc="5" dirty="0" smtClean="0">
                <a:solidFill>
                  <a:srgbClr val="7030A0"/>
                </a:solidFill>
                <a:latin typeface="Calibri"/>
                <a:ea typeface="Times New Roman"/>
                <a:cs typeface="Arial"/>
              </a:rPr>
              <a:t>n</a:t>
            </a:r>
            <a:r>
              <a:rPr lang="en-US" sz="2800" b="1" dirty="0" smtClean="0">
                <a:solidFill>
                  <a:srgbClr val="7030A0"/>
                </a:solidFill>
                <a:latin typeface="Calibri"/>
                <a:ea typeface="Times New Roman"/>
                <a:cs typeface="Arial"/>
              </a:rPr>
              <a:t>serti</a:t>
            </a:r>
            <a:r>
              <a:rPr lang="en-US" sz="2800" b="1" spc="5" dirty="0" smtClean="0">
                <a:solidFill>
                  <a:srgbClr val="7030A0"/>
                </a:solidFill>
                <a:latin typeface="Calibri"/>
                <a:ea typeface="Times New Roman"/>
                <a:cs typeface="Arial"/>
              </a:rPr>
              <a:t>n</a:t>
            </a:r>
            <a:r>
              <a:rPr lang="en-US" sz="2800" b="1" dirty="0" smtClean="0">
                <a:solidFill>
                  <a:srgbClr val="7030A0"/>
                </a:solidFill>
                <a:latin typeface="Calibri"/>
                <a:ea typeface="Times New Roman"/>
                <a:cs typeface="Arial"/>
              </a:rPr>
              <a:t>g</a:t>
            </a:r>
            <a:r>
              <a:rPr lang="ar-EG" sz="2800" b="1" spc="-55" dirty="0" smtClean="0">
                <a:solidFill>
                  <a:srgbClr val="7030A0"/>
                </a:solidFill>
                <a:latin typeface="Calibri"/>
                <a:ea typeface="Times New Roman"/>
                <a:cs typeface="Arial"/>
              </a:rPr>
              <a:t> </a:t>
            </a:r>
            <a:r>
              <a:rPr lang="en-US" sz="2800" b="1" dirty="0" smtClean="0">
                <a:solidFill>
                  <a:srgbClr val="7030A0"/>
                </a:solidFill>
                <a:latin typeface="Calibri"/>
                <a:ea typeface="Times New Roman"/>
                <a:cs typeface="Arial"/>
              </a:rPr>
              <a:t>na</a:t>
            </a:r>
            <a:r>
              <a:rPr lang="en-US" sz="2800" b="1" spc="5" dirty="0" smtClean="0">
                <a:solidFill>
                  <a:srgbClr val="7030A0"/>
                </a:solidFill>
                <a:latin typeface="Calibri"/>
                <a:ea typeface="Times New Roman"/>
                <a:cs typeface="Arial"/>
              </a:rPr>
              <a:t>sog</a:t>
            </a:r>
            <a:r>
              <a:rPr lang="en-US" sz="2800" b="1" dirty="0" smtClean="0">
                <a:solidFill>
                  <a:srgbClr val="7030A0"/>
                </a:solidFill>
                <a:latin typeface="Calibri"/>
                <a:ea typeface="Times New Roman"/>
                <a:cs typeface="Arial"/>
              </a:rPr>
              <a:t>astric</a:t>
            </a:r>
            <a:r>
              <a:rPr lang="ar-EG" sz="2800" b="1" spc="-70" dirty="0">
                <a:solidFill>
                  <a:srgbClr val="7030A0"/>
                </a:solidFill>
                <a:latin typeface="Calibri"/>
                <a:ea typeface="Times New Roman"/>
                <a:cs typeface="Arial"/>
              </a:rPr>
              <a:t> </a:t>
            </a:r>
            <a:r>
              <a:rPr lang="en-US" sz="2800" b="1" dirty="0" smtClean="0">
                <a:solidFill>
                  <a:srgbClr val="7030A0"/>
                </a:solidFill>
                <a:latin typeface="Calibri"/>
                <a:ea typeface="Times New Roman"/>
                <a:cs typeface="Arial"/>
              </a:rPr>
              <a:t>tu</a:t>
            </a:r>
            <a:r>
              <a:rPr lang="en-US" sz="2800" b="1" spc="5" dirty="0" smtClean="0">
                <a:solidFill>
                  <a:srgbClr val="7030A0"/>
                </a:solidFill>
                <a:latin typeface="Calibri"/>
                <a:ea typeface="Times New Roman"/>
                <a:cs typeface="Arial"/>
              </a:rPr>
              <a:t>b</a:t>
            </a:r>
            <a:r>
              <a:rPr lang="en-US" sz="2800" b="1" dirty="0" smtClean="0">
                <a:solidFill>
                  <a:srgbClr val="7030A0"/>
                </a:solidFill>
                <a:latin typeface="Calibri"/>
                <a:ea typeface="Times New Roman"/>
                <a:cs typeface="Arial"/>
              </a:rPr>
              <a:t>es</a:t>
            </a:r>
            <a:r>
              <a:rPr lang="en-US" sz="2800" b="1" spc="-35" dirty="0" smtClean="0">
                <a:solidFill>
                  <a:srgbClr val="7030A0"/>
                </a:solidFill>
                <a:latin typeface="Calibri"/>
                <a:ea typeface="Times New Roman"/>
                <a:cs typeface="Arial"/>
              </a:rPr>
              <a:t> </a:t>
            </a:r>
            <a:r>
              <a:rPr lang="en-US" sz="2800" b="1" dirty="0">
                <a:solidFill>
                  <a:srgbClr val="7030A0"/>
                </a:solidFill>
                <a:latin typeface="Calibri"/>
                <a:ea typeface="Times New Roman"/>
                <a:cs typeface="Arial"/>
              </a:rPr>
              <a:t>ar</a:t>
            </a:r>
            <a:r>
              <a:rPr lang="en-US" sz="2800" b="1" spc="-5" dirty="0">
                <a:solidFill>
                  <a:srgbClr val="7030A0"/>
                </a:solidFill>
                <a:latin typeface="Calibri"/>
                <a:ea typeface="Times New Roman"/>
                <a:cs typeface="Arial"/>
              </a:rPr>
              <a:t>e</a:t>
            </a:r>
            <a:r>
              <a:rPr lang="en-US" sz="2800" b="1" dirty="0">
                <a:solidFill>
                  <a:srgbClr val="7030A0"/>
                </a:solidFill>
                <a:latin typeface="Calibri"/>
                <a:ea typeface="Times New Roman"/>
                <a:cs typeface="Arial"/>
              </a:rPr>
              <a:t>:</a:t>
            </a:r>
            <a:endParaRPr lang="en-US" sz="1800" b="1" dirty="0">
              <a:solidFill>
                <a:srgbClr val="7030A0"/>
              </a:solidFill>
              <a:latin typeface="Calibri"/>
              <a:ea typeface="Times New Roman"/>
              <a:cs typeface="Arial"/>
            </a:endParaRPr>
          </a:p>
          <a:p>
            <a:pPr marL="342900" marR="160655" lvl="0" indent="-342900">
              <a:lnSpc>
                <a:spcPct val="115000"/>
              </a:lnSpc>
              <a:spcBef>
                <a:spcPts val="0"/>
              </a:spcBef>
              <a:spcAft>
                <a:spcPts val="1000"/>
              </a:spcAft>
              <a:buFont typeface="Arial"/>
              <a:buChar char="♠"/>
            </a:pPr>
            <a:r>
              <a:rPr lang="en-US" sz="2400" dirty="0">
                <a:latin typeface="Calibri"/>
                <a:ea typeface="Times New Roman"/>
                <a:cs typeface="Times New Roman"/>
              </a:rPr>
              <a:t>Tu</a:t>
            </a:r>
            <a:r>
              <a:rPr lang="en-US" sz="2400" spc="10" dirty="0">
                <a:latin typeface="Calibri"/>
                <a:ea typeface="Times New Roman"/>
                <a:cs typeface="Times New Roman"/>
              </a:rPr>
              <a:t>b</a:t>
            </a:r>
            <a:r>
              <a:rPr lang="en-US" sz="2400" dirty="0">
                <a:latin typeface="Calibri"/>
                <a:ea typeface="Times New Roman"/>
                <a:cs typeface="Times New Roman"/>
              </a:rPr>
              <a:t>e</a:t>
            </a:r>
            <a:r>
              <a:rPr lang="en-US" sz="2400" spc="-35" dirty="0">
                <a:latin typeface="Calibri"/>
                <a:ea typeface="Times New Roman"/>
                <a:cs typeface="Times New Roman"/>
              </a:rPr>
              <a:t> </a:t>
            </a:r>
            <a:r>
              <a:rPr lang="en-US" sz="2400" dirty="0">
                <a:latin typeface="Calibri"/>
                <a:ea typeface="Times New Roman"/>
                <a:cs typeface="Times New Roman"/>
              </a:rPr>
              <a:t>of</a:t>
            </a:r>
            <a:r>
              <a:rPr lang="en-US" sz="2400" spc="-5" dirty="0">
                <a:latin typeface="Calibri"/>
                <a:ea typeface="Times New Roman"/>
                <a:cs typeface="Times New Roman"/>
              </a:rPr>
              <a:t> </a:t>
            </a:r>
            <a:r>
              <a:rPr lang="en-US" sz="2400" dirty="0">
                <a:latin typeface="Calibri"/>
                <a:ea typeface="Times New Roman"/>
                <a:cs typeface="Times New Roman"/>
              </a:rPr>
              <a:t>ap</a:t>
            </a:r>
            <a:r>
              <a:rPr lang="en-US" sz="2400" spc="5" dirty="0">
                <a:latin typeface="Calibri"/>
                <a:ea typeface="Times New Roman"/>
                <a:cs typeface="Times New Roman"/>
              </a:rPr>
              <a:t>p</a:t>
            </a:r>
            <a:r>
              <a:rPr lang="en-US" sz="2400" dirty="0">
                <a:latin typeface="Calibri"/>
                <a:ea typeface="Times New Roman"/>
                <a:cs typeface="Times New Roman"/>
              </a:rPr>
              <a:t>ro</a:t>
            </a:r>
            <a:r>
              <a:rPr lang="en-US" sz="2400" spc="5" dirty="0">
                <a:latin typeface="Calibri"/>
                <a:ea typeface="Times New Roman"/>
                <a:cs typeface="Times New Roman"/>
              </a:rPr>
              <a:t>p</a:t>
            </a:r>
            <a:r>
              <a:rPr lang="en-US" sz="2400" dirty="0">
                <a:latin typeface="Calibri"/>
                <a:ea typeface="Times New Roman"/>
                <a:cs typeface="Times New Roman"/>
              </a:rPr>
              <a:t>riate</a:t>
            </a:r>
            <a:r>
              <a:rPr lang="en-US" sz="2400" spc="-80" dirty="0">
                <a:latin typeface="Calibri"/>
                <a:ea typeface="Times New Roman"/>
                <a:cs typeface="Times New Roman"/>
              </a:rPr>
              <a:t> </a:t>
            </a:r>
            <a:r>
              <a:rPr lang="en-US" sz="2400" dirty="0">
                <a:latin typeface="Calibri"/>
                <a:ea typeface="Times New Roman"/>
                <a:cs typeface="Times New Roman"/>
              </a:rPr>
              <a:t>size</a:t>
            </a:r>
            <a:r>
              <a:rPr lang="en-US" sz="2400" spc="-25" dirty="0">
                <a:latin typeface="Calibri"/>
                <a:ea typeface="Times New Roman"/>
                <a:cs typeface="Times New Roman"/>
              </a:rPr>
              <a:t> </a:t>
            </a:r>
            <a:r>
              <a:rPr lang="en-US" sz="2400" spc="10" dirty="0">
                <a:latin typeface="Calibri"/>
                <a:ea typeface="Times New Roman"/>
                <a:cs typeface="Times New Roman"/>
              </a:rPr>
              <a:t>a</a:t>
            </a:r>
            <a:r>
              <a:rPr lang="en-US" sz="2400" dirty="0">
                <a:latin typeface="Calibri"/>
                <a:ea typeface="Times New Roman"/>
                <a:cs typeface="Times New Roman"/>
              </a:rPr>
              <a:t>ccor</a:t>
            </a:r>
            <a:r>
              <a:rPr lang="en-US" sz="2400" spc="5" dirty="0">
                <a:latin typeface="Calibri"/>
                <a:ea typeface="Times New Roman"/>
                <a:cs typeface="Times New Roman"/>
              </a:rPr>
              <a:t>d</a:t>
            </a:r>
            <a:r>
              <a:rPr lang="en-US" sz="2400" dirty="0">
                <a:latin typeface="Calibri"/>
                <a:ea typeface="Times New Roman"/>
                <a:cs typeface="Times New Roman"/>
              </a:rPr>
              <a:t>i</a:t>
            </a:r>
            <a:r>
              <a:rPr lang="en-US" sz="2400" spc="5" dirty="0">
                <a:latin typeface="Calibri"/>
                <a:ea typeface="Times New Roman"/>
                <a:cs typeface="Times New Roman"/>
              </a:rPr>
              <a:t>n</a:t>
            </a:r>
            <a:r>
              <a:rPr lang="en-US" sz="2400" dirty="0">
                <a:latin typeface="Calibri"/>
                <a:ea typeface="Times New Roman"/>
                <a:cs typeface="Times New Roman"/>
              </a:rPr>
              <a:t>g</a:t>
            </a:r>
            <a:r>
              <a:rPr lang="en-US" sz="2400" spc="-65" dirty="0">
                <a:latin typeface="Calibri"/>
                <a:ea typeface="Times New Roman"/>
                <a:cs typeface="Times New Roman"/>
              </a:rPr>
              <a:t> </a:t>
            </a:r>
            <a:r>
              <a:rPr lang="en-US" sz="2400" dirty="0">
                <a:latin typeface="Calibri"/>
                <a:ea typeface="Times New Roman"/>
                <a:cs typeface="Times New Roman"/>
              </a:rPr>
              <a:t>to</a:t>
            </a:r>
            <a:r>
              <a:rPr lang="en-US" sz="2400" spc="-10" dirty="0">
                <a:latin typeface="Calibri"/>
                <a:ea typeface="Times New Roman"/>
                <a:cs typeface="Times New Roman"/>
              </a:rPr>
              <a:t> </a:t>
            </a:r>
            <a:r>
              <a:rPr lang="en-US" sz="2400" spc="15" dirty="0">
                <a:latin typeface="Calibri"/>
                <a:ea typeface="Times New Roman"/>
                <a:cs typeface="Times New Roman"/>
              </a:rPr>
              <a:t>t</a:t>
            </a:r>
            <a:r>
              <a:rPr lang="en-US" sz="2400" spc="5" dirty="0">
                <a:latin typeface="Calibri"/>
                <a:ea typeface="Times New Roman"/>
                <a:cs typeface="Times New Roman"/>
              </a:rPr>
              <a:t>h</a:t>
            </a:r>
            <a:r>
              <a:rPr lang="en-US" sz="2400" dirty="0">
                <a:latin typeface="Calibri"/>
                <a:ea typeface="Times New Roman"/>
                <a:cs typeface="Times New Roman"/>
              </a:rPr>
              <a:t>e</a:t>
            </a:r>
            <a:r>
              <a:rPr lang="en-US" sz="2400" spc="-15" dirty="0">
                <a:latin typeface="Calibri"/>
                <a:ea typeface="Times New Roman"/>
                <a:cs typeface="Times New Roman"/>
              </a:rPr>
              <a:t> </a:t>
            </a:r>
            <a:r>
              <a:rPr lang="en-US" sz="2400" dirty="0">
                <a:latin typeface="Calibri"/>
                <a:ea typeface="Times New Roman"/>
                <a:cs typeface="Times New Roman"/>
              </a:rPr>
              <a:t>age</a:t>
            </a:r>
            <a:r>
              <a:rPr lang="en-US" sz="2400" spc="-20" dirty="0">
                <a:latin typeface="Calibri"/>
                <a:ea typeface="Times New Roman"/>
                <a:cs typeface="Times New Roman"/>
              </a:rPr>
              <a:t> </a:t>
            </a:r>
            <a:r>
              <a:rPr lang="en-US" sz="2400" dirty="0">
                <a:latin typeface="Calibri"/>
                <a:ea typeface="Times New Roman"/>
                <a:cs typeface="Times New Roman"/>
              </a:rPr>
              <a:t>of</a:t>
            </a:r>
            <a:r>
              <a:rPr lang="en-US" sz="2400" spc="-5" dirty="0">
                <a:latin typeface="Calibri"/>
                <a:ea typeface="Times New Roman"/>
                <a:cs typeface="Times New Roman"/>
              </a:rPr>
              <a:t> </a:t>
            </a:r>
            <a:r>
              <a:rPr lang="en-US" sz="2400" dirty="0">
                <a:latin typeface="Calibri"/>
                <a:ea typeface="Times New Roman"/>
                <a:cs typeface="Times New Roman"/>
              </a:rPr>
              <a:t>the</a:t>
            </a:r>
            <a:r>
              <a:rPr lang="en-US" sz="2400" spc="-20" dirty="0">
                <a:latin typeface="Calibri"/>
                <a:ea typeface="Times New Roman"/>
                <a:cs typeface="Times New Roman"/>
              </a:rPr>
              <a:t> </a:t>
            </a:r>
            <a:r>
              <a:rPr lang="en-US" sz="2400" dirty="0">
                <a:latin typeface="Calibri"/>
                <a:ea typeface="Times New Roman"/>
                <a:cs typeface="Times New Roman"/>
              </a:rPr>
              <a:t>c</a:t>
            </a:r>
            <a:r>
              <a:rPr lang="en-US" sz="2400" spc="5" dirty="0">
                <a:latin typeface="Calibri"/>
                <a:ea typeface="Times New Roman"/>
                <a:cs typeface="Times New Roman"/>
              </a:rPr>
              <a:t>h</a:t>
            </a:r>
            <a:r>
              <a:rPr lang="en-US" sz="2400" dirty="0">
                <a:latin typeface="Calibri"/>
                <a:ea typeface="Times New Roman"/>
                <a:cs typeface="Times New Roman"/>
              </a:rPr>
              <a:t>i</a:t>
            </a:r>
            <a:r>
              <a:rPr lang="en-US" sz="2400" spc="10" dirty="0">
                <a:latin typeface="Calibri"/>
                <a:ea typeface="Times New Roman"/>
                <a:cs typeface="Times New Roman"/>
              </a:rPr>
              <a:t>l</a:t>
            </a:r>
            <a:r>
              <a:rPr lang="en-US" sz="2400" spc="5" dirty="0">
                <a:latin typeface="Calibri"/>
                <a:ea typeface="Times New Roman"/>
                <a:cs typeface="Times New Roman"/>
              </a:rPr>
              <a:t>d</a:t>
            </a:r>
            <a:r>
              <a:rPr lang="en-US" sz="2400" dirty="0">
                <a:latin typeface="Calibri"/>
                <a:ea typeface="Times New Roman"/>
                <a:cs typeface="Times New Roman"/>
              </a:rPr>
              <a:t>.</a:t>
            </a:r>
            <a:endParaRPr lang="en-US" sz="1600" dirty="0">
              <a:latin typeface="Calibri"/>
              <a:ea typeface="Times New Roman"/>
              <a:cs typeface="Times New Roman"/>
            </a:endParaRPr>
          </a:p>
          <a:p>
            <a:pPr marL="342900" marR="2585085" lvl="0" indent="-342900">
              <a:lnSpc>
                <a:spcPct val="115000"/>
              </a:lnSpc>
              <a:spcBef>
                <a:spcPts val="270"/>
              </a:spcBef>
              <a:spcAft>
                <a:spcPts val="1000"/>
              </a:spcAft>
              <a:buFont typeface="Arial"/>
              <a:buChar char="♠"/>
            </a:pPr>
            <a:r>
              <a:rPr lang="en-US" sz="2400" dirty="0">
                <a:latin typeface="Calibri"/>
                <a:ea typeface="Times New Roman"/>
                <a:cs typeface="Times New Roman"/>
              </a:rPr>
              <a:t>Macki</a:t>
            </a:r>
            <a:r>
              <a:rPr lang="en-US" sz="2400" spc="5" dirty="0">
                <a:latin typeface="Calibri"/>
                <a:ea typeface="Times New Roman"/>
                <a:cs typeface="Times New Roman"/>
              </a:rPr>
              <a:t>n</a:t>
            </a:r>
            <a:r>
              <a:rPr lang="en-US" sz="2400" dirty="0">
                <a:latin typeface="Calibri"/>
                <a:ea typeface="Times New Roman"/>
                <a:cs typeface="Times New Roman"/>
              </a:rPr>
              <a:t>t</a:t>
            </a:r>
            <a:r>
              <a:rPr lang="en-US" sz="2400" spc="5" dirty="0">
                <a:latin typeface="Calibri"/>
                <a:ea typeface="Times New Roman"/>
                <a:cs typeface="Times New Roman"/>
              </a:rPr>
              <a:t>o</a:t>
            </a:r>
            <a:r>
              <a:rPr lang="en-US" sz="2400" dirty="0">
                <a:latin typeface="Calibri"/>
                <a:ea typeface="Times New Roman"/>
                <a:cs typeface="Times New Roman"/>
              </a:rPr>
              <a:t>sh</a:t>
            </a:r>
            <a:r>
              <a:rPr lang="en-US" sz="2400" spc="-70" dirty="0">
                <a:latin typeface="Calibri"/>
                <a:ea typeface="Times New Roman"/>
                <a:cs typeface="Times New Roman"/>
              </a:rPr>
              <a:t> </a:t>
            </a:r>
            <a:r>
              <a:rPr lang="en-US" sz="2400" dirty="0">
                <a:latin typeface="Calibri"/>
                <a:ea typeface="Times New Roman"/>
                <a:cs typeface="Times New Roman"/>
              </a:rPr>
              <a:t>and</a:t>
            </a:r>
            <a:r>
              <a:rPr lang="en-US" sz="2400" spc="-20" dirty="0">
                <a:latin typeface="Calibri"/>
                <a:ea typeface="Times New Roman"/>
                <a:cs typeface="Times New Roman"/>
              </a:rPr>
              <a:t> </a:t>
            </a:r>
            <a:r>
              <a:rPr lang="en-US" sz="2400" dirty="0">
                <a:latin typeface="Calibri"/>
                <a:ea typeface="Times New Roman"/>
                <a:cs typeface="Times New Roman"/>
              </a:rPr>
              <a:t>draw</a:t>
            </a:r>
            <a:r>
              <a:rPr lang="en-US" sz="2400" spc="-30" dirty="0">
                <a:latin typeface="Calibri"/>
                <a:ea typeface="Times New Roman"/>
                <a:cs typeface="Times New Roman"/>
              </a:rPr>
              <a:t> </a:t>
            </a:r>
            <a:r>
              <a:rPr lang="en-US" sz="2400" dirty="0">
                <a:latin typeface="Calibri"/>
                <a:ea typeface="Times New Roman"/>
                <a:cs typeface="Times New Roman"/>
              </a:rPr>
              <a:t>sheet.</a:t>
            </a:r>
            <a:endParaRPr lang="en-US" sz="1600" dirty="0">
              <a:latin typeface="Calibri"/>
              <a:ea typeface="Times New Roman"/>
              <a:cs typeface="Times New Roman"/>
            </a:endParaRPr>
          </a:p>
          <a:p>
            <a:pPr marL="342900" marR="1399540" lvl="0" indent="-342900">
              <a:lnSpc>
                <a:spcPct val="115000"/>
              </a:lnSpc>
              <a:spcBef>
                <a:spcPts val="270"/>
              </a:spcBef>
              <a:spcAft>
                <a:spcPts val="1000"/>
              </a:spcAft>
              <a:buFont typeface="Arial"/>
              <a:buChar char="♠"/>
            </a:pPr>
            <a:r>
              <a:rPr lang="en-US" sz="2400" dirty="0">
                <a:latin typeface="Calibri"/>
                <a:ea typeface="Times New Roman"/>
                <a:cs typeface="Times New Roman"/>
              </a:rPr>
              <a:t>Sali</a:t>
            </a:r>
            <a:r>
              <a:rPr lang="en-US" sz="2400" spc="5" dirty="0">
                <a:latin typeface="Calibri"/>
                <a:ea typeface="Times New Roman"/>
                <a:cs typeface="Times New Roman"/>
              </a:rPr>
              <a:t>n</a:t>
            </a:r>
            <a:r>
              <a:rPr lang="en-US" sz="2400" dirty="0">
                <a:latin typeface="Calibri"/>
                <a:ea typeface="Times New Roman"/>
                <a:cs typeface="Times New Roman"/>
              </a:rPr>
              <a:t>e</a:t>
            </a:r>
            <a:r>
              <a:rPr lang="en-US" sz="2400" spc="-40" dirty="0">
                <a:latin typeface="Calibri"/>
                <a:ea typeface="Times New Roman"/>
                <a:cs typeface="Times New Roman"/>
              </a:rPr>
              <a:t> </a:t>
            </a:r>
            <a:r>
              <a:rPr lang="en-US" sz="2400" dirty="0">
                <a:latin typeface="Calibri"/>
                <a:ea typeface="Times New Roman"/>
                <a:cs typeface="Times New Roman"/>
              </a:rPr>
              <a:t>or</a:t>
            </a:r>
            <a:r>
              <a:rPr lang="en-US" sz="2400" spc="-15" dirty="0">
                <a:latin typeface="Calibri"/>
                <a:ea typeface="Times New Roman"/>
                <a:cs typeface="Times New Roman"/>
              </a:rPr>
              <a:t> </a:t>
            </a:r>
            <a:r>
              <a:rPr lang="en-US" sz="2400" spc="5" dirty="0">
                <a:latin typeface="Calibri"/>
                <a:ea typeface="Times New Roman"/>
                <a:cs typeface="Times New Roman"/>
              </a:rPr>
              <a:t>w</a:t>
            </a:r>
            <a:r>
              <a:rPr lang="en-US" sz="2400" dirty="0">
                <a:latin typeface="Calibri"/>
                <a:ea typeface="Times New Roman"/>
                <a:cs typeface="Times New Roman"/>
              </a:rPr>
              <a:t>a</a:t>
            </a:r>
            <a:r>
              <a:rPr lang="en-US" sz="2400" spc="20" dirty="0">
                <a:latin typeface="Calibri"/>
                <a:ea typeface="Times New Roman"/>
                <a:cs typeface="Times New Roman"/>
              </a:rPr>
              <a:t>r</a:t>
            </a:r>
            <a:r>
              <a:rPr lang="en-US" sz="2400" dirty="0">
                <a:latin typeface="Calibri"/>
                <a:ea typeface="Times New Roman"/>
                <a:cs typeface="Times New Roman"/>
              </a:rPr>
              <a:t>m</a:t>
            </a:r>
            <a:r>
              <a:rPr lang="en-US" sz="2400" spc="-55" dirty="0">
                <a:latin typeface="Calibri"/>
                <a:ea typeface="Times New Roman"/>
                <a:cs typeface="Times New Roman"/>
              </a:rPr>
              <a:t> </a:t>
            </a:r>
            <a:r>
              <a:rPr lang="en-US" sz="2400" dirty="0">
                <a:latin typeface="Calibri"/>
                <a:ea typeface="Times New Roman"/>
                <a:cs typeface="Times New Roman"/>
              </a:rPr>
              <a:t>w</a:t>
            </a:r>
            <a:r>
              <a:rPr lang="en-US" sz="2400" spc="5" dirty="0">
                <a:latin typeface="Calibri"/>
                <a:ea typeface="Times New Roman"/>
                <a:cs typeface="Times New Roman"/>
              </a:rPr>
              <a:t>a</a:t>
            </a:r>
            <a:r>
              <a:rPr lang="en-US" sz="2400" dirty="0">
                <a:latin typeface="Calibri"/>
                <a:ea typeface="Times New Roman"/>
                <a:cs typeface="Times New Roman"/>
              </a:rPr>
              <a:t>ter</a:t>
            </a:r>
            <a:r>
              <a:rPr lang="en-US" sz="2400" spc="-40" dirty="0">
                <a:latin typeface="Calibri"/>
                <a:ea typeface="Times New Roman"/>
                <a:cs typeface="Times New Roman"/>
              </a:rPr>
              <a:t> </a:t>
            </a:r>
            <a:r>
              <a:rPr lang="en-US" sz="2400" dirty="0">
                <a:latin typeface="Calibri"/>
                <a:ea typeface="Times New Roman"/>
                <a:cs typeface="Times New Roman"/>
              </a:rPr>
              <a:t>to</a:t>
            </a:r>
            <a:r>
              <a:rPr lang="en-US" sz="2400" spc="-10" dirty="0">
                <a:latin typeface="Calibri"/>
                <a:ea typeface="Times New Roman"/>
                <a:cs typeface="Times New Roman"/>
              </a:rPr>
              <a:t> </a:t>
            </a:r>
            <a:r>
              <a:rPr lang="en-US" sz="2400" dirty="0">
                <a:latin typeface="Calibri"/>
                <a:ea typeface="Times New Roman"/>
                <a:cs typeface="Times New Roman"/>
              </a:rPr>
              <a:t>lu</a:t>
            </a:r>
            <a:r>
              <a:rPr lang="en-US" sz="2400" spc="10" dirty="0">
                <a:latin typeface="Calibri"/>
                <a:ea typeface="Times New Roman"/>
                <a:cs typeface="Times New Roman"/>
              </a:rPr>
              <a:t>b</a:t>
            </a:r>
            <a:r>
              <a:rPr lang="en-US" sz="2400" dirty="0">
                <a:latin typeface="Calibri"/>
                <a:ea typeface="Times New Roman"/>
                <a:cs typeface="Times New Roman"/>
              </a:rPr>
              <a:t>ricate</a:t>
            </a:r>
            <a:r>
              <a:rPr lang="en-US" sz="2400" spc="-50" dirty="0">
                <a:latin typeface="Calibri"/>
                <a:ea typeface="Times New Roman"/>
                <a:cs typeface="Times New Roman"/>
              </a:rPr>
              <a:t> </a:t>
            </a:r>
            <a:r>
              <a:rPr lang="en-US" sz="2400" dirty="0">
                <a:latin typeface="Calibri"/>
                <a:ea typeface="Times New Roman"/>
                <a:cs typeface="Times New Roman"/>
              </a:rPr>
              <a:t>the</a:t>
            </a:r>
            <a:r>
              <a:rPr lang="en-US" sz="2400" spc="-10" dirty="0">
                <a:latin typeface="Calibri"/>
                <a:ea typeface="Times New Roman"/>
                <a:cs typeface="Times New Roman"/>
              </a:rPr>
              <a:t> </a:t>
            </a:r>
            <a:r>
              <a:rPr lang="en-US" sz="2400" dirty="0">
                <a:latin typeface="Calibri"/>
                <a:ea typeface="Times New Roman"/>
                <a:cs typeface="Times New Roman"/>
              </a:rPr>
              <a:t>t</a:t>
            </a:r>
            <a:r>
              <a:rPr lang="en-US" sz="2400" spc="5" dirty="0">
                <a:latin typeface="Calibri"/>
                <a:ea typeface="Times New Roman"/>
                <a:cs typeface="Times New Roman"/>
              </a:rPr>
              <a:t>ub</a:t>
            </a:r>
            <a:r>
              <a:rPr lang="en-US" sz="2400" dirty="0">
                <a:latin typeface="Calibri"/>
                <a:ea typeface="Times New Roman"/>
                <a:cs typeface="Times New Roman"/>
              </a:rPr>
              <a:t>e.</a:t>
            </a:r>
            <a:endParaRPr lang="en-US" sz="1600" dirty="0">
              <a:latin typeface="Calibri"/>
              <a:ea typeface="Times New Roman"/>
              <a:cs typeface="Times New Roman"/>
            </a:endParaRPr>
          </a:p>
          <a:p>
            <a:pPr marL="342900" marR="993140" lvl="0" indent="-342900">
              <a:lnSpc>
                <a:spcPct val="115000"/>
              </a:lnSpc>
              <a:spcBef>
                <a:spcPts val="270"/>
              </a:spcBef>
              <a:spcAft>
                <a:spcPts val="1000"/>
              </a:spcAft>
              <a:buFont typeface="Arial"/>
              <a:buChar char="♠"/>
            </a:pPr>
            <a:r>
              <a:rPr lang="en-US" sz="2400" dirty="0">
                <a:latin typeface="Calibri"/>
                <a:ea typeface="Times New Roman"/>
                <a:cs typeface="Times New Roman"/>
              </a:rPr>
              <a:t>Stet</a:t>
            </a:r>
            <a:r>
              <a:rPr lang="en-US" sz="2400" spc="5" dirty="0">
                <a:latin typeface="Calibri"/>
                <a:ea typeface="Times New Roman"/>
                <a:cs typeface="Times New Roman"/>
              </a:rPr>
              <a:t>ho</a:t>
            </a:r>
            <a:r>
              <a:rPr lang="en-US" sz="2400" dirty="0">
                <a:latin typeface="Calibri"/>
                <a:ea typeface="Times New Roman"/>
                <a:cs typeface="Times New Roman"/>
              </a:rPr>
              <a:t>sc</a:t>
            </a:r>
            <a:r>
              <a:rPr lang="en-US" sz="2400" spc="5" dirty="0">
                <a:latin typeface="Calibri"/>
                <a:ea typeface="Times New Roman"/>
                <a:cs typeface="Times New Roman"/>
              </a:rPr>
              <a:t>op</a:t>
            </a:r>
            <a:r>
              <a:rPr lang="en-US" sz="2400" dirty="0">
                <a:latin typeface="Calibri"/>
                <a:ea typeface="Times New Roman"/>
                <a:cs typeface="Times New Roman"/>
              </a:rPr>
              <a:t>e</a:t>
            </a:r>
            <a:r>
              <a:rPr lang="en-US" sz="2400" spc="-75" dirty="0">
                <a:latin typeface="Calibri"/>
                <a:ea typeface="Times New Roman"/>
                <a:cs typeface="Times New Roman"/>
              </a:rPr>
              <a:t> </a:t>
            </a:r>
            <a:r>
              <a:rPr lang="en-US" sz="2400" dirty="0">
                <a:latin typeface="Calibri"/>
                <a:ea typeface="Times New Roman"/>
                <a:cs typeface="Times New Roman"/>
              </a:rPr>
              <a:t>to</a:t>
            </a:r>
            <a:r>
              <a:rPr lang="en-US" sz="2400" spc="-10" dirty="0">
                <a:latin typeface="Calibri"/>
                <a:ea typeface="Times New Roman"/>
                <a:cs typeface="Times New Roman"/>
              </a:rPr>
              <a:t> </a:t>
            </a:r>
            <a:r>
              <a:rPr lang="en-US" sz="2400" dirty="0">
                <a:latin typeface="Calibri"/>
                <a:ea typeface="Times New Roman"/>
                <a:cs typeface="Times New Roman"/>
              </a:rPr>
              <a:t>c</a:t>
            </a:r>
            <a:r>
              <a:rPr lang="en-US" sz="2400" spc="5" dirty="0">
                <a:latin typeface="Calibri"/>
                <a:ea typeface="Times New Roman"/>
                <a:cs typeface="Times New Roman"/>
              </a:rPr>
              <a:t>h</a:t>
            </a:r>
            <a:r>
              <a:rPr lang="en-US" sz="2400" dirty="0">
                <a:latin typeface="Calibri"/>
                <a:ea typeface="Times New Roman"/>
                <a:cs typeface="Times New Roman"/>
              </a:rPr>
              <a:t>eck</a:t>
            </a:r>
            <a:r>
              <a:rPr lang="en-US" sz="2400" spc="-35" dirty="0">
                <a:latin typeface="Calibri"/>
                <a:ea typeface="Times New Roman"/>
                <a:cs typeface="Times New Roman"/>
              </a:rPr>
              <a:t> </a:t>
            </a:r>
            <a:r>
              <a:rPr lang="en-US" sz="2400" dirty="0">
                <a:latin typeface="Calibri"/>
                <a:ea typeface="Times New Roman"/>
                <a:cs typeface="Times New Roman"/>
              </a:rPr>
              <a:t>t</a:t>
            </a:r>
            <a:r>
              <a:rPr lang="en-US" sz="2400" spc="5" dirty="0">
                <a:latin typeface="Calibri"/>
                <a:ea typeface="Times New Roman"/>
                <a:cs typeface="Times New Roman"/>
              </a:rPr>
              <a:t>h</a:t>
            </a:r>
            <a:r>
              <a:rPr lang="en-US" sz="2400" dirty="0">
                <a:latin typeface="Calibri"/>
                <a:ea typeface="Times New Roman"/>
                <a:cs typeface="Times New Roman"/>
              </a:rPr>
              <a:t>e</a:t>
            </a:r>
            <a:r>
              <a:rPr lang="en-US" sz="2400" spc="-20" dirty="0">
                <a:latin typeface="Calibri"/>
                <a:ea typeface="Times New Roman"/>
                <a:cs typeface="Times New Roman"/>
              </a:rPr>
              <a:t> </a:t>
            </a:r>
            <a:r>
              <a:rPr lang="en-US" sz="2400" dirty="0">
                <a:latin typeface="Calibri"/>
                <a:ea typeface="Times New Roman"/>
                <a:cs typeface="Times New Roman"/>
              </a:rPr>
              <a:t>plac</a:t>
            </a:r>
            <a:r>
              <a:rPr lang="en-US" sz="2400" spc="10" dirty="0">
                <a:latin typeface="Calibri"/>
                <a:ea typeface="Times New Roman"/>
                <a:cs typeface="Times New Roman"/>
              </a:rPr>
              <a:t>e</a:t>
            </a:r>
            <a:r>
              <a:rPr lang="en-US" sz="2400" spc="-20" dirty="0">
                <a:latin typeface="Calibri"/>
                <a:ea typeface="Times New Roman"/>
                <a:cs typeface="Times New Roman"/>
              </a:rPr>
              <a:t>m</a:t>
            </a:r>
            <a:r>
              <a:rPr lang="en-US" sz="2400" dirty="0">
                <a:latin typeface="Calibri"/>
                <a:ea typeface="Times New Roman"/>
                <a:cs typeface="Times New Roman"/>
              </a:rPr>
              <a:t>e</a:t>
            </a:r>
            <a:r>
              <a:rPr lang="en-US" sz="2400" spc="5" dirty="0">
                <a:latin typeface="Calibri"/>
                <a:ea typeface="Times New Roman"/>
                <a:cs typeface="Times New Roman"/>
              </a:rPr>
              <a:t>n</a:t>
            </a:r>
            <a:r>
              <a:rPr lang="en-US" sz="2400" dirty="0">
                <a:latin typeface="Calibri"/>
                <a:ea typeface="Times New Roman"/>
                <a:cs typeface="Times New Roman"/>
              </a:rPr>
              <a:t>t</a:t>
            </a:r>
            <a:r>
              <a:rPr lang="en-US" sz="2400" spc="-50" dirty="0">
                <a:latin typeface="Calibri"/>
                <a:ea typeface="Times New Roman"/>
                <a:cs typeface="Times New Roman"/>
              </a:rPr>
              <a:t> </a:t>
            </a:r>
            <a:r>
              <a:rPr lang="en-US" sz="2400" dirty="0">
                <a:latin typeface="Calibri"/>
                <a:ea typeface="Times New Roman"/>
                <a:cs typeface="Times New Roman"/>
              </a:rPr>
              <a:t>of</a:t>
            </a:r>
            <a:r>
              <a:rPr lang="en-US" sz="2400" spc="-5" dirty="0">
                <a:latin typeface="Calibri"/>
                <a:ea typeface="Times New Roman"/>
                <a:cs typeface="Times New Roman"/>
              </a:rPr>
              <a:t> </a:t>
            </a:r>
            <a:r>
              <a:rPr lang="en-US" sz="2400" dirty="0">
                <a:latin typeface="Calibri"/>
                <a:ea typeface="Times New Roman"/>
                <a:cs typeface="Times New Roman"/>
              </a:rPr>
              <a:t>the</a:t>
            </a:r>
            <a:r>
              <a:rPr lang="en-US" sz="2400" spc="-20" dirty="0">
                <a:latin typeface="Calibri"/>
                <a:ea typeface="Times New Roman"/>
                <a:cs typeface="Times New Roman"/>
              </a:rPr>
              <a:t> </a:t>
            </a:r>
            <a:r>
              <a:rPr lang="en-US" sz="2400" dirty="0" smtClean="0">
                <a:latin typeface="Calibri"/>
                <a:ea typeface="Times New Roman"/>
                <a:cs typeface="Times New Roman"/>
              </a:rPr>
              <a:t>t</a:t>
            </a:r>
            <a:r>
              <a:rPr lang="en-US" sz="2400" spc="5" dirty="0" smtClean="0">
                <a:latin typeface="Calibri"/>
                <a:ea typeface="Times New Roman"/>
                <a:cs typeface="Times New Roman"/>
              </a:rPr>
              <a:t>ub</a:t>
            </a:r>
            <a:r>
              <a:rPr lang="en-US" sz="2400" dirty="0" smtClean="0">
                <a:latin typeface="Calibri"/>
                <a:ea typeface="Times New Roman"/>
                <a:cs typeface="Times New Roman"/>
              </a:rPr>
              <a:t>e</a:t>
            </a:r>
            <a:endParaRPr lang="ar-EG" sz="2400" dirty="0">
              <a:latin typeface="Calibri"/>
              <a:ea typeface="Times New Roman"/>
              <a:cs typeface="Times New Roman"/>
            </a:endParaRPr>
          </a:p>
          <a:p>
            <a:pPr marL="342900" marR="993140" lvl="0" indent="-342900">
              <a:lnSpc>
                <a:spcPct val="115000"/>
              </a:lnSpc>
              <a:spcBef>
                <a:spcPts val="270"/>
              </a:spcBef>
              <a:spcAft>
                <a:spcPts val="1000"/>
              </a:spcAft>
              <a:buFont typeface="Arial"/>
              <a:buChar char="♠"/>
            </a:pPr>
            <a:r>
              <a:rPr lang="en-US" sz="2400" dirty="0" smtClean="0">
                <a:latin typeface="Calibri"/>
                <a:ea typeface="Times New Roman"/>
                <a:cs typeface="Arial"/>
              </a:rPr>
              <a:t> </a:t>
            </a:r>
            <a:r>
              <a:rPr lang="en-US" sz="2400" spc="260" dirty="0">
                <a:latin typeface="Calibri"/>
                <a:ea typeface="Times New Roman"/>
                <a:cs typeface="Arial"/>
              </a:rPr>
              <a:t>- </a:t>
            </a:r>
            <a:r>
              <a:rPr lang="en-US" sz="2400" spc="15" dirty="0">
                <a:latin typeface="Calibri"/>
                <a:ea typeface="Times New Roman"/>
                <a:cs typeface="Arial"/>
              </a:rPr>
              <a:t>5</a:t>
            </a:r>
            <a:r>
              <a:rPr lang="en-US" sz="2400" spc="-30" dirty="0">
                <a:latin typeface="Calibri"/>
                <a:ea typeface="Times New Roman"/>
                <a:cs typeface="Arial"/>
              </a:rPr>
              <a:t>m</a:t>
            </a:r>
            <a:r>
              <a:rPr lang="en-US" sz="2400" dirty="0">
                <a:latin typeface="Calibri"/>
                <a:ea typeface="Times New Roman"/>
                <a:cs typeface="Arial"/>
              </a:rPr>
              <a:t>l</a:t>
            </a:r>
            <a:r>
              <a:rPr lang="en-US" sz="2400" spc="-10" dirty="0">
                <a:latin typeface="Calibri"/>
                <a:ea typeface="Times New Roman"/>
                <a:cs typeface="Arial"/>
              </a:rPr>
              <a:t> </a:t>
            </a:r>
            <a:r>
              <a:rPr lang="en-US" sz="2400" dirty="0">
                <a:latin typeface="Calibri"/>
                <a:ea typeface="Times New Roman"/>
                <a:cs typeface="Arial"/>
              </a:rPr>
              <a:t>or</a:t>
            </a:r>
            <a:r>
              <a:rPr lang="en-US" sz="2400" spc="-15" dirty="0">
                <a:latin typeface="Calibri"/>
                <a:ea typeface="Times New Roman"/>
                <a:cs typeface="Arial"/>
              </a:rPr>
              <a:t> </a:t>
            </a:r>
            <a:r>
              <a:rPr lang="en-US" sz="2400" dirty="0">
                <a:latin typeface="Calibri"/>
                <a:ea typeface="Times New Roman"/>
                <a:cs typeface="Arial"/>
              </a:rPr>
              <a:t>1</a:t>
            </a:r>
            <a:r>
              <a:rPr lang="en-US" sz="2400" spc="20" dirty="0">
                <a:latin typeface="Calibri"/>
                <a:ea typeface="Times New Roman"/>
                <a:cs typeface="Arial"/>
              </a:rPr>
              <a:t>0</a:t>
            </a:r>
            <a:r>
              <a:rPr lang="en-US" sz="2400" spc="-20" dirty="0">
                <a:latin typeface="Calibri"/>
                <a:ea typeface="Times New Roman"/>
                <a:cs typeface="Arial"/>
              </a:rPr>
              <a:t>m</a:t>
            </a:r>
            <a:r>
              <a:rPr lang="en-US" sz="2400" dirty="0">
                <a:latin typeface="Calibri"/>
                <a:ea typeface="Times New Roman"/>
                <a:cs typeface="Arial"/>
              </a:rPr>
              <a:t>l</a:t>
            </a:r>
            <a:r>
              <a:rPr lang="en-US" sz="2400" spc="-20" dirty="0">
                <a:latin typeface="Calibri"/>
                <a:ea typeface="Times New Roman"/>
                <a:cs typeface="Arial"/>
              </a:rPr>
              <a:t> </a:t>
            </a:r>
            <a:r>
              <a:rPr lang="en-US" sz="2400" dirty="0">
                <a:latin typeface="Calibri"/>
                <a:ea typeface="Times New Roman"/>
                <a:cs typeface="Arial"/>
              </a:rPr>
              <a:t>s</a:t>
            </a:r>
            <a:r>
              <a:rPr lang="en-US" sz="2400" spc="5" dirty="0">
                <a:latin typeface="Calibri"/>
                <a:ea typeface="Times New Roman"/>
                <a:cs typeface="Arial"/>
              </a:rPr>
              <a:t>y</a:t>
            </a:r>
            <a:r>
              <a:rPr lang="en-US" sz="2400" dirty="0">
                <a:latin typeface="Calibri"/>
                <a:ea typeface="Times New Roman"/>
                <a:cs typeface="Arial"/>
              </a:rPr>
              <a:t>rin</a:t>
            </a:r>
            <a:r>
              <a:rPr lang="en-US" sz="2400" spc="10" dirty="0">
                <a:latin typeface="Calibri"/>
                <a:ea typeface="Times New Roman"/>
                <a:cs typeface="Arial"/>
              </a:rPr>
              <a:t>g</a:t>
            </a:r>
            <a:r>
              <a:rPr lang="en-US" sz="2400" dirty="0">
                <a:latin typeface="Calibri"/>
                <a:ea typeface="Times New Roman"/>
                <a:cs typeface="Arial"/>
              </a:rPr>
              <a:t>e</a:t>
            </a:r>
            <a:r>
              <a:rPr lang="en-US" sz="2400" spc="-45" dirty="0">
                <a:latin typeface="Calibri"/>
                <a:ea typeface="Times New Roman"/>
                <a:cs typeface="Arial"/>
              </a:rPr>
              <a:t> </a:t>
            </a:r>
            <a:r>
              <a:rPr lang="en-US" sz="2400" dirty="0">
                <a:latin typeface="Calibri"/>
                <a:ea typeface="Times New Roman"/>
                <a:cs typeface="Arial"/>
              </a:rPr>
              <a:t>to</a:t>
            </a:r>
            <a:r>
              <a:rPr lang="en-US" sz="2400" spc="-10" dirty="0">
                <a:latin typeface="Calibri"/>
                <a:ea typeface="Times New Roman"/>
                <a:cs typeface="Arial"/>
              </a:rPr>
              <a:t> </a:t>
            </a:r>
            <a:r>
              <a:rPr lang="en-US" sz="2400" dirty="0">
                <a:latin typeface="Calibri"/>
                <a:ea typeface="Times New Roman"/>
                <a:cs typeface="Arial"/>
              </a:rPr>
              <a:t>as</a:t>
            </a:r>
            <a:r>
              <a:rPr lang="en-US" sz="2400" spc="5" dirty="0">
                <a:latin typeface="Calibri"/>
                <a:ea typeface="Times New Roman"/>
                <a:cs typeface="Arial"/>
              </a:rPr>
              <a:t>p</a:t>
            </a:r>
            <a:r>
              <a:rPr lang="en-US" sz="2400" dirty="0">
                <a:latin typeface="Calibri"/>
                <a:ea typeface="Times New Roman"/>
                <a:cs typeface="Arial"/>
              </a:rPr>
              <a:t>irate</a:t>
            </a:r>
            <a:r>
              <a:rPr lang="en-US" sz="2400" spc="-55" dirty="0">
                <a:latin typeface="Calibri"/>
                <a:ea typeface="Times New Roman"/>
                <a:cs typeface="Arial"/>
              </a:rPr>
              <a:t> </a:t>
            </a:r>
            <a:r>
              <a:rPr lang="en-US" sz="2400" dirty="0">
                <a:latin typeface="Calibri"/>
                <a:ea typeface="Times New Roman"/>
                <a:cs typeface="Arial"/>
              </a:rPr>
              <a:t>t</a:t>
            </a:r>
            <a:r>
              <a:rPr lang="en-US" sz="2400" spc="5" dirty="0">
                <a:latin typeface="Calibri"/>
                <a:ea typeface="Times New Roman"/>
                <a:cs typeface="Arial"/>
              </a:rPr>
              <a:t>h</a:t>
            </a:r>
            <a:r>
              <a:rPr lang="en-US" sz="2400" dirty="0">
                <a:latin typeface="Calibri"/>
                <a:ea typeface="Times New Roman"/>
                <a:cs typeface="Arial"/>
              </a:rPr>
              <a:t>e</a:t>
            </a:r>
            <a:r>
              <a:rPr lang="en-US" sz="2400" spc="-15" dirty="0">
                <a:latin typeface="Calibri"/>
                <a:ea typeface="Times New Roman"/>
                <a:cs typeface="Arial"/>
              </a:rPr>
              <a:t> </a:t>
            </a:r>
            <a:r>
              <a:rPr lang="en-US" sz="2400" spc="10" dirty="0">
                <a:latin typeface="Calibri"/>
                <a:ea typeface="Times New Roman"/>
                <a:cs typeface="Arial"/>
              </a:rPr>
              <a:t>c</a:t>
            </a:r>
            <a:r>
              <a:rPr lang="en-US" sz="2400" spc="5" dirty="0">
                <a:latin typeface="Calibri"/>
                <a:ea typeface="Times New Roman"/>
                <a:cs typeface="Arial"/>
              </a:rPr>
              <a:t>on</a:t>
            </a:r>
            <a:r>
              <a:rPr lang="en-US" sz="2400" dirty="0">
                <a:latin typeface="Calibri"/>
                <a:ea typeface="Times New Roman"/>
                <a:cs typeface="Arial"/>
              </a:rPr>
              <a:t>te</a:t>
            </a:r>
            <a:r>
              <a:rPr lang="en-US" sz="2400" spc="5" dirty="0">
                <a:latin typeface="Calibri"/>
                <a:ea typeface="Times New Roman"/>
                <a:cs typeface="Arial"/>
              </a:rPr>
              <a:t>n</a:t>
            </a:r>
            <a:r>
              <a:rPr lang="en-US" sz="2400" dirty="0">
                <a:latin typeface="Calibri"/>
                <a:ea typeface="Times New Roman"/>
                <a:cs typeface="Arial"/>
              </a:rPr>
              <a:t>ts.</a:t>
            </a:r>
            <a:endParaRPr lang="en-US" sz="1600" dirty="0">
              <a:latin typeface="Calibri"/>
              <a:ea typeface="Times New Roman"/>
              <a:cs typeface="Arial"/>
            </a:endParaRPr>
          </a:p>
          <a:p>
            <a:r>
              <a:rPr lang="en-US" sz="2400" dirty="0">
                <a:latin typeface="Calibri"/>
                <a:ea typeface="Times New Roman"/>
                <a:cs typeface="Arial"/>
              </a:rPr>
              <a:t> </a:t>
            </a:r>
            <a:r>
              <a:rPr lang="ar-EG" sz="2400" dirty="0" smtClean="0">
                <a:latin typeface="Calibri"/>
                <a:ea typeface="Times New Roman"/>
                <a:cs typeface="Arial"/>
              </a:rPr>
              <a:t>               </a:t>
            </a:r>
            <a:r>
              <a:rPr lang="en-US" sz="2400" spc="260" dirty="0" smtClean="0">
                <a:latin typeface="Calibri"/>
                <a:ea typeface="Times New Roman"/>
                <a:cs typeface="Arial"/>
              </a:rPr>
              <a:t> </a:t>
            </a:r>
            <a:r>
              <a:rPr lang="en-US" sz="2400" spc="260" dirty="0">
                <a:latin typeface="Calibri"/>
                <a:ea typeface="Times New Roman"/>
                <a:cs typeface="Arial"/>
              </a:rPr>
              <a:t>-</a:t>
            </a:r>
            <a:r>
              <a:rPr lang="en-US" sz="2400" dirty="0">
                <a:latin typeface="Calibri"/>
                <a:ea typeface="Times New Roman"/>
                <a:cs typeface="Arial"/>
              </a:rPr>
              <a:t>A</a:t>
            </a:r>
            <a:r>
              <a:rPr lang="en-US" sz="2400" spc="-10" dirty="0">
                <a:latin typeface="Calibri"/>
                <a:ea typeface="Times New Roman"/>
                <a:cs typeface="Arial"/>
              </a:rPr>
              <a:t> </a:t>
            </a:r>
            <a:r>
              <a:rPr lang="en-US" sz="2400" dirty="0">
                <a:latin typeface="Calibri"/>
                <a:ea typeface="Times New Roman"/>
                <a:cs typeface="Arial"/>
              </a:rPr>
              <a:t>s</a:t>
            </a:r>
            <a:r>
              <a:rPr lang="en-US" sz="2400" spc="5" dirty="0">
                <a:latin typeface="Calibri"/>
                <a:ea typeface="Times New Roman"/>
                <a:cs typeface="Arial"/>
              </a:rPr>
              <a:t>k</a:t>
            </a:r>
            <a:r>
              <a:rPr lang="en-US" sz="2400" dirty="0">
                <a:latin typeface="Calibri"/>
                <a:ea typeface="Times New Roman"/>
                <a:cs typeface="Arial"/>
              </a:rPr>
              <a:t>in</a:t>
            </a:r>
            <a:r>
              <a:rPr lang="en-US" sz="2400" spc="-25" dirty="0">
                <a:latin typeface="Calibri"/>
                <a:ea typeface="Times New Roman"/>
                <a:cs typeface="Arial"/>
              </a:rPr>
              <a:t> </a:t>
            </a:r>
            <a:r>
              <a:rPr lang="en-US" sz="2400" spc="5" dirty="0">
                <a:latin typeface="Calibri"/>
                <a:ea typeface="Times New Roman"/>
                <a:cs typeface="Arial"/>
              </a:rPr>
              <a:t>f</a:t>
            </a:r>
            <a:r>
              <a:rPr lang="en-US" sz="2400" dirty="0">
                <a:latin typeface="Calibri"/>
                <a:ea typeface="Times New Roman"/>
                <a:cs typeface="Arial"/>
              </a:rPr>
              <a:t>rien</a:t>
            </a:r>
            <a:r>
              <a:rPr lang="en-US" sz="2400" spc="5" dirty="0">
                <a:latin typeface="Calibri"/>
                <a:ea typeface="Times New Roman"/>
                <a:cs typeface="Arial"/>
              </a:rPr>
              <a:t>d</a:t>
            </a:r>
            <a:r>
              <a:rPr lang="en-US" sz="2400" dirty="0">
                <a:latin typeface="Calibri"/>
                <a:ea typeface="Times New Roman"/>
                <a:cs typeface="Arial"/>
              </a:rPr>
              <a:t>ly</a:t>
            </a:r>
            <a:r>
              <a:rPr lang="en-US" sz="2400" spc="-55" dirty="0">
                <a:latin typeface="Calibri"/>
                <a:ea typeface="Times New Roman"/>
                <a:cs typeface="Arial"/>
              </a:rPr>
              <a:t> </a:t>
            </a:r>
            <a:r>
              <a:rPr lang="en-US" sz="2400" dirty="0">
                <a:latin typeface="Calibri"/>
                <a:ea typeface="Times New Roman"/>
                <a:cs typeface="Arial"/>
              </a:rPr>
              <a:t>ta</a:t>
            </a:r>
            <a:r>
              <a:rPr lang="en-US" sz="2400" spc="15" dirty="0">
                <a:latin typeface="Calibri"/>
                <a:ea typeface="Times New Roman"/>
                <a:cs typeface="Arial"/>
              </a:rPr>
              <a:t>p</a:t>
            </a:r>
            <a:r>
              <a:rPr lang="en-US" sz="2400" dirty="0">
                <a:latin typeface="Calibri"/>
                <a:ea typeface="Times New Roman"/>
                <a:cs typeface="Arial"/>
              </a:rPr>
              <a:t>e</a:t>
            </a:r>
            <a:r>
              <a:rPr lang="en-US" sz="2400" spc="-25" dirty="0">
                <a:latin typeface="Calibri"/>
                <a:ea typeface="Times New Roman"/>
                <a:cs typeface="Arial"/>
              </a:rPr>
              <a:t> </a:t>
            </a:r>
            <a:r>
              <a:rPr lang="en-US" sz="2400" dirty="0">
                <a:latin typeface="Calibri"/>
                <a:ea typeface="Times New Roman"/>
                <a:cs typeface="Arial"/>
              </a:rPr>
              <a:t>to</a:t>
            </a:r>
            <a:r>
              <a:rPr lang="en-US" sz="2400" spc="-10" dirty="0">
                <a:latin typeface="Calibri"/>
                <a:ea typeface="Times New Roman"/>
                <a:cs typeface="Arial"/>
              </a:rPr>
              <a:t> </a:t>
            </a:r>
            <a:r>
              <a:rPr lang="en-US" sz="2400" dirty="0">
                <a:latin typeface="Calibri"/>
                <a:ea typeface="Times New Roman"/>
                <a:cs typeface="Arial"/>
              </a:rPr>
              <a:t>sec</a:t>
            </a:r>
            <a:r>
              <a:rPr lang="en-US" sz="2400" spc="5" dirty="0">
                <a:latin typeface="Calibri"/>
                <a:ea typeface="Times New Roman"/>
                <a:cs typeface="Arial"/>
              </a:rPr>
              <a:t>u</a:t>
            </a:r>
            <a:r>
              <a:rPr lang="en-US" sz="2400" dirty="0">
                <a:latin typeface="Calibri"/>
                <a:ea typeface="Times New Roman"/>
                <a:cs typeface="Arial"/>
              </a:rPr>
              <a:t>re</a:t>
            </a:r>
            <a:r>
              <a:rPr lang="en-US" sz="2400" spc="-45" dirty="0">
                <a:latin typeface="Calibri"/>
                <a:ea typeface="Times New Roman"/>
                <a:cs typeface="Arial"/>
              </a:rPr>
              <a:t> </a:t>
            </a:r>
            <a:r>
              <a:rPr lang="en-US" sz="2400" dirty="0">
                <a:latin typeface="Calibri"/>
                <a:ea typeface="Times New Roman"/>
                <a:cs typeface="Arial"/>
              </a:rPr>
              <a:t>t</a:t>
            </a:r>
            <a:r>
              <a:rPr lang="en-US" sz="2400" spc="5" dirty="0">
                <a:latin typeface="Calibri"/>
                <a:ea typeface="Times New Roman"/>
                <a:cs typeface="Arial"/>
              </a:rPr>
              <a:t>h</a:t>
            </a:r>
            <a:r>
              <a:rPr lang="en-US" sz="2400" dirty="0">
                <a:latin typeface="Calibri"/>
                <a:ea typeface="Times New Roman"/>
                <a:cs typeface="Arial"/>
              </a:rPr>
              <a:t>e</a:t>
            </a:r>
            <a:r>
              <a:rPr lang="en-US" sz="2400" spc="-10" dirty="0">
                <a:latin typeface="Calibri"/>
                <a:ea typeface="Times New Roman"/>
                <a:cs typeface="Arial"/>
              </a:rPr>
              <a:t> </a:t>
            </a:r>
            <a:r>
              <a:rPr lang="en-US" sz="2400" dirty="0">
                <a:latin typeface="Calibri"/>
                <a:ea typeface="Times New Roman"/>
                <a:cs typeface="Arial"/>
              </a:rPr>
              <a:t>tu</a:t>
            </a:r>
            <a:r>
              <a:rPr lang="en-US" sz="2400" spc="10" dirty="0">
                <a:latin typeface="Calibri"/>
                <a:ea typeface="Times New Roman"/>
                <a:cs typeface="Arial"/>
              </a:rPr>
              <a:t>b</a:t>
            </a:r>
            <a:endParaRPr lang="en-US" sz="2800" dirty="0"/>
          </a:p>
        </p:txBody>
      </p:sp>
      <p:sp>
        <p:nvSpPr>
          <p:cNvPr id="3" name="Title 2"/>
          <p:cNvSpPr>
            <a:spLocks noGrp="1"/>
          </p:cNvSpPr>
          <p:nvPr>
            <p:ph type="title"/>
          </p:nvPr>
        </p:nvSpPr>
        <p:spPr>
          <a:xfrm>
            <a:off x="381000" y="533400"/>
            <a:ext cx="8229600" cy="914400"/>
          </a:xfrm>
        </p:spPr>
        <p:txBody>
          <a:bodyPr>
            <a:noAutofit/>
          </a:bodyPr>
          <a:lstStyle/>
          <a:p>
            <a:r>
              <a:rPr lang="en-US" sz="4000" dirty="0">
                <a:solidFill>
                  <a:srgbClr val="FF0000"/>
                </a:solidFill>
              </a:rPr>
              <a:t>Inserting </a:t>
            </a:r>
            <a:r>
              <a:rPr lang="en-US" sz="4000" dirty="0" err="1">
                <a:solidFill>
                  <a:srgbClr val="FF0000"/>
                </a:solidFill>
              </a:rPr>
              <a:t>Naso</a:t>
            </a:r>
            <a:r>
              <a:rPr lang="en-US" sz="4000" dirty="0">
                <a:solidFill>
                  <a:srgbClr val="FF0000"/>
                </a:solidFill>
              </a:rPr>
              <a:t> gastric  Tubes: Articles Required:</a:t>
            </a:r>
            <a:br>
              <a:rPr lang="en-US" sz="4000" dirty="0">
                <a:solidFill>
                  <a:srgbClr val="FF0000"/>
                </a:solidFill>
              </a:rPr>
            </a:br>
            <a:endParaRPr lang="en-US" sz="4000" dirty="0">
              <a:solidFill>
                <a:srgbClr val="FF0000"/>
              </a:solidFill>
            </a:endParaRPr>
          </a:p>
        </p:txBody>
      </p:sp>
    </p:spTree>
    <p:extLst>
      <p:ext uri="{BB962C8B-B14F-4D97-AF65-F5344CB8AC3E}">
        <p14:creationId xmlns:p14="http://schemas.microsoft.com/office/powerpoint/2010/main" val="3588634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52400"/>
            <a:ext cx="7467600" cy="6410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3197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66800"/>
            <a:ext cx="8763000" cy="4906963"/>
          </a:xfrm>
        </p:spPr>
        <p:txBody>
          <a:bodyPr>
            <a:normAutofit/>
          </a:bodyPr>
          <a:lstStyle/>
          <a:p>
            <a:r>
              <a:rPr lang="en-US" sz="4400" dirty="0" smtClean="0"/>
              <a:t>Getting </a:t>
            </a:r>
            <a:r>
              <a:rPr lang="en-US" sz="4400" dirty="0"/>
              <a:t>ready</a:t>
            </a:r>
          </a:p>
          <a:p>
            <a:r>
              <a:rPr lang="en-US" sz="4400" dirty="0"/>
              <a:t>1 – Wash hand</a:t>
            </a:r>
          </a:p>
          <a:p>
            <a:r>
              <a:rPr lang="en-US" sz="4400" dirty="0"/>
              <a:t>2 – Wear the gloves</a:t>
            </a:r>
          </a:p>
          <a:p>
            <a:r>
              <a:rPr lang="en-US" sz="4400" dirty="0"/>
              <a:t>3 – Prepare the equipment</a:t>
            </a:r>
          </a:p>
          <a:p>
            <a:r>
              <a:rPr lang="en-US" sz="4400" dirty="0"/>
              <a:t>4 </a:t>
            </a:r>
            <a:r>
              <a:rPr lang="ar-EG" sz="4400" dirty="0" smtClean="0"/>
              <a:t>-</a:t>
            </a:r>
            <a:r>
              <a:rPr lang="en-US" sz="4400" dirty="0" smtClean="0"/>
              <a:t>Explain  </a:t>
            </a:r>
            <a:r>
              <a:rPr lang="en-US" sz="4400" dirty="0"/>
              <a:t>the  procedure to  </a:t>
            </a:r>
            <a:r>
              <a:rPr lang="en-US" sz="4400" dirty="0" smtClean="0"/>
              <a:t>the</a:t>
            </a:r>
            <a:r>
              <a:rPr lang="ar-EG" sz="4400" dirty="0" smtClean="0"/>
              <a:t> </a:t>
            </a:r>
            <a:r>
              <a:rPr lang="en-US" sz="4400" dirty="0" smtClean="0"/>
              <a:t>mother</a:t>
            </a:r>
            <a:endParaRPr lang="en-US" sz="4400" dirty="0"/>
          </a:p>
          <a:p>
            <a:endParaRPr lang="en-US" sz="3200" dirty="0"/>
          </a:p>
        </p:txBody>
      </p:sp>
      <p:sp>
        <p:nvSpPr>
          <p:cNvPr id="3" name="Title 2"/>
          <p:cNvSpPr>
            <a:spLocks noGrp="1"/>
          </p:cNvSpPr>
          <p:nvPr>
            <p:ph type="title"/>
          </p:nvPr>
        </p:nvSpPr>
        <p:spPr>
          <a:xfrm>
            <a:off x="457200" y="228600"/>
            <a:ext cx="8229600" cy="1143000"/>
          </a:xfrm>
        </p:spPr>
        <p:txBody>
          <a:bodyPr>
            <a:noAutofit/>
          </a:bodyPr>
          <a:lstStyle/>
          <a:p>
            <a:pPr algn="ctr"/>
            <a:r>
              <a:rPr lang="en-US" sz="5400" dirty="0">
                <a:solidFill>
                  <a:srgbClr val="7030A0"/>
                </a:solidFill>
              </a:rPr>
              <a:t>Procedure</a:t>
            </a:r>
            <a:r>
              <a:rPr lang="en-US" sz="4400" dirty="0"/>
              <a:t/>
            </a:r>
            <a:br>
              <a:rPr lang="en-US" sz="4400" dirty="0"/>
            </a:br>
            <a:endParaRPr lang="en-US" sz="4400" dirty="0"/>
          </a:p>
        </p:txBody>
      </p:sp>
    </p:spTree>
    <p:extLst>
      <p:ext uri="{BB962C8B-B14F-4D97-AF65-F5344CB8AC3E}">
        <p14:creationId xmlns:p14="http://schemas.microsoft.com/office/powerpoint/2010/main" val="20668467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60</TotalTime>
  <Words>446</Words>
  <Application>Microsoft Office PowerPoint</Application>
  <PresentationFormat>On-screen Show (4:3)</PresentationFormat>
  <Paragraphs>63</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Concourse</vt:lpstr>
      <vt:lpstr>Nasogastric Tube Insertion </vt:lpstr>
      <vt:lpstr>PowerPoint Presentation</vt:lpstr>
      <vt:lpstr>Introduction: </vt:lpstr>
      <vt:lpstr>Definition</vt:lpstr>
      <vt:lpstr>PowerPoint Presentation</vt:lpstr>
      <vt:lpstr>Indications: </vt:lpstr>
      <vt:lpstr>Inserting Naso gastric  Tubes: Articles Required: </vt:lpstr>
      <vt:lpstr>PowerPoint Presentation</vt:lpstr>
      <vt:lpstr>Procedure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After procedure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Nasogastric Tube Insertion</dc:title>
  <dc:creator>ELBOSTAN</dc:creator>
  <cp:lastModifiedBy>ismail - [2010]</cp:lastModifiedBy>
  <cp:revision>22</cp:revision>
  <dcterms:created xsi:type="dcterms:W3CDTF">2006-08-16T00:00:00Z</dcterms:created>
  <dcterms:modified xsi:type="dcterms:W3CDTF">2020-03-27T23:47:34Z</dcterms:modified>
</cp:coreProperties>
</file>