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 id="300" r:id="rId46"/>
    <p:sldId id="301" r:id="rId47"/>
    <p:sldId id="302" r:id="rId48"/>
    <p:sldId id="303" r:id="rId49"/>
    <p:sldId id="304" r:id="rId50"/>
    <p:sldId id="305" r:id="rId51"/>
    <p:sldId id="306" r:id="rId52"/>
    <p:sldId id="307" r:id="rId53"/>
    <p:sldId id="308" r:id="rId54"/>
    <p:sldId id="309" r:id="rId55"/>
    <p:sldId id="310" r:id="rId56"/>
    <p:sldId id="311" r:id="rId5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6" d="100"/>
          <a:sy n="76" d="100"/>
        </p:scale>
        <p:origin x="-1206" y="30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1D8BD707-D9CF-40AE-B4C6-C98DA3205C09}" type="datetimeFigureOut">
              <a:rPr lang="en-US" smtClean="0"/>
              <a:pPr/>
              <a:t>3/18/2020</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3/18/2020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3/18/2020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3/18/2020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3/18/2020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3/18/2020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3/18/2020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3/18/2020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3/18/2020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3/18/2020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3/18/2020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B6F15528-21DE-4FAA-801E-634DDDAF4B2B}"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1D8BD707-D9CF-40AE-B4C6-C98DA3205C09}" type="datetimeFigureOut">
              <a:rPr lang="en-US" smtClean="0"/>
              <a:pPr/>
              <a:t>3/18/2020</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B6F15528-21DE-4FAA-801E-634DDDAF4B2B}"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1"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r" rtl="1"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r" rtl="1"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r" rtl="1"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r" rtl="1"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r" rtl="1"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r" rtl="1"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r" rtl="1"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r" rtl="1"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r" rtl="1"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Rectangle 1"/>
          <p:cNvSpPr>
            <a:spLocks noChangeArrowheads="1"/>
          </p:cNvSpPr>
          <p:nvPr/>
        </p:nvSpPr>
        <p:spPr bwMode="auto">
          <a:xfrm>
            <a:off x="0" y="2554279"/>
            <a:ext cx="9144000" cy="110799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66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Mood</a:t>
            </a:r>
            <a:r>
              <a:rPr kumimoji="0" lang="en-US" sz="6600" b="1" i="0" u="none" strike="noStrike" cap="none" normalizeH="0" baseline="0" dirty="0" smtClean="0">
                <a:ln>
                  <a:noFill/>
                </a:ln>
                <a:solidFill>
                  <a:schemeClr val="tx1"/>
                </a:solidFill>
                <a:effectLst/>
                <a:latin typeface="Arial" pitchFamily="34" charset="0"/>
                <a:ea typeface="Times New Roman" pitchFamily="18" charset="0"/>
                <a:cs typeface="+mj-cs"/>
              </a:rPr>
              <a:t> Disorders</a:t>
            </a:r>
            <a:endParaRPr kumimoji="0" lang="en-US" sz="6600" b="0" i="0" u="none" strike="noStrike" cap="none" normalizeH="0" baseline="0" dirty="0" smtClean="0">
              <a:ln>
                <a:noFill/>
              </a:ln>
              <a:solidFill>
                <a:schemeClr val="tx1"/>
              </a:solidFill>
              <a:effectLst/>
              <a:latin typeface="Arial" pitchFamily="34" charset="0"/>
              <a:cs typeface="+mj-cs"/>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1066800"/>
          </a:xfrm>
        </p:spPr>
        <p:txBody>
          <a:bodyPr>
            <a:normAutofit fontScale="90000"/>
          </a:bodyPr>
          <a:lstStyle/>
          <a:p>
            <a:r>
              <a:rPr lang="en-US" b="1" i="1" dirty="0"/>
              <a:t>Depressive </a:t>
            </a:r>
            <a:r>
              <a:rPr lang="en-US" sz="4400" b="1" i="1" dirty="0">
                <a:latin typeface="Times New Roman" pitchFamily="18" charset="0"/>
                <a:cs typeface="Times New Roman" pitchFamily="18" charset="0"/>
              </a:rPr>
              <a:t>disorders</a:t>
            </a:r>
            <a:r>
              <a:rPr lang="en-US" dirty="0"/>
              <a:t/>
            </a:r>
            <a:br>
              <a:rPr lang="en-US" dirty="0"/>
            </a:br>
            <a:endParaRPr lang="ar-EG" dirty="0"/>
          </a:p>
        </p:txBody>
      </p:sp>
      <p:sp>
        <p:nvSpPr>
          <p:cNvPr id="3" name="Content Placeholder 2"/>
          <p:cNvSpPr>
            <a:spLocks noGrp="1"/>
          </p:cNvSpPr>
          <p:nvPr>
            <p:ph idx="1"/>
          </p:nvPr>
        </p:nvSpPr>
        <p:spPr>
          <a:xfrm>
            <a:off x="152400" y="990600"/>
            <a:ext cx="8763000" cy="5638800"/>
          </a:xfrm>
        </p:spPr>
        <p:txBody>
          <a:bodyPr>
            <a:normAutofit fontScale="85000" lnSpcReduction="10000"/>
          </a:bodyPr>
          <a:lstStyle/>
          <a:p>
            <a:pPr algn="l" rtl="0"/>
            <a:r>
              <a:rPr lang="en-US" b="1" u="sng" dirty="0"/>
              <a:t>Introduction </a:t>
            </a:r>
            <a:endParaRPr lang="en-US" dirty="0"/>
          </a:p>
          <a:p>
            <a:pPr algn="just" rtl="0">
              <a:lnSpc>
                <a:spcPct val="160000"/>
              </a:lnSpc>
            </a:pPr>
            <a:r>
              <a:rPr lang="en-US" b="1" dirty="0" smtClean="0">
                <a:latin typeface="Times New Roman" pitchFamily="18" charset="0"/>
                <a:cs typeface="Times New Roman" pitchFamily="18" charset="0"/>
              </a:rPr>
              <a:t>Meaning </a:t>
            </a:r>
            <a:r>
              <a:rPr lang="en-US" b="1" dirty="0">
                <a:latin typeface="Times New Roman" pitchFamily="18" charset="0"/>
                <a:cs typeface="Times New Roman" pitchFamily="18" charset="0"/>
              </a:rPr>
              <a:t>of depression</a:t>
            </a:r>
            <a:r>
              <a:rPr lang="en-US" dirty="0">
                <a:latin typeface="Times New Roman" pitchFamily="18" charset="0"/>
                <a:cs typeface="Times New Roman" pitchFamily="18" charset="0"/>
              </a:rPr>
              <a:t>: the word depression is used in different ways:</a:t>
            </a:r>
          </a:p>
          <a:p>
            <a:pPr lvl="0" algn="just" rtl="0">
              <a:lnSpc>
                <a:spcPct val="160000"/>
              </a:lnSpc>
            </a:pPr>
            <a:r>
              <a:rPr lang="en-US" dirty="0">
                <a:latin typeface="Times New Roman" pitchFamily="18" charset="0"/>
                <a:cs typeface="Times New Roman" pitchFamily="18" charset="0"/>
              </a:rPr>
              <a:t>In the common speech it is used to describe the state of sadness that all persons experience when they loss something of importance to them. </a:t>
            </a:r>
          </a:p>
          <a:p>
            <a:pPr lvl="0" algn="just" rtl="0">
              <a:lnSpc>
                <a:spcPct val="160000"/>
              </a:lnSpc>
            </a:pPr>
            <a:r>
              <a:rPr lang="en-US" dirty="0">
                <a:latin typeface="Times New Roman" pitchFamily="18" charset="0"/>
                <a:cs typeface="Times New Roman" pitchFamily="18" charset="0"/>
              </a:rPr>
              <a:t>It is used as the name for clinical state or disorders (depressive disorders) that consist of a group of symptoms. </a:t>
            </a:r>
          </a:p>
          <a:p>
            <a:pPr lvl="0" algn="just" rtl="0">
              <a:lnSpc>
                <a:spcPct val="160000"/>
              </a:lnSpc>
            </a:pPr>
            <a:r>
              <a:rPr lang="en-US" dirty="0">
                <a:latin typeface="Times New Roman" pitchFamily="18" charset="0"/>
                <a:cs typeface="Times New Roman" pitchFamily="18" charset="0"/>
              </a:rPr>
              <a:t>It is not just low mood, it goes beyond sadness  it is seriously affects an individual's feeling about his or herself, sometimes this depression can deepen and widen to poison self attitude and feelings about life and spiritual distress.</a:t>
            </a:r>
          </a:p>
          <a:p>
            <a:endParaRPr lang="ar-EG"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914400"/>
          </a:xfrm>
        </p:spPr>
        <p:txBody>
          <a:bodyPr>
            <a:normAutofit fontScale="90000"/>
          </a:bodyPr>
          <a:lstStyle/>
          <a:p>
            <a:r>
              <a:rPr lang="en-US" b="1" u="sng" dirty="0"/>
              <a:t>Types of </a:t>
            </a:r>
            <a:r>
              <a:rPr lang="en-US" sz="4000" b="1" u="sng" dirty="0">
                <a:latin typeface="Times New Roman" pitchFamily="18" charset="0"/>
                <a:cs typeface="Times New Roman" pitchFamily="18" charset="0"/>
              </a:rPr>
              <a:t>depressive</a:t>
            </a:r>
            <a:r>
              <a:rPr lang="en-US" b="1" u="sng" dirty="0"/>
              <a:t> disorders:</a:t>
            </a:r>
            <a:r>
              <a:rPr lang="en-US" dirty="0"/>
              <a:t/>
            </a:r>
            <a:br>
              <a:rPr lang="en-US" dirty="0"/>
            </a:br>
            <a:endParaRPr lang="ar-EG" dirty="0"/>
          </a:p>
        </p:txBody>
      </p:sp>
      <p:sp>
        <p:nvSpPr>
          <p:cNvPr id="3" name="Content Placeholder 2"/>
          <p:cNvSpPr>
            <a:spLocks noGrp="1"/>
          </p:cNvSpPr>
          <p:nvPr>
            <p:ph idx="1"/>
          </p:nvPr>
        </p:nvSpPr>
        <p:spPr>
          <a:xfrm>
            <a:off x="381000" y="1066800"/>
            <a:ext cx="8458200" cy="5562600"/>
          </a:xfrm>
        </p:spPr>
        <p:txBody>
          <a:bodyPr>
            <a:normAutofit fontScale="92500" lnSpcReduction="20000"/>
          </a:bodyPr>
          <a:lstStyle/>
          <a:p>
            <a:pPr algn="just" rtl="0">
              <a:lnSpc>
                <a:spcPct val="200000"/>
              </a:lnSpc>
            </a:pPr>
            <a:r>
              <a:rPr lang="en-US" b="1" i="1" dirty="0"/>
              <a:t>1- </a:t>
            </a:r>
            <a:r>
              <a:rPr lang="en-US" b="1" i="1" dirty="0">
                <a:latin typeface="Times New Roman" pitchFamily="18" charset="0"/>
                <a:cs typeface="Times New Roman" pitchFamily="18" charset="0"/>
              </a:rPr>
              <a:t>Disruptive mood </a:t>
            </a:r>
            <a:r>
              <a:rPr lang="en-US" b="1" i="1" dirty="0" err="1">
                <a:latin typeface="Times New Roman" pitchFamily="18" charset="0"/>
                <a:cs typeface="Times New Roman" pitchFamily="18" charset="0"/>
              </a:rPr>
              <a:t>dysregulation</a:t>
            </a:r>
            <a:r>
              <a:rPr lang="en-US" b="1" i="1" dirty="0">
                <a:latin typeface="Times New Roman" pitchFamily="18" charset="0"/>
                <a:cs typeface="Times New Roman" pitchFamily="18" charset="0"/>
              </a:rPr>
              <a:t> disorder – DMDD </a:t>
            </a:r>
            <a:endParaRPr lang="en-US" dirty="0">
              <a:latin typeface="Times New Roman" pitchFamily="18" charset="0"/>
              <a:cs typeface="Times New Roman" pitchFamily="18" charset="0"/>
            </a:endParaRPr>
          </a:p>
          <a:p>
            <a:pPr algn="just" rtl="0">
              <a:lnSpc>
                <a:spcPct val="200000"/>
              </a:lnSpc>
            </a:pPr>
            <a:r>
              <a:rPr lang="en-US" dirty="0">
                <a:latin typeface="Times New Roman" pitchFamily="18" charset="0"/>
                <a:cs typeface="Times New Roman" pitchFamily="18" charset="0"/>
              </a:rPr>
              <a:t>In order to address concerns about the potential for over diagnosis of (and treat­ment) for bipolar disorder in children, a new diagnosis, disruptive mood </a:t>
            </a:r>
            <a:r>
              <a:rPr lang="en-US" dirty="0" err="1">
                <a:latin typeface="Times New Roman" pitchFamily="18" charset="0"/>
                <a:cs typeface="Times New Roman" pitchFamily="18" charset="0"/>
              </a:rPr>
              <a:t>dysregulation</a:t>
            </a:r>
            <a:r>
              <a:rPr lang="en-US" dirty="0">
                <a:latin typeface="Times New Roman" pitchFamily="18" charset="0"/>
                <a:cs typeface="Times New Roman" pitchFamily="18" charset="0"/>
              </a:rPr>
              <a:t> disorder, was introduced. Such symptoms in children and adolescents- persistent ir­ritability and frequent episodes of extreme behavioral </a:t>
            </a:r>
            <a:r>
              <a:rPr lang="en-US" dirty="0" err="1">
                <a:latin typeface="Times New Roman" pitchFamily="18" charset="0"/>
                <a:cs typeface="Times New Roman" pitchFamily="18" charset="0"/>
              </a:rPr>
              <a:t>dyscontrol</a:t>
            </a:r>
            <a:r>
              <a:rPr lang="en-US" dirty="0">
                <a:latin typeface="Times New Roman" pitchFamily="18" charset="0"/>
                <a:cs typeface="Times New Roman" pitchFamily="18" charset="0"/>
              </a:rPr>
              <a:t> typically are related to </a:t>
            </a:r>
            <a:r>
              <a:rPr lang="en-US" dirty="0" err="1">
                <a:latin typeface="Times New Roman" pitchFamily="18" charset="0"/>
                <a:cs typeface="Times New Roman" pitchFamily="18" charset="0"/>
              </a:rPr>
              <a:t>unipolar</a:t>
            </a:r>
            <a:r>
              <a:rPr lang="en-US" dirty="0">
                <a:latin typeface="Times New Roman" pitchFamily="18" charset="0"/>
                <a:cs typeface="Times New Roman" pitchFamily="18" charset="0"/>
              </a:rPr>
              <a:t> or anxiety disorders as they mature.</a:t>
            </a:r>
          </a:p>
          <a:p>
            <a:pPr algn="just">
              <a:lnSpc>
                <a:spcPct val="200000"/>
              </a:lnSpc>
            </a:pPr>
            <a:endParaRPr lang="ar-EG" dirty="0">
              <a:latin typeface="Times New Roman" pitchFamily="18" charset="0"/>
              <a:cs typeface="Times New Roman" pitchFamily="18"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533400"/>
            <a:ext cx="8686800" cy="5791200"/>
          </a:xfrm>
        </p:spPr>
        <p:txBody>
          <a:bodyPr>
            <a:normAutofit fontScale="92500"/>
          </a:bodyPr>
          <a:lstStyle/>
          <a:p>
            <a:pPr algn="just" rtl="0">
              <a:lnSpc>
                <a:spcPct val="200000"/>
              </a:lnSpc>
            </a:pPr>
            <a:r>
              <a:rPr lang="en-US" b="1" i="1" dirty="0">
                <a:latin typeface="Times New Roman" pitchFamily="18" charset="0"/>
                <a:cs typeface="Times New Roman" pitchFamily="18" charset="0"/>
              </a:rPr>
              <a:t>2-Major depressive disorder– MDD, with major depressive episode – MDE:</a:t>
            </a:r>
            <a:r>
              <a:rPr lang="en-US" dirty="0">
                <a:latin typeface="Times New Roman" pitchFamily="18" charset="0"/>
                <a:cs typeface="Times New Roman" pitchFamily="18" charset="0"/>
              </a:rPr>
              <a:t>    </a:t>
            </a:r>
          </a:p>
          <a:p>
            <a:pPr algn="just" rtl="0">
              <a:lnSpc>
                <a:spcPct val="200000"/>
              </a:lnSpc>
            </a:pPr>
            <a:r>
              <a:rPr lang="en-US" dirty="0">
                <a:latin typeface="Times New Roman" pitchFamily="18" charset="0"/>
                <a:cs typeface="Times New Roman" pitchFamily="18" charset="0"/>
              </a:rPr>
              <a:t>  This disorder is characterized by sad mood or loss of interest or pleasure in      usual activities. Evidence of impaired social and occupational functioning has existed for at least 2 weeks. There is no history of manic behavior and the symptoms cannot be attribute to use of substance or a general medical condition.</a:t>
            </a:r>
          </a:p>
          <a:p>
            <a:pPr algn="just">
              <a:lnSpc>
                <a:spcPct val="200000"/>
              </a:lnSpc>
            </a:pPr>
            <a:endParaRPr lang="ar-EG"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
            <a:ext cx="8229600" cy="5486400"/>
          </a:xfrm>
        </p:spPr>
        <p:txBody>
          <a:bodyPr>
            <a:noAutofit/>
          </a:bodyPr>
          <a:lstStyle/>
          <a:p>
            <a:pPr lvl="0" algn="just" rtl="0">
              <a:lnSpc>
                <a:spcPct val="150000"/>
              </a:lnSpc>
            </a:pPr>
            <a:r>
              <a:rPr lang="en-US" sz="2400" b="1" dirty="0">
                <a:latin typeface="Times New Roman" pitchFamily="18" charset="0"/>
                <a:cs typeface="Times New Roman" pitchFamily="18" charset="0"/>
              </a:rPr>
              <a:t>The feeling of sadness is accompanied by five or more symptoms from the following:</a:t>
            </a:r>
            <a:endParaRPr lang="en-US" sz="2400" dirty="0">
              <a:latin typeface="Times New Roman" pitchFamily="18" charset="0"/>
              <a:cs typeface="Times New Roman" pitchFamily="18" charset="0"/>
            </a:endParaRPr>
          </a:p>
          <a:p>
            <a:pPr lvl="1" algn="just" rtl="0">
              <a:lnSpc>
                <a:spcPct val="150000"/>
              </a:lnSpc>
            </a:pPr>
            <a:r>
              <a:rPr lang="en-US" dirty="0">
                <a:latin typeface="Times New Roman" pitchFamily="18" charset="0"/>
                <a:cs typeface="Times New Roman" pitchFamily="18" charset="0"/>
              </a:rPr>
              <a:t>Feeling of guilt, helplessness, or hopelessness.</a:t>
            </a:r>
          </a:p>
          <a:p>
            <a:pPr lvl="1" algn="just" rtl="0">
              <a:lnSpc>
                <a:spcPct val="150000"/>
              </a:lnSpc>
            </a:pPr>
            <a:r>
              <a:rPr lang="en-US" dirty="0">
                <a:latin typeface="Times New Roman" pitchFamily="18" charset="0"/>
                <a:cs typeface="Times New Roman" pitchFamily="18" charset="0"/>
              </a:rPr>
              <a:t>Poor concentration.</a:t>
            </a:r>
          </a:p>
          <a:p>
            <a:pPr lvl="1" algn="just" rtl="0">
              <a:lnSpc>
                <a:spcPct val="150000"/>
              </a:lnSpc>
            </a:pPr>
            <a:r>
              <a:rPr lang="en-US" dirty="0">
                <a:latin typeface="Times New Roman" pitchFamily="18" charset="0"/>
                <a:cs typeface="Times New Roman" pitchFamily="18" charset="0"/>
              </a:rPr>
              <a:t>Sleep disturbance.</a:t>
            </a:r>
          </a:p>
          <a:p>
            <a:pPr lvl="1" algn="just" rtl="0">
              <a:lnSpc>
                <a:spcPct val="150000"/>
              </a:lnSpc>
            </a:pPr>
            <a:r>
              <a:rPr lang="en-US" dirty="0">
                <a:latin typeface="Times New Roman" pitchFamily="18" charset="0"/>
                <a:cs typeface="Times New Roman" pitchFamily="18" charset="0"/>
              </a:rPr>
              <a:t>Lethargy.</a:t>
            </a:r>
          </a:p>
          <a:p>
            <a:pPr lvl="1" algn="just" rtl="0">
              <a:lnSpc>
                <a:spcPct val="150000"/>
              </a:lnSpc>
            </a:pPr>
            <a:r>
              <a:rPr lang="en-US" dirty="0">
                <a:latin typeface="Times New Roman" pitchFamily="18" charset="0"/>
                <a:cs typeface="Times New Roman" pitchFamily="18" charset="0"/>
              </a:rPr>
              <a:t>Appetite loss.</a:t>
            </a:r>
          </a:p>
          <a:p>
            <a:pPr lvl="1" algn="just" rtl="0">
              <a:lnSpc>
                <a:spcPct val="150000"/>
              </a:lnSpc>
            </a:pPr>
            <a:r>
              <a:rPr lang="en-US" dirty="0" err="1">
                <a:latin typeface="Times New Roman" pitchFamily="18" charset="0"/>
                <a:cs typeface="Times New Roman" pitchFamily="18" charset="0"/>
              </a:rPr>
              <a:t>Anhedonia</a:t>
            </a:r>
            <a:r>
              <a:rPr lang="en-US" dirty="0">
                <a:latin typeface="Times New Roman" pitchFamily="18" charset="0"/>
                <a:cs typeface="Times New Roman" pitchFamily="18" charset="0"/>
              </a:rPr>
              <a:t> (inability to feel pleasure).</a:t>
            </a:r>
          </a:p>
          <a:p>
            <a:pPr lvl="1" algn="just" rtl="0">
              <a:lnSpc>
                <a:spcPct val="150000"/>
              </a:lnSpc>
            </a:pPr>
            <a:r>
              <a:rPr lang="en-US" dirty="0">
                <a:latin typeface="Times New Roman" pitchFamily="18" charset="0"/>
                <a:cs typeface="Times New Roman" pitchFamily="18" charset="0"/>
              </a:rPr>
              <a:t>Loss of mood reactivity (failure to feel a mood uplift in response to something positive) .</a:t>
            </a:r>
          </a:p>
          <a:p>
            <a:pPr lvl="1" algn="just" rtl="0">
              <a:lnSpc>
                <a:spcPct val="150000"/>
              </a:lnSpc>
            </a:pPr>
            <a:r>
              <a:rPr lang="en-US" dirty="0">
                <a:latin typeface="Times New Roman" pitchFamily="18" charset="0"/>
                <a:cs typeface="Times New Roman" pitchFamily="18" charset="0"/>
              </a:rPr>
              <a:t>Thoughts of death.</a:t>
            </a:r>
          </a:p>
          <a:p>
            <a:pPr algn="just" rtl="0">
              <a:lnSpc>
                <a:spcPct val="150000"/>
              </a:lnSpc>
            </a:pPr>
            <a:r>
              <a:rPr lang="en-US" sz="2400" dirty="0">
                <a:latin typeface="Times New Roman" pitchFamily="18" charset="0"/>
                <a:cs typeface="Times New Roman" pitchFamily="18" charset="0"/>
              </a:rPr>
              <a:t> </a:t>
            </a:r>
          </a:p>
          <a:p>
            <a:endParaRPr lang="ar-EG" sz="1600"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14400"/>
            <a:ext cx="8229600" cy="932688"/>
          </a:xfrm>
        </p:spPr>
        <p:txBody>
          <a:bodyPr>
            <a:normAutofit fontScale="90000"/>
          </a:bodyPr>
          <a:lstStyle/>
          <a:p>
            <a:r>
              <a:rPr lang="en-US" b="1" i="1" u="sng" dirty="0"/>
              <a:t>Etiological </a:t>
            </a:r>
            <a:r>
              <a:rPr lang="en-US" sz="4000" b="1" i="1" u="sng" dirty="0">
                <a:latin typeface="Times New Roman" pitchFamily="18" charset="0"/>
                <a:cs typeface="Times New Roman" pitchFamily="18" charset="0"/>
              </a:rPr>
              <a:t>factors</a:t>
            </a:r>
            <a:r>
              <a:rPr lang="en-US" b="1" i="1" u="sng" dirty="0"/>
              <a:t> of depression:</a:t>
            </a:r>
            <a:r>
              <a:rPr lang="en-US" b="1" i="1" dirty="0"/>
              <a:t>       </a:t>
            </a:r>
            <a:r>
              <a:rPr lang="en-US" dirty="0"/>
              <a:t/>
            </a:r>
            <a:br>
              <a:rPr lang="en-US" dirty="0"/>
            </a:br>
            <a:endParaRPr lang="ar-EG" dirty="0"/>
          </a:p>
        </p:txBody>
      </p:sp>
      <p:sp>
        <p:nvSpPr>
          <p:cNvPr id="3" name="Content Placeholder 2"/>
          <p:cNvSpPr>
            <a:spLocks noGrp="1"/>
          </p:cNvSpPr>
          <p:nvPr>
            <p:ph idx="1"/>
          </p:nvPr>
        </p:nvSpPr>
        <p:spPr>
          <a:xfrm>
            <a:off x="304800" y="762000"/>
            <a:ext cx="8382000" cy="5562600"/>
          </a:xfrm>
        </p:spPr>
        <p:txBody>
          <a:bodyPr>
            <a:normAutofit lnSpcReduction="10000"/>
          </a:bodyPr>
          <a:lstStyle/>
          <a:p>
            <a:pPr algn="just" rtl="0">
              <a:lnSpc>
                <a:spcPct val="150000"/>
              </a:lnSpc>
            </a:pPr>
            <a:r>
              <a:rPr lang="en-US" b="1" i="1" dirty="0">
                <a:latin typeface="Times New Roman" pitchFamily="18" charset="0"/>
                <a:cs typeface="Times New Roman" pitchFamily="18" charset="0"/>
              </a:rPr>
              <a:t>A- Biological factors </a:t>
            </a:r>
            <a:endParaRPr lang="en-US" dirty="0">
              <a:latin typeface="Times New Roman" pitchFamily="18" charset="0"/>
              <a:cs typeface="Times New Roman" pitchFamily="18" charset="0"/>
            </a:endParaRPr>
          </a:p>
          <a:p>
            <a:pPr algn="just" rtl="0">
              <a:lnSpc>
                <a:spcPct val="150000"/>
              </a:lnSpc>
            </a:pPr>
            <a:r>
              <a:rPr lang="en-US" b="1" i="1" u="sng" dirty="0">
                <a:latin typeface="Times New Roman" pitchFamily="18" charset="0"/>
                <a:cs typeface="Times New Roman" pitchFamily="18" charset="0"/>
              </a:rPr>
              <a:t>I- Genetic theory</a:t>
            </a:r>
            <a:endParaRPr lang="en-US" dirty="0">
              <a:latin typeface="Times New Roman" pitchFamily="18" charset="0"/>
              <a:cs typeface="Times New Roman" pitchFamily="18" charset="0"/>
            </a:endParaRPr>
          </a:p>
          <a:p>
            <a:pPr algn="just" rtl="0">
              <a:lnSpc>
                <a:spcPct val="150000"/>
              </a:lnSpc>
            </a:pPr>
            <a:r>
              <a:rPr lang="en-US" dirty="0">
                <a:latin typeface="Times New Roman" pitchFamily="18" charset="0"/>
                <a:cs typeface="Times New Roman" pitchFamily="18" charset="0"/>
              </a:rPr>
              <a:t>         The family tree plays a role in preparing the individual for mood disorders. The genetic theory supported by the following studies.</a:t>
            </a:r>
          </a:p>
          <a:p>
            <a:pPr lvl="0" algn="just" rtl="0">
              <a:lnSpc>
                <a:spcPct val="150000"/>
              </a:lnSpc>
            </a:pPr>
            <a:r>
              <a:rPr lang="en-US" dirty="0">
                <a:latin typeface="Times New Roman" pitchFamily="18" charset="0"/>
                <a:cs typeface="Times New Roman" pitchFamily="18" charset="0"/>
              </a:rPr>
              <a:t>The incidence is greater in relatives than in the general population.</a:t>
            </a:r>
          </a:p>
          <a:p>
            <a:pPr lvl="0" algn="just" rtl="0">
              <a:lnSpc>
                <a:spcPct val="150000"/>
              </a:lnSpc>
            </a:pPr>
            <a:r>
              <a:rPr lang="en-US" dirty="0">
                <a:latin typeface="Times New Roman" pitchFamily="18" charset="0"/>
                <a:cs typeface="Times New Roman" pitchFamily="18" charset="0"/>
              </a:rPr>
              <a:t>Up to 25%of those with major depressive disorders have a first-degree relative with a mood disorders.</a:t>
            </a:r>
          </a:p>
          <a:p>
            <a:endParaRPr lang="ar-EG"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229600" cy="6019800"/>
          </a:xfrm>
        </p:spPr>
        <p:txBody>
          <a:bodyPr>
            <a:normAutofit fontScale="92500"/>
          </a:bodyPr>
          <a:lstStyle/>
          <a:p>
            <a:pPr lvl="0" algn="just" rtl="0">
              <a:lnSpc>
                <a:spcPct val="200000"/>
              </a:lnSpc>
            </a:pPr>
            <a:r>
              <a:rPr lang="en-US" dirty="0">
                <a:latin typeface="Times New Roman" pitchFamily="18" charset="0"/>
                <a:cs typeface="Times New Roman" pitchFamily="18" charset="0"/>
              </a:rPr>
              <a:t>Studies of identical twins (whose genes are the same ) show that if one twin suffer from depression ,the chance that the other twin will develop the illness is 50% to 90% </a:t>
            </a:r>
          </a:p>
          <a:p>
            <a:pPr lvl="0" algn="just" rtl="0">
              <a:lnSpc>
                <a:spcPct val="200000"/>
              </a:lnSpc>
            </a:pPr>
            <a:r>
              <a:rPr lang="en-US" dirty="0">
                <a:latin typeface="Times New Roman" pitchFamily="18" charset="0"/>
                <a:cs typeface="Times New Roman" pitchFamily="18" charset="0"/>
              </a:rPr>
              <a:t>Adoption studies also support the view that depressive illness is inherited. Children of affectively ill parents who are adopted into families having no history of these illnesses still show three times as many depressive disorders as biological children in the same families.</a:t>
            </a:r>
          </a:p>
          <a:p>
            <a:pPr algn="just">
              <a:lnSpc>
                <a:spcPct val="200000"/>
              </a:lnSpc>
            </a:pPr>
            <a:endParaRPr lang="ar-EG"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533400"/>
            <a:ext cx="8763000" cy="5791200"/>
          </a:xfrm>
        </p:spPr>
        <p:txBody>
          <a:bodyPr>
            <a:normAutofit/>
          </a:bodyPr>
          <a:lstStyle/>
          <a:p>
            <a:pPr algn="just" rtl="0">
              <a:lnSpc>
                <a:spcPct val="200000"/>
              </a:lnSpc>
            </a:pPr>
            <a:r>
              <a:rPr lang="en-US" b="1" i="1" u="sng" dirty="0">
                <a:latin typeface="Times New Roman" pitchFamily="18" charset="0"/>
                <a:cs typeface="Times New Roman" pitchFamily="18" charset="0"/>
              </a:rPr>
              <a:t>II- Role of neurotransmitters in the cause of depression.</a:t>
            </a:r>
            <a:endParaRPr lang="en-US" dirty="0">
              <a:latin typeface="Times New Roman" pitchFamily="18" charset="0"/>
              <a:cs typeface="Times New Roman" pitchFamily="18" charset="0"/>
            </a:endParaRPr>
          </a:p>
          <a:p>
            <a:pPr algn="just">
              <a:lnSpc>
                <a:spcPct val="200000"/>
              </a:lnSpc>
            </a:pPr>
            <a:r>
              <a:rPr lang="en-US" dirty="0">
                <a:latin typeface="Times New Roman" pitchFamily="18" charset="0"/>
                <a:cs typeface="Times New Roman" pitchFamily="18" charset="0"/>
              </a:rPr>
              <a:t>In depression there is a deficit of one or more of neurotransmitters mainly </a:t>
            </a:r>
            <a:r>
              <a:rPr lang="en-US" b="1" dirty="0">
                <a:latin typeface="Times New Roman" pitchFamily="18" charset="0"/>
                <a:cs typeface="Times New Roman" pitchFamily="18" charset="0"/>
              </a:rPr>
              <a:t>serotonin </a:t>
            </a:r>
            <a:r>
              <a:rPr lang="en-US" dirty="0">
                <a:latin typeface="Times New Roman" pitchFamily="18" charset="0"/>
                <a:cs typeface="Times New Roman" pitchFamily="18" charset="0"/>
              </a:rPr>
              <a:t>&amp; </a:t>
            </a:r>
            <a:r>
              <a:rPr lang="en-US" b="1" dirty="0" err="1">
                <a:latin typeface="Times New Roman" pitchFamily="18" charset="0"/>
                <a:cs typeface="Times New Roman" pitchFamily="18" charset="0"/>
              </a:rPr>
              <a:t>norepinephrine</a:t>
            </a:r>
            <a:r>
              <a:rPr lang="en-US" dirty="0">
                <a:latin typeface="Times New Roman" pitchFamily="18" charset="0"/>
                <a:cs typeface="Times New Roman" pitchFamily="18" charset="0"/>
              </a:rPr>
              <a:t>. Serotonin is an important regulator of sleep, appetite, and libido. A serotonin circuit dysfunction can result in poor impulses control, low sex drive, decreased appetite, and </a:t>
            </a:r>
            <a:r>
              <a:rPr lang="en-US" dirty="0" smtClean="0">
                <a:latin typeface="Times New Roman" pitchFamily="18" charset="0"/>
                <a:cs typeface="Times New Roman" pitchFamily="18" charset="0"/>
              </a:rPr>
              <a:t>irritability.                                                                                  </a:t>
            </a:r>
            <a:endParaRPr lang="ar-EG"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533400"/>
            <a:ext cx="8610600" cy="5791200"/>
          </a:xfrm>
        </p:spPr>
        <p:txBody>
          <a:bodyPr>
            <a:normAutofit/>
          </a:bodyPr>
          <a:lstStyle/>
          <a:p>
            <a:pPr lvl="0" algn="just">
              <a:lnSpc>
                <a:spcPct val="200000"/>
              </a:lnSpc>
            </a:pPr>
            <a:r>
              <a:rPr lang="en-US" dirty="0"/>
              <a:t>Decreased levels of </a:t>
            </a:r>
            <a:r>
              <a:rPr lang="en-US" dirty="0" err="1"/>
              <a:t>norepinephrine</a:t>
            </a:r>
            <a:r>
              <a:rPr lang="en-US" dirty="0"/>
              <a:t> account for </a:t>
            </a:r>
            <a:r>
              <a:rPr lang="en-US" dirty="0" err="1"/>
              <a:t>anergia</a:t>
            </a:r>
            <a:r>
              <a:rPr lang="en-US" dirty="0"/>
              <a:t>, </a:t>
            </a:r>
            <a:r>
              <a:rPr lang="en-US" dirty="0" err="1"/>
              <a:t>anhedonia</a:t>
            </a:r>
            <a:r>
              <a:rPr lang="en-US" dirty="0"/>
              <a:t>, decreased concentration and diminished libido in depression. The use of antidepressant drugs supported this biological factors because all antidepressant drugs increase the amount of time that serotonin &amp; </a:t>
            </a:r>
            <a:r>
              <a:rPr lang="en-US" dirty="0" err="1"/>
              <a:t>norepinephrine</a:t>
            </a:r>
            <a:r>
              <a:rPr lang="en-US" dirty="0"/>
              <a:t> are available to the postsynaptic receptors in the central nervous system.</a:t>
            </a:r>
          </a:p>
          <a:p>
            <a:endParaRPr lang="ar-EG"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533400"/>
            <a:ext cx="8458200" cy="5791200"/>
          </a:xfrm>
        </p:spPr>
        <p:txBody>
          <a:bodyPr>
            <a:normAutofit fontScale="92500" lnSpcReduction="20000"/>
          </a:bodyPr>
          <a:lstStyle/>
          <a:p>
            <a:pPr algn="just" rtl="0">
              <a:lnSpc>
                <a:spcPct val="200000"/>
              </a:lnSpc>
            </a:pPr>
            <a:r>
              <a:rPr lang="en-US" b="1" i="1" u="sng" dirty="0">
                <a:latin typeface="Times New Roman" pitchFamily="18" charset="0"/>
                <a:cs typeface="Times New Roman" pitchFamily="18" charset="0"/>
              </a:rPr>
              <a:t>III-</a:t>
            </a:r>
            <a:r>
              <a:rPr lang="en-US" b="1" i="1" u="sng" dirty="0" err="1">
                <a:latin typeface="Times New Roman" pitchFamily="18" charset="0"/>
                <a:cs typeface="Times New Roman" pitchFamily="18" charset="0"/>
              </a:rPr>
              <a:t>Endocrinological</a:t>
            </a:r>
            <a:r>
              <a:rPr lang="en-US" b="1" i="1" u="sng" dirty="0">
                <a:latin typeface="Times New Roman" pitchFamily="18" charset="0"/>
                <a:cs typeface="Times New Roman" pitchFamily="18" charset="0"/>
              </a:rPr>
              <a:t> factors.</a:t>
            </a:r>
            <a:endParaRPr lang="en-US" dirty="0">
              <a:latin typeface="Times New Roman" pitchFamily="18" charset="0"/>
              <a:cs typeface="Times New Roman" pitchFamily="18" charset="0"/>
            </a:endParaRPr>
          </a:p>
          <a:p>
            <a:pPr algn="just" rtl="0">
              <a:lnSpc>
                <a:spcPct val="200000"/>
              </a:lnSpc>
            </a:pPr>
            <a:r>
              <a:rPr lang="en-US" dirty="0">
                <a:latin typeface="Times New Roman" pitchFamily="18" charset="0"/>
                <a:cs typeface="Times New Roman" pitchFamily="18" charset="0"/>
              </a:rPr>
              <a:t>Endocrine functioning has long been thought to play a role in depression</a:t>
            </a:r>
          </a:p>
          <a:p>
            <a:pPr lvl="0" algn="just" rtl="0">
              <a:lnSpc>
                <a:spcPct val="200000"/>
              </a:lnSpc>
            </a:pPr>
            <a:r>
              <a:rPr lang="en-US" dirty="0">
                <a:latin typeface="Times New Roman" pitchFamily="18" charset="0"/>
                <a:cs typeface="Times New Roman" pitchFamily="18" charset="0"/>
              </a:rPr>
              <a:t>Evidenced of increased </a:t>
            </a:r>
            <a:r>
              <a:rPr lang="en-US" dirty="0" err="1">
                <a:latin typeface="Times New Roman" pitchFamily="18" charset="0"/>
                <a:cs typeface="Times New Roman" pitchFamily="18" charset="0"/>
              </a:rPr>
              <a:t>cortisol</a:t>
            </a:r>
            <a:r>
              <a:rPr lang="en-US" dirty="0">
                <a:latin typeface="Times New Roman" pitchFamily="18" charset="0"/>
                <a:cs typeface="Times New Roman" pitchFamily="18" charset="0"/>
              </a:rPr>
              <a:t> secretion is apparent in 20% to 40% of depressed out patients and  40% to 60% of depressed inpatients</a:t>
            </a:r>
          </a:p>
          <a:p>
            <a:pPr lvl="0" algn="just" rtl="0">
              <a:lnSpc>
                <a:spcPct val="200000"/>
              </a:lnSpc>
            </a:pPr>
            <a:r>
              <a:rPr lang="en-US" dirty="0">
                <a:latin typeface="Times New Roman" pitchFamily="18" charset="0"/>
                <a:cs typeface="Times New Roman" pitchFamily="18" charset="0"/>
              </a:rPr>
              <a:t>Diminished in thyroid stimulating hormone is observed in approximately 25% of depressed persons. </a:t>
            </a:r>
          </a:p>
          <a:p>
            <a:pPr algn="just">
              <a:lnSpc>
                <a:spcPct val="200000"/>
              </a:lnSpc>
            </a:pPr>
            <a:endParaRPr lang="ar-EG" dirty="0">
              <a:latin typeface="Times New Roman" pitchFamily="18" charset="0"/>
              <a:cs typeface="Times New Roman" pitchFamily="18"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457200"/>
            <a:ext cx="8610600" cy="6172200"/>
          </a:xfrm>
        </p:spPr>
        <p:txBody>
          <a:bodyPr>
            <a:normAutofit fontScale="92500" lnSpcReduction="10000"/>
          </a:bodyPr>
          <a:lstStyle/>
          <a:p>
            <a:pPr algn="just" rtl="0">
              <a:lnSpc>
                <a:spcPct val="150000"/>
              </a:lnSpc>
            </a:pPr>
            <a:r>
              <a:rPr lang="en-US" b="1" i="1" u="sng" dirty="0">
                <a:latin typeface="Times New Roman" pitchFamily="18" charset="0"/>
                <a:cs typeface="Times New Roman" pitchFamily="18" charset="0"/>
              </a:rPr>
              <a:t>IV- Physiological influences.</a:t>
            </a:r>
            <a:endParaRPr lang="en-US" dirty="0">
              <a:latin typeface="Times New Roman" pitchFamily="18" charset="0"/>
              <a:cs typeface="Times New Roman" pitchFamily="18" charset="0"/>
            </a:endParaRPr>
          </a:p>
          <a:p>
            <a:pPr algn="just">
              <a:lnSpc>
                <a:spcPct val="150000"/>
              </a:lnSpc>
            </a:pPr>
            <a:r>
              <a:rPr lang="en-US" dirty="0">
                <a:latin typeface="Times New Roman" pitchFamily="18" charset="0"/>
                <a:cs typeface="Times New Roman" pitchFamily="18" charset="0"/>
              </a:rPr>
              <a:t>       Depressive symptoms that occur as a consequence of </a:t>
            </a:r>
            <a:r>
              <a:rPr lang="en-US" dirty="0" err="1">
                <a:latin typeface="Times New Roman" pitchFamily="18" charset="0"/>
                <a:cs typeface="Times New Roman" pitchFamily="18" charset="0"/>
              </a:rPr>
              <a:t>nonmood</a:t>
            </a:r>
            <a:r>
              <a:rPr lang="en-US" dirty="0">
                <a:latin typeface="Times New Roman" pitchFamily="18" charset="0"/>
                <a:cs typeface="Times New Roman" pitchFamily="18" charset="0"/>
              </a:rPr>
              <a:t> disorder or as an adverse effect of certain medication are called a </a:t>
            </a:r>
            <a:r>
              <a:rPr lang="en-US" b="1" i="1" dirty="0">
                <a:latin typeface="Times New Roman" pitchFamily="18" charset="0"/>
                <a:cs typeface="Times New Roman" pitchFamily="18" charset="0"/>
              </a:rPr>
              <a:t>secondary</a:t>
            </a:r>
            <a:r>
              <a:rPr lang="en-US" dirty="0">
                <a:latin typeface="Times New Roman" pitchFamily="18" charset="0"/>
                <a:cs typeface="Times New Roman" pitchFamily="18" charset="0"/>
              </a:rPr>
              <a:t> depression. Secondary depression may be related to </a:t>
            </a:r>
            <a:r>
              <a:rPr lang="en-US" b="1" dirty="0">
                <a:latin typeface="Times New Roman" pitchFamily="18" charset="0"/>
                <a:cs typeface="Times New Roman" pitchFamily="18" charset="0"/>
              </a:rPr>
              <a:t>medication side effects</a:t>
            </a:r>
            <a:r>
              <a:rPr lang="en-US" dirty="0">
                <a:latin typeface="Times New Roman" pitchFamily="18" charset="0"/>
                <a:cs typeface="Times New Roman" pitchFamily="18" charset="0"/>
              </a:rPr>
              <a:t> (as </a:t>
            </a:r>
            <a:r>
              <a:rPr lang="en-US" dirty="0" err="1">
                <a:latin typeface="Times New Roman" pitchFamily="18" charset="0"/>
                <a:cs typeface="Times New Roman" pitchFamily="18" charset="0"/>
              </a:rPr>
              <a:t>antiparkinosonias</a:t>
            </a:r>
            <a:r>
              <a:rPr lang="en-US" dirty="0">
                <a:latin typeface="Times New Roman" pitchFamily="18" charset="0"/>
                <a:cs typeface="Times New Roman" pitchFamily="18" charset="0"/>
              </a:rPr>
              <a:t>, hormones as estrogen &amp; progesterone, cortisone, </a:t>
            </a:r>
            <a:r>
              <a:rPr lang="en-US" dirty="0" err="1">
                <a:latin typeface="Times New Roman" pitchFamily="18" charset="0"/>
                <a:cs typeface="Times New Roman" pitchFamily="18" charset="0"/>
              </a:rPr>
              <a:t>antiulcers</a:t>
            </a:r>
            <a:r>
              <a:rPr lang="en-US" dirty="0">
                <a:latin typeface="Times New Roman" pitchFamily="18" charset="0"/>
                <a:cs typeface="Times New Roman" pitchFamily="18" charset="0"/>
              </a:rPr>
              <a:t>), neurological</a:t>
            </a:r>
            <a:r>
              <a:rPr lang="en-US" b="1" dirty="0">
                <a:latin typeface="Times New Roman" pitchFamily="18" charset="0"/>
                <a:cs typeface="Times New Roman" pitchFamily="18" charset="0"/>
              </a:rPr>
              <a:t> disorders</a:t>
            </a:r>
            <a:r>
              <a:rPr lang="en-US" dirty="0">
                <a:latin typeface="Times New Roman" pitchFamily="18" charset="0"/>
                <a:cs typeface="Times New Roman" pitchFamily="18" charset="0"/>
              </a:rPr>
              <a:t> (as cardiovascular accident, brain tumors, Alzheimer's disease, Parkinson's diseases and multiple sclerosis). </a:t>
            </a:r>
            <a:r>
              <a:rPr lang="en-US" b="1" dirty="0">
                <a:latin typeface="Times New Roman" pitchFamily="18" charset="0"/>
                <a:cs typeface="Times New Roman" pitchFamily="18" charset="0"/>
              </a:rPr>
              <a:t>Electrolyte disturbances </a:t>
            </a:r>
            <a:r>
              <a:rPr lang="en-US" dirty="0">
                <a:latin typeface="Times New Roman" pitchFamily="18" charset="0"/>
                <a:cs typeface="Times New Roman" pitchFamily="18" charset="0"/>
              </a:rPr>
              <a:t>(excessive levels of sodium bicarbonate or calcium, deficits in magnesium and sodium, also in cases of </a:t>
            </a:r>
            <a:r>
              <a:rPr lang="ar-EG"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excessive </a:t>
            </a:r>
            <a:r>
              <a:rPr lang="en-US" dirty="0">
                <a:latin typeface="Times New Roman" pitchFamily="18" charset="0"/>
                <a:cs typeface="Times New Roman" pitchFamily="18" charset="0"/>
              </a:rPr>
              <a:t>or depletion of potassium</a:t>
            </a:r>
            <a:endParaRPr lang="ar-EG" dirty="0">
              <a:latin typeface="Times New Roman" pitchFamily="18" charset="0"/>
              <a:cs typeface="Times New Roman"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914400"/>
          </a:xfrm>
        </p:spPr>
        <p:txBody>
          <a:bodyPr/>
          <a:lstStyle/>
          <a:p>
            <a:r>
              <a:rPr lang="en-US" b="1" dirty="0"/>
              <a:t>I</a:t>
            </a:r>
            <a:r>
              <a:rPr lang="en-US" b="1" dirty="0">
                <a:latin typeface="Times New Roman" pitchFamily="18" charset="0"/>
                <a:cs typeface="Times New Roman" pitchFamily="18" charset="0"/>
              </a:rPr>
              <a:t>ntroduction</a:t>
            </a:r>
            <a:endParaRPr lang="ar-EG" dirty="0">
              <a:latin typeface="Times New Roman" pitchFamily="18" charset="0"/>
              <a:cs typeface="Times New Roman" pitchFamily="18" charset="0"/>
            </a:endParaRPr>
          </a:p>
        </p:txBody>
      </p:sp>
      <p:sp>
        <p:nvSpPr>
          <p:cNvPr id="3" name="Content Placeholder 2"/>
          <p:cNvSpPr>
            <a:spLocks noGrp="1"/>
          </p:cNvSpPr>
          <p:nvPr>
            <p:ph idx="1"/>
          </p:nvPr>
        </p:nvSpPr>
        <p:spPr>
          <a:xfrm>
            <a:off x="304800" y="1447800"/>
            <a:ext cx="8382000" cy="5105400"/>
          </a:xfrm>
        </p:spPr>
        <p:txBody>
          <a:bodyPr>
            <a:noAutofit/>
          </a:bodyPr>
          <a:lstStyle/>
          <a:p>
            <a:pPr algn="just">
              <a:lnSpc>
                <a:spcPct val="200000"/>
              </a:lnSpc>
            </a:pPr>
            <a:r>
              <a:rPr lang="en-US" sz="2400" dirty="0">
                <a:latin typeface="Times New Roman" pitchFamily="18" charset="0"/>
                <a:cs typeface="Times New Roman" pitchFamily="18" charset="0"/>
              </a:rPr>
              <a:t>Mood describes an individual's sustained emotional tone, which significantly influences behavior, personality, and perception. Mood disorders are a group of common psychiatric disorders characterized by disturbances of emotion. Person exhibiting mood disorders demonstrate a range of emotions, from intense elation to sever depression</a:t>
            </a:r>
            <a:r>
              <a:rPr lang="en-US" sz="2400" dirty="0" smtClean="0">
                <a:latin typeface="Times New Roman" pitchFamily="18" charset="0"/>
                <a:cs typeface="Times New Roman" pitchFamily="18" charset="0"/>
              </a:rPr>
              <a:t>.                                                            </a:t>
            </a:r>
            <a:endParaRPr lang="en-US" sz="2400" dirty="0">
              <a:latin typeface="Times New Roman" pitchFamily="18" charset="0"/>
              <a:cs typeface="Times New Roman" pitchFamily="18" charset="0"/>
            </a:endParaRPr>
          </a:p>
          <a:p>
            <a:pPr algn="just">
              <a:lnSpc>
                <a:spcPct val="200000"/>
              </a:lnSpc>
            </a:pPr>
            <a:endParaRPr lang="ar-EG" sz="2400" dirty="0">
              <a:latin typeface="Times New Roman" pitchFamily="18" charset="0"/>
              <a:cs typeface="Times New Roman" pitchFamily="18"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533400"/>
            <a:ext cx="8610600" cy="6096000"/>
          </a:xfrm>
        </p:spPr>
        <p:txBody>
          <a:bodyPr>
            <a:normAutofit fontScale="92500" lnSpcReduction="20000"/>
          </a:bodyPr>
          <a:lstStyle/>
          <a:p>
            <a:pPr algn="just">
              <a:lnSpc>
                <a:spcPct val="200000"/>
              </a:lnSpc>
            </a:pPr>
            <a:r>
              <a:rPr lang="en-US" b="1" dirty="0">
                <a:latin typeface="Times New Roman" pitchFamily="18" charset="0"/>
                <a:cs typeface="Times New Roman" pitchFamily="18" charset="0"/>
              </a:rPr>
              <a:t>Hormonal disturbances</a:t>
            </a:r>
            <a:r>
              <a:rPr lang="en-US" dirty="0">
                <a:latin typeface="Times New Roman" pitchFamily="18" charset="0"/>
                <a:cs typeface="Times New Roman" pitchFamily="18" charset="0"/>
              </a:rPr>
              <a:t> (as in hypo and hyper </a:t>
            </a:r>
            <a:r>
              <a:rPr lang="en-US" dirty="0" err="1">
                <a:latin typeface="Times New Roman" pitchFamily="18" charset="0"/>
                <a:cs typeface="Times New Roman" pitchFamily="18" charset="0"/>
              </a:rPr>
              <a:t>parathyroidism</a:t>
            </a:r>
            <a:r>
              <a:rPr lang="en-US" dirty="0">
                <a:latin typeface="Times New Roman" pitchFamily="18" charset="0"/>
                <a:cs typeface="Times New Roman" pitchFamily="18" charset="0"/>
              </a:rPr>
              <a:t> &amp; hypo and hyper </a:t>
            </a:r>
            <a:r>
              <a:rPr lang="en-US" dirty="0" err="1">
                <a:latin typeface="Times New Roman" pitchFamily="18" charset="0"/>
                <a:cs typeface="Times New Roman" pitchFamily="18" charset="0"/>
              </a:rPr>
              <a:t>thyroidism</a:t>
            </a:r>
            <a:r>
              <a:rPr lang="en-US" dirty="0">
                <a:latin typeface="Times New Roman" pitchFamily="18" charset="0"/>
                <a:cs typeface="Times New Roman" pitchFamily="18" charset="0"/>
              </a:rPr>
              <a:t> and an imbalance of the hormones estrogen and progesterone.   </a:t>
            </a:r>
            <a:r>
              <a:rPr lang="en-US" b="1" dirty="0">
                <a:latin typeface="Times New Roman" pitchFamily="18" charset="0"/>
                <a:cs typeface="Times New Roman" pitchFamily="18" charset="0"/>
              </a:rPr>
              <a:t>Nutritional deficiencies ( </a:t>
            </a:r>
            <a:r>
              <a:rPr lang="en-US" dirty="0">
                <a:latin typeface="Times New Roman" pitchFamily="18" charset="0"/>
                <a:cs typeface="Times New Roman" pitchFamily="18" charset="0"/>
              </a:rPr>
              <a:t>deficiency in vitamins B</a:t>
            </a:r>
            <a:r>
              <a:rPr lang="en-US" baseline="-25000" dirty="0">
                <a:latin typeface="Times New Roman" pitchFamily="18" charset="0"/>
                <a:cs typeface="Times New Roman" pitchFamily="18" charset="0"/>
              </a:rPr>
              <a:t>1</a:t>
            </a:r>
            <a:r>
              <a:rPr lang="en-US" dirty="0">
                <a:latin typeface="Times New Roman" pitchFamily="18" charset="0"/>
                <a:cs typeface="Times New Roman" pitchFamily="18" charset="0"/>
              </a:rPr>
              <a:t>, B</a:t>
            </a:r>
            <a:r>
              <a:rPr lang="en-US" baseline="-25000" dirty="0">
                <a:latin typeface="Times New Roman" pitchFamily="18" charset="0"/>
                <a:cs typeface="Times New Roman" pitchFamily="18" charset="0"/>
              </a:rPr>
              <a:t>6</a:t>
            </a:r>
            <a:r>
              <a:rPr lang="en-US" dirty="0">
                <a:latin typeface="Times New Roman" pitchFamily="18" charset="0"/>
                <a:cs typeface="Times New Roman" pitchFamily="18" charset="0"/>
              </a:rPr>
              <a:t>, B</a:t>
            </a:r>
            <a:r>
              <a:rPr lang="en-US" baseline="-25000" dirty="0">
                <a:latin typeface="Times New Roman" pitchFamily="18" charset="0"/>
                <a:cs typeface="Times New Roman" pitchFamily="18" charset="0"/>
              </a:rPr>
              <a:t>12</a:t>
            </a:r>
            <a:r>
              <a:rPr lang="en-US" dirty="0">
                <a:latin typeface="Times New Roman" pitchFamily="18" charset="0"/>
                <a:cs typeface="Times New Roman" pitchFamily="18" charset="0"/>
              </a:rPr>
              <a:t>, C,  E,  magnesium, iron, folic acid, zinc, protein, abnormal fatty acid metabolism and  other </a:t>
            </a:r>
            <a:r>
              <a:rPr lang="en-US" b="1" dirty="0">
                <a:latin typeface="Times New Roman" pitchFamily="18" charset="0"/>
                <a:cs typeface="Times New Roman" pitchFamily="18" charset="0"/>
              </a:rPr>
              <a:t>physiological conditions ( as </a:t>
            </a:r>
            <a:r>
              <a:rPr lang="en-US" dirty="0">
                <a:latin typeface="Times New Roman" pitchFamily="18" charset="0"/>
                <a:cs typeface="Times New Roman" pitchFamily="18" charset="0"/>
              </a:rPr>
              <a:t>systemic lupus </a:t>
            </a:r>
            <a:r>
              <a:rPr lang="en-US" dirty="0" err="1">
                <a:latin typeface="Times New Roman" pitchFamily="18" charset="0"/>
                <a:cs typeface="Times New Roman" pitchFamily="18" charset="0"/>
              </a:rPr>
              <a:t>erythematous</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cardiomyopathy</a:t>
            </a:r>
            <a:r>
              <a:rPr lang="en-US" dirty="0">
                <a:latin typeface="Times New Roman" pitchFamily="18" charset="0"/>
                <a:cs typeface="Times New Roman" pitchFamily="18" charset="0"/>
              </a:rPr>
              <a:t>, congestive heart failure, myocardial infarction, infections as encephalitis, hepatitis, pneumonia &amp; syphilis and metabolic disorders such as diabetes mellitus </a:t>
            </a:r>
            <a:r>
              <a:rPr lang="en-US" dirty="0" smtClean="0">
                <a:latin typeface="Times New Roman" pitchFamily="18" charset="0"/>
                <a:cs typeface="Times New Roman" pitchFamily="18" charset="0"/>
              </a:rPr>
              <a:t>                                               . </a:t>
            </a:r>
            <a:endParaRPr lang="ar-EG" dirty="0">
              <a:latin typeface="Times New Roman" pitchFamily="18" charset="0"/>
              <a:cs typeface="Times New Roman" pitchFamily="18"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400" b="1" i="1" dirty="0">
                <a:latin typeface="Times New Roman" pitchFamily="18" charset="0"/>
                <a:cs typeface="Times New Roman" pitchFamily="18" charset="0"/>
              </a:rPr>
              <a:t>B-Psychosocial</a:t>
            </a:r>
            <a:r>
              <a:rPr lang="en-US" b="1" i="1" dirty="0"/>
              <a:t> factors.</a:t>
            </a:r>
            <a:r>
              <a:rPr lang="en-US" dirty="0"/>
              <a:t/>
            </a:r>
            <a:br>
              <a:rPr lang="en-US" dirty="0"/>
            </a:br>
            <a:endParaRPr lang="ar-EG" dirty="0"/>
          </a:p>
        </p:txBody>
      </p:sp>
      <p:sp>
        <p:nvSpPr>
          <p:cNvPr id="3" name="Content Placeholder 2"/>
          <p:cNvSpPr>
            <a:spLocks noGrp="1"/>
          </p:cNvSpPr>
          <p:nvPr>
            <p:ph idx="1"/>
          </p:nvPr>
        </p:nvSpPr>
        <p:spPr>
          <a:xfrm>
            <a:off x="228600" y="1295400"/>
            <a:ext cx="8610600" cy="5029200"/>
          </a:xfrm>
        </p:spPr>
        <p:txBody>
          <a:bodyPr>
            <a:normAutofit fontScale="85000" lnSpcReduction="20000"/>
          </a:bodyPr>
          <a:lstStyle/>
          <a:p>
            <a:pPr algn="just" rtl="0">
              <a:lnSpc>
                <a:spcPct val="150000"/>
              </a:lnSpc>
            </a:pPr>
            <a:r>
              <a:rPr lang="en-US" b="1" i="1" u="sng" dirty="0">
                <a:latin typeface="Times New Roman" pitchFamily="18" charset="0"/>
                <a:cs typeface="Times New Roman" pitchFamily="18" charset="0"/>
              </a:rPr>
              <a:t>-psychoanalytical and developmental theories :</a:t>
            </a:r>
            <a:endParaRPr lang="en-US" dirty="0">
              <a:latin typeface="Times New Roman" pitchFamily="18" charset="0"/>
              <a:cs typeface="Times New Roman" pitchFamily="18" charset="0"/>
            </a:endParaRPr>
          </a:p>
          <a:p>
            <a:pPr algn="just" rtl="0">
              <a:lnSpc>
                <a:spcPct val="150000"/>
              </a:lnSpc>
            </a:pPr>
            <a:r>
              <a:rPr lang="en-US" dirty="0">
                <a:latin typeface="Times New Roman" pitchFamily="18" charset="0"/>
                <a:cs typeface="Times New Roman" pitchFamily="18" charset="0"/>
              </a:rPr>
              <a:t>      Psychoanalytic theory developed by Freud, seeks to uncover unconscious conflicts that contribute to depression.</a:t>
            </a:r>
          </a:p>
          <a:p>
            <a:pPr algn="just" rtl="0">
              <a:lnSpc>
                <a:spcPct val="150000"/>
              </a:lnSpc>
            </a:pPr>
            <a:r>
              <a:rPr lang="en-US" dirty="0">
                <a:latin typeface="Times New Roman" pitchFamily="18" charset="0"/>
                <a:cs typeface="Times New Roman" pitchFamily="18" charset="0"/>
              </a:rPr>
              <a:t>This theory views depression as </a:t>
            </a:r>
          </a:p>
          <a:p>
            <a:pPr lvl="0" algn="just" rtl="0">
              <a:lnSpc>
                <a:spcPct val="150000"/>
              </a:lnSpc>
            </a:pPr>
            <a:r>
              <a:rPr lang="en-US" dirty="0">
                <a:latin typeface="Times New Roman" pitchFamily="18" charset="0"/>
                <a:cs typeface="Times New Roman" pitchFamily="18" charset="0"/>
              </a:rPr>
              <a:t>Depression is the result of a harsh and punitive superego.</a:t>
            </a:r>
          </a:p>
          <a:p>
            <a:pPr lvl="0" algn="just" rtl="0">
              <a:lnSpc>
                <a:spcPct val="150000"/>
              </a:lnSpc>
            </a:pPr>
            <a:r>
              <a:rPr lang="en-US" dirty="0">
                <a:latin typeface="Times New Roman" pitchFamily="18" charset="0"/>
                <a:cs typeface="Times New Roman" pitchFamily="18" charset="0"/>
              </a:rPr>
              <a:t>Depression is triggered by a loss of loved object, either actually by death, or emotionally by rejection or the loss of some other abstraction of value to the individual. Loss during childhood is a predisposing factor for adult depression. </a:t>
            </a:r>
          </a:p>
          <a:p>
            <a:pPr lvl="0" algn="just" rtl="0">
              <a:lnSpc>
                <a:spcPct val="150000"/>
              </a:lnSpc>
            </a:pPr>
            <a:r>
              <a:rPr lang="en-US" dirty="0">
                <a:latin typeface="Times New Roman" pitchFamily="18" charset="0"/>
                <a:cs typeface="Times New Roman" pitchFamily="18" charset="0"/>
              </a:rPr>
              <a:t>Depression is aggression –turned inward toward the self.</a:t>
            </a:r>
          </a:p>
          <a:p>
            <a:pPr algn="just">
              <a:lnSpc>
                <a:spcPct val="150000"/>
              </a:lnSpc>
            </a:pPr>
            <a:endParaRPr lang="ar-EG" dirty="0">
              <a:latin typeface="Times New Roman" pitchFamily="18" charset="0"/>
              <a:cs typeface="Times New Roman" pitchFamily="18" charset="0"/>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533400"/>
            <a:ext cx="8686800" cy="6096000"/>
          </a:xfrm>
        </p:spPr>
        <p:txBody>
          <a:bodyPr>
            <a:normAutofit fontScale="92500" lnSpcReduction="20000"/>
          </a:bodyPr>
          <a:lstStyle/>
          <a:p>
            <a:pPr algn="just" rtl="0">
              <a:lnSpc>
                <a:spcPct val="150000"/>
              </a:lnSpc>
            </a:pPr>
            <a:r>
              <a:rPr lang="en-US" b="1" i="1" u="sng" dirty="0">
                <a:latin typeface="Times New Roman" pitchFamily="18" charset="0"/>
                <a:cs typeface="Times New Roman" pitchFamily="18" charset="0"/>
              </a:rPr>
              <a:t>2- Learning theory :</a:t>
            </a:r>
            <a:endParaRPr lang="en-US" dirty="0">
              <a:latin typeface="Times New Roman" pitchFamily="18" charset="0"/>
              <a:cs typeface="Times New Roman" pitchFamily="18" charset="0"/>
            </a:endParaRPr>
          </a:p>
          <a:p>
            <a:pPr algn="just" rtl="0">
              <a:lnSpc>
                <a:spcPct val="150000"/>
              </a:lnSpc>
            </a:pPr>
            <a:r>
              <a:rPr lang="en-US" dirty="0">
                <a:latin typeface="Times New Roman" pitchFamily="18" charset="0"/>
                <a:cs typeface="Times New Roman" pitchFamily="18" charset="0"/>
              </a:rPr>
              <a:t>Focused on learned helplessness- hopelessness the learned helplessness – hopelessness was first proposed by Seligman. He defined helplessness as ( a belief that no one will do anything to help you ) it is exists in humans who have experienced numerous failures and hopelessness as a belief that neither you nor anyone else can do anything (a person who believes that an undesired event is his or her fault and that nothing can be done to change it is prone to depression by imposing a feeling of lack of control over their life situation. this theory has been used to explain the development of depression in social group such as the aged and women.</a:t>
            </a:r>
          </a:p>
          <a:p>
            <a:pPr algn="just"/>
            <a:endParaRPr lang="ar-EG" dirty="0">
              <a:cs typeface="+mj-cs"/>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381000"/>
            <a:ext cx="8534400" cy="6096000"/>
          </a:xfrm>
        </p:spPr>
        <p:txBody>
          <a:bodyPr>
            <a:normAutofit/>
          </a:bodyPr>
          <a:lstStyle/>
          <a:p>
            <a:pPr algn="just" rtl="0">
              <a:lnSpc>
                <a:spcPct val="200000"/>
              </a:lnSpc>
            </a:pPr>
            <a:r>
              <a:rPr lang="en-US" b="1" i="1" u="sng" dirty="0">
                <a:latin typeface="Times New Roman" pitchFamily="18" charset="0"/>
                <a:cs typeface="Times New Roman" pitchFamily="18" charset="0"/>
              </a:rPr>
              <a:t>3-Cognitive theory</a:t>
            </a:r>
            <a:endParaRPr lang="en-US" dirty="0">
              <a:latin typeface="Times New Roman" pitchFamily="18" charset="0"/>
              <a:cs typeface="Times New Roman" pitchFamily="18" charset="0"/>
            </a:endParaRPr>
          </a:p>
          <a:p>
            <a:pPr algn="just" rtl="0">
              <a:lnSpc>
                <a:spcPct val="200000"/>
              </a:lnSpc>
            </a:pPr>
            <a:r>
              <a:rPr lang="en-US" dirty="0">
                <a:latin typeface="Times New Roman" pitchFamily="18" charset="0"/>
                <a:cs typeface="Times New Roman" pitchFamily="18" charset="0"/>
              </a:rPr>
              <a:t>Cognitive or distorted thinking is another view of depression. Beck one of the cognitive theorists. He proposes that depression is a cognitive problem dominated by a negative evaluation of self, the environment and the future. This negative set is reinforced when he interprets ambiguous or natural experiences as additional proof of his deficiencies. </a:t>
            </a:r>
          </a:p>
          <a:p>
            <a:pPr algn="just">
              <a:lnSpc>
                <a:spcPct val="200000"/>
              </a:lnSpc>
            </a:pPr>
            <a:endParaRPr lang="ar-EG"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381000"/>
            <a:ext cx="8458200" cy="5943600"/>
          </a:xfrm>
        </p:spPr>
        <p:txBody>
          <a:bodyPr>
            <a:normAutofit fontScale="92500" lnSpcReduction="10000"/>
          </a:bodyPr>
          <a:lstStyle/>
          <a:p>
            <a:pPr lvl="0" algn="just" rtl="0">
              <a:lnSpc>
                <a:spcPct val="200000"/>
              </a:lnSpc>
            </a:pPr>
            <a:r>
              <a:rPr lang="en-US" dirty="0">
                <a:latin typeface="Times New Roman" pitchFamily="18" charset="0"/>
                <a:cs typeface="Times New Roman" pitchFamily="18" charset="0"/>
              </a:rPr>
              <a:t>This theory is in contrast to other that proposes depressive feeling is primary and the negative thinking is secondary. Beck suggests that in the course of development certain experience sensitize individuals and make them vulnerable to depression such as feeling of rejected by others and worthlessness.</a:t>
            </a:r>
          </a:p>
          <a:p>
            <a:pPr lvl="0" algn="just" rtl="0">
              <a:lnSpc>
                <a:spcPct val="200000"/>
              </a:lnSpc>
            </a:pPr>
            <a:r>
              <a:rPr lang="en-US" dirty="0">
                <a:latin typeface="Times New Roman" pitchFamily="18" charset="0"/>
                <a:cs typeface="Times New Roman" pitchFamily="18" charset="0"/>
              </a:rPr>
              <a:t> Cognitive therapy focuses on helping the individual to alter mood by changing the way of thinking and control negative thought distortion.</a:t>
            </a:r>
          </a:p>
          <a:p>
            <a:pPr algn="just">
              <a:lnSpc>
                <a:spcPct val="200000"/>
              </a:lnSpc>
            </a:pPr>
            <a:endParaRPr lang="ar-EG" dirty="0">
              <a:latin typeface="Times New Roman" pitchFamily="18" charset="0"/>
              <a:cs typeface="Times New Roman" pitchFamily="18" charset="0"/>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i="1" dirty="0"/>
              <a:t>Nursing </a:t>
            </a:r>
            <a:r>
              <a:rPr lang="en-US" sz="4000" b="1" i="1" dirty="0">
                <a:latin typeface="Times New Roman" pitchFamily="18" charset="0"/>
                <a:cs typeface="Times New Roman" pitchFamily="18" charset="0"/>
              </a:rPr>
              <a:t>management</a:t>
            </a:r>
            <a:r>
              <a:rPr lang="en-US" b="1" i="1" dirty="0"/>
              <a:t>:</a:t>
            </a:r>
            <a:r>
              <a:rPr lang="en-US" dirty="0"/>
              <a:t/>
            </a:r>
            <a:br>
              <a:rPr lang="en-US" dirty="0"/>
            </a:br>
            <a:endParaRPr lang="ar-EG" dirty="0"/>
          </a:p>
        </p:txBody>
      </p:sp>
      <p:sp>
        <p:nvSpPr>
          <p:cNvPr id="3" name="Content Placeholder 2"/>
          <p:cNvSpPr>
            <a:spLocks noGrp="1"/>
          </p:cNvSpPr>
          <p:nvPr>
            <p:ph idx="1"/>
          </p:nvPr>
        </p:nvSpPr>
        <p:spPr>
          <a:xfrm>
            <a:off x="228600" y="1219200"/>
            <a:ext cx="8686800" cy="5334000"/>
          </a:xfrm>
        </p:spPr>
        <p:txBody>
          <a:bodyPr>
            <a:normAutofit fontScale="85000" lnSpcReduction="20000"/>
          </a:bodyPr>
          <a:lstStyle/>
          <a:p>
            <a:pPr algn="just" rtl="0">
              <a:lnSpc>
                <a:spcPct val="200000"/>
              </a:lnSpc>
            </a:pPr>
            <a:r>
              <a:rPr lang="en-US" b="1" i="1" u="sng" dirty="0">
                <a:latin typeface="Times New Roman" pitchFamily="18" charset="0"/>
                <a:cs typeface="Times New Roman" pitchFamily="18" charset="0"/>
              </a:rPr>
              <a:t>I. Assessment </a:t>
            </a:r>
            <a:endParaRPr lang="en-US" dirty="0">
              <a:latin typeface="Times New Roman" pitchFamily="18" charset="0"/>
              <a:cs typeface="Times New Roman" pitchFamily="18" charset="0"/>
            </a:endParaRPr>
          </a:p>
          <a:p>
            <a:pPr algn="just" rtl="0">
              <a:lnSpc>
                <a:spcPct val="200000"/>
              </a:lnSpc>
            </a:pPr>
            <a:r>
              <a:rPr lang="en-US" b="1" i="1" dirty="0">
                <a:latin typeface="Times New Roman" pitchFamily="18" charset="0"/>
                <a:cs typeface="Times New Roman" pitchFamily="18" charset="0"/>
              </a:rPr>
              <a:t>Areas to be assessed:</a:t>
            </a:r>
            <a:endParaRPr lang="en-US" dirty="0">
              <a:latin typeface="Times New Roman" pitchFamily="18" charset="0"/>
              <a:cs typeface="Times New Roman" pitchFamily="18" charset="0"/>
            </a:endParaRPr>
          </a:p>
          <a:p>
            <a:pPr algn="just" rtl="0">
              <a:lnSpc>
                <a:spcPct val="200000"/>
              </a:lnSpc>
            </a:pPr>
            <a:r>
              <a:rPr lang="en-US" b="1" i="1" dirty="0">
                <a:latin typeface="Times New Roman" pitchFamily="18" charset="0"/>
                <a:cs typeface="Times New Roman" pitchFamily="18" charset="0"/>
              </a:rPr>
              <a:t>         1. Affect and mood </a:t>
            </a:r>
            <a:endParaRPr lang="en-US" dirty="0">
              <a:latin typeface="Times New Roman" pitchFamily="18" charset="0"/>
              <a:cs typeface="Times New Roman" pitchFamily="18" charset="0"/>
            </a:endParaRPr>
          </a:p>
          <a:p>
            <a:pPr algn="just" rtl="0">
              <a:lnSpc>
                <a:spcPct val="200000"/>
              </a:lnSpc>
            </a:pPr>
            <a:r>
              <a:rPr lang="en-US" dirty="0">
                <a:latin typeface="Times New Roman" pitchFamily="18" charset="0"/>
                <a:cs typeface="Times New Roman" pitchFamily="18" charset="0"/>
              </a:rPr>
              <a:t>A person who is depressed sees the world through gray colored glasses. He has sign of low mood like persistent sadness or frequent crying withdrawal, negativism, facial expression reflect sadness, unhappiness his posture is poor he looks older than his or her age, and the client may have frequent bouts of weeping. </a:t>
            </a:r>
          </a:p>
          <a:p>
            <a:endParaRPr lang="ar-EG"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533400"/>
            <a:ext cx="8458200" cy="5791200"/>
          </a:xfrm>
        </p:spPr>
        <p:txBody>
          <a:bodyPr>
            <a:normAutofit fontScale="92500"/>
          </a:bodyPr>
          <a:lstStyle/>
          <a:p>
            <a:pPr algn="just" rtl="0">
              <a:lnSpc>
                <a:spcPct val="200000"/>
              </a:lnSpc>
            </a:pPr>
            <a:r>
              <a:rPr lang="en-US" b="1" i="1" dirty="0">
                <a:latin typeface="Times New Roman" pitchFamily="18" charset="0"/>
                <a:cs typeface="Times New Roman" pitchFamily="18" charset="0"/>
              </a:rPr>
              <a:t>Feeling frequently reported by depressed people include</a:t>
            </a:r>
            <a:endParaRPr lang="en-US" dirty="0">
              <a:latin typeface="Times New Roman" pitchFamily="18" charset="0"/>
              <a:cs typeface="Times New Roman" pitchFamily="18" charset="0"/>
            </a:endParaRPr>
          </a:p>
          <a:p>
            <a:pPr lvl="0" algn="just" rtl="0">
              <a:lnSpc>
                <a:spcPct val="200000"/>
              </a:lnSpc>
            </a:pPr>
            <a:r>
              <a:rPr lang="en-US" b="1" dirty="0">
                <a:latin typeface="Times New Roman" pitchFamily="18" charset="0"/>
                <a:cs typeface="Times New Roman" pitchFamily="18" charset="0"/>
              </a:rPr>
              <a:t>Worthlessness </a:t>
            </a:r>
            <a:endParaRPr lang="en-US" dirty="0">
              <a:latin typeface="Times New Roman" pitchFamily="18" charset="0"/>
              <a:cs typeface="Times New Roman" pitchFamily="18" charset="0"/>
            </a:endParaRPr>
          </a:p>
          <a:p>
            <a:pPr lvl="0" algn="just" rtl="0">
              <a:lnSpc>
                <a:spcPct val="200000"/>
              </a:lnSpc>
            </a:pPr>
            <a:r>
              <a:rPr lang="en-US" b="1" dirty="0">
                <a:latin typeface="Times New Roman" pitchFamily="18" charset="0"/>
                <a:cs typeface="Times New Roman" pitchFamily="18" charset="0"/>
              </a:rPr>
              <a:t>Shame and guilt </a:t>
            </a:r>
            <a:endParaRPr lang="en-US" dirty="0">
              <a:latin typeface="Times New Roman" pitchFamily="18" charset="0"/>
              <a:cs typeface="Times New Roman" pitchFamily="18" charset="0"/>
            </a:endParaRPr>
          </a:p>
          <a:p>
            <a:pPr lvl="0" algn="just" rtl="0">
              <a:lnSpc>
                <a:spcPct val="200000"/>
              </a:lnSpc>
            </a:pPr>
            <a:r>
              <a:rPr lang="en-US" b="1" dirty="0" err="1">
                <a:latin typeface="Times New Roman" pitchFamily="18" charset="0"/>
                <a:cs typeface="Times New Roman" pitchFamily="18" charset="0"/>
              </a:rPr>
              <a:t>Helplessnes</a:t>
            </a:r>
            <a:endParaRPr lang="en-US" dirty="0">
              <a:latin typeface="Times New Roman" pitchFamily="18" charset="0"/>
              <a:cs typeface="Times New Roman" pitchFamily="18" charset="0"/>
            </a:endParaRPr>
          </a:p>
          <a:p>
            <a:pPr lvl="0" algn="just" rtl="0">
              <a:lnSpc>
                <a:spcPct val="200000"/>
              </a:lnSpc>
            </a:pPr>
            <a:r>
              <a:rPr lang="en-US" b="1" dirty="0">
                <a:latin typeface="Times New Roman" pitchFamily="18" charset="0"/>
                <a:cs typeface="Times New Roman" pitchFamily="18" charset="0"/>
              </a:rPr>
              <a:t>Hopelessness</a:t>
            </a:r>
            <a:endParaRPr lang="en-US" dirty="0">
              <a:latin typeface="Times New Roman" pitchFamily="18" charset="0"/>
              <a:cs typeface="Times New Roman" pitchFamily="18" charset="0"/>
            </a:endParaRPr>
          </a:p>
          <a:p>
            <a:pPr lvl="0" algn="just" rtl="0">
              <a:lnSpc>
                <a:spcPct val="200000"/>
              </a:lnSpc>
            </a:pPr>
            <a:r>
              <a:rPr lang="en-US" b="1" dirty="0">
                <a:latin typeface="Times New Roman" pitchFamily="18" charset="0"/>
                <a:cs typeface="Times New Roman" pitchFamily="18" charset="0"/>
              </a:rPr>
              <a:t>Anger and irritability </a:t>
            </a:r>
            <a:endParaRPr lang="en-US" dirty="0">
              <a:latin typeface="Times New Roman" pitchFamily="18" charset="0"/>
              <a:cs typeface="Times New Roman" pitchFamily="18" charset="0"/>
            </a:endParaRPr>
          </a:p>
          <a:p>
            <a:pPr lvl="0" algn="just" rtl="0">
              <a:lnSpc>
                <a:spcPct val="200000"/>
              </a:lnSpc>
            </a:pPr>
            <a:r>
              <a:rPr lang="en-US" b="1" dirty="0">
                <a:latin typeface="Times New Roman" pitchFamily="18" charset="0"/>
                <a:cs typeface="Times New Roman" pitchFamily="18" charset="0"/>
              </a:rPr>
              <a:t>Anxiety</a:t>
            </a:r>
            <a:r>
              <a:rPr lang="en-US" dirty="0">
                <a:latin typeface="Times New Roman" pitchFamily="18" charset="0"/>
                <a:cs typeface="Times New Roman" pitchFamily="18" charset="0"/>
              </a:rPr>
              <a:t>: is present in about 60% of depressed persons. </a:t>
            </a:r>
          </a:p>
          <a:p>
            <a:pPr algn="just">
              <a:lnSpc>
                <a:spcPct val="200000"/>
              </a:lnSpc>
            </a:pPr>
            <a:endParaRPr lang="ar-EG" dirty="0">
              <a:latin typeface="Times New Roman" pitchFamily="18" charset="0"/>
              <a:cs typeface="Times New Roman" pitchFamily="18" charset="0"/>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381000"/>
            <a:ext cx="8686800" cy="6172200"/>
          </a:xfrm>
        </p:spPr>
        <p:txBody>
          <a:bodyPr>
            <a:normAutofit fontScale="92500" lnSpcReduction="20000"/>
          </a:bodyPr>
          <a:lstStyle/>
          <a:p>
            <a:pPr algn="just" rtl="0">
              <a:lnSpc>
                <a:spcPct val="160000"/>
              </a:lnSpc>
            </a:pPr>
            <a:r>
              <a:rPr lang="en-US" b="1" i="1" dirty="0">
                <a:latin typeface="Times New Roman" pitchFamily="18" charset="0"/>
                <a:cs typeface="Times New Roman" pitchFamily="18" charset="0"/>
              </a:rPr>
              <a:t>2-Behavior:</a:t>
            </a:r>
            <a:endParaRPr lang="en-US" dirty="0">
              <a:latin typeface="Times New Roman" pitchFamily="18" charset="0"/>
              <a:cs typeface="Times New Roman" pitchFamily="18" charset="0"/>
            </a:endParaRPr>
          </a:p>
          <a:p>
            <a:pPr lvl="0" algn="just" rtl="0">
              <a:lnSpc>
                <a:spcPct val="200000"/>
              </a:lnSpc>
            </a:pPr>
            <a:r>
              <a:rPr lang="en-US" dirty="0">
                <a:latin typeface="Times New Roman" pitchFamily="18" charset="0"/>
                <a:cs typeface="Times New Roman" pitchFamily="18" charset="0"/>
              </a:rPr>
              <a:t>Decreased energy .A person with depression may complain of Fatigue and lack of energy or motivation .personal hygiene is markedly neglected. There is a lake of will power leading to a state of indecision.               </a:t>
            </a:r>
          </a:p>
          <a:p>
            <a:pPr lvl="0" algn="just" rtl="0">
              <a:lnSpc>
                <a:spcPct val="200000"/>
              </a:lnSpc>
            </a:pPr>
            <a:r>
              <a:rPr lang="en-US" dirty="0">
                <a:latin typeface="Times New Roman" pitchFamily="18" charset="0"/>
                <a:cs typeface="Times New Roman" pitchFamily="18" charset="0"/>
              </a:rPr>
              <a:t>At other time the patient may be agitated (he may constantly pace, bites their nails, tap their fingers).</a:t>
            </a:r>
          </a:p>
          <a:p>
            <a:pPr lvl="0" algn="just" rtl="0">
              <a:lnSpc>
                <a:spcPct val="200000"/>
              </a:lnSpc>
            </a:pPr>
            <a:r>
              <a:rPr lang="en-US" dirty="0">
                <a:latin typeface="Times New Roman" pitchFamily="18" charset="0"/>
                <a:cs typeface="Times New Roman" pitchFamily="18" charset="0"/>
              </a:rPr>
              <a:t>Social withdrawal and refused to see people.</a:t>
            </a:r>
          </a:p>
          <a:p>
            <a:pPr lvl="0" algn="just" rtl="0">
              <a:lnSpc>
                <a:spcPct val="200000"/>
              </a:lnSpc>
            </a:pPr>
            <a:r>
              <a:rPr lang="en-US" dirty="0">
                <a:latin typeface="Times New Roman" pitchFamily="18" charset="0"/>
                <a:cs typeface="Times New Roman" pitchFamily="18" charset="0"/>
              </a:rPr>
              <a:t>Poor personal hygiene.</a:t>
            </a:r>
          </a:p>
          <a:p>
            <a:pPr algn="just">
              <a:lnSpc>
                <a:spcPct val="200000"/>
              </a:lnSpc>
            </a:pPr>
            <a:endParaRPr lang="ar-EG" dirty="0">
              <a:latin typeface="Times New Roman" pitchFamily="18" charset="0"/>
              <a:cs typeface="Times New Roman" pitchFamily="18" charset="0"/>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304800"/>
            <a:ext cx="8839200" cy="6324600"/>
          </a:xfrm>
        </p:spPr>
        <p:txBody>
          <a:bodyPr>
            <a:normAutofit fontScale="92500" lnSpcReduction="10000"/>
          </a:bodyPr>
          <a:lstStyle/>
          <a:p>
            <a:pPr algn="just" rtl="0">
              <a:lnSpc>
                <a:spcPct val="160000"/>
              </a:lnSpc>
            </a:pPr>
            <a:r>
              <a:rPr lang="en-US" b="1" i="1" dirty="0">
                <a:latin typeface="Times New Roman" pitchFamily="18" charset="0"/>
                <a:cs typeface="Times New Roman" pitchFamily="18" charset="0"/>
              </a:rPr>
              <a:t>*Physiological disturbances:</a:t>
            </a:r>
            <a:endParaRPr lang="en-US" dirty="0">
              <a:latin typeface="Times New Roman" pitchFamily="18" charset="0"/>
              <a:cs typeface="Times New Roman" pitchFamily="18" charset="0"/>
            </a:endParaRPr>
          </a:p>
          <a:p>
            <a:pPr algn="just" rtl="0">
              <a:lnSpc>
                <a:spcPct val="160000"/>
              </a:lnSpc>
            </a:pPr>
            <a:r>
              <a:rPr lang="en-US" dirty="0">
                <a:latin typeface="Times New Roman" pitchFamily="18" charset="0"/>
                <a:cs typeface="Times New Roman" pitchFamily="18" charset="0"/>
              </a:rPr>
              <a:t>The body processes frequently slow down of normal physiology.</a:t>
            </a:r>
          </a:p>
          <a:p>
            <a:pPr algn="just" rtl="0">
              <a:lnSpc>
                <a:spcPct val="160000"/>
              </a:lnSpc>
            </a:pPr>
            <a:r>
              <a:rPr lang="en-US" dirty="0">
                <a:latin typeface="Times New Roman" pitchFamily="18" charset="0"/>
                <a:cs typeface="Times New Roman" pitchFamily="18" charset="0"/>
              </a:rPr>
              <a:t>The patient exhibits </a:t>
            </a:r>
            <a:r>
              <a:rPr lang="en-US" b="1" dirty="0">
                <a:latin typeface="Times New Roman" pitchFamily="18" charset="0"/>
                <a:cs typeface="Times New Roman" pitchFamily="18" charset="0"/>
              </a:rPr>
              <a:t>vegetative signs</a:t>
            </a:r>
            <a:r>
              <a:rPr lang="en-US" dirty="0">
                <a:latin typeface="Times New Roman" pitchFamily="18" charset="0"/>
                <a:cs typeface="Times New Roman" pitchFamily="18" charset="0"/>
              </a:rPr>
              <a:t> of depression are universal. Vegetative signs refer to alterations in those activities necessary to support physical life and growth (eating, sleeping, elimination &amp; sex) for example</a:t>
            </a:r>
          </a:p>
          <a:p>
            <a:pPr lvl="0" algn="just" rtl="0">
              <a:lnSpc>
                <a:spcPct val="160000"/>
              </a:lnSpc>
            </a:pPr>
            <a:r>
              <a:rPr lang="en-US" b="1" dirty="0">
                <a:latin typeface="Times New Roman" pitchFamily="18" charset="0"/>
                <a:cs typeface="Times New Roman" pitchFamily="18" charset="0"/>
              </a:rPr>
              <a:t>Changes in eating </a:t>
            </a:r>
            <a:endParaRPr lang="en-US" dirty="0">
              <a:latin typeface="Times New Roman" pitchFamily="18" charset="0"/>
              <a:cs typeface="Times New Roman" pitchFamily="18" charset="0"/>
            </a:endParaRPr>
          </a:p>
          <a:p>
            <a:pPr lvl="0" algn="just" rtl="0">
              <a:lnSpc>
                <a:spcPct val="160000"/>
              </a:lnSpc>
            </a:pPr>
            <a:r>
              <a:rPr lang="en-US" b="1" dirty="0">
                <a:latin typeface="Times New Roman" pitchFamily="18" charset="0"/>
                <a:cs typeface="Times New Roman" pitchFamily="18" charset="0"/>
              </a:rPr>
              <a:t>Change in sleep patterns</a:t>
            </a:r>
            <a:r>
              <a:rPr lang="en-US" dirty="0">
                <a:latin typeface="Times New Roman" pitchFamily="18" charset="0"/>
                <a:cs typeface="Times New Roman" pitchFamily="18" charset="0"/>
              </a:rPr>
              <a:t> .</a:t>
            </a:r>
          </a:p>
          <a:p>
            <a:pPr lvl="0" algn="just" rtl="0">
              <a:lnSpc>
                <a:spcPct val="160000"/>
              </a:lnSpc>
            </a:pPr>
            <a:r>
              <a:rPr lang="en-US" b="1" dirty="0">
                <a:latin typeface="Times New Roman" pitchFamily="18" charset="0"/>
                <a:cs typeface="Times New Roman" pitchFamily="18" charset="0"/>
              </a:rPr>
              <a:t>Change in bowel habits</a:t>
            </a:r>
            <a:r>
              <a:rPr lang="en-US" dirty="0">
                <a:latin typeface="Times New Roman" pitchFamily="18" charset="0"/>
                <a:cs typeface="Times New Roman" pitchFamily="18" charset="0"/>
              </a:rPr>
              <a:t> </a:t>
            </a:r>
          </a:p>
          <a:p>
            <a:pPr lvl="0" algn="just" rtl="0">
              <a:lnSpc>
                <a:spcPct val="160000"/>
              </a:lnSpc>
            </a:pPr>
            <a:r>
              <a:rPr lang="en-US" b="1" dirty="0">
                <a:latin typeface="Times New Roman" pitchFamily="18" charset="0"/>
                <a:cs typeface="Times New Roman" pitchFamily="18" charset="0"/>
              </a:rPr>
              <a:t>Interest in sexual declines </a:t>
            </a:r>
            <a:endParaRPr lang="en-US" dirty="0">
              <a:latin typeface="Times New Roman" pitchFamily="18" charset="0"/>
              <a:cs typeface="Times New Roman" pitchFamily="18" charset="0"/>
            </a:endParaRPr>
          </a:p>
          <a:p>
            <a:pPr algn="just">
              <a:lnSpc>
                <a:spcPct val="160000"/>
              </a:lnSpc>
            </a:pPr>
            <a:endParaRPr lang="ar-EG" dirty="0">
              <a:latin typeface="Times New Roman" pitchFamily="18" charset="0"/>
              <a:cs typeface="Times New Roman" pitchFamily="18" charset="0"/>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304800"/>
            <a:ext cx="8686800" cy="6019800"/>
          </a:xfrm>
        </p:spPr>
        <p:txBody>
          <a:bodyPr>
            <a:normAutofit fontScale="92500"/>
          </a:bodyPr>
          <a:lstStyle/>
          <a:p>
            <a:pPr algn="just" rtl="0">
              <a:lnSpc>
                <a:spcPct val="150000"/>
              </a:lnSpc>
            </a:pPr>
            <a:r>
              <a:rPr lang="en-US" b="1" i="1" dirty="0">
                <a:latin typeface="Times New Roman" pitchFamily="18" charset="0"/>
                <a:cs typeface="Times New Roman" pitchFamily="18" charset="0"/>
              </a:rPr>
              <a:t>3-Thought </a:t>
            </a:r>
            <a:endParaRPr lang="en-US" dirty="0">
              <a:latin typeface="Times New Roman" pitchFamily="18" charset="0"/>
              <a:cs typeface="Times New Roman" pitchFamily="18" charset="0"/>
            </a:endParaRPr>
          </a:p>
          <a:p>
            <a:pPr lvl="0" algn="just" rtl="0">
              <a:lnSpc>
                <a:spcPct val="150000"/>
              </a:lnSpc>
            </a:pPr>
            <a:r>
              <a:rPr lang="en-US" dirty="0">
                <a:latin typeface="Times New Roman" pitchFamily="18" charset="0"/>
                <a:cs typeface="Times New Roman" pitchFamily="18" charset="0"/>
              </a:rPr>
              <a:t>Retarded thinking </a:t>
            </a:r>
          </a:p>
          <a:p>
            <a:pPr lvl="0" algn="just" rtl="0">
              <a:lnSpc>
                <a:spcPct val="150000"/>
              </a:lnSpc>
            </a:pPr>
            <a:r>
              <a:rPr lang="en-US" dirty="0">
                <a:latin typeface="Times New Roman" pitchFamily="18" charset="0"/>
                <a:cs typeface="Times New Roman" pitchFamily="18" charset="0"/>
              </a:rPr>
              <a:t>Judgment is poor, and indecisiveness is common.</a:t>
            </a:r>
          </a:p>
          <a:p>
            <a:pPr lvl="0" algn="just" rtl="0">
              <a:lnSpc>
                <a:spcPct val="150000"/>
              </a:lnSpc>
            </a:pPr>
            <a:r>
              <a:rPr lang="en-US" dirty="0">
                <a:latin typeface="Times New Roman" pitchFamily="18" charset="0"/>
                <a:cs typeface="Times New Roman" pitchFamily="18" charset="0"/>
              </a:rPr>
              <a:t>Memory and concentration are poor. </a:t>
            </a:r>
          </a:p>
          <a:p>
            <a:pPr lvl="0" algn="just" rtl="0">
              <a:lnSpc>
                <a:spcPct val="150000"/>
              </a:lnSpc>
            </a:pPr>
            <a:r>
              <a:rPr lang="en-US" dirty="0">
                <a:latin typeface="Times New Roman" pitchFamily="18" charset="0"/>
                <a:cs typeface="Times New Roman" pitchFamily="18" charset="0"/>
              </a:rPr>
              <a:t>Attention : all the time the patient is preoccupied with his worries  And attention to his environment is considerable impaired </a:t>
            </a:r>
          </a:p>
          <a:p>
            <a:pPr lvl="0" algn="just" rtl="0">
              <a:lnSpc>
                <a:spcPct val="150000"/>
              </a:lnSpc>
            </a:pPr>
            <a:r>
              <a:rPr lang="en-US" dirty="0">
                <a:latin typeface="Times New Roman" pitchFamily="18" charset="0"/>
                <a:cs typeface="Times New Roman" pitchFamily="18" charset="0"/>
              </a:rPr>
              <a:t>Delusions they are usually present and result from the depressed mood. Most common delusional thinking includes :</a:t>
            </a:r>
          </a:p>
          <a:p>
            <a:pPr algn="just" rtl="0">
              <a:lnSpc>
                <a:spcPct val="150000"/>
              </a:lnSpc>
            </a:pPr>
            <a:r>
              <a:rPr lang="en-US" dirty="0">
                <a:latin typeface="Times New Roman" pitchFamily="18" charset="0"/>
                <a:cs typeface="Times New Roman" pitchFamily="18" charset="0"/>
              </a:rPr>
              <a:t>         self-blame delusion, poverty delusion &amp; </a:t>
            </a:r>
            <a:r>
              <a:rPr lang="en-US" dirty="0" err="1">
                <a:latin typeface="Times New Roman" pitchFamily="18" charset="0"/>
                <a:cs typeface="Times New Roman" pitchFamily="18" charset="0"/>
              </a:rPr>
              <a:t>hypochondrical</a:t>
            </a:r>
            <a:r>
              <a:rPr lang="en-US" dirty="0">
                <a:latin typeface="Times New Roman" pitchFamily="18" charset="0"/>
                <a:cs typeface="Times New Roman" pitchFamily="18" charset="0"/>
              </a:rPr>
              <a:t>                 delusion   </a:t>
            </a:r>
          </a:p>
          <a:p>
            <a:pPr algn="just">
              <a:lnSpc>
                <a:spcPct val="150000"/>
              </a:lnSpc>
            </a:pPr>
            <a:endParaRPr lang="ar-EG" dirty="0">
              <a:latin typeface="Times New Roman" pitchFamily="18" charset="0"/>
              <a:cs typeface="Times New Roman"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0"/>
            <a:ext cx="8229600" cy="990600"/>
          </a:xfrm>
        </p:spPr>
        <p:txBody>
          <a:bodyPr>
            <a:noAutofit/>
          </a:bodyPr>
          <a:lstStyle/>
          <a:p>
            <a:r>
              <a:rPr lang="en-US" sz="3600" b="1" dirty="0">
                <a:latin typeface="Times New Roman" pitchFamily="18" charset="0"/>
                <a:cs typeface="Times New Roman" pitchFamily="18" charset="0"/>
              </a:rPr>
              <a:t>Continuum of emotional responses:</a:t>
            </a:r>
            <a:r>
              <a:rPr lang="en-US" sz="3600" dirty="0">
                <a:latin typeface="Times New Roman" pitchFamily="18" charset="0"/>
                <a:cs typeface="Times New Roman" pitchFamily="18" charset="0"/>
              </a:rPr>
              <a:t/>
            </a:r>
            <a:br>
              <a:rPr lang="en-US" sz="3600" dirty="0">
                <a:latin typeface="Times New Roman" pitchFamily="18" charset="0"/>
                <a:cs typeface="Times New Roman" pitchFamily="18" charset="0"/>
              </a:rPr>
            </a:br>
            <a:endParaRPr lang="ar-EG" sz="3600" dirty="0">
              <a:latin typeface="Times New Roman" pitchFamily="18" charset="0"/>
              <a:cs typeface="Times New Roman" pitchFamily="18" charset="0"/>
            </a:endParaRPr>
          </a:p>
        </p:txBody>
      </p:sp>
      <p:sp>
        <p:nvSpPr>
          <p:cNvPr id="3" name="Content Placeholder 2"/>
          <p:cNvSpPr>
            <a:spLocks noGrp="1"/>
          </p:cNvSpPr>
          <p:nvPr>
            <p:ph idx="1"/>
          </p:nvPr>
        </p:nvSpPr>
        <p:spPr>
          <a:xfrm>
            <a:off x="457200" y="1600200"/>
            <a:ext cx="8382000" cy="5105400"/>
          </a:xfrm>
        </p:spPr>
        <p:txBody>
          <a:bodyPr>
            <a:normAutofit fontScale="92500"/>
          </a:bodyPr>
          <a:lstStyle/>
          <a:p>
            <a:pPr algn="l">
              <a:lnSpc>
                <a:spcPct val="210000"/>
              </a:lnSpc>
            </a:pPr>
            <a:r>
              <a:rPr lang="en-US" dirty="0">
                <a:latin typeface="Times New Roman" pitchFamily="18" charset="0"/>
                <a:cs typeface="Times New Roman" pitchFamily="18" charset="0"/>
              </a:rPr>
              <a:t>Emotional responses to situation such as fear, joy, love, anxiety, anger &amp; sadness are all normal aspects of the human condition. The problem arises in trying to evaluate when a person's mood or emotional state is maladaptive. Grief for example is a healthy adaptive response to a real stressor. The absence of grieving in </a:t>
            </a:r>
            <a:r>
              <a:rPr lang="ar-EG"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the </a:t>
            </a:r>
            <a:r>
              <a:rPr lang="en-US" dirty="0">
                <a:latin typeface="Times New Roman" pitchFamily="18" charset="0"/>
                <a:cs typeface="Times New Roman" pitchFamily="18" charset="0"/>
              </a:rPr>
              <a:t>face of a loss is suggestive of maladaptation.</a:t>
            </a:r>
          </a:p>
          <a:p>
            <a:pPr algn="just">
              <a:lnSpc>
                <a:spcPct val="210000"/>
              </a:lnSpc>
            </a:pPr>
            <a:endParaRPr lang="ar-EG" dirty="0">
              <a:latin typeface="Times New Roman" pitchFamily="18" charset="0"/>
              <a:cs typeface="Times New Roman" pitchFamily="18" charset="0"/>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457200"/>
            <a:ext cx="8458200" cy="5867400"/>
          </a:xfrm>
        </p:spPr>
        <p:txBody>
          <a:bodyPr>
            <a:normAutofit/>
          </a:bodyPr>
          <a:lstStyle/>
          <a:p>
            <a:pPr algn="l" rtl="0">
              <a:lnSpc>
                <a:spcPct val="150000"/>
              </a:lnSpc>
            </a:pPr>
            <a:r>
              <a:rPr lang="en-US" b="1" i="1" dirty="0">
                <a:latin typeface="Times New Roman" pitchFamily="18" charset="0"/>
                <a:cs typeface="Times New Roman" pitchFamily="18" charset="0"/>
              </a:rPr>
              <a:t>4- Communication.</a:t>
            </a:r>
            <a:endParaRPr lang="en-US" dirty="0">
              <a:latin typeface="Times New Roman" pitchFamily="18" charset="0"/>
              <a:cs typeface="Times New Roman" pitchFamily="18" charset="0"/>
            </a:endParaRPr>
          </a:p>
          <a:p>
            <a:pPr algn="l" rtl="0">
              <a:lnSpc>
                <a:spcPct val="150000"/>
              </a:lnSpc>
            </a:pPr>
            <a:r>
              <a:rPr lang="en-US" b="1" i="1" dirty="0">
                <a:latin typeface="Times New Roman" pitchFamily="18" charset="0"/>
                <a:cs typeface="Times New Roman" pitchFamily="18" charset="0"/>
              </a:rPr>
              <a:t> </a:t>
            </a:r>
            <a:r>
              <a:rPr lang="en-US" dirty="0">
                <a:latin typeface="Times New Roman" pitchFamily="18" charset="0"/>
                <a:cs typeface="Times New Roman" pitchFamily="18" charset="0"/>
              </a:rPr>
              <a:t>A person who is depressed may speak as well as comprehend very slowly. The patient talks in a low monotonous hesitant voice. His answer is usually short with a delayed reaction time to reply. The lack of an immediate response by the client to a remark doesn't mean that the client has not heard or chooses not to replay: the client just need a little more time to compose a reply. In extreme depression, however, a person may be mute.</a:t>
            </a:r>
          </a:p>
          <a:p>
            <a:pPr algn="l">
              <a:lnSpc>
                <a:spcPct val="150000"/>
              </a:lnSpc>
            </a:pPr>
            <a:endParaRPr lang="ar-EG" dirty="0">
              <a:latin typeface="Times New Roman" pitchFamily="18" charset="0"/>
              <a:cs typeface="Times New Roman" pitchFamily="18" charset="0"/>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381000"/>
            <a:ext cx="8458200" cy="6096000"/>
          </a:xfrm>
        </p:spPr>
        <p:txBody>
          <a:bodyPr>
            <a:normAutofit lnSpcReduction="10000"/>
          </a:bodyPr>
          <a:lstStyle/>
          <a:p>
            <a:pPr algn="just" rtl="0">
              <a:lnSpc>
                <a:spcPct val="150000"/>
              </a:lnSpc>
            </a:pPr>
            <a:r>
              <a:rPr lang="en-US" b="1" i="1" u="sng" dirty="0">
                <a:latin typeface="Times New Roman" pitchFamily="18" charset="0"/>
                <a:cs typeface="Times New Roman" pitchFamily="18" charset="0"/>
              </a:rPr>
              <a:t>Additional area to be assessed:</a:t>
            </a:r>
            <a:endParaRPr lang="en-US" dirty="0">
              <a:latin typeface="Times New Roman" pitchFamily="18" charset="0"/>
              <a:cs typeface="Times New Roman" pitchFamily="18" charset="0"/>
            </a:endParaRPr>
          </a:p>
          <a:p>
            <a:pPr lvl="0" algn="just" rtl="0">
              <a:lnSpc>
                <a:spcPct val="150000"/>
              </a:lnSpc>
            </a:pPr>
            <a:r>
              <a:rPr lang="en-US" b="1" i="1" dirty="0">
                <a:latin typeface="Times New Roman" pitchFamily="18" charset="0"/>
                <a:cs typeface="Times New Roman" pitchFamily="18" charset="0"/>
              </a:rPr>
              <a:t>Safety first:  Assessment of Suicide Potential.</a:t>
            </a:r>
            <a:endParaRPr lang="en-US" dirty="0">
              <a:latin typeface="Times New Roman" pitchFamily="18" charset="0"/>
              <a:cs typeface="Times New Roman" pitchFamily="18" charset="0"/>
            </a:endParaRPr>
          </a:p>
          <a:p>
            <a:pPr algn="just" rtl="0">
              <a:lnSpc>
                <a:spcPct val="150000"/>
              </a:lnSpc>
            </a:pPr>
            <a:r>
              <a:rPr lang="en-US" dirty="0">
                <a:latin typeface="Times New Roman" pitchFamily="18" charset="0"/>
                <a:cs typeface="Times New Roman" pitchFamily="18" charset="0"/>
              </a:rPr>
              <a:t>The client should be evaluated for suicidal or homicidal ideation. About 10% to 15% of depressed people eventually commit suicide. Initial suicide evaluation might include the following statements or questions: </a:t>
            </a:r>
          </a:p>
          <a:p>
            <a:pPr lvl="0" algn="just" rtl="0">
              <a:lnSpc>
                <a:spcPct val="150000"/>
              </a:lnSpc>
            </a:pPr>
            <a:r>
              <a:rPr lang="en-US" dirty="0">
                <a:latin typeface="Times New Roman" pitchFamily="18" charset="0"/>
                <a:cs typeface="Times New Roman" pitchFamily="18" charset="0"/>
              </a:rPr>
              <a:t>"You have said you are depressed. Tell me what is that is like for you."</a:t>
            </a:r>
          </a:p>
          <a:p>
            <a:pPr lvl="0" algn="just" rtl="0">
              <a:lnSpc>
                <a:spcPct val="150000"/>
              </a:lnSpc>
            </a:pPr>
            <a:r>
              <a:rPr lang="en-US" dirty="0">
                <a:latin typeface="Times New Roman" pitchFamily="18" charset="0"/>
                <a:cs typeface="Times New Roman" pitchFamily="18" charset="0"/>
              </a:rPr>
              <a:t>"When you feel depressed, what thoughts go through your mind?"</a:t>
            </a:r>
          </a:p>
          <a:p>
            <a:pPr algn="just">
              <a:lnSpc>
                <a:spcPct val="150000"/>
              </a:lnSpc>
            </a:pPr>
            <a:endParaRPr lang="ar-EG" dirty="0">
              <a:latin typeface="Times New Roman" pitchFamily="18" charset="0"/>
              <a:cs typeface="Times New Roman" pitchFamily="18" charset="0"/>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943600"/>
          </a:xfrm>
        </p:spPr>
        <p:txBody>
          <a:bodyPr/>
          <a:lstStyle/>
          <a:p>
            <a:pPr lvl="0" algn="l">
              <a:lnSpc>
                <a:spcPct val="200000"/>
              </a:lnSpc>
            </a:pPr>
            <a:r>
              <a:rPr lang="en-US" dirty="0">
                <a:latin typeface="Times New Roman" pitchFamily="18" charset="0"/>
                <a:cs typeface="Times New Roman" pitchFamily="18" charset="0"/>
              </a:rPr>
              <a:t>"Have you gone so far as to think about taking your own life? Do you have plan? Do you have the means to carry out your plan? Is there any thing that would prevent you from carrying out your plan?"  These questions are essential for identifying suicidal ideation and the lethality of any plan.</a:t>
            </a:r>
          </a:p>
          <a:p>
            <a:pPr algn="l">
              <a:lnSpc>
                <a:spcPct val="200000"/>
              </a:lnSpc>
            </a:pPr>
            <a:endParaRPr lang="ar-EG" dirty="0">
              <a:latin typeface="Times New Roman" pitchFamily="18" charset="0"/>
              <a:cs typeface="Times New Roman" pitchFamily="18" charset="0"/>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457200"/>
            <a:ext cx="8458200" cy="5867400"/>
          </a:xfrm>
        </p:spPr>
        <p:txBody>
          <a:bodyPr>
            <a:normAutofit fontScale="92500" lnSpcReduction="20000"/>
          </a:bodyPr>
          <a:lstStyle/>
          <a:p>
            <a:pPr algn="just" rtl="0">
              <a:lnSpc>
                <a:spcPct val="150000"/>
              </a:lnSpc>
            </a:pPr>
            <a:r>
              <a:rPr lang="en-US" b="1" i="1" dirty="0">
                <a:latin typeface="Times New Roman" pitchFamily="18" charset="0"/>
                <a:cs typeface="Times New Roman" pitchFamily="18" charset="0"/>
              </a:rPr>
              <a:t>Suicide is defined as conscious attempt to kill oneself.</a:t>
            </a:r>
            <a:endParaRPr lang="en-US" dirty="0">
              <a:latin typeface="Times New Roman" pitchFamily="18" charset="0"/>
              <a:cs typeface="Times New Roman" pitchFamily="18" charset="0"/>
            </a:endParaRPr>
          </a:p>
          <a:p>
            <a:pPr lvl="0" algn="just" rtl="0">
              <a:lnSpc>
                <a:spcPct val="150000"/>
              </a:lnSpc>
            </a:pPr>
            <a:r>
              <a:rPr lang="en-US" dirty="0">
                <a:latin typeface="Times New Roman" pitchFamily="18" charset="0"/>
                <a:cs typeface="Times New Roman" pitchFamily="18" charset="0"/>
              </a:rPr>
              <a:t>  </a:t>
            </a:r>
            <a:r>
              <a:rPr lang="en-US" b="1" dirty="0">
                <a:latin typeface="Times New Roman" pitchFamily="18" charset="0"/>
                <a:cs typeface="Times New Roman" pitchFamily="18" charset="0"/>
              </a:rPr>
              <a:t>Assessment area will be:</a:t>
            </a:r>
            <a:endParaRPr lang="en-US" dirty="0">
              <a:latin typeface="Times New Roman" pitchFamily="18" charset="0"/>
              <a:cs typeface="Times New Roman" pitchFamily="18" charset="0"/>
            </a:endParaRPr>
          </a:p>
          <a:p>
            <a:pPr algn="just" rtl="0">
              <a:lnSpc>
                <a:spcPct val="150000"/>
              </a:lnSpc>
            </a:pPr>
            <a:r>
              <a:rPr lang="en-US" dirty="0">
                <a:latin typeface="Times New Roman" pitchFamily="18" charset="0"/>
                <a:cs typeface="Times New Roman" pitchFamily="18" charset="0"/>
              </a:rPr>
              <a:t>Three areas of assessment will be discussed:</a:t>
            </a:r>
          </a:p>
          <a:p>
            <a:pPr algn="just" rtl="0">
              <a:lnSpc>
                <a:spcPct val="150000"/>
              </a:lnSpc>
            </a:pPr>
            <a:r>
              <a:rPr lang="en-US" dirty="0">
                <a:latin typeface="Times New Roman" pitchFamily="18" charset="0"/>
                <a:cs typeface="Times New Roman" pitchFamily="18" charset="0"/>
              </a:rPr>
              <a:t>1) Verbal and non verbal suicidal clues.</a:t>
            </a:r>
          </a:p>
          <a:p>
            <a:pPr algn="just" rtl="0">
              <a:lnSpc>
                <a:spcPct val="150000"/>
              </a:lnSpc>
            </a:pPr>
            <a:r>
              <a:rPr lang="en-US" dirty="0">
                <a:latin typeface="Times New Roman" pitchFamily="18" charset="0"/>
                <a:cs typeface="Times New Roman" pitchFamily="18" charset="0"/>
              </a:rPr>
              <a:t>2) Lethality of the suicide plane.</a:t>
            </a:r>
          </a:p>
          <a:p>
            <a:pPr algn="just" rtl="0">
              <a:lnSpc>
                <a:spcPct val="150000"/>
              </a:lnSpc>
            </a:pPr>
            <a:r>
              <a:rPr lang="en-US" dirty="0">
                <a:latin typeface="Times New Roman" pitchFamily="18" charset="0"/>
                <a:cs typeface="Times New Roman" pitchFamily="18" charset="0"/>
              </a:rPr>
              <a:t>3) High- risk factors.</a:t>
            </a:r>
          </a:p>
          <a:p>
            <a:pPr algn="just" rtl="0">
              <a:lnSpc>
                <a:spcPct val="150000"/>
              </a:lnSpc>
            </a:pPr>
            <a:r>
              <a:rPr lang="en-US" dirty="0">
                <a:latin typeface="Times New Roman" pitchFamily="18" charset="0"/>
                <a:cs typeface="Times New Roman" pitchFamily="18" charset="0"/>
              </a:rPr>
              <a:t>1</a:t>
            </a:r>
            <a:r>
              <a:rPr lang="en-US" b="1" dirty="0">
                <a:latin typeface="Times New Roman" pitchFamily="18" charset="0"/>
                <a:cs typeface="Times New Roman" pitchFamily="18" charset="0"/>
              </a:rPr>
              <a:t>) Assessing verbal and non verbal suicidal clues.</a:t>
            </a:r>
            <a:endParaRPr lang="en-US" dirty="0">
              <a:latin typeface="Times New Roman" pitchFamily="18" charset="0"/>
              <a:cs typeface="Times New Roman" pitchFamily="18" charset="0"/>
            </a:endParaRPr>
          </a:p>
          <a:p>
            <a:pPr algn="just" rtl="0">
              <a:lnSpc>
                <a:spcPct val="150000"/>
              </a:lnSpc>
            </a:pPr>
            <a:r>
              <a:rPr lang="en-US" dirty="0">
                <a:latin typeface="Times New Roman" pitchFamily="18" charset="0"/>
                <a:cs typeface="Times New Roman" pitchFamily="18" charset="0"/>
              </a:rPr>
              <a:t>Almost all people considering suicide will send out clues, especially to people they think of as supportive. Nurses often fit this category. Clues may be verbal, behavioral, somatic or psychodynamic.</a:t>
            </a:r>
          </a:p>
          <a:p>
            <a:pPr algn="just">
              <a:lnSpc>
                <a:spcPct val="150000"/>
              </a:lnSpc>
            </a:pPr>
            <a:endParaRPr lang="ar-EG" dirty="0">
              <a:latin typeface="Times New Roman" pitchFamily="18" charset="0"/>
              <a:cs typeface="Times New Roman" pitchFamily="18" charset="0"/>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457200"/>
            <a:ext cx="8382000" cy="5867400"/>
          </a:xfrm>
        </p:spPr>
        <p:txBody>
          <a:bodyPr>
            <a:normAutofit/>
          </a:bodyPr>
          <a:lstStyle/>
          <a:p>
            <a:pPr algn="just" rtl="0">
              <a:lnSpc>
                <a:spcPct val="200000"/>
              </a:lnSpc>
            </a:pPr>
            <a:r>
              <a:rPr lang="en-US" u="sng" dirty="0">
                <a:latin typeface="Times New Roman" pitchFamily="18" charset="0"/>
                <a:cs typeface="Times New Roman" pitchFamily="18" charset="0"/>
              </a:rPr>
              <a:t>1-</a:t>
            </a:r>
            <a:r>
              <a:rPr lang="en-US" b="1" u="sng" dirty="0">
                <a:latin typeface="Times New Roman" pitchFamily="18" charset="0"/>
                <a:cs typeface="Times New Roman" pitchFamily="18" charset="0"/>
              </a:rPr>
              <a:t>Verbal clues: </a:t>
            </a:r>
            <a:endParaRPr lang="en-US" dirty="0">
              <a:latin typeface="Times New Roman" pitchFamily="18" charset="0"/>
              <a:cs typeface="Times New Roman" pitchFamily="18" charset="0"/>
            </a:endParaRPr>
          </a:p>
          <a:p>
            <a:pPr lvl="0" algn="just" rtl="0">
              <a:lnSpc>
                <a:spcPct val="200000"/>
              </a:lnSpc>
            </a:pPr>
            <a:r>
              <a:rPr lang="en-US" dirty="0">
                <a:latin typeface="Times New Roman" pitchFamily="18" charset="0"/>
                <a:cs typeface="Times New Roman" pitchFamily="18" charset="0"/>
              </a:rPr>
              <a:t>Overt statements </a:t>
            </a:r>
            <a:r>
              <a:rPr lang="en-US" dirty="0" err="1">
                <a:latin typeface="Times New Roman" pitchFamily="18" charset="0"/>
                <a:cs typeface="Times New Roman" pitchFamily="18" charset="0"/>
              </a:rPr>
              <a:t>e.g</a:t>
            </a:r>
            <a:r>
              <a:rPr lang="en-US" dirty="0">
                <a:latin typeface="Times New Roman" pitchFamily="18" charset="0"/>
                <a:cs typeface="Times New Roman" pitchFamily="18" charset="0"/>
              </a:rPr>
              <a:t> "I wish I were dead." Every one would be better if I died".  or " life is not worth living any more " .</a:t>
            </a:r>
          </a:p>
          <a:p>
            <a:pPr lvl="0" algn="just" rtl="0">
              <a:lnSpc>
                <a:spcPct val="200000"/>
              </a:lnSpc>
            </a:pPr>
            <a:r>
              <a:rPr lang="en-US" dirty="0">
                <a:latin typeface="Times New Roman" pitchFamily="18" charset="0"/>
                <a:cs typeface="Times New Roman" pitchFamily="18" charset="0"/>
              </a:rPr>
              <a:t>Covert statement: Nothing feels good to me any more, and probably never will", "It is ok now, soon every thing will be fine .The nurses must try to make covert massage overt.</a:t>
            </a:r>
          </a:p>
          <a:p>
            <a:pPr algn="just">
              <a:lnSpc>
                <a:spcPct val="200000"/>
              </a:lnSpc>
            </a:pPr>
            <a:endParaRPr lang="ar-EG" dirty="0">
              <a:latin typeface="Times New Roman" pitchFamily="18" charset="0"/>
              <a:cs typeface="Times New Roman" pitchFamily="18" charset="0"/>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381000"/>
            <a:ext cx="8458200" cy="5943600"/>
          </a:xfrm>
        </p:spPr>
        <p:txBody>
          <a:bodyPr>
            <a:normAutofit lnSpcReduction="10000"/>
          </a:bodyPr>
          <a:lstStyle/>
          <a:p>
            <a:pPr algn="just" rtl="0">
              <a:lnSpc>
                <a:spcPct val="150000"/>
              </a:lnSpc>
            </a:pPr>
            <a:r>
              <a:rPr lang="en-US" u="sng" dirty="0">
                <a:latin typeface="Times New Roman" pitchFamily="18" charset="0"/>
                <a:cs typeface="Times New Roman" pitchFamily="18" charset="0"/>
              </a:rPr>
              <a:t>2- </a:t>
            </a:r>
            <a:r>
              <a:rPr lang="en-US" b="1" u="sng" dirty="0">
                <a:latin typeface="Times New Roman" pitchFamily="18" charset="0"/>
                <a:cs typeface="Times New Roman" pitchFamily="18" charset="0"/>
              </a:rPr>
              <a:t>Non verbal clues: </a:t>
            </a:r>
            <a:endParaRPr lang="en-US" dirty="0">
              <a:latin typeface="Times New Roman" pitchFamily="18" charset="0"/>
              <a:cs typeface="Times New Roman" pitchFamily="18" charset="0"/>
            </a:endParaRPr>
          </a:p>
          <a:p>
            <a:pPr lvl="0" algn="just" rtl="0">
              <a:lnSpc>
                <a:spcPct val="150000"/>
              </a:lnSpc>
            </a:pPr>
            <a:r>
              <a:rPr lang="en-US" b="1" dirty="0">
                <a:latin typeface="Times New Roman" pitchFamily="18" charset="0"/>
                <a:cs typeface="Times New Roman" pitchFamily="18" charset="0"/>
              </a:rPr>
              <a:t>Behavioral clues:</a:t>
            </a:r>
            <a:r>
              <a:rPr lang="en-US" dirty="0">
                <a:latin typeface="Times New Roman" pitchFamily="18" charset="0"/>
                <a:cs typeface="Times New Roman" pitchFamily="18" charset="0"/>
              </a:rPr>
              <a:t>  Sudden behavioral cg changes , especially when depression is lifting and when the person has more energy available to carry out a plane ,e.g. giving away personal possessions , putting personal affairs in order </a:t>
            </a:r>
          </a:p>
          <a:p>
            <a:pPr lvl="0" algn="just" rtl="0">
              <a:lnSpc>
                <a:spcPct val="150000"/>
              </a:lnSpc>
            </a:pPr>
            <a:r>
              <a:rPr lang="en-US" b="1" dirty="0">
                <a:latin typeface="Times New Roman" pitchFamily="18" charset="0"/>
                <a:cs typeface="Times New Roman" pitchFamily="18" charset="0"/>
              </a:rPr>
              <a:t>Somatic clues:</a:t>
            </a:r>
            <a:endParaRPr lang="en-US" dirty="0">
              <a:latin typeface="Times New Roman" pitchFamily="18" charset="0"/>
              <a:cs typeface="Times New Roman" pitchFamily="18" charset="0"/>
            </a:endParaRPr>
          </a:p>
          <a:p>
            <a:pPr algn="just" rtl="0">
              <a:lnSpc>
                <a:spcPct val="150000"/>
              </a:lnSpc>
            </a:pPr>
            <a:r>
              <a:rPr lang="en-US" dirty="0">
                <a:latin typeface="Times New Roman" pitchFamily="18" charset="0"/>
                <a:cs typeface="Times New Roman" pitchFamily="18" charset="0"/>
              </a:rPr>
              <a:t>Physiological complaints can mask psychological pain and internalized stress. </a:t>
            </a:r>
            <a:r>
              <a:rPr lang="en-US" dirty="0" err="1">
                <a:latin typeface="Times New Roman" pitchFamily="18" charset="0"/>
                <a:cs typeface="Times New Roman" pitchFamily="18" charset="0"/>
              </a:rPr>
              <a:t>E.g</a:t>
            </a:r>
            <a:r>
              <a:rPr lang="en-US" dirty="0">
                <a:latin typeface="Times New Roman" pitchFamily="18" charset="0"/>
                <a:cs typeface="Times New Roman" pitchFamily="18" charset="0"/>
              </a:rPr>
              <a:t> headaches, muscle aches, trouble sleeping irregular bowel habits, unusual appetite, or weight loss.</a:t>
            </a:r>
          </a:p>
          <a:p>
            <a:pPr algn="just">
              <a:lnSpc>
                <a:spcPct val="150000"/>
              </a:lnSpc>
            </a:pPr>
            <a:endParaRPr lang="ar-EG" dirty="0">
              <a:latin typeface="Times New Roman" pitchFamily="18" charset="0"/>
              <a:cs typeface="Times New Roman" pitchFamily="18" charset="0"/>
            </a:endParaRP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304800"/>
            <a:ext cx="8534400" cy="6248400"/>
          </a:xfrm>
        </p:spPr>
        <p:txBody>
          <a:bodyPr>
            <a:normAutofit fontScale="92500" lnSpcReduction="10000"/>
          </a:bodyPr>
          <a:lstStyle/>
          <a:p>
            <a:pPr lvl="0" algn="just" rtl="0">
              <a:lnSpc>
                <a:spcPct val="150000"/>
              </a:lnSpc>
            </a:pPr>
            <a:r>
              <a:rPr lang="en-US" b="1" dirty="0">
                <a:latin typeface="Times New Roman" pitchFamily="18" charset="0"/>
                <a:cs typeface="Times New Roman" pitchFamily="18" charset="0"/>
              </a:rPr>
              <a:t>Emotional clues:</a:t>
            </a:r>
            <a:endParaRPr lang="en-US" dirty="0">
              <a:latin typeface="Times New Roman" pitchFamily="18" charset="0"/>
              <a:cs typeface="Times New Roman" pitchFamily="18" charset="0"/>
            </a:endParaRPr>
          </a:p>
          <a:p>
            <a:pPr algn="just" rtl="0">
              <a:lnSpc>
                <a:spcPct val="150000"/>
              </a:lnSpc>
            </a:pPr>
            <a:r>
              <a:rPr lang="en-US" dirty="0">
                <a:latin typeface="Times New Roman" pitchFamily="18" charset="0"/>
                <a:cs typeface="Times New Roman" pitchFamily="18" charset="0"/>
              </a:rPr>
              <a:t>    Various emotions can signal possible suicidal ideation. </a:t>
            </a:r>
            <a:r>
              <a:rPr lang="en-US" dirty="0" err="1">
                <a:latin typeface="Times New Roman" pitchFamily="18" charset="0"/>
                <a:cs typeface="Times New Roman" pitchFamily="18" charset="0"/>
              </a:rPr>
              <a:t>e.g</a:t>
            </a:r>
            <a:r>
              <a:rPr lang="en-US" dirty="0">
                <a:latin typeface="Times New Roman" pitchFamily="18" charset="0"/>
                <a:cs typeface="Times New Roman" pitchFamily="18" charset="0"/>
              </a:rPr>
              <a:t> . social withdrawal , feelings of hopelessness and helplessness , irritability and complain of exhaustion.     </a:t>
            </a:r>
          </a:p>
          <a:p>
            <a:pPr algn="just" rtl="0">
              <a:lnSpc>
                <a:spcPct val="150000"/>
              </a:lnSpc>
            </a:pPr>
            <a:r>
              <a:rPr lang="en-US" b="1" i="1" u="sng" dirty="0">
                <a:latin typeface="Times New Roman" pitchFamily="18" charset="0"/>
                <a:cs typeface="Times New Roman" pitchFamily="18" charset="0"/>
              </a:rPr>
              <a:t>Assessing lethality of suicide plan </a:t>
            </a:r>
            <a:endParaRPr lang="en-US" dirty="0">
              <a:latin typeface="Times New Roman" pitchFamily="18" charset="0"/>
              <a:cs typeface="Times New Roman" pitchFamily="18" charset="0"/>
            </a:endParaRPr>
          </a:p>
          <a:p>
            <a:pPr algn="just" rtl="0">
              <a:lnSpc>
                <a:spcPct val="150000"/>
              </a:lnSpc>
            </a:pPr>
            <a:r>
              <a:rPr lang="en-US" dirty="0">
                <a:latin typeface="Times New Roman" pitchFamily="18" charset="0"/>
                <a:cs typeface="Times New Roman" pitchFamily="18" charset="0"/>
              </a:rPr>
              <a:t>Lethality refers to seriousness of suicide threat, including the means that the patient plans to use to commit the suicide and the availability of those means. If the patient knows exactly how he will commit suicide and the method available to him, this patient is at high risk.</a:t>
            </a:r>
          </a:p>
          <a:p>
            <a:pPr algn="just" rtl="0">
              <a:lnSpc>
                <a:spcPct val="150000"/>
              </a:lnSpc>
            </a:pPr>
            <a:r>
              <a:rPr lang="en-US" dirty="0">
                <a:latin typeface="Times New Roman" pitchFamily="18" charset="0"/>
                <a:cs typeface="Times New Roman" pitchFamily="18" charset="0"/>
              </a:rPr>
              <a:t> </a:t>
            </a:r>
          </a:p>
          <a:p>
            <a:pPr algn="just">
              <a:lnSpc>
                <a:spcPct val="150000"/>
              </a:lnSpc>
            </a:pPr>
            <a:endParaRPr lang="ar-EG" dirty="0">
              <a:latin typeface="Times New Roman" pitchFamily="18" charset="0"/>
              <a:cs typeface="Times New Roman" pitchFamily="18" charset="0"/>
            </a:endParaRP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943600"/>
          </a:xfrm>
        </p:spPr>
        <p:txBody>
          <a:bodyPr/>
          <a:lstStyle/>
          <a:p>
            <a:pPr algn="l" rtl="0">
              <a:lnSpc>
                <a:spcPct val="200000"/>
              </a:lnSpc>
            </a:pPr>
            <a:r>
              <a:rPr lang="en-US" b="1" i="1" u="sng" dirty="0">
                <a:latin typeface="Times New Roman" pitchFamily="18" charset="0"/>
                <a:cs typeface="Times New Roman" pitchFamily="18" charset="0"/>
              </a:rPr>
              <a:t>Assessing high- risk factors</a:t>
            </a:r>
            <a:r>
              <a:rPr lang="en-US" b="1" i="1" dirty="0">
                <a:latin typeface="Times New Roman" pitchFamily="18" charset="0"/>
                <a:cs typeface="Times New Roman" pitchFamily="18" charset="0"/>
              </a:rPr>
              <a:t>.</a:t>
            </a:r>
            <a:endParaRPr lang="en-US" dirty="0">
              <a:latin typeface="Times New Roman" pitchFamily="18" charset="0"/>
              <a:cs typeface="Times New Roman" pitchFamily="18" charset="0"/>
            </a:endParaRPr>
          </a:p>
          <a:p>
            <a:pPr algn="l" rtl="0">
              <a:lnSpc>
                <a:spcPct val="200000"/>
              </a:lnSpc>
            </a:pPr>
            <a:r>
              <a:rPr lang="en-US" dirty="0">
                <a:latin typeface="Times New Roman" pitchFamily="18" charset="0"/>
                <a:cs typeface="Times New Roman" pitchFamily="18" charset="0"/>
              </a:rPr>
              <a:t>Some variable can make client in a high risk as:</a:t>
            </a:r>
          </a:p>
          <a:p>
            <a:pPr lvl="0" algn="l" rtl="0">
              <a:lnSpc>
                <a:spcPct val="200000"/>
              </a:lnSpc>
            </a:pPr>
            <a:r>
              <a:rPr lang="en-US" dirty="0">
                <a:latin typeface="Times New Roman" pitchFamily="18" charset="0"/>
                <a:cs typeface="Times New Roman" pitchFamily="18" charset="0"/>
              </a:rPr>
              <a:t>People with previous history.</a:t>
            </a:r>
          </a:p>
          <a:p>
            <a:pPr lvl="0" algn="l" rtl="0">
              <a:lnSpc>
                <a:spcPct val="200000"/>
              </a:lnSpc>
            </a:pPr>
            <a:r>
              <a:rPr lang="en-US" dirty="0">
                <a:latin typeface="Times New Roman" pitchFamily="18" charset="0"/>
                <a:cs typeface="Times New Roman" pitchFamily="18" charset="0"/>
              </a:rPr>
              <a:t>People with a family of history of suicide.</a:t>
            </a:r>
          </a:p>
          <a:p>
            <a:pPr lvl="0" algn="l" rtl="0">
              <a:lnSpc>
                <a:spcPct val="200000"/>
              </a:lnSpc>
            </a:pPr>
            <a:r>
              <a:rPr lang="en-US" dirty="0">
                <a:latin typeface="Times New Roman" pitchFamily="18" charset="0"/>
                <a:cs typeface="Times New Roman" pitchFamily="18" charset="0"/>
              </a:rPr>
              <a:t>People who experience extreme guilt.</a:t>
            </a:r>
          </a:p>
          <a:p>
            <a:pPr algn="l">
              <a:lnSpc>
                <a:spcPct val="200000"/>
              </a:lnSpc>
            </a:pPr>
            <a:r>
              <a:rPr lang="en-US" dirty="0">
                <a:latin typeface="Times New Roman" pitchFamily="18" charset="0"/>
                <a:cs typeface="Times New Roman" pitchFamily="18" charset="0"/>
              </a:rPr>
              <a:t>People who lives alone</a:t>
            </a:r>
            <a:endParaRPr lang="ar-EG" dirty="0">
              <a:latin typeface="Times New Roman" pitchFamily="18" charset="0"/>
              <a:cs typeface="Times New Roman" pitchFamily="18" charset="0"/>
            </a:endParaRP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457200"/>
            <a:ext cx="8458200" cy="6172200"/>
          </a:xfrm>
        </p:spPr>
        <p:txBody>
          <a:bodyPr>
            <a:normAutofit/>
          </a:bodyPr>
          <a:lstStyle/>
          <a:p>
            <a:pPr lvl="0" algn="just" rtl="0">
              <a:lnSpc>
                <a:spcPct val="150000"/>
              </a:lnSpc>
            </a:pPr>
            <a:r>
              <a:rPr lang="en-US" b="1" i="1" dirty="0">
                <a:latin typeface="Times New Roman" pitchFamily="18" charset="0"/>
                <a:cs typeface="Times New Roman" pitchFamily="18" charset="0"/>
              </a:rPr>
              <a:t>Self-Assessment</a:t>
            </a:r>
            <a:endParaRPr lang="en-US" dirty="0">
              <a:latin typeface="Times New Roman" pitchFamily="18" charset="0"/>
              <a:cs typeface="Times New Roman" pitchFamily="18" charset="0"/>
            </a:endParaRPr>
          </a:p>
          <a:p>
            <a:pPr algn="just" rtl="0">
              <a:lnSpc>
                <a:spcPct val="150000"/>
              </a:lnSpc>
            </a:pPr>
            <a:r>
              <a:rPr lang="en-US" dirty="0">
                <a:latin typeface="Times New Roman" pitchFamily="18" charset="0"/>
                <a:cs typeface="Times New Roman" pitchFamily="18" charset="0"/>
              </a:rPr>
              <a:t>     Depressed clients often reject the overturns of the nurse and others. When people are depressed, they don't appear to respond to nursing intervention and seem resistant to change. When this occurs, nurses can experience feelings of frustration, hopelessness, and annoyance. Therefore when caring for depressed patient nurses must maintain awareness of their own personal reaction to the patient and the ways in which these reaction can affect the nurse –patient relationship and subsequent care.</a:t>
            </a:r>
          </a:p>
          <a:p>
            <a:pPr algn="just">
              <a:lnSpc>
                <a:spcPct val="150000"/>
              </a:lnSpc>
            </a:pPr>
            <a:endParaRPr lang="ar-EG" dirty="0">
              <a:latin typeface="Times New Roman" pitchFamily="18" charset="0"/>
              <a:cs typeface="Times New Roman" pitchFamily="18" charset="0"/>
            </a:endParaRP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533400"/>
            <a:ext cx="8458200" cy="5791200"/>
          </a:xfrm>
        </p:spPr>
        <p:txBody>
          <a:bodyPr>
            <a:normAutofit/>
          </a:bodyPr>
          <a:lstStyle/>
          <a:p>
            <a:pPr algn="just" rtl="0">
              <a:lnSpc>
                <a:spcPct val="150000"/>
              </a:lnSpc>
            </a:pPr>
            <a:r>
              <a:rPr lang="en-US" b="1" i="1" u="sng" dirty="0">
                <a:latin typeface="Times New Roman" pitchFamily="18" charset="0"/>
                <a:cs typeface="Times New Roman" pitchFamily="18" charset="0"/>
              </a:rPr>
              <a:t>II. Nursing diagnosis:</a:t>
            </a:r>
            <a:endParaRPr lang="en-US" dirty="0">
              <a:latin typeface="Times New Roman" pitchFamily="18" charset="0"/>
              <a:cs typeface="Times New Roman" pitchFamily="18" charset="0"/>
            </a:endParaRPr>
          </a:p>
          <a:p>
            <a:pPr algn="just" rtl="0">
              <a:lnSpc>
                <a:spcPct val="150000"/>
              </a:lnSpc>
            </a:pPr>
            <a:r>
              <a:rPr lang="en-US" dirty="0">
                <a:latin typeface="Times New Roman" pitchFamily="18" charset="0"/>
                <a:cs typeface="Times New Roman" pitchFamily="18" charset="0"/>
              </a:rPr>
              <a:t>The nursing diagnoses provide away of attributing meaning to the information gained in the assessment by linking behaviors, nursing diagnosis facilitate understanding of the patient's problems. For patient diagnosed with depression the following are primary nursing diagnosis in establishing the plan of care.</a:t>
            </a:r>
          </a:p>
          <a:p>
            <a:pPr lvl="0" algn="just" rtl="0">
              <a:lnSpc>
                <a:spcPct val="150000"/>
              </a:lnSpc>
            </a:pPr>
            <a:r>
              <a:rPr lang="en-US" dirty="0">
                <a:latin typeface="Times New Roman" pitchFamily="18" charset="0"/>
                <a:cs typeface="Times New Roman" pitchFamily="18" charset="0"/>
              </a:rPr>
              <a:t>High risk for violence self directed </a:t>
            </a:r>
          </a:p>
          <a:p>
            <a:pPr lvl="0" algn="just" rtl="0">
              <a:lnSpc>
                <a:spcPct val="150000"/>
              </a:lnSpc>
            </a:pPr>
            <a:r>
              <a:rPr lang="en-US" dirty="0">
                <a:latin typeface="Times New Roman" pitchFamily="18" charset="0"/>
                <a:cs typeface="Times New Roman" pitchFamily="18" charset="0"/>
              </a:rPr>
              <a:t>Self care deficit </a:t>
            </a:r>
          </a:p>
          <a:p>
            <a:pPr algn="just">
              <a:lnSpc>
                <a:spcPct val="150000"/>
              </a:lnSpc>
            </a:pPr>
            <a:endParaRPr lang="ar-EG" dirty="0">
              <a:latin typeface="Times New Roman" pitchFamily="18" charset="0"/>
              <a:cs typeface="Times New Roman"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638800"/>
          </a:xfrm>
        </p:spPr>
        <p:txBody>
          <a:bodyPr>
            <a:normAutofit/>
          </a:bodyPr>
          <a:lstStyle/>
          <a:p>
            <a:pPr algn="just" rtl="0">
              <a:lnSpc>
                <a:spcPct val="200000"/>
              </a:lnSpc>
            </a:pPr>
            <a:r>
              <a:rPr lang="en-US" sz="2800" b="1" dirty="0">
                <a:latin typeface="Times New Roman" pitchFamily="18" charset="0"/>
                <a:cs typeface="Times New Roman" pitchFamily="18" charset="0"/>
              </a:rPr>
              <a:t>The grief response</a:t>
            </a:r>
            <a:endParaRPr lang="en-US" sz="2800" dirty="0">
              <a:latin typeface="Times New Roman" pitchFamily="18" charset="0"/>
              <a:cs typeface="Times New Roman" pitchFamily="18" charset="0"/>
            </a:endParaRPr>
          </a:p>
          <a:p>
            <a:pPr algn="just" rtl="0">
              <a:lnSpc>
                <a:spcPct val="200000"/>
              </a:lnSpc>
            </a:pPr>
            <a:r>
              <a:rPr lang="en-US" sz="2800" b="1" dirty="0">
                <a:latin typeface="Times New Roman" pitchFamily="18" charset="0"/>
                <a:cs typeface="Times New Roman" pitchFamily="18" charset="0"/>
              </a:rPr>
              <a:t>     </a:t>
            </a:r>
            <a:r>
              <a:rPr lang="en-US" sz="2800" b="1" u="sng" dirty="0">
                <a:latin typeface="Times New Roman" pitchFamily="18" charset="0"/>
                <a:cs typeface="Times New Roman" pitchFamily="18" charset="0"/>
              </a:rPr>
              <a:t>Loss:</a:t>
            </a:r>
            <a:r>
              <a:rPr lang="en-US" sz="2800" dirty="0">
                <a:latin typeface="Times New Roman" pitchFamily="18" charset="0"/>
                <a:cs typeface="Times New Roman" pitchFamily="18" charset="0"/>
              </a:rPr>
              <a:t>  "is the experience in which an individual gives up a connection to a valued object." The object may be "animate" or "inanimate", a "relationship" or "situation". It may be a "change" or "failure" (real or perceived).</a:t>
            </a:r>
          </a:p>
          <a:p>
            <a:pPr algn="just"/>
            <a:endParaRPr lang="ar-EG"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791200"/>
          </a:xfrm>
        </p:spPr>
        <p:txBody>
          <a:bodyPr>
            <a:normAutofit fontScale="92500" lnSpcReduction="20000"/>
          </a:bodyPr>
          <a:lstStyle/>
          <a:p>
            <a:pPr lvl="0" algn="just" rtl="0">
              <a:lnSpc>
                <a:spcPct val="150000"/>
              </a:lnSpc>
            </a:pPr>
            <a:r>
              <a:rPr lang="en-US" dirty="0">
                <a:latin typeface="Times New Roman" pitchFamily="18" charset="0"/>
                <a:cs typeface="Times New Roman" pitchFamily="18" charset="0"/>
              </a:rPr>
              <a:t>self- esteem disturbance </a:t>
            </a:r>
          </a:p>
          <a:p>
            <a:pPr lvl="0" algn="just" rtl="0">
              <a:lnSpc>
                <a:spcPct val="150000"/>
              </a:lnSpc>
            </a:pPr>
            <a:r>
              <a:rPr lang="en-US" dirty="0">
                <a:latin typeface="Times New Roman" pitchFamily="18" charset="0"/>
                <a:cs typeface="Times New Roman" pitchFamily="18" charset="0"/>
              </a:rPr>
              <a:t>altered nutrition</a:t>
            </a:r>
          </a:p>
          <a:p>
            <a:pPr lvl="0" algn="just" rtl="0">
              <a:lnSpc>
                <a:spcPct val="150000"/>
              </a:lnSpc>
            </a:pPr>
            <a:r>
              <a:rPr lang="en-US" dirty="0">
                <a:latin typeface="Times New Roman" pitchFamily="18" charset="0"/>
                <a:cs typeface="Times New Roman" pitchFamily="18" charset="0"/>
              </a:rPr>
              <a:t>Altered thought process</a:t>
            </a:r>
          </a:p>
          <a:p>
            <a:pPr lvl="0" algn="just" rtl="0">
              <a:lnSpc>
                <a:spcPct val="150000"/>
              </a:lnSpc>
            </a:pPr>
            <a:r>
              <a:rPr lang="en-US" dirty="0">
                <a:latin typeface="Times New Roman" pitchFamily="18" charset="0"/>
                <a:cs typeface="Times New Roman" pitchFamily="18" charset="0"/>
              </a:rPr>
              <a:t>sleep pattern disturbance </a:t>
            </a:r>
          </a:p>
          <a:p>
            <a:pPr lvl="0" algn="just" rtl="0">
              <a:lnSpc>
                <a:spcPct val="150000"/>
              </a:lnSpc>
            </a:pPr>
            <a:r>
              <a:rPr lang="en-US" dirty="0">
                <a:latin typeface="Times New Roman" pitchFamily="18" charset="0"/>
                <a:cs typeface="Times New Roman" pitchFamily="18" charset="0"/>
              </a:rPr>
              <a:t>impaired verbal communication </a:t>
            </a:r>
          </a:p>
          <a:p>
            <a:pPr lvl="0" algn="just" rtl="0">
              <a:lnSpc>
                <a:spcPct val="150000"/>
              </a:lnSpc>
            </a:pPr>
            <a:r>
              <a:rPr lang="en-US" dirty="0">
                <a:latin typeface="Times New Roman" pitchFamily="18" charset="0"/>
                <a:cs typeface="Times New Roman" pitchFamily="18" charset="0"/>
              </a:rPr>
              <a:t>sexual dysfunction </a:t>
            </a:r>
          </a:p>
          <a:p>
            <a:pPr lvl="0" algn="just" rtl="0">
              <a:lnSpc>
                <a:spcPct val="150000"/>
              </a:lnSpc>
            </a:pPr>
            <a:r>
              <a:rPr lang="en-US" dirty="0">
                <a:latin typeface="Times New Roman" pitchFamily="18" charset="0"/>
                <a:cs typeface="Times New Roman" pitchFamily="18" charset="0"/>
              </a:rPr>
              <a:t>impaired social interaction </a:t>
            </a:r>
          </a:p>
          <a:p>
            <a:pPr lvl="0" algn="just" rtl="0">
              <a:lnSpc>
                <a:spcPct val="150000"/>
              </a:lnSpc>
            </a:pPr>
            <a:r>
              <a:rPr lang="en-US" dirty="0">
                <a:latin typeface="Times New Roman" pitchFamily="18" charset="0"/>
                <a:cs typeface="Times New Roman" pitchFamily="18" charset="0"/>
              </a:rPr>
              <a:t>spiritual distress</a:t>
            </a:r>
          </a:p>
          <a:p>
            <a:pPr lvl="0" algn="just" rtl="0">
              <a:lnSpc>
                <a:spcPct val="150000"/>
              </a:lnSpc>
            </a:pPr>
            <a:r>
              <a:rPr lang="en-US" dirty="0">
                <a:latin typeface="Times New Roman" pitchFamily="18" charset="0"/>
                <a:cs typeface="Times New Roman" pitchFamily="18" charset="0"/>
              </a:rPr>
              <a:t>Anxiety </a:t>
            </a:r>
          </a:p>
          <a:p>
            <a:pPr lvl="0" algn="just" rtl="0">
              <a:lnSpc>
                <a:spcPct val="150000"/>
              </a:lnSpc>
            </a:pPr>
            <a:r>
              <a:rPr lang="en-US" dirty="0">
                <a:latin typeface="Times New Roman" pitchFamily="18" charset="0"/>
                <a:cs typeface="Times New Roman" pitchFamily="18" charset="0"/>
              </a:rPr>
              <a:t>ineffective individual coping </a:t>
            </a:r>
          </a:p>
          <a:p>
            <a:pPr algn="just">
              <a:lnSpc>
                <a:spcPct val="150000"/>
              </a:lnSpc>
            </a:pPr>
            <a:endParaRPr lang="ar-EG" dirty="0">
              <a:latin typeface="Times New Roman" pitchFamily="18" charset="0"/>
              <a:cs typeface="Times New Roman" pitchFamily="18" charset="0"/>
            </a:endParaRP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457200"/>
            <a:ext cx="8458200" cy="5867400"/>
          </a:xfrm>
        </p:spPr>
        <p:txBody>
          <a:bodyPr>
            <a:normAutofit/>
          </a:bodyPr>
          <a:lstStyle/>
          <a:p>
            <a:pPr algn="just" rtl="0">
              <a:lnSpc>
                <a:spcPct val="150000"/>
              </a:lnSpc>
            </a:pPr>
            <a:r>
              <a:rPr lang="en-US" b="1" i="1" u="sng" dirty="0">
                <a:latin typeface="Times New Roman" pitchFamily="18" charset="0"/>
                <a:cs typeface="Times New Roman" pitchFamily="18" charset="0"/>
              </a:rPr>
              <a:t>Nursing diagnosis: </a:t>
            </a:r>
            <a:endParaRPr lang="en-US" dirty="0">
              <a:latin typeface="Times New Roman" pitchFamily="18" charset="0"/>
              <a:cs typeface="Times New Roman" pitchFamily="18" charset="0"/>
            </a:endParaRPr>
          </a:p>
          <a:p>
            <a:pPr lvl="0" algn="just" rtl="0">
              <a:lnSpc>
                <a:spcPct val="150000"/>
              </a:lnSpc>
            </a:pPr>
            <a:r>
              <a:rPr lang="en-US" b="1" i="1" dirty="0">
                <a:latin typeface="Times New Roman" pitchFamily="18" charset="0"/>
                <a:cs typeface="Times New Roman" pitchFamily="18" charset="0"/>
              </a:rPr>
              <a:t>High risk for violence self directed related to, depressed mood, hopelessness, helplessness, evidenced by verbalization of suicidal ideation , giving Poisson away </a:t>
            </a:r>
            <a:endParaRPr lang="en-US" dirty="0">
              <a:latin typeface="Times New Roman" pitchFamily="18" charset="0"/>
              <a:cs typeface="Times New Roman" pitchFamily="18" charset="0"/>
            </a:endParaRPr>
          </a:p>
          <a:p>
            <a:pPr algn="just" rtl="0">
              <a:lnSpc>
                <a:spcPct val="150000"/>
              </a:lnSpc>
            </a:pPr>
            <a:r>
              <a:rPr lang="en-US" dirty="0">
                <a:latin typeface="Times New Roman" pitchFamily="18" charset="0"/>
                <a:cs typeface="Times New Roman" pitchFamily="18" charset="0"/>
              </a:rPr>
              <a:t> </a:t>
            </a:r>
          </a:p>
          <a:p>
            <a:pPr lvl="0" algn="just" rtl="0">
              <a:lnSpc>
                <a:spcPct val="150000"/>
              </a:lnSpc>
            </a:pPr>
            <a:r>
              <a:rPr lang="en-US" b="1" i="1" dirty="0">
                <a:latin typeface="Times New Roman" pitchFamily="18" charset="0"/>
                <a:cs typeface="Times New Roman" pitchFamily="18" charset="0"/>
              </a:rPr>
              <a:t>The goal will be: </a:t>
            </a:r>
            <a:endParaRPr lang="en-US" dirty="0">
              <a:latin typeface="Times New Roman" pitchFamily="18" charset="0"/>
              <a:cs typeface="Times New Roman" pitchFamily="18" charset="0"/>
            </a:endParaRPr>
          </a:p>
          <a:p>
            <a:pPr lvl="0" algn="just" rtl="0">
              <a:lnSpc>
                <a:spcPct val="150000"/>
              </a:lnSpc>
            </a:pPr>
            <a:r>
              <a:rPr lang="en-US" dirty="0">
                <a:latin typeface="Times New Roman" pitchFamily="18" charset="0"/>
                <a:cs typeface="Times New Roman" pitchFamily="18" charset="0"/>
              </a:rPr>
              <a:t>Patient remains safe</a:t>
            </a:r>
          </a:p>
          <a:p>
            <a:pPr lvl="0" algn="just" rtl="0">
              <a:lnSpc>
                <a:spcPct val="150000"/>
              </a:lnSpc>
            </a:pPr>
            <a:r>
              <a:rPr lang="en-US" dirty="0">
                <a:latin typeface="Times New Roman" pitchFamily="18" charset="0"/>
                <a:cs typeface="Times New Roman" pitchFamily="18" charset="0"/>
              </a:rPr>
              <a:t>Patient will learn coping skills that reduce the chance of relying on self harm behaviors.</a:t>
            </a:r>
          </a:p>
          <a:p>
            <a:pPr algn="just">
              <a:lnSpc>
                <a:spcPct val="150000"/>
              </a:lnSpc>
            </a:pPr>
            <a:endParaRPr lang="ar-EG" dirty="0">
              <a:latin typeface="Times New Roman" pitchFamily="18" charset="0"/>
              <a:cs typeface="Times New Roman" pitchFamily="18" charset="0"/>
            </a:endParaRP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715000"/>
          </a:xfrm>
        </p:spPr>
        <p:txBody>
          <a:bodyPr>
            <a:normAutofit fontScale="92500" lnSpcReduction="10000"/>
          </a:bodyPr>
          <a:lstStyle/>
          <a:p>
            <a:pPr lvl="0" algn="just" rtl="0">
              <a:lnSpc>
                <a:spcPct val="150000"/>
              </a:lnSpc>
            </a:pPr>
            <a:r>
              <a:rPr lang="en-US" b="1" i="1" dirty="0">
                <a:latin typeface="Times New Roman" pitchFamily="18" charset="0"/>
                <a:cs typeface="Times New Roman" pitchFamily="18" charset="0"/>
              </a:rPr>
              <a:t>Intervention:   </a:t>
            </a:r>
            <a:endParaRPr lang="en-US" dirty="0">
              <a:latin typeface="Times New Roman" pitchFamily="18" charset="0"/>
              <a:cs typeface="Times New Roman" pitchFamily="18" charset="0"/>
            </a:endParaRPr>
          </a:p>
          <a:p>
            <a:pPr lvl="0" algn="just" rtl="0">
              <a:lnSpc>
                <a:spcPct val="150000"/>
              </a:lnSpc>
            </a:pPr>
            <a:r>
              <a:rPr lang="en-US" dirty="0">
                <a:latin typeface="Times New Roman" pitchFamily="18" charset="0"/>
                <a:cs typeface="Times New Roman" pitchFamily="18" charset="0"/>
              </a:rPr>
              <a:t>Share time with patient, particularly if the patient is high risk of suicide. This decreases the patient's isolation.</a:t>
            </a:r>
          </a:p>
          <a:p>
            <a:pPr lvl="0" algn="just" rtl="0">
              <a:lnSpc>
                <a:spcPct val="150000"/>
              </a:lnSpc>
            </a:pPr>
            <a:r>
              <a:rPr lang="en-US" dirty="0">
                <a:latin typeface="Times New Roman" pitchFamily="18" charset="0"/>
                <a:cs typeface="Times New Roman" pitchFamily="18" charset="0"/>
              </a:rPr>
              <a:t>Find ways to assist the patient to find hope without negating emotional pain.</a:t>
            </a:r>
          </a:p>
          <a:p>
            <a:pPr lvl="0" algn="just" rtl="0">
              <a:lnSpc>
                <a:spcPct val="150000"/>
              </a:lnSpc>
            </a:pPr>
            <a:r>
              <a:rPr lang="en-US" dirty="0">
                <a:latin typeface="Times New Roman" pitchFamily="18" charset="0"/>
                <a:cs typeface="Times New Roman" pitchFamily="18" charset="0"/>
              </a:rPr>
              <a:t>Implement suicide precautions such as explain to the patient that you are concerned for his safety.</a:t>
            </a:r>
          </a:p>
          <a:p>
            <a:pPr lvl="0" algn="just" rtl="0">
              <a:lnSpc>
                <a:spcPct val="150000"/>
              </a:lnSpc>
            </a:pPr>
            <a:r>
              <a:rPr lang="en-US" dirty="0">
                <a:latin typeface="Times New Roman" pitchFamily="18" charset="0"/>
                <a:cs typeface="Times New Roman" pitchFamily="18" charset="0"/>
              </a:rPr>
              <a:t>Provide close observation place him in a room close to nurse's    station.</a:t>
            </a:r>
          </a:p>
          <a:p>
            <a:pPr lvl="0" algn="just" rtl="0">
              <a:lnSpc>
                <a:spcPct val="150000"/>
              </a:lnSpc>
            </a:pPr>
            <a:r>
              <a:rPr lang="en-US" dirty="0">
                <a:latin typeface="Times New Roman" pitchFamily="18" charset="0"/>
                <a:cs typeface="Times New Roman" pitchFamily="18" charset="0"/>
              </a:rPr>
              <a:t>Be alert to use of hazardous equipment.</a:t>
            </a:r>
          </a:p>
          <a:p>
            <a:pPr algn="just">
              <a:lnSpc>
                <a:spcPct val="150000"/>
              </a:lnSpc>
            </a:pPr>
            <a:endParaRPr lang="ar-EG" dirty="0">
              <a:latin typeface="Times New Roman" pitchFamily="18" charset="0"/>
              <a:cs typeface="Times New Roman" pitchFamily="18" charset="0"/>
            </a:endParaRP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533400"/>
            <a:ext cx="8458200" cy="5791200"/>
          </a:xfrm>
        </p:spPr>
        <p:txBody>
          <a:bodyPr>
            <a:normAutofit fontScale="92500" lnSpcReduction="20000"/>
          </a:bodyPr>
          <a:lstStyle/>
          <a:p>
            <a:pPr lvl="0" algn="l" rtl="0">
              <a:lnSpc>
                <a:spcPct val="150000"/>
              </a:lnSpc>
            </a:pPr>
            <a:r>
              <a:rPr lang="en-US" dirty="0">
                <a:latin typeface="Times New Roman" pitchFamily="18" charset="0"/>
                <a:cs typeface="Times New Roman" pitchFamily="18" charset="0"/>
              </a:rPr>
              <a:t>Maintain special care in administration of medications.</a:t>
            </a:r>
          </a:p>
          <a:p>
            <a:pPr lvl="0" algn="l" rtl="0">
              <a:lnSpc>
                <a:spcPct val="150000"/>
              </a:lnSpc>
            </a:pPr>
            <a:r>
              <a:rPr lang="en-US" dirty="0">
                <a:latin typeface="Times New Roman" pitchFamily="18" charset="0"/>
                <a:cs typeface="Times New Roman" pitchFamily="18" charset="0"/>
              </a:rPr>
              <a:t>Be alert when patient is using bathroom.</a:t>
            </a:r>
          </a:p>
          <a:p>
            <a:pPr lvl="0" algn="l" rtl="0">
              <a:lnSpc>
                <a:spcPct val="150000"/>
              </a:lnSpc>
            </a:pPr>
            <a:r>
              <a:rPr lang="en-US" dirty="0">
                <a:latin typeface="Times New Roman" pitchFamily="18" charset="0"/>
                <a:cs typeface="Times New Roman" pitchFamily="18" charset="0"/>
              </a:rPr>
              <a:t>Allowing patient &amp;family to ask questions and express feelings freely.</a:t>
            </a:r>
          </a:p>
          <a:p>
            <a:pPr algn="l" rtl="0">
              <a:lnSpc>
                <a:spcPct val="150000"/>
              </a:lnSpc>
            </a:pPr>
            <a:r>
              <a:rPr lang="en-US" b="1" dirty="0">
                <a:latin typeface="Times New Roman" pitchFamily="18" charset="0"/>
                <a:cs typeface="Times New Roman" pitchFamily="18" charset="0"/>
              </a:rPr>
              <a:t>2- Self –esteem disturbance </a:t>
            </a:r>
            <a:endParaRPr lang="en-US" dirty="0">
              <a:latin typeface="Times New Roman" pitchFamily="18" charset="0"/>
              <a:cs typeface="Times New Roman" pitchFamily="18" charset="0"/>
            </a:endParaRPr>
          </a:p>
          <a:p>
            <a:pPr algn="l" rtl="0">
              <a:lnSpc>
                <a:spcPct val="150000"/>
              </a:lnSpc>
            </a:pPr>
            <a:r>
              <a:rPr lang="en-US" dirty="0">
                <a:latin typeface="Times New Roman" pitchFamily="18" charset="0"/>
                <a:cs typeface="Times New Roman" pitchFamily="18" charset="0"/>
              </a:rPr>
              <a:t>May be related to:    </a:t>
            </a:r>
          </a:p>
          <a:p>
            <a:pPr lvl="0" algn="l" rtl="0">
              <a:lnSpc>
                <a:spcPct val="150000"/>
              </a:lnSpc>
            </a:pPr>
            <a:r>
              <a:rPr lang="en-US" dirty="0">
                <a:latin typeface="Times New Roman" pitchFamily="18" charset="0"/>
                <a:cs typeface="Times New Roman" pitchFamily="18" charset="0"/>
              </a:rPr>
              <a:t>Feeling of guilt, despair</a:t>
            </a:r>
          </a:p>
          <a:p>
            <a:pPr lvl="0" algn="l" rtl="0">
              <a:lnSpc>
                <a:spcPct val="150000"/>
              </a:lnSpc>
            </a:pPr>
            <a:r>
              <a:rPr lang="en-US" dirty="0">
                <a:latin typeface="Times New Roman" pitchFamily="18" charset="0"/>
                <a:cs typeface="Times New Roman" pitchFamily="18" charset="0"/>
              </a:rPr>
              <a:t>Minimizing of own strengths</a:t>
            </a:r>
          </a:p>
          <a:p>
            <a:pPr lvl="0" algn="l" rtl="0">
              <a:lnSpc>
                <a:spcPct val="150000"/>
              </a:lnSpc>
            </a:pPr>
            <a:r>
              <a:rPr lang="en-US" dirty="0">
                <a:latin typeface="Times New Roman" pitchFamily="18" charset="0"/>
                <a:cs typeface="Times New Roman" pitchFamily="18" charset="0"/>
              </a:rPr>
              <a:t> Impaired of  cognition and negative view of self</a:t>
            </a:r>
          </a:p>
          <a:p>
            <a:pPr algn="l">
              <a:lnSpc>
                <a:spcPct val="150000"/>
              </a:lnSpc>
            </a:pPr>
            <a:r>
              <a:rPr lang="en-US" dirty="0">
                <a:latin typeface="Times New Roman" pitchFamily="18" charset="0"/>
                <a:cs typeface="Times New Roman" pitchFamily="18" charset="0"/>
              </a:rPr>
              <a:t>Learned helplessness</a:t>
            </a:r>
            <a:endParaRPr lang="ar-EG" dirty="0">
              <a:latin typeface="Times New Roman" pitchFamily="18" charset="0"/>
              <a:cs typeface="Times New Roman" pitchFamily="18" charset="0"/>
            </a:endParaRP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304800"/>
            <a:ext cx="8534400" cy="6019800"/>
          </a:xfrm>
        </p:spPr>
        <p:txBody>
          <a:bodyPr>
            <a:normAutofit fontScale="92500"/>
          </a:bodyPr>
          <a:lstStyle/>
          <a:p>
            <a:pPr lvl="0" algn="just" rtl="0">
              <a:lnSpc>
                <a:spcPct val="150000"/>
              </a:lnSpc>
            </a:pPr>
            <a:r>
              <a:rPr lang="en-US" b="1" i="1" dirty="0">
                <a:latin typeface="Times New Roman" pitchFamily="18" charset="0"/>
                <a:cs typeface="Times New Roman" pitchFamily="18" charset="0"/>
              </a:rPr>
              <a:t>Intervention:</a:t>
            </a:r>
            <a:endParaRPr lang="en-US" dirty="0">
              <a:latin typeface="Times New Roman" pitchFamily="18" charset="0"/>
              <a:cs typeface="Times New Roman" pitchFamily="18" charset="0"/>
            </a:endParaRPr>
          </a:p>
          <a:p>
            <a:pPr lvl="0" algn="just" rtl="0">
              <a:lnSpc>
                <a:spcPct val="150000"/>
              </a:lnSpc>
            </a:pPr>
            <a:r>
              <a:rPr lang="en-US" dirty="0">
                <a:latin typeface="Times New Roman" pitchFamily="18" charset="0"/>
                <a:cs typeface="Times New Roman" pitchFamily="18" charset="0"/>
              </a:rPr>
              <a:t>Be accepting of client and spend time with him even though     pessimism and negativism may seem objectionable. </a:t>
            </a:r>
          </a:p>
          <a:p>
            <a:pPr lvl="0" algn="just" rtl="0">
              <a:lnSpc>
                <a:spcPct val="150000"/>
              </a:lnSpc>
            </a:pPr>
            <a:r>
              <a:rPr lang="en-US" dirty="0">
                <a:latin typeface="Times New Roman" pitchFamily="18" charset="0"/>
                <a:cs typeface="Times New Roman" pitchFamily="18" charset="0"/>
              </a:rPr>
              <a:t>Focus on strength and accomplishments and minimize failures       </a:t>
            </a:r>
          </a:p>
          <a:p>
            <a:pPr lvl="0" algn="just" rtl="0">
              <a:lnSpc>
                <a:spcPct val="150000"/>
              </a:lnSpc>
            </a:pPr>
            <a:r>
              <a:rPr lang="en-US" dirty="0">
                <a:latin typeface="Times New Roman" pitchFamily="18" charset="0"/>
                <a:cs typeface="Times New Roman" pitchFamily="18" charset="0"/>
              </a:rPr>
              <a:t>Give the Patient positive feedback for completion of Responsibilities.</a:t>
            </a:r>
          </a:p>
          <a:p>
            <a:pPr lvl="0" algn="just" rtl="0">
              <a:lnSpc>
                <a:spcPct val="150000"/>
              </a:lnSpc>
            </a:pPr>
            <a:r>
              <a:rPr lang="en-US" dirty="0">
                <a:latin typeface="Times New Roman" pitchFamily="18" charset="0"/>
                <a:cs typeface="Times New Roman" pitchFamily="18" charset="0"/>
              </a:rPr>
              <a:t>At first provide simple activities that can be accomplished easily and quickly.</a:t>
            </a:r>
          </a:p>
          <a:p>
            <a:pPr lvl="0" algn="just" rtl="0">
              <a:lnSpc>
                <a:spcPct val="150000"/>
              </a:lnSpc>
            </a:pPr>
            <a:r>
              <a:rPr lang="en-US" dirty="0">
                <a:latin typeface="Times New Roman" pitchFamily="18" charset="0"/>
                <a:cs typeface="Times New Roman" pitchFamily="18" charset="0"/>
              </a:rPr>
              <a:t>Gradually increase the number and complexity of Activities.</a:t>
            </a:r>
          </a:p>
          <a:p>
            <a:pPr algn="just">
              <a:lnSpc>
                <a:spcPct val="150000"/>
              </a:lnSpc>
            </a:pPr>
            <a:endParaRPr lang="ar-EG" dirty="0">
              <a:latin typeface="Times New Roman" pitchFamily="18" charset="0"/>
              <a:cs typeface="Times New Roman" pitchFamily="18" charset="0"/>
            </a:endParaRP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533400"/>
            <a:ext cx="8458200" cy="5791200"/>
          </a:xfrm>
        </p:spPr>
        <p:txBody>
          <a:bodyPr>
            <a:normAutofit lnSpcReduction="10000"/>
          </a:bodyPr>
          <a:lstStyle/>
          <a:p>
            <a:pPr lvl="0" algn="just" rtl="0">
              <a:lnSpc>
                <a:spcPct val="200000"/>
              </a:lnSpc>
            </a:pPr>
            <a:r>
              <a:rPr lang="en-US" dirty="0">
                <a:latin typeface="Times New Roman" pitchFamily="18" charset="0"/>
                <a:cs typeface="Times New Roman" pitchFamily="18" charset="0"/>
              </a:rPr>
              <a:t>Explore with the client his or her personal strengths.</a:t>
            </a:r>
          </a:p>
          <a:p>
            <a:pPr lvl="0" algn="just" rtl="0">
              <a:lnSpc>
                <a:spcPct val="200000"/>
              </a:lnSpc>
            </a:pPr>
            <a:r>
              <a:rPr lang="en-US" dirty="0">
                <a:latin typeface="Times New Roman" pitchFamily="18" charset="0"/>
                <a:cs typeface="Times New Roman" pitchFamily="18" charset="0"/>
              </a:rPr>
              <a:t>Encourage increasing decision making (ask for Participation in planning for own care) and be independent as possible.</a:t>
            </a:r>
          </a:p>
          <a:p>
            <a:pPr lvl="0" algn="just" rtl="0">
              <a:lnSpc>
                <a:spcPct val="200000"/>
              </a:lnSpc>
            </a:pPr>
            <a:r>
              <a:rPr lang="en-US" dirty="0">
                <a:latin typeface="Times New Roman" pitchFamily="18" charset="0"/>
                <a:cs typeface="Times New Roman" pitchFamily="18" charset="0"/>
              </a:rPr>
              <a:t>Support any evidence of motivation or initiative and Praise   efforts and progress.</a:t>
            </a:r>
          </a:p>
          <a:p>
            <a:pPr lvl="0" algn="just" rtl="0">
              <a:lnSpc>
                <a:spcPct val="200000"/>
              </a:lnSpc>
            </a:pPr>
            <a:r>
              <a:rPr lang="en-US" dirty="0">
                <a:latin typeface="Times New Roman" pitchFamily="18" charset="0"/>
                <a:cs typeface="Times New Roman" pitchFamily="18" charset="0"/>
              </a:rPr>
              <a:t>Convey an attitude of confidence in the abilities of the Patient.</a:t>
            </a:r>
          </a:p>
          <a:p>
            <a:pPr algn="just">
              <a:lnSpc>
                <a:spcPct val="200000"/>
              </a:lnSpc>
            </a:pPr>
            <a:endParaRPr lang="ar-EG" dirty="0">
              <a:latin typeface="Times New Roman" pitchFamily="18" charset="0"/>
              <a:cs typeface="Times New Roman" pitchFamily="18" charset="0"/>
            </a:endParaRP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943600"/>
          </a:xfrm>
        </p:spPr>
        <p:txBody>
          <a:bodyPr>
            <a:normAutofit fontScale="92500" lnSpcReduction="10000"/>
          </a:bodyPr>
          <a:lstStyle/>
          <a:p>
            <a:pPr algn="just" rtl="0">
              <a:lnSpc>
                <a:spcPct val="150000"/>
              </a:lnSpc>
            </a:pPr>
            <a:r>
              <a:rPr lang="en-US" b="1" dirty="0">
                <a:latin typeface="Times New Roman" pitchFamily="18" charset="0"/>
                <a:cs typeface="Times New Roman" pitchFamily="18" charset="0"/>
              </a:rPr>
              <a:t>3- Impaired social interaction</a:t>
            </a:r>
            <a:endParaRPr lang="en-US" dirty="0">
              <a:latin typeface="Times New Roman" pitchFamily="18" charset="0"/>
              <a:cs typeface="Times New Roman" pitchFamily="18" charset="0"/>
            </a:endParaRPr>
          </a:p>
          <a:p>
            <a:pPr algn="just" rtl="0">
              <a:lnSpc>
                <a:spcPct val="150000"/>
              </a:lnSpc>
            </a:pPr>
            <a:r>
              <a:rPr lang="en-US" b="1" i="1" dirty="0">
                <a:latin typeface="Times New Roman" pitchFamily="18" charset="0"/>
                <a:cs typeface="Times New Roman" pitchFamily="18" charset="0"/>
              </a:rPr>
              <a:t>May be related to: </a:t>
            </a:r>
            <a:endParaRPr lang="en-US" dirty="0">
              <a:latin typeface="Times New Roman" pitchFamily="18" charset="0"/>
              <a:cs typeface="Times New Roman" pitchFamily="18" charset="0"/>
            </a:endParaRPr>
          </a:p>
          <a:p>
            <a:pPr lvl="0" algn="just" rtl="0">
              <a:lnSpc>
                <a:spcPct val="150000"/>
              </a:lnSpc>
            </a:pPr>
            <a:r>
              <a:rPr lang="en-US" dirty="0">
                <a:latin typeface="Times New Roman" pitchFamily="18" charset="0"/>
                <a:cs typeface="Times New Roman" pitchFamily="18" charset="0"/>
              </a:rPr>
              <a:t>Feelings of inadequacy in social interaction.</a:t>
            </a:r>
          </a:p>
          <a:p>
            <a:pPr lvl="0" algn="just" rtl="0">
              <a:lnSpc>
                <a:spcPct val="150000"/>
              </a:lnSpc>
            </a:pPr>
            <a:r>
              <a:rPr lang="en-US" dirty="0">
                <a:latin typeface="Times New Roman" pitchFamily="18" charset="0"/>
                <a:cs typeface="Times New Roman" pitchFamily="18" charset="0"/>
              </a:rPr>
              <a:t>Difficulty engaging in satisfaction of personal relationships.</a:t>
            </a:r>
          </a:p>
          <a:p>
            <a:pPr lvl="0" algn="just" rtl="0">
              <a:lnSpc>
                <a:spcPct val="150000"/>
              </a:lnSpc>
            </a:pPr>
            <a:r>
              <a:rPr lang="en-US" dirty="0">
                <a:latin typeface="Times New Roman" pitchFamily="18" charset="0"/>
                <a:cs typeface="Times New Roman" pitchFamily="18" charset="0"/>
              </a:rPr>
              <a:t>Skill deficit about social interactions.</a:t>
            </a:r>
          </a:p>
          <a:p>
            <a:pPr algn="just" rtl="0">
              <a:lnSpc>
                <a:spcPct val="150000"/>
              </a:lnSpc>
            </a:pPr>
            <a:r>
              <a:rPr lang="en-US" dirty="0">
                <a:latin typeface="Times New Roman" pitchFamily="18" charset="0"/>
                <a:cs typeface="Times New Roman" pitchFamily="18" charset="0"/>
              </a:rPr>
              <a:t> </a:t>
            </a:r>
          </a:p>
          <a:p>
            <a:pPr algn="just" rtl="0">
              <a:lnSpc>
                <a:spcPct val="150000"/>
              </a:lnSpc>
            </a:pPr>
            <a:r>
              <a:rPr lang="en-US" b="1" i="1" dirty="0">
                <a:latin typeface="Times New Roman" pitchFamily="18" charset="0"/>
                <a:cs typeface="Times New Roman" pitchFamily="18" charset="0"/>
              </a:rPr>
              <a:t>Evidenced by:</a:t>
            </a:r>
            <a:endParaRPr lang="en-US" dirty="0">
              <a:latin typeface="Times New Roman" pitchFamily="18" charset="0"/>
              <a:cs typeface="Times New Roman" pitchFamily="18" charset="0"/>
            </a:endParaRPr>
          </a:p>
          <a:p>
            <a:pPr lvl="0" algn="just" rtl="0">
              <a:lnSpc>
                <a:spcPct val="150000"/>
              </a:lnSpc>
            </a:pPr>
            <a:r>
              <a:rPr lang="en-US" dirty="0">
                <a:latin typeface="Times New Roman" pitchFamily="18" charset="0"/>
                <a:cs typeface="Times New Roman" pitchFamily="18" charset="0"/>
              </a:rPr>
              <a:t>Withdrawal.</a:t>
            </a:r>
          </a:p>
          <a:p>
            <a:pPr lvl="0" algn="just" rtl="0">
              <a:lnSpc>
                <a:spcPct val="150000"/>
              </a:lnSpc>
            </a:pPr>
            <a:r>
              <a:rPr lang="en-US" dirty="0">
                <a:latin typeface="Times New Roman" pitchFamily="18" charset="0"/>
                <a:cs typeface="Times New Roman" pitchFamily="18" charset="0"/>
              </a:rPr>
              <a:t>Seeking to be alone </a:t>
            </a:r>
          </a:p>
          <a:p>
            <a:pPr lvl="0" algn="just" rtl="0">
              <a:lnSpc>
                <a:spcPct val="150000"/>
              </a:lnSpc>
            </a:pPr>
            <a:r>
              <a:rPr lang="en-US" dirty="0">
                <a:latin typeface="Times New Roman" pitchFamily="18" charset="0"/>
                <a:cs typeface="Times New Roman" pitchFamily="18" charset="0"/>
              </a:rPr>
              <a:t>Problematic interactions with others.</a:t>
            </a:r>
          </a:p>
          <a:p>
            <a:pPr algn="just">
              <a:lnSpc>
                <a:spcPct val="150000"/>
              </a:lnSpc>
            </a:pPr>
            <a:endParaRPr lang="ar-EG" dirty="0">
              <a:latin typeface="Times New Roman" pitchFamily="18" charset="0"/>
              <a:cs typeface="Times New Roman" pitchFamily="18" charset="0"/>
            </a:endParaRP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715000"/>
          </a:xfrm>
        </p:spPr>
        <p:txBody>
          <a:bodyPr>
            <a:normAutofit fontScale="92500" lnSpcReduction="10000"/>
          </a:bodyPr>
          <a:lstStyle/>
          <a:p>
            <a:pPr algn="just" rtl="0">
              <a:lnSpc>
                <a:spcPct val="150000"/>
              </a:lnSpc>
            </a:pPr>
            <a:r>
              <a:rPr lang="en-US" b="1" i="1" dirty="0">
                <a:latin typeface="Times New Roman" pitchFamily="18" charset="0"/>
                <a:cs typeface="Times New Roman" pitchFamily="18" charset="0"/>
              </a:rPr>
              <a:t>The goal: will be to strength patient ability to relate to others by </a:t>
            </a:r>
            <a:endParaRPr lang="en-US" dirty="0">
              <a:latin typeface="Times New Roman" pitchFamily="18" charset="0"/>
              <a:cs typeface="Times New Roman" pitchFamily="18" charset="0"/>
            </a:endParaRPr>
          </a:p>
          <a:p>
            <a:pPr lvl="0" algn="just" rtl="0">
              <a:lnSpc>
                <a:spcPct val="150000"/>
              </a:lnSpc>
            </a:pPr>
            <a:r>
              <a:rPr lang="en-US" dirty="0">
                <a:latin typeface="Times New Roman" pitchFamily="18" charset="0"/>
                <a:cs typeface="Times New Roman" pitchFamily="18" charset="0"/>
              </a:rPr>
              <a:t>Increasing social interactions and verbal communications with Staff &amp;other patients.</a:t>
            </a:r>
          </a:p>
          <a:p>
            <a:pPr algn="just" rtl="0">
              <a:lnSpc>
                <a:spcPct val="150000"/>
              </a:lnSpc>
            </a:pPr>
            <a:r>
              <a:rPr lang="en-US" b="1" i="1" dirty="0">
                <a:latin typeface="Times New Roman" pitchFamily="18" charset="0"/>
                <a:cs typeface="Times New Roman" pitchFamily="18" charset="0"/>
              </a:rPr>
              <a:t>Intervention:</a:t>
            </a:r>
            <a:endParaRPr lang="en-US" dirty="0">
              <a:latin typeface="Times New Roman" pitchFamily="18" charset="0"/>
              <a:cs typeface="Times New Roman" pitchFamily="18" charset="0"/>
            </a:endParaRPr>
          </a:p>
          <a:p>
            <a:pPr lvl="0" algn="just" rtl="0">
              <a:lnSpc>
                <a:spcPct val="150000"/>
              </a:lnSpc>
            </a:pPr>
            <a:r>
              <a:rPr lang="en-US" dirty="0">
                <a:latin typeface="Times New Roman" pitchFamily="18" charset="0"/>
                <a:cs typeface="Times New Roman" pitchFamily="18" charset="0"/>
              </a:rPr>
              <a:t>Initially, interact with patient on a one-to-one (with Nurse) basis progress to facilitating social interaction between the patient &amp; other patients. Then in small group &amp; gradually larger group.</a:t>
            </a:r>
          </a:p>
          <a:p>
            <a:pPr lvl="0" algn="just" rtl="0">
              <a:lnSpc>
                <a:spcPct val="150000"/>
              </a:lnSpc>
            </a:pPr>
            <a:r>
              <a:rPr lang="en-US" dirty="0">
                <a:latin typeface="Times New Roman" pitchFamily="18" charset="0"/>
                <a:cs typeface="Times New Roman" pitchFamily="18" charset="0"/>
              </a:rPr>
              <a:t>Establish a daily interaction time with the patient.</a:t>
            </a:r>
          </a:p>
          <a:p>
            <a:pPr algn="just">
              <a:lnSpc>
                <a:spcPct val="150000"/>
              </a:lnSpc>
            </a:pPr>
            <a:endParaRPr lang="ar-EG" dirty="0">
              <a:latin typeface="Times New Roman" pitchFamily="18" charset="0"/>
              <a:cs typeface="Times New Roman" pitchFamily="18" charset="0"/>
            </a:endParaRP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609600"/>
            <a:ext cx="8382000" cy="5715000"/>
          </a:xfrm>
        </p:spPr>
        <p:txBody>
          <a:bodyPr/>
          <a:lstStyle/>
          <a:p>
            <a:pPr lvl="0" algn="just" rtl="0">
              <a:lnSpc>
                <a:spcPct val="200000"/>
              </a:lnSpc>
            </a:pPr>
            <a:r>
              <a:rPr lang="en-US" dirty="0">
                <a:latin typeface="Times New Roman" pitchFamily="18" charset="0"/>
                <a:cs typeface="Times New Roman" pitchFamily="18" charset="0"/>
              </a:rPr>
              <a:t>Encourage the patient to share in personal interests, hobbies &amp; recreational activities.</a:t>
            </a:r>
          </a:p>
          <a:p>
            <a:pPr lvl="0" algn="just" rtl="0">
              <a:lnSpc>
                <a:spcPct val="200000"/>
              </a:lnSpc>
            </a:pPr>
            <a:r>
              <a:rPr lang="en-US" dirty="0">
                <a:latin typeface="Times New Roman" pitchFamily="18" charset="0"/>
                <a:cs typeface="Times New Roman" pitchFamily="18" charset="0"/>
              </a:rPr>
              <a:t>Help the patient to identify and discuss the positive and negative aspect of interacting with others.</a:t>
            </a:r>
          </a:p>
          <a:p>
            <a:pPr lvl="0" algn="just" rtl="0">
              <a:lnSpc>
                <a:spcPct val="200000"/>
              </a:lnSpc>
            </a:pPr>
            <a:r>
              <a:rPr lang="en-US" dirty="0">
                <a:latin typeface="Times New Roman" pitchFamily="18" charset="0"/>
                <a:cs typeface="Times New Roman" pitchFamily="18" charset="0"/>
              </a:rPr>
              <a:t>Encourage visits by friends, relatives,…..etc</a:t>
            </a:r>
          </a:p>
          <a:p>
            <a:pPr algn="just">
              <a:lnSpc>
                <a:spcPct val="200000"/>
              </a:lnSpc>
            </a:pPr>
            <a:endParaRPr lang="ar-EG" dirty="0">
              <a:latin typeface="Times New Roman" pitchFamily="18" charset="0"/>
              <a:cs typeface="Times New Roman" pitchFamily="18" charset="0"/>
            </a:endParaRP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685800"/>
            <a:ext cx="8610600" cy="5638800"/>
          </a:xfrm>
        </p:spPr>
        <p:txBody>
          <a:bodyPr>
            <a:normAutofit fontScale="92500" lnSpcReduction="20000"/>
          </a:bodyPr>
          <a:lstStyle/>
          <a:p>
            <a:pPr algn="just" rtl="0">
              <a:lnSpc>
                <a:spcPct val="150000"/>
              </a:lnSpc>
            </a:pPr>
            <a:r>
              <a:rPr lang="en-US" b="1" dirty="0">
                <a:latin typeface="Times New Roman" pitchFamily="18" charset="0"/>
                <a:cs typeface="Times New Roman" pitchFamily="18" charset="0"/>
              </a:rPr>
              <a:t>4- Altered thought processes</a:t>
            </a:r>
            <a:endParaRPr lang="en-US" dirty="0">
              <a:latin typeface="Times New Roman" pitchFamily="18" charset="0"/>
              <a:cs typeface="Times New Roman" pitchFamily="18" charset="0"/>
            </a:endParaRPr>
          </a:p>
          <a:p>
            <a:pPr algn="just" rtl="0">
              <a:lnSpc>
                <a:spcPct val="150000"/>
              </a:lnSpc>
            </a:pPr>
            <a:r>
              <a:rPr lang="en-US" b="1" i="1" dirty="0">
                <a:latin typeface="Times New Roman" pitchFamily="18" charset="0"/>
                <a:cs typeface="Times New Roman" pitchFamily="18" charset="0"/>
              </a:rPr>
              <a:t>May be related to:</a:t>
            </a:r>
            <a:endParaRPr lang="en-US" dirty="0">
              <a:latin typeface="Times New Roman" pitchFamily="18" charset="0"/>
              <a:cs typeface="Times New Roman" pitchFamily="18" charset="0"/>
            </a:endParaRPr>
          </a:p>
          <a:p>
            <a:pPr lvl="0" algn="just" rtl="0">
              <a:lnSpc>
                <a:spcPct val="150000"/>
              </a:lnSpc>
            </a:pPr>
            <a:r>
              <a:rPr lang="en-US" dirty="0">
                <a:latin typeface="Times New Roman" pitchFamily="18" charset="0"/>
                <a:cs typeface="Times New Roman" pitchFamily="18" charset="0"/>
              </a:rPr>
              <a:t>Neurological changes.</a:t>
            </a:r>
          </a:p>
          <a:p>
            <a:pPr lvl="0" algn="just" rtl="0">
              <a:lnSpc>
                <a:spcPct val="150000"/>
              </a:lnSpc>
            </a:pPr>
            <a:r>
              <a:rPr lang="en-US" dirty="0">
                <a:latin typeface="Times New Roman" pitchFamily="18" charset="0"/>
                <a:cs typeface="Times New Roman" pitchFamily="18" charset="0"/>
              </a:rPr>
              <a:t>Feeling of hopelessness</a:t>
            </a:r>
          </a:p>
          <a:p>
            <a:pPr lvl="0" algn="just" rtl="0">
              <a:lnSpc>
                <a:spcPct val="150000"/>
              </a:lnSpc>
            </a:pPr>
            <a:r>
              <a:rPr lang="en-US" dirty="0">
                <a:latin typeface="Times New Roman" pitchFamily="18" charset="0"/>
                <a:cs typeface="Times New Roman" pitchFamily="18" charset="0"/>
              </a:rPr>
              <a:t>Disruption in the cognitive operation &amp; activities.</a:t>
            </a:r>
          </a:p>
          <a:p>
            <a:pPr algn="just" rtl="0">
              <a:lnSpc>
                <a:spcPct val="150000"/>
              </a:lnSpc>
            </a:pPr>
            <a:r>
              <a:rPr lang="en-US" b="1" i="1" dirty="0">
                <a:latin typeface="Times New Roman" pitchFamily="18" charset="0"/>
                <a:cs typeface="Times New Roman" pitchFamily="18" charset="0"/>
              </a:rPr>
              <a:t>Evidenced by:</a:t>
            </a:r>
            <a:endParaRPr lang="en-US" dirty="0">
              <a:latin typeface="Times New Roman" pitchFamily="18" charset="0"/>
              <a:cs typeface="Times New Roman" pitchFamily="18" charset="0"/>
            </a:endParaRPr>
          </a:p>
          <a:p>
            <a:pPr lvl="0" algn="just" rtl="0">
              <a:lnSpc>
                <a:spcPct val="150000"/>
              </a:lnSpc>
            </a:pPr>
            <a:r>
              <a:rPr lang="en-US" dirty="0">
                <a:latin typeface="Times New Roman" pitchFamily="18" charset="0"/>
                <a:cs typeface="Times New Roman" pitchFamily="18" charset="0"/>
              </a:rPr>
              <a:t>Delusions</a:t>
            </a:r>
          </a:p>
          <a:p>
            <a:pPr lvl="0" algn="just" rtl="0">
              <a:lnSpc>
                <a:spcPct val="150000"/>
              </a:lnSpc>
            </a:pPr>
            <a:r>
              <a:rPr lang="en-US" dirty="0">
                <a:latin typeface="Times New Roman" pitchFamily="18" charset="0"/>
                <a:cs typeface="Times New Roman" pitchFamily="18" charset="0"/>
              </a:rPr>
              <a:t>Problem with attention &amp; concentration.</a:t>
            </a:r>
          </a:p>
          <a:p>
            <a:pPr lvl="0" algn="just" rtl="0">
              <a:lnSpc>
                <a:spcPct val="150000"/>
              </a:lnSpc>
            </a:pPr>
            <a:r>
              <a:rPr lang="en-US" dirty="0">
                <a:latin typeface="Times New Roman" pitchFamily="18" charset="0"/>
                <a:cs typeface="Times New Roman" pitchFamily="18" charset="0"/>
              </a:rPr>
              <a:t>Impaired problem solving.</a:t>
            </a:r>
          </a:p>
          <a:p>
            <a:pPr lvl="0" algn="just" rtl="0">
              <a:lnSpc>
                <a:spcPct val="150000"/>
              </a:lnSpc>
            </a:pPr>
            <a:r>
              <a:rPr lang="en-US" dirty="0">
                <a:latin typeface="Times New Roman" pitchFamily="18" charset="0"/>
                <a:cs typeface="Times New Roman" pitchFamily="18" charset="0"/>
              </a:rPr>
              <a:t>Unable to make decision.</a:t>
            </a:r>
          </a:p>
          <a:p>
            <a:pPr algn="just">
              <a:lnSpc>
                <a:spcPct val="150000"/>
              </a:lnSpc>
            </a:pPr>
            <a:endParaRPr lang="ar-EG" dirty="0">
              <a:latin typeface="Times New Roman" pitchFamily="18" charset="0"/>
              <a:cs typeface="Times New Roman"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914400"/>
            <a:ext cx="8458200" cy="5562600"/>
          </a:xfrm>
        </p:spPr>
        <p:txBody>
          <a:bodyPr>
            <a:normAutofit fontScale="92500"/>
          </a:bodyPr>
          <a:lstStyle/>
          <a:p>
            <a:pPr algn="just" rtl="0">
              <a:lnSpc>
                <a:spcPct val="150000"/>
              </a:lnSpc>
            </a:pPr>
            <a:r>
              <a:rPr lang="en-US" b="1" dirty="0">
                <a:latin typeface="Times New Roman" pitchFamily="18" charset="0"/>
                <a:cs typeface="Times New Roman" pitchFamily="18" charset="0"/>
              </a:rPr>
              <a:t>Examples of loss include:   </a:t>
            </a:r>
            <a:endParaRPr lang="en-US" dirty="0">
              <a:latin typeface="Times New Roman" pitchFamily="18" charset="0"/>
              <a:cs typeface="Times New Roman" pitchFamily="18" charset="0"/>
            </a:endParaRPr>
          </a:p>
          <a:p>
            <a:pPr lvl="0" algn="just" rtl="0">
              <a:lnSpc>
                <a:spcPct val="150000"/>
              </a:lnSpc>
            </a:pPr>
            <a:r>
              <a:rPr lang="en-US" dirty="0">
                <a:latin typeface="Times New Roman" pitchFamily="18" charset="0"/>
                <a:cs typeface="Times New Roman" pitchFamily="18" charset="0"/>
              </a:rPr>
              <a:t>Loss of significant other through death, divorce or separation.</a:t>
            </a:r>
          </a:p>
          <a:p>
            <a:pPr lvl="0" algn="just" rtl="0">
              <a:lnSpc>
                <a:spcPct val="150000"/>
              </a:lnSpc>
            </a:pPr>
            <a:r>
              <a:rPr lang="en-US" dirty="0">
                <a:latin typeface="Times New Roman" pitchFamily="18" charset="0"/>
                <a:cs typeface="Times New Roman" pitchFamily="18" charset="0"/>
              </a:rPr>
              <a:t>Loss of health, body parts, or body function.</a:t>
            </a:r>
          </a:p>
          <a:p>
            <a:pPr lvl="0" algn="just" rtl="0">
              <a:lnSpc>
                <a:spcPct val="150000"/>
              </a:lnSpc>
            </a:pPr>
            <a:r>
              <a:rPr lang="en-US" dirty="0">
                <a:latin typeface="Times New Roman" pitchFamily="18" charset="0"/>
                <a:cs typeface="Times New Roman" pitchFamily="18" charset="0"/>
              </a:rPr>
              <a:t>Loss of familiarity, loss of security caused by too many changes (e.g. in case of illness and\or hospitalization).</a:t>
            </a:r>
          </a:p>
          <a:p>
            <a:pPr lvl="0" algn="just" rtl="0">
              <a:lnSpc>
                <a:spcPct val="150000"/>
              </a:lnSpc>
            </a:pPr>
            <a:r>
              <a:rPr lang="en-US" dirty="0">
                <a:latin typeface="Times New Roman" pitchFamily="18" charset="0"/>
                <a:cs typeface="Times New Roman" pitchFamily="18" charset="0"/>
              </a:rPr>
              <a:t>Loss of status, prestige or self-esteem due to failure or inability to meet self-expectations or expectations of others.</a:t>
            </a:r>
          </a:p>
          <a:p>
            <a:pPr lvl="0" algn="just" rtl="0">
              <a:lnSpc>
                <a:spcPct val="150000"/>
              </a:lnSpc>
            </a:pPr>
            <a:r>
              <a:rPr lang="en-US" dirty="0">
                <a:latin typeface="Times New Roman" pitchFamily="18" charset="0"/>
                <a:cs typeface="Times New Roman" pitchFamily="18" charset="0"/>
              </a:rPr>
              <a:t>Loss of security caused by occupational\financial loss.</a:t>
            </a:r>
          </a:p>
          <a:p>
            <a:pPr lvl="0" algn="just" rtl="0">
              <a:lnSpc>
                <a:spcPct val="150000"/>
              </a:lnSpc>
            </a:pPr>
            <a:r>
              <a:rPr lang="en-US" dirty="0">
                <a:latin typeface="Times New Roman" pitchFamily="18" charset="0"/>
                <a:cs typeface="Times New Roman" pitchFamily="18" charset="0"/>
              </a:rPr>
              <a:t>Loss of personal possession e.g. home, pets ….etc </a:t>
            </a:r>
          </a:p>
          <a:p>
            <a:pPr algn="just">
              <a:lnSpc>
                <a:spcPct val="150000"/>
              </a:lnSpc>
            </a:pPr>
            <a:endParaRPr lang="ar-EG"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791200"/>
          </a:xfrm>
        </p:spPr>
        <p:txBody>
          <a:bodyPr>
            <a:normAutofit/>
          </a:bodyPr>
          <a:lstStyle/>
          <a:p>
            <a:pPr algn="just" rtl="0">
              <a:lnSpc>
                <a:spcPct val="150000"/>
              </a:lnSpc>
            </a:pPr>
            <a:r>
              <a:rPr lang="en-US" b="1" i="1" dirty="0">
                <a:latin typeface="Times New Roman" pitchFamily="18" charset="0"/>
                <a:cs typeface="Times New Roman" pitchFamily="18" charset="0"/>
              </a:rPr>
              <a:t>The goal: the client will be able to </a:t>
            </a:r>
            <a:endParaRPr lang="en-US" dirty="0">
              <a:latin typeface="Times New Roman" pitchFamily="18" charset="0"/>
              <a:cs typeface="Times New Roman" pitchFamily="18" charset="0"/>
            </a:endParaRPr>
          </a:p>
          <a:p>
            <a:pPr lvl="0" algn="just" rtl="0">
              <a:lnSpc>
                <a:spcPct val="150000"/>
              </a:lnSpc>
            </a:pPr>
            <a:r>
              <a:rPr lang="en-US" dirty="0">
                <a:latin typeface="Times New Roman" pitchFamily="18" charset="0"/>
                <a:cs typeface="Times New Roman" pitchFamily="18" charset="0"/>
              </a:rPr>
              <a:t>Verbalize reality oriented thoughts.</a:t>
            </a:r>
          </a:p>
          <a:p>
            <a:pPr algn="just" rtl="0">
              <a:lnSpc>
                <a:spcPct val="150000"/>
              </a:lnSpc>
            </a:pPr>
            <a:r>
              <a:rPr lang="en-US" b="1" i="1" dirty="0">
                <a:latin typeface="Times New Roman" pitchFamily="18" charset="0"/>
                <a:cs typeface="Times New Roman" pitchFamily="18" charset="0"/>
              </a:rPr>
              <a:t>Intervention:</a:t>
            </a:r>
            <a:endParaRPr lang="en-US" dirty="0">
              <a:latin typeface="Times New Roman" pitchFamily="18" charset="0"/>
              <a:cs typeface="Times New Roman" pitchFamily="18" charset="0"/>
            </a:endParaRPr>
          </a:p>
          <a:p>
            <a:pPr lvl="0" algn="just" rtl="0">
              <a:lnSpc>
                <a:spcPct val="150000"/>
              </a:lnSpc>
            </a:pPr>
            <a:r>
              <a:rPr lang="en-US" dirty="0">
                <a:latin typeface="Times New Roman" pitchFamily="18" charset="0"/>
                <a:cs typeface="Times New Roman" pitchFamily="18" charset="0"/>
              </a:rPr>
              <a:t>Simple clear communication..</a:t>
            </a:r>
          </a:p>
          <a:p>
            <a:pPr lvl="0" algn="just" rtl="0">
              <a:lnSpc>
                <a:spcPct val="150000"/>
              </a:lnSpc>
            </a:pPr>
            <a:r>
              <a:rPr lang="en-US" dirty="0">
                <a:latin typeface="Times New Roman" pitchFamily="18" charset="0"/>
                <a:cs typeface="Times New Roman" pitchFamily="18" charset="0"/>
              </a:rPr>
              <a:t>Avoid laughing, joking &amp; acting cheerful.</a:t>
            </a:r>
          </a:p>
          <a:p>
            <a:pPr lvl="0" algn="just" rtl="0">
              <a:lnSpc>
                <a:spcPct val="150000"/>
              </a:lnSpc>
            </a:pPr>
            <a:r>
              <a:rPr lang="en-US" dirty="0">
                <a:latin typeface="Times New Roman" pitchFamily="18" charset="0"/>
                <a:cs typeface="Times New Roman" pitchFamily="18" charset="0"/>
              </a:rPr>
              <a:t>The nurse should be more directive (it's time for lunch I'll go with you) rather than" would you like to go to lunch"?</a:t>
            </a:r>
          </a:p>
          <a:p>
            <a:pPr lvl="0" algn="just" rtl="0">
              <a:lnSpc>
                <a:spcPct val="150000"/>
              </a:lnSpc>
            </a:pPr>
            <a:r>
              <a:rPr lang="en-US" dirty="0">
                <a:latin typeface="Times New Roman" pitchFamily="18" charset="0"/>
                <a:cs typeface="Times New Roman" pitchFamily="18" charset="0"/>
              </a:rPr>
              <a:t>Offer brief explanations about care procedures.</a:t>
            </a:r>
          </a:p>
          <a:p>
            <a:pPr algn="just">
              <a:lnSpc>
                <a:spcPct val="150000"/>
              </a:lnSpc>
            </a:pPr>
            <a:endParaRPr lang="ar-EG" dirty="0">
              <a:latin typeface="Times New Roman" pitchFamily="18" charset="0"/>
              <a:cs typeface="Times New Roman" pitchFamily="18" charset="0"/>
            </a:endParaRP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200"/>
            <a:ext cx="8229600" cy="5486400"/>
          </a:xfrm>
        </p:spPr>
        <p:txBody>
          <a:bodyPr/>
          <a:lstStyle/>
          <a:p>
            <a:pPr lvl="0" algn="just" rtl="0">
              <a:lnSpc>
                <a:spcPct val="200000"/>
              </a:lnSpc>
            </a:pPr>
            <a:r>
              <a:rPr lang="en-US" dirty="0">
                <a:latin typeface="Times New Roman" pitchFamily="18" charset="0"/>
                <a:cs typeface="Times New Roman" pitchFamily="18" charset="0"/>
              </a:rPr>
              <a:t>Interviews may need to be short and more directive.</a:t>
            </a:r>
          </a:p>
          <a:p>
            <a:pPr lvl="0" algn="just" rtl="0">
              <a:lnSpc>
                <a:spcPct val="200000"/>
              </a:lnSpc>
            </a:pPr>
            <a:r>
              <a:rPr lang="en-US" dirty="0">
                <a:latin typeface="Times New Roman" pitchFamily="18" charset="0"/>
                <a:cs typeface="Times New Roman" pitchFamily="18" charset="0"/>
              </a:rPr>
              <a:t>When the client is not speaking, sit with the person in silence for short period.</a:t>
            </a:r>
          </a:p>
          <a:p>
            <a:pPr lvl="0" algn="just" rtl="0">
              <a:lnSpc>
                <a:spcPct val="200000"/>
              </a:lnSpc>
            </a:pPr>
            <a:r>
              <a:rPr lang="en-US" dirty="0">
                <a:latin typeface="Times New Roman" pitchFamily="18" charset="0"/>
                <a:cs typeface="Times New Roman" pitchFamily="18" charset="0"/>
              </a:rPr>
              <a:t>Use simple concrete words.</a:t>
            </a:r>
          </a:p>
          <a:p>
            <a:pPr lvl="0" algn="just" rtl="0">
              <a:lnSpc>
                <a:spcPct val="200000"/>
              </a:lnSpc>
            </a:pPr>
            <a:r>
              <a:rPr lang="en-US" dirty="0">
                <a:latin typeface="Times New Roman" pitchFamily="18" charset="0"/>
                <a:cs typeface="Times New Roman" pitchFamily="18" charset="0"/>
              </a:rPr>
              <a:t>Allow time for the client to respond.</a:t>
            </a:r>
          </a:p>
          <a:p>
            <a:pPr lvl="0" algn="just" rtl="0">
              <a:lnSpc>
                <a:spcPct val="200000"/>
              </a:lnSpc>
            </a:pPr>
            <a:r>
              <a:rPr lang="en-US" dirty="0">
                <a:latin typeface="Times New Roman" pitchFamily="18" charset="0"/>
                <a:cs typeface="Times New Roman" pitchFamily="18" charset="0"/>
              </a:rPr>
              <a:t>Encourage patient's verbalization of anger.</a:t>
            </a:r>
          </a:p>
          <a:p>
            <a:pPr algn="just">
              <a:lnSpc>
                <a:spcPct val="200000"/>
              </a:lnSpc>
            </a:pPr>
            <a:endParaRPr lang="ar-EG" dirty="0">
              <a:latin typeface="Times New Roman" pitchFamily="18" charset="0"/>
              <a:cs typeface="Times New Roman" pitchFamily="18" charset="0"/>
            </a:endParaRP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5867400"/>
          </a:xfrm>
        </p:spPr>
        <p:txBody>
          <a:bodyPr>
            <a:normAutofit fontScale="92500" lnSpcReduction="20000"/>
          </a:bodyPr>
          <a:lstStyle/>
          <a:p>
            <a:pPr algn="just" rtl="0">
              <a:lnSpc>
                <a:spcPct val="170000"/>
              </a:lnSpc>
            </a:pPr>
            <a:r>
              <a:rPr lang="en-US" b="1" dirty="0">
                <a:latin typeface="Times New Roman" pitchFamily="18" charset="0"/>
                <a:cs typeface="Times New Roman" pitchFamily="18" charset="0"/>
              </a:rPr>
              <a:t>5-Self care deficit</a:t>
            </a:r>
            <a:endParaRPr lang="en-US" dirty="0">
              <a:latin typeface="Times New Roman" pitchFamily="18" charset="0"/>
              <a:cs typeface="Times New Roman" pitchFamily="18" charset="0"/>
            </a:endParaRPr>
          </a:p>
          <a:p>
            <a:pPr algn="just" rtl="0">
              <a:lnSpc>
                <a:spcPct val="170000"/>
              </a:lnSpc>
            </a:pPr>
            <a:r>
              <a:rPr lang="en-US" b="1" i="1" dirty="0">
                <a:latin typeface="Times New Roman" pitchFamily="18" charset="0"/>
                <a:cs typeface="Times New Roman" pitchFamily="18" charset="0"/>
              </a:rPr>
              <a:t>May be related to:  </a:t>
            </a:r>
            <a:endParaRPr lang="en-US" dirty="0">
              <a:latin typeface="Times New Roman" pitchFamily="18" charset="0"/>
              <a:cs typeface="Times New Roman" pitchFamily="18" charset="0"/>
            </a:endParaRPr>
          </a:p>
          <a:p>
            <a:pPr lvl="0" algn="just" rtl="0">
              <a:lnSpc>
                <a:spcPct val="170000"/>
              </a:lnSpc>
            </a:pPr>
            <a:r>
              <a:rPr lang="en-US" dirty="0">
                <a:latin typeface="Times New Roman" pitchFamily="18" charset="0"/>
                <a:cs typeface="Times New Roman" pitchFamily="18" charset="0"/>
              </a:rPr>
              <a:t>Loss of energy.</a:t>
            </a:r>
          </a:p>
          <a:p>
            <a:pPr lvl="0" algn="just" rtl="0">
              <a:lnSpc>
                <a:spcPct val="170000"/>
              </a:lnSpc>
            </a:pPr>
            <a:r>
              <a:rPr lang="en-US" dirty="0">
                <a:latin typeface="Times New Roman" pitchFamily="18" charset="0"/>
                <a:cs typeface="Times New Roman" pitchFamily="18" charset="0"/>
              </a:rPr>
              <a:t>Lack of motivation </a:t>
            </a:r>
          </a:p>
          <a:p>
            <a:pPr lvl="0" algn="just" rtl="0">
              <a:lnSpc>
                <a:spcPct val="170000"/>
              </a:lnSpc>
            </a:pPr>
            <a:r>
              <a:rPr lang="en-US" dirty="0">
                <a:latin typeface="Times New Roman" pitchFamily="18" charset="0"/>
                <a:cs typeface="Times New Roman" pitchFamily="18" charset="0"/>
              </a:rPr>
              <a:t>Psychomotor retardation</a:t>
            </a:r>
          </a:p>
          <a:p>
            <a:pPr algn="just" rtl="0">
              <a:lnSpc>
                <a:spcPct val="170000"/>
              </a:lnSpc>
            </a:pPr>
            <a:r>
              <a:rPr lang="en-US" dirty="0">
                <a:latin typeface="Times New Roman" pitchFamily="18" charset="0"/>
                <a:cs typeface="Times New Roman" pitchFamily="18" charset="0"/>
              </a:rPr>
              <a:t>   </a:t>
            </a:r>
            <a:r>
              <a:rPr lang="en-US" b="1" i="1" dirty="0">
                <a:latin typeface="Times New Roman" pitchFamily="18" charset="0"/>
                <a:cs typeface="Times New Roman" pitchFamily="18" charset="0"/>
              </a:rPr>
              <a:t>Evidenced by:</a:t>
            </a:r>
            <a:endParaRPr lang="en-US" dirty="0">
              <a:latin typeface="Times New Roman" pitchFamily="18" charset="0"/>
              <a:cs typeface="Times New Roman" pitchFamily="18" charset="0"/>
            </a:endParaRPr>
          </a:p>
          <a:p>
            <a:pPr lvl="0" algn="just" rtl="0">
              <a:lnSpc>
                <a:spcPct val="170000"/>
              </a:lnSpc>
            </a:pPr>
            <a:r>
              <a:rPr lang="en-US" dirty="0">
                <a:latin typeface="Times New Roman" pitchFamily="18" charset="0"/>
                <a:cs typeface="Times New Roman" pitchFamily="18" charset="0"/>
              </a:rPr>
              <a:t>poor grooming &amp; dress</a:t>
            </a:r>
          </a:p>
          <a:p>
            <a:pPr algn="just" rtl="0">
              <a:lnSpc>
                <a:spcPct val="170000"/>
              </a:lnSpc>
            </a:pPr>
            <a:r>
              <a:rPr lang="en-US" b="1" i="1" dirty="0">
                <a:latin typeface="Times New Roman" pitchFamily="18" charset="0"/>
                <a:cs typeface="Times New Roman" pitchFamily="18" charset="0"/>
              </a:rPr>
              <a:t>The goal can be to </a:t>
            </a:r>
            <a:endParaRPr lang="en-US" dirty="0">
              <a:latin typeface="Times New Roman" pitchFamily="18" charset="0"/>
              <a:cs typeface="Times New Roman" pitchFamily="18" charset="0"/>
            </a:endParaRPr>
          </a:p>
          <a:p>
            <a:pPr lvl="0" algn="just" rtl="0">
              <a:lnSpc>
                <a:spcPct val="170000"/>
              </a:lnSpc>
            </a:pPr>
            <a:r>
              <a:rPr lang="en-US" dirty="0">
                <a:latin typeface="Times New Roman" pitchFamily="18" charset="0"/>
                <a:cs typeface="Times New Roman" pitchFamily="18" charset="0"/>
              </a:rPr>
              <a:t>Establish adequate personal hygiene.</a:t>
            </a:r>
          </a:p>
          <a:p>
            <a:pPr algn="just">
              <a:lnSpc>
                <a:spcPct val="170000"/>
              </a:lnSpc>
            </a:pPr>
            <a:endParaRPr lang="ar-EG" dirty="0">
              <a:latin typeface="Times New Roman" pitchFamily="18" charset="0"/>
              <a:cs typeface="Times New Roman" pitchFamily="18" charset="0"/>
            </a:endParaRP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791200"/>
          </a:xfrm>
        </p:spPr>
        <p:txBody>
          <a:bodyPr>
            <a:normAutofit fontScale="92500"/>
          </a:bodyPr>
          <a:lstStyle/>
          <a:p>
            <a:pPr algn="just" rtl="0">
              <a:lnSpc>
                <a:spcPct val="200000"/>
              </a:lnSpc>
            </a:pPr>
            <a:r>
              <a:rPr lang="en-US" b="1" i="1" dirty="0">
                <a:latin typeface="Times New Roman" pitchFamily="18" charset="0"/>
                <a:cs typeface="Times New Roman" pitchFamily="18" charset="0"/>
              </a:rPr>
              <a:t>Intervention:</a:t>
            </a:r>
            <a:endParaRPr lang="en-US" dirty="0">
              <a:latin typeface="Times New Roman" pitchFamily="18" charset="0"/>
              <a:cs typeface="Times New Roman" pitchFamily="18" charset="0"/>
            </a:endParaRPr>
          </a:p>
          <a:p>
            <a:pPr lvl="0" algn="just" rtl="0">
              <a:lnSpc>
                <a:spcPct val="200000"/>
              </a:lnSpc>
            </a:pPr>
            <a:r>
              <a:rPr lang="en-US" dirty="0">
                <a:latin typeface="Times New Roman" pitchFamily="18" charset="0"/>
                <a:cs typeface="Times New Roman" pitchFamily="18" charset="0"/>
              </a:rPr>
              <a:t>Encourage the use of toothbrush, soap, and shaving equipment …. etc </a:t>
            </a:r>
          </a:p>
          <a:p>
            <a:pPr lvl="0" algn="just" rtl="0">
              <a:lnSpc>
                <a:spcPct val="200000"/>
              </a:lnSpc>
            </a:pPr>
            <a:r>
              <a:rPr lang="en-US" dirty="0">
                <a:latin typeface="Times New Roman" pitchFamily="18" charset="0"/>
                <a:cs typeface="Times New Roman" pitchFamily="18" charset="0"/>
              </a:rPr>
              <a:t>Give step by step reminders such as "wash the right side of Your face, now the left "</a:t>
            </a:r>
          </a:p>
          <a:p>
            <a:pPr lvl="0" algn="just" rtl="0">
              <a:lnSpc>
                <a:spcPct val="200000"/>
              </a:lnSpc>
            </a:pPr>
            <a:r>
              <a:rPr lang="en-US" dirty="0">
                <a:latin typeface="Times New Roman" pitchFamily="18" charset="0"/>
                <a:cs typeface="Times New Roman" pitchFamily="18" charset="0"/>
              </a:rPr>
              <a:t>Maintain a routine for dressing grooming &amp; hygiene.</a:t>
            </a:r>
          </a:p>
          <a:p>
            <a:pPr lvl="0" algn="just" rtl="0">
              <a:lnSpc>
                <a:spcPct val="200000"/>
              </a:lnSpc>
            </a:pPr>
            <a:r>
              <a:rPr lang="en-US" dirty="0">
                <a:latin typeface="Times New Roman" pitchFamily="18" charset="0"/>
                <a:cs typeface="Times New Roman" pitchFamily="18" charset="0"/>
              </a:rPr>
              <a:t>Be gentle &amp;firm in setting limits regarding time spent in bed.</a:t>
            </a:r>
          </a:p>
          <a:p>
            <a:pPr algn="just">
              <a:lnSpc>
                <a:spcPct val="200000"/>
              </a:lnSpc>
            </a:pPr>
            <a:endParaRPr lang="ar-EG" dirty="0">
              <a:latin typeface="Times New Roman" pitchFamily="18" charset="0"/>
              <a:cs typeface="Times New Roman" pitchFamily="18" charset="0"/>
            </a:endParaRP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715000"/>
          </a:xfrm>
        </p:spPr>
        <p:txBody>
          <a:bodyPr>
            <a:normAutofit fontScale="92500" lnSpcReduction="20000"/>
          </a:bodyPr>
          <a:lstStyle/>
          <a:p>
            <a:pPr algn="just" rtl="0">
              <a:lnSpc>
                <a:spcPct val="150000"/>
              </a:lnSpc>
            </a:pPr>
            <a:r>
              <a:rPr lang="en-US" b="1" dirty="0">
                <a:latin typeface="Times New Roman" pitchFamily="18" charset="0"/>
                <a:cs typeface="Times New Roman" pitchFamily="18" charset="0"/>
              </a:rPr>
              <a:t>6- Altered nutrition less than body requirement</a:t>
            </a:r>
            <a:endParaRPr lang="en-US" dirty="0">
              <a:latin typeface="Times New Roman" pitchFamily="18" charset="0"/>
              <a:cs typeface="Times New Roman" pitchFamily="18" charset="0"/>
            </a:endParaRPr>
          </a:p>
          <a:p>
            <a:pPr algn="just" rtl="0">
              <a:lnSpc>
                <a:spcPct val="150000"/>
              </a:lnSpc>
            </a:pPr>
            <a:r>
              <a:rPr lang="en-US" b="1" i="1" dirty="0">
                <a:latin typeface="Times New Roman" pitchFamily="18" charset="0"/>
                <a:cs typeface="Times New Roman" pitchFamily="18" charset="0"/>
              </a:rPr>
              <a:t>May be related to: </a:t>
            </a:r>
            <a:endParaRPr lang="en-US" dirty="0">
              <a:latin typeface="Times New Roman" pitchFamily="18" charset="0"/>
              <a:cs typeface="Times New Roman" pitchFamily="18" charset="0"/>
            </a:endParaRPr>
          </a:p>
          <a:p>
            <a:pPr lvl="0" algn="just" rtl="0">
              <a:lnSpc>
                <a:spcPct val="150000"/>
              </a:lnSpc>
            </a:pPr>
            <a:r>
              <a:rPr lang="en-US" dirty="0">
                <a:latin typeface="Times New Roman" pitchFamily="18" charset="0"/>
                <a:cs typeface="Times New Roman" pitchFamily="18" charset="0"/>
              </a:rPr>
              <a:t>Disturbance of appetite or regular eating patterns.</a:t>
            </a:r>
          </a:p>
          <a:p>
            <a:pPr algn="just" rtl="0">
              <a:lnSpc>
                <a:spcPct val="150000"/>
              </a:lnSpc>
            </a:pPr>
            <a:r>
              <a:rPr lang="en-US" b="1" i="1" dirty="0">
                <a:latin typeface="Times New Roman" pitchFamily="18" charset="0"/>
                <a:cs typeface="Times New Roman" pitchFamily="18" charset="0"/>
              </a:rPr>
              <a:t>Evidence by: </a:t>
            </a:r>
            <a:endParaRPr lang="en-US" dirty="0">
              <a:latin typeface="Times New Roman" pitchFamily="18" charset="0"/>
              <a:cs typeface="Times New Roman" pitchFamily="18" charset="0"/>
            </a:endParaRPr>
          </a:p>
          <a:p>
            <a:pPr lvl="0" algn="just" rtl="0">
              <a:lnSpc>
                <a:spcPct val="150000"/>
              </a:lnSpc>
            </a:pPr>
            <a:r>
              <a:rPr lang="en-US" dirty="0">
                <a:latin typeface="Times New Roman" pitchFamily="18" charset="0"/>
                <a:cs typeface="Times New Roman" pitchFamily="18" charset="0"/>
              </a:rPr>
              <a:t>Loss of appetite </a:t>
            </a:r>
          </a:p>
          <a:p>
            <a:pPr lvl="0" algn="just" rtl="0">
              <a:lnSpc>
                <a:spcPct val="150000"/>
              </a:lnSpc>
            </a:pPr>
            <a:r>
              <a:rPr lang="en-US" dirty="0">
                <a:latin typeface="Times New Roman" pitchFamily="18" charset="0"/>
                <a:cs typeface="Times New Roman" pitchFamily="18" charset="0"/>
              </a:rPr>
              <a:t>Weight loss </a:t>
            </a:r>
          </a:p>
          <a:p>
            <a:pPr lvl="0" algn="just" rtl="0">
              <a:lnSpc>
                <a:spcPct val="150000"/>
              </a:lnSpc>
            </a:pPr>
            <a:r>
              <a:rPr lang="en-US" dirty="0">
                <a:latin typeface="Times New Roman" pitchFamily="18" charset="0"/>
                <a:cs typeface="Times New Roman" pitchFamily="18" charset="0"/>
              </a:rPr>
              <a:t>Loss of energy &amp; motivation to eat</a:t>
            </a:r>
          </a:p>
          <a:p>
            <a:pPr algn="just" rtl="0">
              <a:lnSpc>
                <a:spcPct val="150000"/>
              </a:lnSpc>
            </a:pPr>
            <a:r>
              <a:rPr lang="en-US" dirty="0">
                <a:latin typeface="Times New Roman" pitchFamily="18" charset="0"/>
                <a:cs typeface="Times New Roman" pitchFamily="18" charset="0"/>
              </a:rPr>
              <a:t> </a:t>
            </a:r>
          </a:p>
          <a:p>
            <a:pPr algn="just" rtl="0">
              <a:lnSpc>
                <a:spcPct val="150000"/>
              </a:lnSpc>
            </a:pPr>
            <a:r>
              <a:rPr lang="en-US" b="1" i="1" dirty="0">
                <a:latin typeface="Times New Roman" pitchFamily="18" charset="0"/>
                <a:cs typeface="Times New Roman" pitchFamily="18" charset="0"/>
              </a:rPr>
              <a:t>The goal will be to </a:t>
            </a:r>
            <a:endParaRPr lang="en-US" dirty="0">
              <a:latin typeface="Times New Roman" pitchFamily="18" charset="0"/>
              <a:cs typeface="Times New Roman" pitchFamily="18" charset="0"/>
            </a:endParaRPr>
          </a:p>
          <a:p>
            <a:pPr lvl="0" algn="just" rtl="0">
              <a:lnSpc>
                <a:spcPct val="150000"/>
              </a:lnSpc>
            </a:pPr>
            <a:r>
              <a:rPr lang="en-US" dirty="0">
                <a:latin typeface="Times New Roman" pitchFamily="18" charset="0"/>
                <a:cs typeface="Times New Roman" pitchFamily="18" charset="0"/>
              </a:rPr>
              <a:t>Gain weight progressively until reach appropriate body weight.</a:t>
            </a:r>
          </a:p>
          <a:p>
            <a:pPr algn="just">
              <a:lnSpc>
                <a:spcPct val="150000"/>
              </a:lnSpc>
            </a:pPr>
            <a:endParaRPr lang="ar-EG" dirty="0">
              <a:latin typeface="Times New Roman" pitchFamily="18" charset="0"/>
              <a:cs typeface="Times New Roman" pitchFamily="18" charset="0"/>
            </a:endParaRP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457200"/>
            <a:ext cx="8534400" cy="5867400"/>
          </a:xfrm>
        </p:spPr>
        <p:txBody>
          <a:bodyPr>
            <a:normAutofit/>
          </a:bodyPr>
          <a:lstStyle/>
          <a:p>
            <a:pPr algn="just" rtl="0">
              <a:lnSpc>
                <a:spcPct val="150000"/>
              </a:lnSpc>
            </a:pPr>
            <a:r>
              <a:rPr lang="en-US" b="1" i="1" dirty="0">
                <a:latin typeface="Times New Roman" pitchFamily="18" charset="0"/>
                <a:cs typeface="Times New Roman" pitchFamily="18" charset="0"/>
              </a:rPr>
              <a:t>Interventions:</a:t>
            </a:r>
            <a:endParaRPr lang="en-US" dirty="0">
              <a:latin typeface="Times New Roman" pitchFamily="18" charset="0"/>
              <a:cs typeface="Times New Roman" pitchFamily="18" charset="0"/>
            </a:endParaRPr>
          </a:p>
          <a:p>
            <a:pPr lvl="0" algn="just" rtl="0">
              <a:lnSpc>
                <a:spcPct val="150000"/>
              </a:lnSpc>
            </a:pPr>
            <a:r>
              <a:rPr lang="en-US" dirty="0">
                <a:latin typeface="Times New Roman" pitchFamily="18" charset="0"/>
                <a:cs typeface="Times New Roman" pitchFamily="18" charset="0"/>
              </a:rPr>
              <a:t>Offer small high-caloric &amp; high protein snacks frequently throughout the day and evening. It is more easily tolerated than large plates of food.</a:t>
            </a:r>
          </a:p>
          <a:p>
            <a:pPr lvl="0" algn="just" rtl="0">
              <a:lnSpc>
                <a:spcPct val="150000"/>
              </a:lnSpc>
            </a:pPr>
            <a:r>
              <a:rPr lang="en-US" dirty="0">
                <a:latin typeface="Times New Roman" pitchFamily="18" charset="0"/>
                <a:cs typeface="Times New Roman" pitchFamily="18" charset="0"/>
              </a:rPr>
              <a:t>Offer high–caloric &amp; high proteins fluids frequently throughout the day &amp; evening to prevent dehydration &amp; it can minimize constipation.</a:t>
            </a:r>
          </a:p>
          <a:p>
            <a:pPr lvl="0" algn="just" rtl="0">
              <a:lnSpc>
                <a:spcPct val="150000"/>
              </a:lnSpc>
            </a:pPr>
            <a:r>
              <a:rPr lang="en-US" dirty="0">
                <a:latin typeface="Times New Roman" pitchFamily="18" charset="0"/>
                <a:cs typeface="Times New Roman" pitchFamily="18" charset="0"/>
              </a:rPr>
              <a:t>Consult dietitian, if necessary.</a:t>
            </a:r>
          </a:p>
          <a:p>
            <a:pPr algn="just">
              <a:lnSpc>
                <a:spcPct val="150000"/>
              </a:lnSpc>
            </a:pPr>
            <a:endParaRPr lang="ar-EG" dirty="0">
              <a:latin typeface="Times New Roman" pitchFamily="18" charset="0"/>
              <a:cs typeface="Times New Roman" pitchFamily="18" charset="0"/>
            </a:endParaRP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6248400"/>
          </a:xfrm>
        </p:spPr>
        <p:txBody>
          <a:bodyPr>
            <a:normAutofit fontScale="92500"/>
          </a:bodyPr>
          <a:lstStyle/>
          <a:p>
            <a:pPr lvl="0" algn="just" rtl="0">
              <a:lnSpc>
                <a:spcPct val="200000"/>
              </a:lnSpc>
            </a:pPr>
            <a:r>
              <a:rPr lang="en-US" dirty="0">
                <a:latin typeface="Times New Roman" pitchFamily="18" charset="0"/>
                <a:cs typeface="Times New Roman" pitchFamily="18" charset="0"/>
              </a:rPr>
              <a:t>Weight the patient weekly.</a:t>
            </a:r>
          </a:p>
          <a:p>
            <a:pPr lvl="0" algn="just" rtl="0">
              <a:lnSpc>
                <a:spcPct val="200000"/>
              </a:lnSpc>
            </a:pPr>
            <a:r>
              <a:rPr lang="en-US" dirty="0">
                <a:latin typeface="Times New Roman" pitchFamily="18" charset="0"/>
                <a:cs typeface="Times New Roman" pitchFamily="18" charset="0"/>
              </a:rPr>
              <a:t>Observe the patient's eating patterns.</a:t>
            </a:r>
          </a:p>
          <a:p>
            <a:pPr lvl="0" algn="just" rtl="0">
              <a:lnSpc>
                <a:spcPct val="200000"/>
              </a:lnSpc>
            </a:pPr>
            <a:r>
              <a:rPr lang="en-US" dirty="0">
                <a:latin typeface="Times New Roman" pitchFamily="18" charset="0"/>
                <a:cs typeface="Times New Roman" pitchFamily="18" charset="0"/>
              </a:rPr>
              <a:t>When possible stay with the patient during the meal in order to offer encouragement to the patient to eat. Ask the patient which foods or drinks he or she likes. Offer choices. </a:t>
            </a:r>
          </a:p>
          <a:p>
            <a:pPr lvl="0" algn="just" rtl="0">
              <a:lnSpc>
                <a:spcPct val="200000"/>
              </a:lnSpc>
            </a:pPr>
            <a:r>
              <a:rPr lang="en-US" dirty="0">
                <a:latin typeface="Times New Roman" pitchFamily="18" charset="0"/>
                <a:cs typeface="Times New Roman" pitchFamily="18" charset="0"/>
              </a:rPr>
              <a:t>When possible, encourage family and friends to remain with the client during meals.</a:t>
            </a:r>
          </a:p>
          <a:p>
            <a:pPr algn="just">
              <a:lnSpc>
                <a:spcPct val="200000"/>
              </a:lnSpc>
            </a:pPr>
            <a:r>
              <a:rPr lang="ar-EG" dirty="0">
                <a:latin typeface="Times New Roman" pitchFamily="18" charset="0"/>
                <a:cs typeface="Times New Roman" pitchFamily="18" charset="0"/>
              </a:rPr>
              <a:t> </a:t>
            </a:r>
            <a:endParaRPr lang="en-US" dirty="0">
              <a:latin typeface="Times New Roman" pitchFamily="18" charset="0"/>
              <a:cs typeface="Times New Roman" pitchFamily="18" charset="0"/>
            </a:endParaRPr>
          </a:p>
          <a:p>
            <a:pPr algn="just">
              <a:lnSpc>
                <a:spcPct val="200000"/>
              </a:lnSpc>
            </a:pPr>
            <a:endParaRPr lang="ar-EG" dirty="0">
              <a:latin typeface="Times New Roman" pitchFamily="18" charset="0"/>
              <a:cs typeface="Times New Roman"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381000"/>
            <a:ext cx="8534400" cy="6172200"/>
          </a:xfrm>
        </p:spPr>
        <p:txBody>
          <a:bodyPr>
            <a:normAutofit fontScale="92500"/>
          </a:bodyPr>
          <a:lstStyle/>
          <a:p>
            <a:pPr algn="just" rtl="0">
              <a:lnSpc>
                <a:spcPct val="150000"/>
              </a:lnSpc>
            </a:pPr>
            <a:r>
              <a:rPr lang="en-US" b="1" u="sng" dirty="0">
                <a:latin typeface="Times New Roman" pitchFamily="18" charset="0"/>
                <a:cs typeface="Times New Roman" pitchFamily="18" charset="0"/>
              </a:rPr>
              <a:t>Grief:</a:t>
            </a:r>
            <a:r>
              <a:rPr lang="en-US" dirty="0">
                <a:latin typeface="Times New Roman" pitchFamily="18" charset="0"/>
                <a:cs typeface="Times New Roman" pitchFamily="18" charset="0"/>
              </a:rPr>
              <a:t> is the subjective state of emotional, physical and social responses to the loss of valued entity ( real e.g. death of a loved one, or perceived e.g. loss of the feeling of femininity after hysterectomy or mastectomy).</a:t>
            </a:r>
          </a:p>
          <a:p>
            <a:pPr algn="just" rtl="0">
              <a:lnSpc>
                <a:spcPct val="150000"/>
              </a:lnSpc>
            </a:pPr>
            <a:r>
              <a:rPr lang="en-US" b="1" dirty="0">
                <a:latin typeface="Times New Roman" pitchFamily="18" charset="0"/>
                <a:cs typeface="Times New Roman" pitchFamily="18" charset="0"/>
              </a:rPr>
              <a:t>N.B.</a:t>
            </a:r>
            <a:r>
              <a:rPr lang="en-US" dirty="0">
                <a:latin typeface="Times New Roman" pitchFamily="18" charset="0"/>
                <a:cs typeface="Times New Roman" pitchFamily="18" charset="0"/>
              </a:rPr>
              <a:t>  Grief can also be triggered by anticipated loss.</a:t>
            </a:r>
          </a:p>
          <a:p>
            <a:pPr algn="just" rtl="0">
              <a:lnSpc>
                <a:spcPct val="150000"/>
              </a:lnSpc>
            </a:pPr>
            <a:r>
              <a:rPr lang="en-US" b="1" u="sng" dirty="0">
                <a:latin typeface="Times New Roman" pitchFamily="18" charset="0"/>
                <a:cs typeface="Times New Roman" pitchFamily="18" charset="0"/>
              </a:rPr>
              <a:t>Mourning</a:t>
            </a:r>
            <a:r>
              <a:rPr lang="en-US" b="1" dirty="0">
                <a:latin typeface="Times New Roman" pitchFamily="18" charset="0"/>
                <a:cs typeface="Times New Roman" pitchFamily="18" charset="0"/>
              </a:rPr>
              <a:t>: </a:t>
            </a:r>
            <a:r>
              <a:rPr lang="en-US" dirty="0">
                <a:latin typeface="Times New Roman" pitchFamily="18" charset="0"/>
                <a:cs typeface="Times New Roman" pitchFamily="18" charset="0"/>
              </a:rPr>
              <a:t>is the period during which the characteristics emotions and behaviors of grief take place.</a:t>
            </a:r>
          </a:p>
          <a:p>
            <a:pPr algn="just" rtl="0">
              <a:lnSpc>
                <a:spcPct val="150000"/>
              </a:lnSpc>
            </a:pPr>
            <a:r>
              <a:rPr lang="en-US" dirty="0">
                <a:latin typeface="Times New Roman" pitchFamily="18" charset="0"/>
                <a:cs typeface="Times New Roman" pitchFamily="18" charset="0"/>
              </a:rPr>
              <a:t>         The 'normal morning" process is adaptive and is characterized by feeling of sadness, guilt, anger, helplessness and despair. Absence of mourning can be viewed as "maladaptive" </a:t>
            </a:r>
          </a:p>
          <a:p>
            <a:pPr algn="just">
              <a:lnSpc>
                <a:spcPct val="150000"/>
              </a:lnSpc>
            </a:pPr>
            <a:endParaRPr lang="ar-EG"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609600"/>
          </a:xfrm>
        </p:spPr>
        <p:txBody>
          <a:bodyPr>
            <a:normAutofit fontScale="90000"/>
          </a:bodyPr>
          <a:lstStyle/>
          <a:p>
            <a:r>
              <a:rPr lang="en-US" b="1" i="1" u="sng" dirty="0"/>
              <a:t>C</a:t>
            </a:r>
            <a:r>
              <a:rPr lang="en-US" b="1" i="1" u="sng" dirty="0">
                <a:latin typeface="Times New Roman" pitchFamily="18" charset="0"/>
                <a:cs typeface="Times New Roman" pitchFamily="18" charset="0"/>
              </a:rPr>
              <a:t>lassification of </a:t>
            </a:r>
            <a:r>
              <a:rPr lang="en-US" sz="4000" b="1" i="1" u="sng" dirty="0">
                <a:latin typeface="Times New Roman" pitchFamily="18" charset="0"/>
                <a:cs typeface="Times New Roman" pitchFamily="18" charset="0"/>
              </a:rPr>
              <a:t>Mood</a:t>
            </a:r>
            <a:r>
              <a:rPr lang="en-US" b="1" i="1" u="sng" dirty="0">
                <a:latin typeface="Times New Roman" pitchFamily="18" charset="0"/>
                <a:cs typeface="Times New Roman" pitchFamily="18" charset="0"/>
              </a:rPr>
              <a:t> Disorders </a:t>
            </a:r>
            <a:r>
              <a:rPr lang="en-US" b="1" i="1" u="sng" dirty="0"/>
              <a:t>:</a:t>
            </a:r>
            <a:endParaRPr lang="ar-EG" dirty="0"/>
          </a:p>
        </p:txBody>
      </p:sp>
      <p:sp>
        <p:nvSpPr>
          <p:cNvPr id="3" name="Content Placeholder 2"/>
          <p:cNvSpPr>
            <a:spLocks noGrp="1"/>
          </p:cNvSpPr>
          <p:nvPr>
            <p:ph idx="1"/>
          </p:nvPr>
        </p:nvSpPr>
        <p:spPr>
          <a:xfrm>
            <a:off x="152400" y="1066800"/>
            <a:ext cx="8686800" cy="5562600"/>
          </a:xfrm>
        </p:spPr>
        <p:txBody>
          <a:bodyPr>
            <a:noAutofit/>
          </a:bodyPr>
          <a:lstStyle/>
          <a:p>
            <a:pPr algn="l" rtl="0">
              <a:lnSpc>
                <a:spcPct val="200000"/>
              </a:lnSpc>
            </a:pPr>
            <a:r>
              <a:rPr lang="en-US" sz="2400" dirty="0">
                <a:latin typeface="Times New Roman" pitchFamily="18" charset="0"/>
                <a:cs typeface="Times New Roman" pitchFamily="18" charset="0"/>
              </a:rPr>
              <a:t>Mood disorders are categorized into:</a:t>
            </a:r>
          </a:p>
          <a:p>
            <a:pPr algn="l" rtl="0">
              <a:lnSpc>
                <a:spcPct val="200000"/>
              </a:lnSpc>
            </a:pPr>
            <a:r>
              <a:rPr lang="en-US" sz="2400" b="1" dirty="0">
                <a:latin typeface="Times New Roman" pitchFamily="18" charset="0"/>
                <a:cs typeface="Times New Roman" pitchFamily="18" charset="0"/>
              </a:rPr>
              <a:t>Depressive disorders </a:t>
            </a:r>
            <a:endParaRPr lang="en-US" sz="2400" dirty="0">
              <a:latin typeface="Times New Roman" pitchFamily="18" charset="0"/>
              <a:cs typeface="Times New Roman" pitchFamily="18" charset="0"/>
            </a:endParaRPr>
          </a:p>
          <a:p>
            <a:pPr algn="l" rtl="0">
              <a:lnSpc>
                <a:spcPct val="200000"/>
              </a:lnSpc>
            </a:pPr>
            <a:r>
              <a:rPr lang="en-US" sz="2400" dirty="0">
                <a:latin typeface="Times New Roman" pitchFamily="18" charset="0"/>
                <a:cs typeface="Times New Roman" pitchFamily="18" charset="0"/>
              </a:rPr>
              <a:t>The common features of all of these depressive disorders are the presence of sad, empty, or irritable mood, accompanied by somatic and cognitive changes that signifi­cantly affect the individual’s capacity to function. What differs among them are issues of duration, timing, or presumed etiology. </a:t>
            </a:r>
          </a:p>
          <a:p>
            <a:pPr algn="l">
              <a:lnSpc>
                <a:spcPct val="200000"/>
              </a:lnSpc>
            </a:pPr>
            <a:endParaRPr lang="ar-EG" sz="2400" dirty="0">
              <a:latin typeface="Times New Roman" pitchFamily="18" charset="0"/>
              <a:cs typeface="Times New Roman"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382000" cy="5867400"/>
          </a:xfrm>
        </p:spPr>
        <p:txBody>
          <a:bodyPr>
            <a:normAutofit fontScale="77500" lnSpcReduction="20000"/>
          </a:bodyPr>
          <a:lstStyle/>
          <a:p>
            <a:pPr lvl="0" algn="l" rtl="0">
              <a:lnSpc>
                <a:spcPct val="150000"/>
              </a:lnSpc>
            </a:pPr>
            <a:r>
              <a:rPr lang="en-US" sz="3600" dirty="0">
                <a:latin typeface="Times New Roman" pitchFamily="18" charset="0"/>
                <a:cs typeface="Times New Roman" pitchFamily="18" charset="0"/>
              </a:rPr>
              <a:t>Disruptive mood </a:t>
            </a:r>
            <a:r>
              <a:rPr lang="en-US" sz="3600" dirty="0" err="1">
                <a:latin typeface="Times New Roman" pitchFamily="18" charset="0"/>
                <a:cs typeface="Times New Roman" pitchFamily="18" charset="0"/>
              </a:rPr>
              <a:t>dysregulation</a:t>
            </a:r>
            <a:r>
              <a:rPr lang="en-US" sz="3600" dirty="0">
                <a:latin typeface="Times New Roman" pitchFamily="18" charset="0"/>
                <a:cs typeface="Times New Roman" pitchFamily="18" charset="0"/>
              </a:rPr>
              <a:t> disorder – DMDD </a:t>
            </a:r>
          </a:p>
          <a:p>
            <a:pPr lvl="0" algn="l" rtl="0">
              <a:lnSpc>
                <a:spcPct val="150000"/>
              </a:lnSpc>
            </a:pPr>
            <a:r>
              <a:rPr lang="en-US" sz="3600" dirty="0">
                <a:latin typeface="Times New Roman" pitchFamily="18" charset="0"/>
                <a:cs typeface="Times New Roman" pitchFamily="18" charset="0"/>
              </a:rPr>
              <a:t>Major depressive disorder – MDD, including major depressive episode – MDE </a:t>
            </a:r>
          </a:p>
          <a:p>
            <a:pPr lvl="0" algn="l" rtl="0">
              <a:lnSpc>
                <a:spcPct val="150000"/>
              </a:lnSpc>
            </a:pPr>
            <a:r>
              <a:rPr lang="en-US" sz="3600" dirty="0">
                <a:latin typeface="Times New Roman" pitchFamily="18" charset="0"/>
                <a:cs typeface="Times New Roman" pitchFamily="18" charset="0"/>
              </a:rPr>
              <a:t>Persistent depressive disorder – PDD (</a:t>
            </a:r>
            <a:r>
              <a:rPr lang="en-US" sz="3600" dirty="0" err="1">
                <a:latin typeface="Times New Roman" pitchFamily="18" charset="0"/>
                <a:cs typeface="Times New Roman" pitchFamily="18" charset="0"/>
              </a:rPr>
              <a:t>dysthymia</a:t>
            </a:r>
            <a:r>
              <a:rPr lang="en-US" sz="3600" dirty="0">
                <a:latin typeface="Times New Roman" pitchFamily="18" charset="0"/>
                <a:cs typeface="Times New Roman" pitchFamily="18" charset="0"/>
              </a:rPr>
              <a:t>) </a:t>
            </a:r>
          </a:p>
          <a:p>
            <a:pPr lvl="0" algn="l" rtl="0">
              <a:lnSpc>
                <a:spcPct val="150000"/>
              </a:lnSpc>
            </a:pPr>
            <a:r>
              <a:rPr lang="en-US" sz="3600" dirty="0">
                <a:latin typeface="Times New Roman" pitchFamily="18" charset="0"/>
                <a:cs typeface="Times New Roman" pitchFamily="18" charset="0"/>
              </a:rPr>
              <a:t>Premenstrual </a:t>
            </a:r>
            <a:r>
              <a:rPr lang="en-US" sz="3600" dirty="0" err="1">
                <a:latin typeface="Times New Roman" pitchFamily="18" charset="0"/>
                <a:cs typeface="Times New Roman" pitchFamily="18" charset="0"/>
              </a:rPr>
              <a:t>dysphoric</a:t>
            </a:r>
            <a:r>
              <a:rPr lang="en-US" sz="3600" dirty="0">
                <a:latin typeface="Times New Roman" pitchFamily="18" charset="0"/>
                <a:cs typeface="Times New Roman" pitchFamily="18" charset="0"/>
              </a:rPr>
              <a:t> disorder – PMDD </a:t>
            </a:r>
          </a:p>
          <a:p>
            <a:pPr lvl="0" algn="l" rtl="0">
              <a:lnSpc>
                <a:spcPct val="150000"/>
              </a:lnSpc>
            </a:pPr>
            <a:r>
              <a:rPr lang="en-US" sz="3600" dirty="0">
                <a:latin typeface="Times New Roman" pitchFamily="18" charset="0"/>
                <a:cs typeface="Times New Roman" pitchFamily="18" charset="0"/>
              </a:rPr>
              <a:t>Substance/medication induced depressive disorder </a:t>
            </a:r>
          </a:p>
          <a:p>
            <a:pPr lvl="0" algn="l" rtl="0">
              <a:lnSpc>
                <a:spcPct val="150000"/>
              </a:lnSpc>
            </a:pPr>
            <a:r>
              <a:rPr lang="en-US" sz="3600" dirty="0">
                <a:latin typeface="Times New Roman" pitchFamily="18" charset="0"/>
                <a:cs typeface="Times New Roman" pitchFamily="18" charset="0"/>
              </a:rPr>
              <a:t>Depressive disorder due to another medical condition </a:t>
            </a:r>
          </a:p>
          <a:p>
            <a:pPr lvl="0" algn="l" rtl="0">
              <a:lnSpc>
                <a:spcPct val="150000"/>
              </a:lnSpc>
            </a:pPr>
            <a:r>
              <a:rPr lang="en-US" sz="3600" dirty="0">
                <a:latin typeface="Times New Roman" pitchFamily="18" charset="0"/>
                <a:cs typeface="Times New Roman" pitchFamily="18" charset="0"/>
              </a:rPr>
              <a:t>Other specified depressive disorder </a:t>
            </a:r>
          </a:p>
          <a:p>
            <a:pPr lvl="0" algn="l" rtl="0">
              <a:lnSpc>
                <a:spcPct val="150000"/>
              </a:lnSpc>
            </a:pPr>
            <a:r>
              <a:rPr lang="en-US" sz="3600" dirty="0">
                <a:latin typeface="Times New Roman" pitchFamily="18" charset="0"/>
                <a:cs typeface="Times New Roman" pitchFamily="18" charset="0"/>
              </a:rPr>
              <a:t>Unspecified depressive disorder</a:t>
            </a:r>
          </a:p>
          <a:p>
            <a:endParaRPr lang="ar-EG"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Bipolar </a:t>
            </a:r>
            <a:r>
              <a:rPr lang="en-US" sz="4400" b="1" dirty="0">
                <a:latin typeface="Times New Roman" pitchFamily="18" charset="0"/>
                <a:cs typeface="Times New Roman" pitchFamily="18" charset="0"/>
              </a:rPr>
              <a:t>disorders</a:t>
            </a:r>
            <a:r>
              <a:rPr lang="en-US" b="1" dirty="0"/>
              <a:t> </a:t>
            </a:r>
            <a:r>
              <a:rPr lang="en-US" dirty="0"/>
              <a:t/>
            </a:r>
            <a:br>
              <a:rPr lang="en-US" dirty="0"/>
            </a:br>
            <a:endParaRPr lang="ar-EG" dirty="0"/>
          </a:p>
        </p:txBody>
      </p:sp>
      <p:sp>
        <p:nvSpPr>
          <p:cNvPr id="3" name="Content Placeholder 2"/>
          <p:cNvSpPr>
            <a:spLocks noGrp="1"/>
          </p:cNvSpPr>
          <p:nvPr>
            <p:ph idx="1"/>
          </p:nvPr>
        </p:nvSpPr>
        <p:spPr>
          <a:xfrm>
            <a:off x="228600" y="1371600"/>
            <a:ext cx="8686800" cy="5486400"/>
          </a:xfrm>
        </p:spPr>
        <p:txBody>
          <a:bodyPr>
            <a:normAutofit fontScale="92500" lnSpcReduction="10000"/>
          </a:bodyPr>
          <a:lstStyle/>
          <a:p>
            <a:pPr algn="just" rtl="0">
              <a:lnSpc>
                <a:spcPct val="150000"/>
              </a:lnSpc>
            </a:pPr>
            <a:r>
              <a:rPr lang="en-US" dirty="0"/>
              <a:t>Bipolar and related disorders are separated as a distinct chapter in DSM-5 and include: </a:t>
            </a:r>
          </a:p>
          <a:p>
            <a:pPr lvl="0" algn="just" rtl="0">
              <a:lnSpc>
                <a:spcPct val="150000"/>
              </a:lnSpc>
            </a:pPr>
            <a:r>
              <a:rPr lang="en-US" dirty="0"/>
              <a:t>Bipolar I disorder </a:t>
            </a:r>
          </a:p>
          <a:p>
            <a:pPr lvl="0" algn="just" rtl="0">
              <a:lnSpc>
                <a:spcPct val="150000"/>
              </a:lnSpc>
            </a:pPr>
            <a:r>
              <a:rPr lang="en-US" dirty="0"/>
              <a:t>Bipolar II disorder </a:t>
            </a:r>
          </a:p>
          <a:p>
            <a:pPr lvl="0" algn="just" rtl="0">
              <a:lnSpc>
                <a:spcPct val="150000"/>
              </a:lnSpc>
            </a:pPr>
            <a:r>
              <a:rPr lang="en-US" dirty="0" err="1"/>
              <a:t>Cyclothymic</a:t>
            </a:r>
            <a:r>
              <a:rPr lang="en-US" dirty="0"/>
              <a:t> disorder </a:t>
            </a:r>
          </a:p>
          <a:p>
            <a:pPr lvl="0" algn="just" rtl="0">
              <a:lnSpc>
                <a:spcPct val="150000"/>
              </a:lnSpc>
            </a:pPr>
            <a:r>
              <a:rPr lang="en-US" dirty="0"/>
              <a:t>Substance/medication induced bipolar and related disorder </a:t>
            </a:r>
          </a:p>
          <a:p>
            <a:pPr lvl="0" algn="just" rtl="0">
              <a:lnSpc>
                <a:spcPct val="150000"/>
              </a:lnSpc>
            </a:pPr>
            <a:r>
              <a:rPr lang="en-US" dirty="0"/>
              <a:t>Bipolar and related disorder due to another medical condition </a:t>
            </a:r>
          </a:p>
          <a:p>
            <a:pPr lvl="0" algn="just" rtl="0">
              <a:lnSpc>
                <a:spcPct val="150000"/>
              </a:lnSpc>
            </a:pPr>
            <a:r>
              <a:rPr lang="en-US" dirty="0"/>
              <a:t>Other specified bipolar and related disorder </a:t>
            </a:r>
          </a:p>
          <a:p>
            <a:pPr lvl="0" algn="just" rtl="0">
              <a:lnSpc>
                <a:spcPct val="150000"/>
              </a:lnSpc>
            </a:pPr>
            <a:r>
              <a:rPr lang="en-US" dirty="0"/>
              <a:t>Unspecified bipolar and related disorder </a:t>
            </a:r>
          </a:p>
          <a:p>
            <a:pPr algn="just">
              <a:lnSpc>
                <a:spcPct val="150000"/>
              </a:lnSpc>
            </a:pPr>
            <a:endParaRPr lang="ar-EG"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83</TotalTime>
  <Words>3593</Words>
  <Application>Microsoft Office PowerPoint</Application>
  <PresentationFormat>On-screen Show (4:3)</PresentationFormat>
  <Paragraphs>276</Paragraphs>
  <Slides>56</Slides>
  <Notes>0</Notes>
  <HiddenSlides>0</HiddenSlides>
  <MMClips>0</MMClips>
  <ScaleCrop>false</ScaleCrop>
  <HeadingPairs>
    <vt:vector size="4" baseType="variant">
      <vt:variant>
        <vt:lpstr>Theme</vt:lpstr>
      </vt:variant>
      <vt:variant>
        <vt:i4>1</vt:i4>
      </vt:variant>
      <vt:variant>
        <vt:lpstr>Slide Titles</vt:lpstr>
      </vt:variant>
      <vt:variant>
        <vt:i4>56</vt:i4>
      </vt:variant>
    </vt:vector>
  </HeadingPairs>
  <TitlesOfParts>
    <vt:vector size="57" baseType="lpstr">
      <vt:lpstr>Flow</vt:lpstr>
      <vt:lpstr>PowerPoint Presentation</vt:lpstr>
      <vt:lpstr>Introduction</vt:lpstr>
      <vt:lpstr>Continuum of emotional responses: </vt:lpstr>
      <vt:lpstr>PowerPoint Presentation</vt:lpstr>
      <vt:lpstr>PowerPoint Presentation</vt:lpstr>
      <vt:lpstr>PowerPoint Presentation</vt:lpstr>
      <vt:lpstr>Classification of Mood Disorders :</vt:lpstr>
      <vt:lpstr>PowerPoint Presentation</vt:lpstr>
      <vt:lpstr>Bipolar disorders  </vt:lpstr>
      <vt:lpstr>Depressive disorders </vt:lpstr>
      <vt:lpstr>Types of depressive disorders: </vt:lpstr>
      <vt:lpstr>PowerPoint Presentation</vt:lpstr>
      <vt:lpstr>PowerPoint Presentation</vt:lpstr>
      <vt:lpstr>Etiological factors of depression:        </vt:lpstr>
      <vt:lpstr>PowerPoint Presentation</vt:lpstr>
      <vt:lpstr>PowerPoint Presentation</vt:lpstr>
      <vt:lpstr>PowerPoint Presentation</vt:lpstr>
      <vt:lpstr>PowerPoint Presentation</vt:lpstr>
      <vt:lpstr>PowerPoint Presentation</vt:lpstr>
      <vt:lpstr>PowerPoint Presentation</vt:lpstr>
      <vt:lpstr>B-Psychosocial factors. </vt:lpstr>
      <vt:lpstr>PowerPoint Presentation</vt:lpstr>
      <vt:lpstr>PowerPoint Presentation</vt:lpstr>
      <vt:lpstr>PowerPoint Presentation</vt:lpstr>
      <vt:lpstr>Nursing management: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EG</dc:creator>
  <cp:lastModifiedBy>shimaa</cp:lastModifiedBy>
  <cp:revision>10</cp:revision>
  <dcterms:created xsi:type="dcterms:W3CDTF">2006-08-16T00:00:00Z</dcterms:created>
  <dcterms:modified xsi:type="dcterms:W3CDTF">2020-03-18T10:31:18Z</dcterms:modified>
</cp:coreProperties>
</file>