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sldIdLst>
    <p:sldId id="256" r:id="rId2"/>
    <p:sldId id="258" r:id="rId3"/>
    <p:sldId id="259" r:id="rId4"/>
    <p:sldId id="260" r:id="rId5"/>
    <p:sldId id="261" r:id="rId6"/>
    <p:sldId id="262" r:id="rId7"/>
    <p:sldId id="263" r:id="rId8"/>
    <p:sldId id="264" r:id="rId9"/>
    <p:sldId id="281" r:id="rId10"/>
    <p:sldId id="282" r:id="rId11"/>
    <p:sldId id="283"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76" d="100"/>
          <a:sy n="76" d="100"/>
        </p:scale>
        <p:origin x="-1170"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531252B-76AC-4D63-870C-DE38F3950D35}" type="datetimeFigureOut">
              <a:rPr lang="ar-EG" smtClean="0"/>
              <a:t>03/08/1441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4D1841D-B1AA-4965-A4F2-1ECBCA66FE72}" type="slidenum">
              <a:rPr lang="ar-EG" smtClean="0"/>
              <a:t>‹#›</a:t>
            </a:fld>
            <a:endParaRPr lang="ar-EG"/>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31252B-76AC-4D63-870C-DE38F3950D35}" type="datetimeFigureOut">
              <a:rPr lang="ar-EG" smtClean="0"/>
              <a:t>03/08/1441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4D1841D-B1AA-4965-A4F2-1ECBCA66FE72}" type="slidenum">
              <a:rPr lang="ar-EG" smtClean="0"/>
              <a:t>‹#›</a:t>
            </a:fld>
            <a:endParaRPr lang="ar-EG"/>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531252B-76AC-4D63-870C-DE38F3950D35}" type="datetimeFigureOut">
              <a:rPr lang="ar-EG" smtClean="0"/>
              <a:t>03/08/1441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4D1841D-B1AA-4965-A4F2-1ECBCA66FE72}" type="slidenum">
              <a:rPr lang="ar-EG" smtClean="0"/>
              <a:t>‹#›</a:t>
            </a:fld>
            <a:endParaRPr lang="ar-EG"/>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31252B-76AC-4D63-870C-DE38F3950D35}" type="datetimeFigureOut">
              <a:rPr lang="ar-EG" smtClean="0"/>
              <a:t>03/08/1441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4D1841D-B1AA-4965-A4F2-1ECBCA66FE72}" type="slidenum">
              <a:rPr lang="ar-EG" smtClean="0"/>
              <a:t>‹#›</a:t>
            </a:fld>
            <a:endParaRPr lang="ar-EG"/>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31252B-76AC-4D63-870C-DE38F3950D35}" type="datetimeFigureOut">
              <a:rPr lang="ar-EG" smtClean="0"/>
              <a:t>03/08/1441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4D1841D-B1AA-4965-A4F2-1ECBCA66FE72}" type="slidenum">
              <a:rPr lang="ar-EG" smtClean="0"/>
              <a:t>‹#›</a:t>
            </a:fld>
            <a:endParaRPr lang="ar-EG"/>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D531252B-76AC-4D63-870C-DE38F3950D35}" type="datetimeFigureOut">
              <a:rPr lang="ar-EG" smtClean="0"/>
              <a:t>03/08/1441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24D1841D-B1AA-4965-A4F2-1ECBCA66FE72}" type="slidenum">
              <a:rPr lang="ar-EG" smtClean="0"/>
              <a:t>‹#›</a:t>
            </a:fld>
            <a:endParaRPr lang="ar-EG"/>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31252B-76AC-4D63-870C-DE38F3950D35}" type="datetimeFigureOut">
              <a:rPr lang="ar-EG" smtClean="0"/>
              <a:t>03/08/1441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24D1841D-B1AA-4965-A4F2-1ECBCA66FE72}" type="slidenum">
              <a:rPr lang="ar-EG" smtClean="0"/>
              <a:t>‹#›</a:t>
            </a:fld>
            <a:endParaRPr lang="ar-EG"/>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31252B-76AC-4D63-870C-DE38F3950D35}" type="datetimeFigureOut">
              <a:rPr lang="ar-EG" smtClean="0"/>
              <a:t>03/08/1441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24D1841D-B1AA-4965-A4F2-1ECBCA66FE72}" type="slidenum">
              <a:rPr lang="ar-EG" smtClean="0"/>
              <a:t>‹#›</a:t>
            </a:fld>
            <a:endParaRPr lang="ar-EG"/>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D531252B-76AC-4D63-870C-DE38F3950D35}" type="datetimeFigureOut">
              <a:rPr lang="ar-EG" smtClean="0"/>
              <a:t>03/08/1441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24D1841D-B1AA-4965-A4F2-1ECBCA66FE72}" type="slidenum">
              <a:rPr lang="ar-EG" smtClean="0"/>
              <a:t>‹#›</a:t>
            </a:fld>
            <a:endParaRPr lang="ar-EG"/>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531252B-76AC-4D63-870C-DE38F3950D35}" type="datetimeFigureOut">
              <a:rPr lang="ar-EG" smtClean="0"/>
              <a:t>03/08/1441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24D1841D-B1AA-4965-A4F2-1ECBCA66FE72}" type="slidenum">
              <a:rPr lang="ar-EG" smtClean="0"/>
              <a:t>‹#›</a:t>
            </a:fld>
            <a:endParaRPr lang="ar-EG"/>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1252B-76AC-4D63-870C-DE38F3950D35}" type="datetimeFigureOut">
              <a:rPr lang="ar-EG" smtClean="0"/>
              <a:t>03/08/1441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24D1841D-B1AA-4965-A4F2-1ECBCA66FE72}" type="slidenum">
              <a:rPr lang="ar-EG" smtClean="0"/>
              <a:t>‹#›</a:t>
            </a:fld>
            <a:endParaRPr lang="ar-EG"/>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D531252B-76AC-4D63-870C-DE38F3950D35}" type="datetimeFigureOut">
              <a:rPr lang="ar-EG" smtClean="0"/>
              <a:t>03/08/1441</a:t>
            </a:fld>
            <a:endParaRPr lang="ar-EG"/>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ar-EG"/>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24D1841D-B1AA-4965-A4F2-1ECBCA66FE72}" type="slidenum">
              <a:rPr lang="ar-EG" smtClean="0"/>
              <a:t>‹#›</a:t>
            </a:fld>
            <a:endParaRPr lang="ar-EG"/>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spd="slow"/>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04864"/>
            <a:ext cx="7772400" cy="2808312"/>
          </a:xfrm>
        </p:spPr>
        <p:txBody>
          <a:bodyPr>
            <a:normAutofit/>
          </a:bodyPr>
          <a:lstStyle/>
          <a:p>
            <a:r>
              <a:rPr lang="en-US" b="1" i="1" dirty="0" smtClean="0">
                <a:solidFill>
                  <a:srgbClr val="C00000"/>
                </a:solidFill>
                <a:latin typeface="Times New Roman" pitchFamily="18" charset="0"/>
                <a:cs typeface="Times New Roman" pitchFamily="18" charset="0"/>
              </a:rPr>
              <a:t>Medication Administration And Safety  Of The Children.</a:t>
            </a:r>
            <a:br>
              <a:rPr lang="en-US" b="1" i="1" dirty="0" smtClean="0">
                <a:solidFill>
                  <a:srgbClr val="C00000"/>
                </a:solidFill>
                <a:latin typeface="Times New Roman" pitchFamily="18" charset="0"/>
                <a:cs typeface="Times New Roman" pitchFamily="18" charset="0"/>
              </a:rPr>
            </a:br>
            <a:r>
              <a:rPr lang="en-US" b="1" i="1" dirty="0">
                <a:solidFill>
                  <a:srgbClr val="C00000"/>
                </a:solidFill>
                <a:latin typeface="Times New Roman" pitchFamily="18" charset="0"/>
                <a:cs typeface="Times New Roman" pitchFamily="18" charset="0"/>
              </a:rPr>
              <a:t/>
            </a:r>
            <a:br>
              <a:rPr lang="en-US" b="1" i="1" dirty="0">
                <a:solidFill>
                  <a:srgbClr val="C00000"/>
                </a:solidFill>
                <a:latin typeface="Times New Roman" pitchFamily="18" charset="0"/>
                <a:cs typeface="Times New Roman" pitchFamily="18" charset="0"/>
              </a:rPr>
            </a:br>
            <a:r>
              <a:rPr lang="en-US" b="1" i="1" dirty="0" smtClean="0">
                <a:solidFill>
                  <a:srgbClr val="C00000"/>
                </a:solidFill>
                <a:latin typeface="Times New Roman" pitchFamily="18" charset="0"/>
                <a:cs typeface="Times New Roman" pitchFamily="18" charset="0"/>
              </a:rPr>
              <a:t>Prepared By / </a:t>
            </a:r>
            <a:r>
              <a:rPr lang="en-US" b="1" i="1" dirty="0" err="1" smtClean="0">
                <a:solidFill>
                  <a:srgbClr val="C00000"/>
                </a:solidFill>
                <a:latin typeface="Times New Roman" pitchFamily="18" charset="0"/>
                <a:cs typeface="Times New Roman" pitchFamily="18" charset="0"/>
              </a:rPr>
              <a:t>Basem</a:t>
            </a:r>
            <a:r>
              <a:rPr lang="en-US" b="1" i="1" dirty="0" smtClean="0">
                <a:solidFill>
                  <a:srgbClr val="C00000"/>
                </a:solidFill>
                <a:latin typeface="Times New Roman" pitchFamily="18" charset="0"/>
                <a:cs typeface="Times New Roman" pitchFamily="18" charset="0"/>
              </a:rPr>
              <a:t> </a:t>
            </a:r>
            <a:r>
              <a:rPr lang="en-US" b="1" i="1" dirty="0" err="1" smtClean="0">
                <a:solidFill>
                  <a:srgbClr val="C00000"/>
                </a:solidFill>
                <a:latin typeface="Times New Roman" pitchFamily="18" charset="0"/>
                <a:cs typeface="Times New Roman" pitchFamily="18" charset="0"/>
              </a:rPr>
              <a:t>Rafat</a:t>
            </a:r>
            <a:endParaRPr lang="ar-EG" b="1" i="1" dirty="0">
              <a:solidFill>
                <a:srgbClr val="C00000"/>
              </a:solidFill>
              <a:latin typeface="Times New Roman" pitchFamily="18" charset="0"/>
              <a:cs typeface="Times New Roman" pitchFamily="18" charset="0"/>
            </a:endParaRPr>
          </a:p>
        </p:txBody>
      </p:sp>
      <p:sp>
        <p:nvSpPr>
          <p:cNvPr id="3" name="Subtitle 2"/>
          <p:cNvSpPr>
            <a:spLocks noGrp="1"/>
          </p:cNvSpPr>
          <p:nvPr>
            <p:ph type="subTitle" idx="1"/>
          </p:nvPr>
        </p:nvSpPr>
        <p:spPr>
          <a:xfrm>
            <a:off x="7668344" y="4983481"/>
            <a:ext cx="104056" cy="45719"/>
          </a:xfrm>
        </p:spPr>
        <p:txBody>
          <a:bodyPr>
            <a:normAutofit fontScale="25000" lnSpcReduction="20000"/>
          </a:bodyPr>
          <a:lstStyle/>
          <a:p>
            <a:endParaRPr lang="ar-EG" dirty="0"/>
          </a:p>
        </p:txBody>
      </p:sp>
    </p:spTree>
    <p:extLst>
      <p:ext uri="{BB962C8B-B14F-4D97-AF65-F5344CB8AC3E}">
        <p14:creationId xmlns:p14="http://schemas.microsoft.com/office/powerpoint/2010/main" val="2047810164"/>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l"/>
            <a:r>
              <a:rPr lang="en-US" sz="2800" b="1" dirty="0">
                <a:solidFill>
                  <a:srgbClr val="000000"/>
                </a:solidFill>
                <a:latin typeface="Times New Roman"/>
              </a:rPr>
              <a:t>IV fluid calculations </a:t>
            </a:r>
            <a:r>
              <a:rPr lang="en-US" sz="2800" dirty="0" smtClean="0">
                <a:solidFill>
                  <a:srgbClr val="000000"/>
                </a:solidFill>
                <a:latin typeface="Wingdings 3"/>
              </a:rPr>
              <a:t></a:t>
            </a:r>
          </a:p>
          <a:p>
            <a:pPr algn="l"/>
            <a:r>
              <a:rPr lang="en-US" sz="2800" dirty="0" smtClean="0">
                <a:solidFill>
                  <a:srgbClr val="000000"/>
                </a:solidFill>
                <a:latin typeface="Times New Roman"/>
              </a:rPr>
              <a:t>The </a:t>
            </a:r>
            <a:r>
              <a:rPr lang="en-US" sz="2800" dirty="0">
                <a:solidFill>
                  <a:srgbClr val="000000"/>
                </a:solidFill>
                <a:latin typeface="Times New Roman"/>
              </a:rPr>
              <a:t>maintenance dose for administration of IV fluids is based on the following formula</a:t>
            </a:r>
            <a:r>
              <a:rPr lang="en-US" sz="2800" dirty="0" smtClean="0">
                <a:solidFill>
                  <a:srgbClr val="000000"/>
                </a:solidFill>
                <a:latin typeface="Times New Roman"/>
              </a:rPr>
              <a:t>:</a:t>
            </a:r>
          </a:p>
          <a:p>
            <a:pPr algn="l"/>
            <a:r>
              <a:rPr lang="en-US" sz="2800" dirty="0" smtClean="0">
                <a:solidFill>
                  <a:srgbClr val="000000"/>
                </a:solidFill>
                <a:latin typeface="Times New Roman"/>
              </a:rPr>
              <a:t> </a:t>
            </a:r>
            <a:r>
              <a:rPr lang="en-US" sz="2800" dirty="0">
                <a:solidFill>
                  <a:srgbClr val="000000"/>
                </a:solidFill>
                <a:latin typeface="Verdana"/>
              </a:rPr>
              <a:t>◦ </a:t>
            </a:r>
            <a:r>
              <a:rPr lang="en-US" sz="2800" dirty="0">
                <a:solidFill>
                  <a:srgbClr val="000000"/>
                </a:solidFill>
                <a:latin typeface="Times New Roman"/>
              </a:rPr>
              <a:t>100 ml of fluid for the 1st 10 kg of weight</a:t>
            </a:r>
            <a:r>
              <a:rPr lang="en-US" sz="2800" dirty="0" smtClean="0">
                <a:solidFill>
                  <a:srgbClr val="000000"/>
                </a:solidFill>
                <a:latin typeface="Times New Roman"/>
              </a:rPr>
              <a:t>.</a:t>
            </a:r>
          </a:p>
          <a:p>
            <a:pPr algn="l"/>
            <a:r>
              <a:rPr lang="en-US" sz="2800" dirty="0" smtClean="0">
                <a:solidFill>
                  <a:srgbClr val="000000"/>
                </a:solidFill>
                <a:latin typeface="Times New Roman"/>
              </a:rPr>
              <a:t> </a:t>
            </a:r>
            <a:r>
              <a:rPr lang="en-US" sz="2800" dirty="0">
                <a:solidFill>
                  <a:srgbClr val="000000"/>
                </a:solidFill>
                <a:latin typeface="Verdana"/>
              </a:rPr>
              <a:t>◦ </a:t>
            </a:r>
            <a:r>
              <a:rPr lang="en-US" sz="2800" dirty="0">
                <a:solidFill>
                  <a:srgbClr val="000000"/>
                </a:solidFill>
                <a:latin typeface="Times New Roman"/>
              </a:rPr>
              <a:t>50 ml of fluid for the 2nd 10 kg of </a:t>
            </a:r>
            <a:r>
              <a:rPr lang="en-US" sz="2800" dirty="0" smtClean="0">
                <a:solidFill>
                  <a:srgbClr val="000000"/>
                </a:solidFill>
                <a:latin typeface="Times New Roman"/>
              </a:rPr>
              <a:t>weight</a:t>
            </a:r>
          </a:p>
          <a:p>
            <a:pPr algn="l"/>
            <a:r>
              <a:rPr lang="en-US" sz="2800" dirty="0" smtClean="0">
                <a:solidFill>
                  <a:srgbClr val="000000"/>
                </a:solidFill>
                <a:latin typeface="Times New Roman"/>
              </a:rPr>
              <a:t>. </a:t>
            </a:r>
            <a:r>
              <a:rPr lang="en-US" sz="2800" dirty="0">
                <a:solidFill>
                  <a:srgbClr val="000000"/>
                </a:solidFill>
                <a:latin typeface="Verdana"/>
              </a:rPr>
              <a:t>◦ </a:t>
            </a:r>
            <a:r>
              <a:rPr lang="en-US" sz="2800" dirty="0">
                <a:solidFill>
                  <a:srgbClr val="000000"/>
                </a:solidFill>
                <a:latin typeface="Times New Roman"/>
              </a:rPr>
              <a:t>20 ml of fluid for and additional kg</a:t>
            </a:r>
            <a:r>
              <a:rPr lang="en-US" dirty="0">
                <a:solidFill>
                  <a:srgbClr val="000000"/>
                </a:solidFill>
                <a:latin typeface="Times New Roman"/>
              </a:rPr>
              <a:t>. </a:t>
            </a:r>
            <a:endParaRPr lang="ar-EG" dirty="0"/>
          </a:p>
        </p:txBody>
      </p:sp>
      <p:sp>
        <p:nvSpPr>
          <p:cNvPr id="3" name="Title 2"/>
          <p:cNvSpPr>
            <a:spLocks noGrp="1"/>
          </p:cNvSpPr>
          <p:nvPr>
            <p:ph type="title"/>
          </p:nvPr>
        </p:nvSpPr>
        <p:spPr/>
        <p:txBody>
          <a:bodyPr/>
          <a:lstStyle/>
          <a:p>
            <a:r>
              <a:rPr lang="en-US" b="1" dirty="0">
                <a:solidFill>
                  <a:srgbClr val="000000"/>
                </a:solidFill>
                <a:latin typeface="Times New Roman"/>
              </a:rPr>
              <a:t>IV fluid calculations </a:t>
            </a:r>
            <a:r>
              <a:rPr lang="en-US" b="1" dirty="0" smtClean="0">
                <a:solidFill>
                  <a:srgbClr val="000000"/>
                </a:solidFill>
                <a:latin typeface="Times New Roman"/>
              </a:rPr>
              <a:t>:</a:t>
            </a:r>
            <a:endParaRPr lang="ar-EG" dirty="0"/>
          </a:p>
        </p:txBody>
      </p:sp>
    </p:spTree>
    <p:extLst>
      <p:ext uri="{BB962C8B-B14F-4D97-AF65-F5344CB8AC3E}">
        <p14:creationId xmlns:p14="http://schemas.microsoft.com/office/powerpoint/2010/main" val="3776336445"/>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l"/>
            <a:r>
              <a:rPr lang="en-US" sz="2800" dirty="0">
                <a:solidFill>
                  <a:srgbClr val="000000"/>
                </a:solidFill>
                <a:latin typeface="Verdana"/>
              </a:rPr>
              <a:t>◦ </a:t>
            </a:r>
            <a:r>
              <a:rPr lang="en-US" sz="2800" dirty="0" smtClean="0">
                <a:solidFill>
                  <a:srgbClr val="000000"/>
                </a:solidFill>
                <a:latin typeface="Times New Roman"/>
              </a:rPr>
              <a:t>Calculate </a:t>
            </a:r>
            <a:r>
              <a:rPr lang="en-US" sz="2800" dirty="0">
                <a:solidFill>
                  <a:srgbClr val="000000"/>
                </a:solidFill>
                <a:latin typeface="Times New Roman"/>
              </a:rPr>
              <a:t>fluid for child his wt. is 7.27 </a:t>
            </a:r>
            <a:endParaRPr lang="ar-EG" sz="2800" dirty="0" smtClean="0">
              <a:solidFill>
                <a:srgbClr val="000000"/>
              </a:solidFill>
              <a:latin typeface="Times New Roman"/>
            </a:endParaRPr>
          </a:p>
          <a:p>
            <a:pPr algn="l"/>
            <a:r>
              <a:rPr lang="en-US" sz="2800" dirty="0" smtClean="0">
                <a:solidFill>
                  <a:srgbClr val="000000"/>
                </a:solidFill>
                <a:latin typeface="Times New Roman"/>
              </a:rPr>
              <a:t>kilograms</a:t>
            </a:r>
          </a:p>
          <a:p>
            <a:pPr algn="l"/>
            <a:r>
              <a:rPr lang="en-US" sz="2800" dirty="0" smtClean="0">
                <a:solidFill>
                  <a:srgbClr val="000000"/>
                </a:solidFill>
                <a:latin typeface="Times New Roman"/>
              </a:rPr>
              <a:t> </a:t>
            </a:r>
            <a:r>
              <a:rPr lang="en-US" sz="2800" dirty="0">
                <a:solidFill>
                  <a:srgbClr val="000000"/>
                </a:solidFill>
                <a:latin typeface="Verdana"/>
              </a:rPr>
              <a:t>◦ </a:t>
            </a:r>
            <a:r>
              <a:rPr lang="en-US" sz="2800" dirty="0">
                <a:solidFill>
                  <a:srgbClr val="000000"/>
                </a:solidFill>
                <a:latin typeface="Times New Roman"/>
              </a:rPr>
              <a:t>100 mL x 7.27 kg = 727 mL </a:t>
            </a:r>
            <a:r>
              <a:rPr lang="en-US" sz="2800" dirty="0">
                <a:solidFill>
                  <a:srgbClr val="000000"/>
                </a:solidFill>
                <a:latin typeface="Verdana"/>
              </a:rPr>
              <a:t>◦ </a:t>
            </a:r>
            <a:r>
              <a:rPr lang="en-US" sz="2800" dirty="0">
                <a:solidFill>
                  <a:srgbClr val="000000"/>
                </a:solidFill>
                <a:latin typeface="Times New Roman"/>
              </a:rPr>
              <a:t>727 mL / 24 hours or 30 mL per hour. </a:t>
            </a:r>
            <a:endParaRPr lang="en-US" sz="2800" dirty="0" smtClean="0">
              <a:solidFill>
                <a:srgbClr val="000000"/>
              </a:solidFill>
              <a:latin typeface="Times New Roman"/>
            </a:endParaRPr>
          </a:p>
          <a:p>
            <a:pPr algn="l"/>
            <a:r>
              <a:rPr lang="en-US" sz="2800" dirty="0" smtClean="0">
                <a:solidFill>
                  <a:srgbClr val="000000"/>
                </a:solidFill>
                <a:latin typeface="Verdana"/>
              </a:rPr>
              <a:t>◦ </a:t>
            </a:r>
            <a:r>
              <a:rPr lang="en-US" sz="2800" dirty="0">
                <a:solidFill>
                  <a:srgbClr val="000000"/>
                </a:solidFill>
                <a:latin typeface="Times New Roman"/>
              </a:rPr>
              <a:t>EX:- 64 pound child </a:t>
            </a:r>
            <a:endParaRPr lang="en-US" sz="2800" dirty="0" smtClean="0">
              <a:solidFill>
                <a:srgbClr val="000000"/>
              </a:solidFill>
              <a:latin typeface="Times New Roman"/>
            </a:endParaRPr>
          </a:p>
          <a:p>
            <a:pPr algn="l"/>
            <a:r>
              <a:rPr lang="en-US" sz="2800" dirty="0" smtClean="0">
                <a:solidFill>
                  <a:srgbClr val="000000"/>
                </a:solidFill>
                <a:latin typeface="Verdana"/>
              </a:rPr>
              <a:t>◦ </a:t>
            </a:r>
            <a:r>
              <a:rPr lang="en-US" sz="2800" dirty="0">
                <a:solidFill>
                  <a:srgbClr val="000000"/>
                </a:solidFill>
                <a:latin typeface="Times New Roman"/>
              </a:rPr>
              <a:t>Convert pounds to kilograms = 29.09 kg </a:t>
            </a:r>
            <a:endParaRPr lang="en-US" sz="2800" dirty="0" smtClean="0">
              <a:solidFill>
                <a:srgbClr val="000000"/>
              </a:solidFill>
              <a:latin typeface="Times New Roman"/>
            </a:endParaRPr>
          </a:p>
          <a:p>
            <a:pPr algn="l"/>
            <a:endParaRPr lang="ar-EG" sz="2800" dirty="0"/>
          </a:p>
        </p:txBody>
      </p:sp>
      <p:sp>
        <p:nvSpPr>
          <p:cNvPr id="3" name="Title 2"/>
          <p:cNvSpPr>
            <a:spLocks noGrp="1"/>
          </p:cNvSpPr>
          <p:nvPr>
            <p:ph type="title"/>
          </p:nvPr>
        </p:nvSpPr>
        <p:spPr/>
        <p:txBody>
          <a:bodyPr/>
          <a:lstStyle/>
          <a:p>
            <a:r>
              <a:rPr lang="en-US" b="1" dirty="0">
                <a:solidFill>
                  <a:srgbClr val="000000"/>
                </a:solidFill>
                <a:latin typeface="Times New Roman"/>
              </a:rPr>
              <a:t>Example for I.V </a:t>
            </a:r>
            <a:endParaRPr lang="ar-EG" dirty="0"/>
          </a:p>
        </p:txBody>
      </p:sp>
    </p:spTree>
    <p:extLst>
      <p:ext uri="{BB962C8B-B14F-4D97-AF65-F5344CB8AC3E}">
        <p14:creationId xmlns:p14="http://schemas.microsoft.com/office/powerpoint/2010/main" val="1169979610"/>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l"/>
            <a:r>
              <a:rPr lang="en-US" b="0" i="0" u="none" strike="noStrike" baseline="0" dirty="0" smtClean="0">
                <a:solidFill>
                  <a:srgbClr val="000000"/>
                </a:solidFill>
                <a:latin typeface="Times New Roman"/>
              </a:rPr>
              <a:t>1- </a:t>
            </a:r>
            <a:r>
              <a:rPr lang="en-US" b="0" i="0" u="none" strike="noStrike" baseline="0" dirty="0" err="1" smtClean="0">
                <a:solidFill>
                  <a:srgbClr val="000000"/>
                </a:solidFill>
                <a:latin typeface="Times New Roman"/>
              </a:rPr>
              <a:t>Parentral</a:t>
            </a:r>
            <a:r>
              <a:rPr lang="en-US" b="0" i="0" u="none" strike="noStrike" baseline="0" dirty="0" smtClean="0">
                <a:solidFill>
                  <a:srgbClr val="000000"/>
                </a:solidFill>
                <a:latin typeface="Times New Roman"/>
              </a:rPr>
              <a:t>: - Intravenous, Intramuscular, Subcutaneous, Intradermal.</a:t>
            </a:r>
          </a:p>
          <a:p>
            <a:pPr algn="l"/>
            <a:r>
              <a:rPr lang="en-US" b="0" i="0" u="none" strike="noStrike" baseline="0" dirty="0" smtClean="0">
                <a:solidFill>
                  <a:srgbClr val="000000"/>
                </a:solidFill>
                <a:latin typeface="Times New Roman"/>
              </a:rPr>
              <a:t>  </a:t>
            </a:r>
            <a:r>
              <a:rPr lang="pt-BR" b="0" i="0" u="none" strike="noStrike" baseline="0" dirty="0" smtClean="0">
                <a:solidFill>
                  <a:srgbClr val="000000"/>
                </a:solidFill>
                <a:latin typeface="Times New Roman"/>
              </a:rPr>
              <a:t>2- Entral: - Oral, Sublingual, Rectal. </a:t>
            </a:r>
          </a:p>
          <a:p>
            <a:pPr algn="l"/>
            <a:r>
              <a:rPr lang="pt-BR" b="0" i="0" u="none" strike="noStrike" baseline="0" dirty="0" smtClean="0">
                <a:solidFill>
                  <a:srgbClr val="000000"/>
                </a:solidFill>
                <a:latin typeface="Times New Roman"/>
              </a:rPr>
              <a:t> </a:t>
            </a:r>
            <a:r>
              <a:rPr lang="en-US" b="0" i="0" u="none" strike="noStrike" baseline="0" dirty="0" smtClean="0">
                <a:solidFill>
                  <a:srgbClr val="000000"/>
                </a:solidFill>
                <a:latin typeface="Times New Roman"/>
              </a:rPr>
              <a:t>3- Others: - Inhalation, Topical . </a:t>
            </a:r>
          </a:p>
          <a:p>
            <a:pPr algn="l"/>
            <a:r>
              <a:rPr lang="en-US" b="0" i="0" u="none" strike="noStrike" baseline="0" dirty="0" smtClean="0">
                <a:solidFill>
                  <a:srgbClr val="000000"/>
                </a:solidFill>
                <a:latin typeface="Times New Roman"/>
              </a:rPr>
              <a:t>    </a:t>
            </a:r>
            <a:r>
              <a:rPr lang="en-US" b="1" i="0" u="none" strike="noStrike" baseline="0" dirty="0" smtClean="0">
                <a:solidFill>
                  <a:srgbClr val="000000"/>
                </a:solidFill>
                <a:latin typeface="Times New Roman"/>
              </a:rPr>
              <a:t>1- </a:t>
            </a:r>
            <a:r>
              <a:rPr lang="en-US" b="1" i="0" u="none" strike="noStrike" baseline="0" dirty="0" err="1" smtClean="0">
                <a:solidFill>
                  <a:srgbClr val="000000"/>
                </a:solidFill>
                <a:latin typeface="Times New Roman"/>
              </a:rPr>
              <a:t>Parentral</a:t>
            </a:r>
            <a:r>
              <a:rPr lang="en-US" b="1" i="0" u="none" strike="noStrike" baseline="0" dirty="0" smtClean="0">
                <a:solidFill>
                  <a:srgbClr val="000000"/>
                </a:solidFill>
                <a:latin typeface="Times New Roman"/>
              </a:rPr>
              <a:t>:- </a:t>
            </a:r>
          </a:p>
          <a:p>
            <a:pPr algn="l"/>
            <a:r>
              <a:rPr lang="en-US" b="0" i="0" u="none" strike="noStrike" baseline="0" dirty="0" smtClean="0">
                <a:solidFill>
                  <a:srgbClr val="000000"/>
                </a:solidFill>
                <a:latin typeface="Times New Roman"/>
              </a:rPr>
              <a:t>   </a:t>
            </a:r>
            <a:r>
              <a:rPr lang="en-US" b="1" i="0" u="none" strike="noStrike" baseline="0" dirty="0" smtClean="0">
                <a:solidFill>
                  <a:srgbClr val="000000"/>
                </a:solidFill>
                <a:latin typeface="Times New Roman"/>
              </a:rPr>
              <a:t>A) Intravenous drug administration:</a:t>
            </a:r>
            <a:r>
              <a:rPr lang="en-US" b="0" i="0" u="none" strike="noStrike" baseline="0" dirty="0" smtClean="0">
                <a:solidFill>
                  <a:srgbClr val="000000"/>
                </a:solidFill>
                <a:latin typeface="Times New Roman"/>
              </a:rPr>
              <a:t>- is infusion of fluids directly into the venous system .</a:t>
            </a:r>
          </a:p>
          <a:p>
            <a:pPr algn="l"/>
            <a:r>
              <a:rPr lang="en-US" b="0" i="0" u="none" strike="noStrike" baseline="0" dirty="0" smtClean="0">
                <a:solidFill>
                  <a:srgbClr val="000000"/>
                </a:solidFill>
                <a:latin typeface="Times New Roman"/>
              </a:rPr>
              <a:t>               </a:t>
            </a:r>
            <a:endParaRPr lang="ar-EG" dirty="0"/>
          </a:p>
        </p:txBody>
      </p:sp>
      <p:sp>
        <p:nvSpPr>
          <p:cNvPr id="2" name="Title 1"/>
          <p:cNvSpPr>
            <a:spLocks noGrp="1"/>
          </p:cNvSpPr>
          <p:nvPr>
            <p:ph type="title"/>
          </p:nvPr>
        </p:nvSpPr>
        <p:spPr/>
        <p:txBody>
          <a:bodyPr>
            <a:normAutofit fontScale="90000"/>
          </a:bodyPr>
          <a:lstStyle/>
          <a:p>
            <a:r>
              <a:rPr lang="en-US" b="1" i="0" u="none" strike="noStrike" baseline="0" dirty="0" smtClean="0">
                <a:solidFill>
                  <a:srgbClr val="000000"/>
                </a:solidFill>
                <a:latin typeface="Times New Roman"/>
              </a:rPr>
              <a:t>Routes of Drug Administration to children :</a:t>
            </a:r>
            <a:br>
              <a:rPr lang="en-US" b="1" i="0" u="none" strike="noStrike" baseline="0" dirty="0" smtClean="0">
                <a:solidFill>
                  <a:srgbClr val="000000"/>
                </a:solidFill>
                <a:latin typeface="Times New Roman"/>
              </a:rPr>
            </a:br>
            <a:endParaRPr lang="ar-EG" dirty="0"/>
          </a:p>
        </p:txBody>
      </p:sp>
    </p:spTree>
    <p:extLst>
      <p:ext uri="{BB962C8B-B14F-4D97-AF65-F5344CB8AC3E}">
        <p14:creationId xmlns:p14="http://schemas.microsoft.com/office/powerpoint/2010/main" val="3674838836"/>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a:r>
              <a:rPr lang="en-US" dirty="0" smtClean="0">
                <a:solidFill>
                  <a:srgbClr val="000000"/>
                </a:solidFill>
                <a:latin typeface="Arial"/>
              </a:rPr>
              <a:t>1-</a:t>
            </a:r>
            <a:r>
              <a:rPr lang="en-US" b="0" i="0" u="none" strike="noStrike" baseline="0" dirty="0" smtClean="0">
                <a:solidFill>
                  <a:srgbClr val="000000"/>
                </a:solidFill>
                <a:latin typeface="Arial"/>
              </a:rPr>
              <a:t> </a:t>
            </a:r>
            <a:r>
              <a:rPr lang="en-US" b="0" i="0" u="none" strike="noStrike" baseline="0" dirty="0" smtClean="0">
                <a:solidFill>
                  <a:srgbClr val="000000"/>
                </a:solidFill>
                <a:latin typeface="Times New Roman"/>
              </a:rPr>
              <a:t>To restore and maintain the child‘s fluid and electrolyte balance. </a:t>
            </a:r>
          </a:p>
          <a:p>
            <a:pPr algn="l"/>
            <a:r>
              <a:rPr lang="en-US" dirty="0" smtClean="0">
                <a:solidFill>
                  <a:srgbClr val="000000"/>
                </a:solidFill>
                <a:latin typeface="Times New Roman"/>
              </a:rPr>
              <a:t>2-</a:t>
            </a:r>
            <a:r>
              <a:rPr lang="en-US" b="0" i="0" u="none" strike="noStrike" baseline="0" dirty="0" smtClean="0">
                <a:solidFill>
                  <a:srgbClr val="000000"/>
                </a:solidFill>
                <a:latin typeface="Times New Roman"/>
              </a:rPr>
              <a:t>To replace severe fluid loss .</a:t>
            </a:r>
          </a:p>
          <a:p>
            <a:pPr algn="l"/>
            <a:r>
              <a:rPr lang="en-US" dirty="0" smtClean="0">
                <a:solidFill>
                  <a:srgbClr val="000000"/>
                </a:solidFill>
                <a:latin typeface="Times New Roman"/>
              </a:rPr>
              <a:t>3- </a:t>
            </a:r>
            <a:r>
              <a:rPr lang="en-US" b="0" i="0" u="none" strike="noStrike" baseline="0" dirty="0" smtClean="0">
                <a:solidFill>
                  <a:srgbClr val="000000"/>
                </a:solidFill>
                <a:latin typeface="Times New Roman"/>
              </a:rPr>
              <a:t>To administer medications when other routes are not appropriate. </a:t>
            </a:r>
            <a:endParaRPr lang="ar-EG" dirty="0"/>
          </a:p>
        </p:txBody>
      </p:sp>
      <p:sp>
        <p:nvSpPr>
          <p:cNvPr id="2" name="Title 1"/>
          <p:cNvSpPr>
            <a:spLocks noGrp="1"/>
          </p:cNvSpPr>
          <p:nvPr>
            <p:ph type="title"/>
          </p:nvPr>
        </p:nvSpPr>
        <p:spPr/>
        <p:txBody>
          <a:bodyPr/>
          <a:lstStyle/>
          <a:p>
            <a:pPr algn="l"/>
            <a:r>
              <a:rPr lang="en-US" sz="3200" b="1" dirty="0">
                <a:solidFill>
                  <a:srgbClr val="000000"/>
                </a:solidFill>
                <a:latin typeface="Times New Roman"/>
                <a:ea typeface="+mn-ea"/>
                <a:cs typeface="+mn-cs"/>
              </a:rPr>
              <a:t>Purposes:-</a:t>
            </a:r>
            <a:endParaRPr lang="ar-EG" dirty="0"/>
          </a:p>
        </p:txBody>
      </p:sp>
    </p:spTree>
    <p:extLst>
      <p:ext uri="{BB962C8B-B14F-4D97-AF65-F5344CB8AC3E}">
        <p14:creationId xmlns:p14="http://schemas.microsoft.com/office/powerpoint/2010/main" val="3699371927"/>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a:r>
              <a:rPr lang="en-US" b="1" i="1" u="none" strike="noStrike" baseline="0" dirty="0" smtClean="0">
                <a:solidFill>
                  <a:srgbClr val="000000"/>
                </a:solidFill>
                <a:latin typeface="Times New Roman"/>
              </a:rPr>
              <a:t>Advantages:</a:t>
            </a:r>
          </a:p>
          <a:p>
            <a:pPr algn="l"/>
            <a:r>
              <a:rPr lang="en-US" dirty="0"/>
              <a:t>Slower absorption than IV route but more rapid than subcutaneous injections</a:t>
            </a:r>
            <a:r>
              <a:rPr lang="en-US" dirty="0" smtClean="0"/>
              <a:t>.</a:t>
            </a:r>
          </a:p>
          <a:p>
            <a:pPr algn="l"/>
            <a:r>
              <a:rPr lang="en-US" dirty="0" smtClean="0"/>
              <a:t> </a:t>
            </a:r>
            <a:r>
              <a:rPr lang="en-US" dirty="0"/>
              <a:t>♠ Large volume of medication may be </a:t>
            </a:r>
            <a:endParaRPr lang="en-US" dirty="0" smtClean="0"/>
          </a:p>
          <a:p>
            <a:pPr marL="0" indent="0" algn="l">
              <a:buNone/>
            </a:pPr>
            <a:r>
              <a:rPr lang="en-US" dirty="0" smtClean="0"/>
              <a:t> administered</a:t>
            </a:r>
            <a:r>
              <a:rPr lang="en-US" dirty="0"/>
              <a:t>.</a:t>
            </a:r>
            <a:endParaRPr lang="en-US" b="1" i="1" u="none" strike="noStrike" baseline="0" dirty="0" smtClean="0">
              <a:solidFill>
                <a:srgbClr val="000000"/>
              </a:solidFill>
              <a:latin typeface="Times New Roman"/>
            </a:endParaRPr>
          </a:p>
          <a:p>
            <a:pPr algn="l"/>
            <a:r>
              <a:rPr lang="en-US" b="1" i="0" u="none" strike="noStrike" baseline="0" dirty="0" smtClean="0">
                <a:solidFill>
                  <a:srgbClr val="000000"/>
                </a:solidFill>
                <a:latin typeface="Times New Roman"/>
              </a:rPr>
              <a:t>Injection Technique:- </a:t>
            </a:r>
            <a:endParaRPr lang="en-US" b="0" i="0" u="none" strike="noStrike" baseline="0" dirty="0" smtClean="0">
              <a:solidFill>
                <a:srgbClr val="000000"/>
              </a:solidFill>
              <a:latin typeface="Arial"/>
            </a:endParaRPr>
          </a:p>
          <a:p>
            <a:pPr algn="l"/>
            <a:r>
              <a:rPr lang="en-US" b="0" i="0" u="none" strike="noStrike" baseline="0" dirty="0" smtClean="0">
                <a:solidFill>
                  <a:srgbClr val="000000"/>
                </a:solidFill>
                <a:latin typeface="Arial"/>
              </a:rPr>
              <a:t> </a:t>
            </a:r>
            <a:r>
              <a:rPr lang="en-US" b="0" i="0" u="none" strike="noStrike" baseline="0" dirty="0" smtClean="0">
                <a:solidFill>
                  <a:srgbClr val="000000"/>
                </a:solidFill>
                <a:latin typeface="Times New Roman"/>
              </a:rPr>
              <a:t>IM: Stretch the skin flat and push the needle down at 90o.</a:t>
            </a:r>
            <a:endParaRPr lang="ar-EG" dirty="0"/>
          </a:p>
        </p:txBody>
      </p:sp>
      <p:sp>
        <p:nvSpPr>
          <p:cNvPr id="2" name="Title 1"/>
          <p:cNvSpPr>
            <a:spLocks noGrp="1"/>
          </p:cNvSpPr>
          <p:nvPr>
            <p:ph type="title"/>
          </p:nvPr>
        </p:nvSpPr>
        <p:spPr/>
        <p:txBody>
          <a:bodyPr/>
          <a:lstStyle/>
          <a:p>
            <a:r>
              <a:rPr lang="en-US" b="1" i="0" u="none" strike="noStrike" baseline="0" dirty="0" smtClean="0">
                <a:solidFill>
                  <a:srgbClr val="000000"/>
                </a:solidFill>
                <a:latin typeface="Times New Roman"/>
              </a:rPr>
              <a:t>B) I.M route</a:t>
            </a:r>
            <a:r>
              <a:rPr lang="en-US" b="0" i="0" u="none" strike="noStrike" baseline="0" dirty="0" smtClean="0">
                <a:solidFill>
                  <a:srgbClr val="000000"/>
                </a:solidFill>
                <a:latin typeface="Times New Roman"/>
              </a:rPr>
              <a:t>.</a:t>
            </a:r>
            <a:endParaRPr lang="ar-EG" dirty="0"/>
          </a:p>
        </p:txBody>
      </p:sp>
    </p:spTree>
    <p:extLst>
      <p:ext uri="{BB962C8B-B14F-4D97-AF65-F5344CB8AC3E}">
        <p14:creationId xmlns:p14="http://schemas.microsoft.com/office/powerpoint/2010/main" val="17335590"/>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a:r>
              <a:rPr lang="en-US" b="0" i="0" u="none" strike="noStrike" baseline="0" dirty="0" smtClean="0">
                <a:solidFill>
                  <a:srgbClr val="000000"/>
                </a:solidFill>
                <a:latin typeface="Times New Roman"/>
              </a:rPr>
              <a:t>Gluteal muscles:-in the upper outer quadrant of buttocks.</a:t>
            </a:r>
          </a:p>
          <a:p>
            <a:pPr algn="l"/>
            <a:r>
              <a:rPr lang="en-US" b="0" i="0" u="none" strike="noStrike" baseline="0" dirty="0" err="1" smtClean="0">
                <a:solidFill>
                  <a:srgbClr val="000000"/>
                </a:solidFill>
                <a:latin typeface="Times New Roman"/>
              </a:rPr>
              <a:t>Vastus</a:t>
            </a:r>
            <a:r>
              <a:rPr lang="en-US" b="0" i="0" u="none" strike="noStrike" baseline="0" dirty="0" smtClean="0">
                <a:solidFill>
                  <a:srgbClr val="000000"/>
                </a:solidFill>
                <a:latin typeface="Times New Roman"/>
              </a:rPr>
              <a:t> </a:t>
            </a:r>
            <a:r>
              <a:rPr lang="en-US" b="0" i="0" u="none" strike="noStrike" baseline="0" dirty="0" err="1" smtClean="0">
                <a:solidFill>
                  <a:srgbClr val="000000"/>
                </a:solidFill>
                <a:latin typeface="Times New Roman"/>
              </a:rPr>
              <a:t>lateralis</a:t>
            </a:r>
            <a:r>
              <a:rPr lang="en-US" b="0" i="0" u="none" strike="noStrike" baseline="0" dirty="0" smtClean="0">
                <a:solidFill>
                  <a:srgbClr val="000000"/>
                </a:solidFill>
                <a:latin typeface="Times New Roman"/>
              </a:rPr>
              <a:t> muscles: - in the outer aspect of the thigh midway between the hip and knee joints.</a:t>
            </a:r>
          </a:p>
          <a:p>
            <a:pPr algn="l"/>
            <a:r>
              <a:rPr lang="en-US" b="0" i="0" u="none" strike="noStrike" baseline="0" dirty="0" smtClean="0">
                <a:solidFill>
                  <a:srgbClr val="000000"/>
                </a:solidFill>
                <a:latin typeface="Times New Roman"/>
              </a:rPr>
              <a:t>Rectus </a:t>
            </a:r>
            <a:r>
              <a:rPr lang="en-US" b="0" i="0" u="none" strike="noStrike" baseline="0" dirty="0" err="1" smtClean="0">
                <a:solidFill>
                  <a:srgbClr val="000000"/>
                </a:solidFill>
                <a:latin typeface="Times New Roman"/>
              </a:rPr>
              <a:t>femoris</a:t>
            </a:r>
            <a:r>
              <a:rPr lang="en-US" b="0" i="0" u="none" strike="noStrike" baseline="0" dirty="0" smtClean="0">
                <a:solidFill>
                  <a:srgbClr val="000000"/>
                </a:solidFill>
                <a:latin typeface="Times New Roman"/>
              </a:rPr>
              <a:t> muscles: - in the anterior part of the thigh midway between the hip and knee joints.</a:t>
            </a:r>
            <a:endParaRPr lang="ar-EG" dirty="0"/>
          </a:p>
        </p:txBody>
      </p:sp>
      <p:sp>
        <p:nvSpPr>
          <p:cNvPr id="2" name="Title 1"/>
          <p:cNvSpPr>
            <a:spLocks noGrp="1"/>
          </p:cNvSpPr>
          <p:nvPr>
            <p:ph type="title"/>
          </p:nvPr>
        </p:nvSpPr>
        <p:spPr/>
        <p:txBody>
          <a:bodyPr>
            <a:normAutofit fontScale="90000"/>
          </a:bodyPr>
          <a:lstStyle/>
          <a:p>
            <a:r>
              <a:rPr lang="en-US" b="1" i="1" u="none" strike="noStrike" baseline="0" dirty="0" smtClean="0">
                <a:solidFill>
                  <a:srgbClr val="000000"/>
                </a:solidFill>
                <a:latin typeface="Times New Roman"/>
              </a:rPr>
              <a:t>Sites of IM injection</a:t>
            </a:r>
            <a:br>
              <a:rPr lang="en-US" b="1" i="1" u="none" strike="noStrike" baseline="0" dirty="0" smtClean="0">
                <a:solidFill>
                  <a:srgbClr val="000000"/>
                </a:solidFill>
                <a:latin typeface="Times New Roman"/>
              </a:rPr>
            </a:br>
            <a:endParaRPr lang="ar-EG" dirty="0"/>
          </a:p>
        </p:txBody>
      </p:sp>
    </p:spTree>
    <p:extLst>
      <p:ext uri="{BB962C8B-B14F-4D97-AF65-F5344CB8AC3E}">
        <p14:creationId xmlns:p14="http://schemas.microsoft.com/office/powerpoint/2010/main" val="3477598274"/>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l"/>
            <a:r>
              <a:rPr lang="en-US" b="1" i="0" u="none" strike="noStrike" baseline="0" dirty="0" smtClean="0">
                <a:solidFill>
                  <a:srgbClr val="000000"/>
                </a:solidFill>
                <a:latin typeface="Times New Roman"/>
              </a:rPr>
              <a:t>What site should I use? Consider: </a:t>
            </a:r>
          </a:p>
          <a:p>
            <a:pPr algn="l"/>
            <a:r>
              <a:rPr lang="en-US" b="0" i="0" u="none" strike="noStrike" baseline="0" dirty="0" smtClean="0">
                <a:solidFill>
                  <a:srgbClr val="000000"/>
                </a:solidFill>
                <a:latin typeface="Arial"/>
              </a:rPr>
              <a:t>♠ </a:t>
            </a:r>
            <a:r>
              <a:rPr lang="en-US" b="0" i="0" u="none" strike="noStrike" baseline="0" dirty="0" smtClean="0">
                <a:solidFill>
                  <a:srgbClr val="000000"/>
                </a:solidFill>
                <a:latin typeface="Times New Roman"/>
              </a:rPr>
              <a:t>– age of the client.</a:t>
            </a:r>
          </a:p>
          <a:p>
            <a:pPr algn="l"/>
            <a:r>
              <a:rPr lang="en-US" b="0" i="0" u="none" strike="noStrike" baseline="0" dirty="0" smtClean="0">
                <a:solidFill>
                  <a:srgbClr val="000000"/>
                </a:solidFill>
                <a:latin typeface="Times New Roman"/>
              </a:rPr>
              <a:t> </a:t>
            </a:r>
            <a:r>
              <a:rPr lang="en-US" b="0" i="0" u="none" strike="noStrike" baseline="0" dirty="0" smtClean="0">
                <a:solidFill>
                  <a:srgbClr val="000000"/>
                </a:solidFill>
                <a:latin typeface="Arial"/>
              </a:rPr>
              <a:t>♠ </a:t>
            </a:r>
            <a:r>
              <a:rPr lang="en-US" b="0" i="0" u="none" strike="noStrike" baseline="0" dirty="0" smtClean="0">
                <a:solidFill>
                  <a:srgbClr val="000000"/>
                </a:solidFill>
                <a:latin typeface="Times New Roman"/>
              </a:rPr>
              <a:t>– medication to be injected.</a:t>
            </a:r>
          </a:p>
          <a:p>
            <a:pPr algn="l"/>
            <a:r>
              <a:rPr lang="en-US" b="0" i="0" u="none" strike="noStrike" baseline="0" dirty="0" smtClean="0">
                <a:solidFill>
                  <a:srgbClr val="000000"/>
                </a:solidFill>
                <a:latin typeface="Times New Roman"/>
              </a:rPr>
              <a:t> </a:t>
            </a:r>
            <a:r>
              <a:rPr lang="en-US" b="0" i="0" u="none" strike="noStrike" baseline="0" dirty="0" smtClean="0">
                <a:solidFill>
                  <a:srgbClr val="000000"/>
                </a:solidFill>
                <a:latin typeface="Arial"/>
              </a:rPr>
              <a:t>♠ </a:t>
            </a:r>
            <a:r>
              <a:rPr lang="en-US" b="0" i="0" u="none" strike="noStrike" baseline="0" dirty="0" smtClean="0">
                <a:solidFill>
                  <a:srgbClr val="000000"/>
                </a:solidFill>
                <a:latin typeface="Times New Roman"/>
              </a:rPr>
              <a:t>– client‘s general condition.</a:t>
            </a:r>
          </a:p>
          <a:p>
            <a:pPr algn="l"/>
            <a:r>
              <a:rPr lang="en-US" b="0" i="0" u="none" strike="noStrike" baseline="0" dirty="0" smtClean="0">
                <a:solidFill>
                  <a:srgbClr val="000000"/>
                </a:solidFill>
                <a:latin typeface="Arial"/>
              </a:rPr>
              <a:t>♠ </a:t>
            </a:r>
            <a:r>
              <a:rPr lang="en-US" b="0" i="0" u="none" strike="noStrike" baseline="0" dirty="0" smtClean="0">
                <a:solidFill>
                  <a:srgbClr val="000000"/>
                </a:solidFill>
                <a:latin typeface="Times New Roman"/>
              </a:rPr>
              <a:t>The preferred site for injections in pediatric patients is thigh (</a:t>
            </a:r>
            <a:r>
              <a:rPr lang="en-US" b="0" i="0" u="none" strike="noStrike" baseline="0" dirty="0" err="1" smtClean="0">
                <a:solidFill>
                  <a:srgbClr val="000000"/>
                </a:solidFill>
                <a:latin typeface="Times New Roman"/>
              </a:rPr>
              <a:t>vastus</a:t>
            </a:r>
            <a:r>
              <a:rPr lang="en-US" b="0" i="0" u="none" strike="noStrike" baseline="0" dirty="0" smtClean="0">
                <a:solidFill>
                  <a:srgbClr val="000000"/>
                </a:solidFill>
                <a:latin typeface="Times New Roman"/>
              </a:rPr>
              <a:t> </a:t>
            </a:r>
            <a:r>
              <a:rPr lang="en-US" b="0" i="0" u="none" strike="noStrike" baseline="0" dirty="0" err="1" smtClean="0">
                <a:solidFill>
                  <a:srgbClr val="000000"/>
                </a:solidFill>
                <a:latin typeface="Times New Roman"/>
              </a:rPr>
              <a:t>lateralis</a:t>
            </a:r>
            <a:r>
              <a:rPr lang="en-US" b="0" i="0" u="none" strike="noStrike" baseline="0" dirty="0" smtClean="0">
                <a:solidFill>
                  <a:srgbClr val="000000"/>
                </a:solidFill>
                <a:latin typeface="Times New Roman"/>
              </a:rPr>
              <a:t> and rectus </a:t>
            </a:r>
            <a:r>
              <a:rPr lang="en-US" b="0" i="0" u="none" strike="noStrike" baseline="0" dirty="0" err="1" smtClean="0">
                <a:solidFill>
                  <a:srgbClr val="000000"/>
                </a:solidFill>
                <a:latin typeface="Times New Roman"/>
              </a:rPr>
              <a:t>femoris</a:t>
            </a:r>
            <a:r>
              <a:rPr lang="en-US" b="0" i="0" u="none" strike="noStrike" baseline="0" dirty="0" smtClean="0">
                <a:solidFill>
                  <a:srgbClr val="000000"/>
                </a:solidFill>
                <a:latin typeface="Times New Roman"/>
              </a:rPr>
              <a:t> ) .</a:t>
            </a:r>
          </a:p>
          <a:p>
            <a:pPr algn="l"/>
            <a:r>
              <a:rPr lang="en-US" b="0" i="0" u="none" strike="noStrike" baseline="0" dirty="0" smtClean="0">
                <a:solidFill>
                  <a:srgbClr val="000000"/>
                </a:solidFill>
                <a:latin typeface="Times New Roman"/>
              </a:rPr>
              <a:t> </a:t>
            </a:r>
            <a:r>
              <a:rPr lang="en-US" b="0" i="0" u="none" strike="noStrike" baseline="0" dirty="0" smtClean="0">
                <a:solidFill>
                  <a:srgbClr val="000000"/>
                </a:solidFill>
                <a:latin typeface="Arial"/>
              </a:rPr>
              <a:t>♠ </a:t>
            </a:r>
            <a:r>
              <a:rPr lang="en-US" b="0" i="0" u="none" strike="noStrike" baseline="0" dirty="0" smtClean="0">
                <a:solidFill>
                  <a:srgbClr val="000000"/>
                </a:solidFill>
                <a:latin typeface="Times New Roman"/>
              </a:rPr>
              <a:t>Deltoid muscle is the alternate site for children above 3 years. The injection is given 3-5 cm below the </a:t>
            </a:r>
            <a:r>
              <a:rPr lang="en-US" b="0" i="0" u="none" strike="noStrike" baseline="0" dirty="0" err="1" smtClean="0">
                <a:solidFill>
                  <a:srgbClr val="000000"/>
                </a:solidFill>
                <a:latin typeface="Times New Roman"/>
              </a:rPr>
              <a:t>acromian</a:t>
            </a:r>
            <a:r>
              <a:rPr lang="en-US" b="0" i="0" u="none" strike="noStrike" baseline="0" dirty="0" smtClean="0">
                <a:solidFill>
                  <a:srgbClr val="000000"/>
                </a:solidFill>
                <a:latin typeface="Times New Roman"/>
              </a:rPr>
              <a:t> process.</a:t>
            </a:r>
            <a:endParaRPr lang="ar-EG" dirty="0"/>
          </a:p>
        </p:txBody>
      </p:sp>
      <p:sp>
        <p:nvSpPr>
          <p:cNvPr id="2" name="Title 1"/>
          <p:cNvSpPr>
            <a:spLocks noGrp="1"/>
          </p:cNvSpPr>
          <p:nvPr>
            <p:ph type="title"/>
          </p:nvPr>
        </p:nvSpPr>
        <p:spPr/>
        <p:txBody>
          <a:bodyPr>
            <a:normAutofit fontScale="90000"/>
          </a:bodyPr>
          <a:lstStyle/>
          <a:p>
            <a:pPr algn="l"/>
            <a:r>
              <a:rPr lang="en-US" sz="3200" b="0" i="0" u="none" strike="noStrike" baseline="0" dirty="0" smtClean="0">
                <a:solidFill>
                  <a:srgbClr val="000000"/>
                </a:solidFill>
                <a:latin typeface="Arial"/>
              </a:rPr>
              <a:t>♠ </a:t>
            </a:r>
            <a:r>
              <a:rPr lang="en-US" sz="3200" b="0" i="0" u="none" strike="noStrike" baseline="0" dirty="0" smtClean="0">
                <a:solidFill>
                  <a:srgbClr val="000000"/>
                </a:solidFill>
                <a:latin typeface="Times New Roman"/>
              </a:rPr>
              <a:t>Deltoid muscles: - in the upper outer aspect of the arm just below the shoulder joint with two fingers. </a:t>
            </a:r>
            <a:endParaRPr lang="ar-EG" sz="3200" dirty="0"/>
          </a:p>
        </p:txBody>
      </p:sp>
    </p:spTree>
    <p:extLst>
      <p:ext uri="{BB962C8B-B14F-4D97-AF65-F5344CB8AC3E}">
        <p14:creationId xmlns:p14="http://schemas.microsoft.com/office/powerpoint/2010/main" val="1364313115"/>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067" y="2675466"/>
            <a:ext cx="7408333" cy="3777869"/>
          </a:xfrm>
        </p:spPr>
        <p:txBody>
          <a:bodyPr>
            <a:normAutofit/>
          </a:bodyPr>
          <a:lstStyle/>
          <a:p>
            <a:pPr algn="l"/>
            <a:r>
              <a:rPr lang="en-US" b="1" i="0" u="none" strike="noStrike" baseline="0" dirty="0" smtClean="0">
                <a:solidFill>
                  <a:srgbClr val="000000"/>
                </a:solidFill>
                <a:latin typeface="Times New Roman"/>
              </a:rPr>
              <a:t>Intradermal injection sites:</a:t>
            </a:r>
          </a:p>
          <a:p>
            <a:pPr algn="l"/>
            <a:r>
              <a:rPr lang="en-US" b="1" i="0" u="none" strike="noStrike" baseline="0" dirty="0" smtClean="0">
                <a:solidFill>
                  <a:srgbClr val="000000"/>
                </a:solidFill>
                <a:latin typeface="Times New Roman"/>
              </a:rPr>
              <a:t> </a:t>
            </a:r>
            <a:r>
              <a:rPr lang="en-US" b="0" i="0" u="none" strike="noStrike" baseline="0" dirty="0" smtClean="0">
                <a:solidFill>
                  <a:srgbClr val="000000"/>
                </a:solidFill>
                <a:latin typeface="Times New Roman"/>
              </a:rPr>
              <a:t>1. The inner forearm area. </a:t>
            </a:r>
          </a:p>
          <a:p>
            <a:pPr algn="l"/>
            <a:r>
              <a:rPr lang="en-US" b="0" i="0" u="none" strike="noStrike" baseline="0" dirty="0" smtClean="0">
                <a:solidFill>
                  <a:srgbClr val="000000"/>
                </a:solidFill>
                <a:latin typeface="Times New Roman"/>
              </a:rPr>
              <a:t>2. The upper arm and across the scapula.</a:t>
            </a:r>
          </a:p>
          <a:p>
            <a:pPr algn="l"/>
            <a:r>
              <a:rPr lang="en-US" b="1" i="1" u="none" strike="noStrike" baseline="0" dirty="0" smtClean="0">
                <a:solidFill>
                  <a:srgbClr val="000000"/>
                </a:solidFill>
                <a:latin typeface="Times New Roman"/>
              </a:rPr>
              <a:t>Purpose:- </a:t>
            </a:r>
            <a:r>
              <a:rPr lang="en-US" b="0" i="0" u="none" strike="noStrike" baseline="0" dirty="0" smtClean="0">
                <a:solidFill>
                  <a:srgbClr val="000000"/>
                </a:solidFill>
                <a:latin typeface="Times New Roman"/>
              </a:rPr>
              <a:t>To screen for allergic reaction as in tuberculin skin test &amp; penicillin . </a:t>
            </a:r>
          </a:p>
          <a:p>
            <a:pPr algn="l"/>
            <a:r>
              <a:rPr lang="en-US" b="0" i="0" u="none" strike="noStrike" baseline="0" dirty="0" smtClean="0">
                <a:solidFill>
                  <a:srgbClr val="000000"/>
                </a:solidFill>
                <a:latin typeface="Times New Roman"/>
              </a:rPr>
              <a:t>N.B:- TB test read after 48-72hrs.while penicillin after 15-30m (10 </a:t>
            </a:r>
            <a:r>
              <a:rPr lang="en-US" b="0" i="0" u="none" strike="noStrike" baseline="0" dirty="0" err="1" smtClean="0">
                <a:solidFill>
                  <a:srgbClr val="000000"/>
                </a:solidFill>
                <a:latin typeface="Times New Roman"/>
              </a:rPr>
              <a:t>iu</a:t>
            </a:r>
            <a:r>
              <a:rPr lang="en-US" b="0" i="0" u="none" strike="noStrike" baseline="0" dirty="0" smtClean="0">
                <a:solidFill>
                  <a:srgbClr val="000000"/>
                </a:solidFill>
                <a:latin typeface="Times New Roman"/>
              </a:rPr>
              <a:t> of penicillin+90iu of saline then inj. 10iu) *induration hard, dense, raised formation +</a:t>
            </a:r>
            <a:r>
              <a:rPr lang="en-US" b="0" i="0" u="none" strike="noStrike" baseline="0" dirty="0" err="1" smtClean="0">
                <a:solidFill>
                  <a:srgbClr val="000000"/>
                </a:solidFill>
                <a:latin typeface="Times New Roman"/>
              </a:rPr>
              <a:t>ve</a:t>
            </a:r>
            <a:r>
              <a:rPr lang="en-US" b="0" i="0" u="none" strike="noStrike" baseline="0" dirty="0" smtClean="0">
                <a:solidFill>
                  <a:srgbClr val="000000"/>
                </a:solidFill>
                <a:latin typeface="Times New Roman"/>
              </a:rPr>
              <a:t> test.</a:t>
            </a:r>
          </a:p>
          <a:p>
            <a:pPr algn="l"/>
            <a:r>
              <a:rPr lang="en-US" dirty="0" smtClean="0">
                <a:solidFill>
                  <a:srgbClr val="000000"/>
                </a:solidFill>
                <a:latin typeface="Times New Roman"/>
              </a:rPr>
              <a:t>Note : Insert </a:t>
            </a:r>
            <a:r>
              <a:rPr lang="en-US" dirty="0">
                <a:solidFill>
                  <a:srgbClr val="000000"/>
                </a:solidFill>
                <a:latin typeface="Times New Roman"/>
              </a:rPr>
              <a:t>needle at a 5 – 15 angle </a:t>
            </a:r>
            <a:endParaRPr lang="ar-EG" dirty="0"/>
          </a:p>
        </p:txBody>
      </p:sp>
      <p:sp>
        <p:nvSpPr>
          <p:cNvPr id="2" name="Title 1"/>
          <p:cNvSpPr>
            <a:spLocks noGrp="1"/>
          </p:cNvSpPr>
          <p:nvPr>
            <p:ph type="title"/>
          </p:nvPr>
        </p:nvSpPr>
        <p:spPr/>
        <p:txBody>
          <a:bodyPr/>
          <a:lstStyle/>
          <a:p>
            <a:r>
              <a:rPr lang="en-US" b="1" i="0" u="none" strike="noStrike" baseline="0" dirty="0" smtClean="0">
                <a:solidFill>
                  <a:srgbClr val="000000"/>
                </a:solidFill>
                <a:latin typeface="Times New Roman"/>
              </a:rPr>
              <a:t>C) I.D ROUTE:-</a:t>
            </a:r>
            <a:endParaRPr lang="ar-EG" dirty="0"/>
          </a:p>
        </p:txBody>
      </p:sp>
    </p:spTree>
    <p:extLst>
      <p:ext uri="{BB962C8B-B14F-4D97-AF65-F5344CB8AC3E}">
        <p14:creationId xmlns:p14="http://schemas.microsoft.com/office/powerpoint/2010/main" val="853254877"/>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067" y="2675466"/>
            <a:ext cx="7408333" cy="3633853"/>
          </a:xfrm>
        </p:spPr>
        <p:txBody>
          <a:bodyPr>
            <a:normAutofit lnSpcReduction="10000"/>
          </a:bodyPr>
          <a:lstStyle/>
          <a:p>
            <a:pPr algn="l"/>
            <a:r>
              <a:rPr lang="en-US" b="0" i="0" u="none" strike="noStrike" baseline="0" dirty="0" smtClean="0">
                <a:solidFill>
                  <a:srgbClr val="000000"/>
                </a:solidFill>
                <a:latin typeface="Times New Roman"/>
              </a:rPr>
              <a:t>Subcutaneous injections are given into the subcutaneous tissue (layer of fat located below the dermis and above the muscle tissue) </a:t>
            </a:r>
          </a:p>
          <a:p>
            <a:pPr algn="l"/>
            <a:r>
              <a:rPr lang="en-US" b="1" i="1" u="none" strike="noStrike" baseline="0" dirty="0" smtClean="0">
                <a:solidFill>
                  <a:srgbClr val="000000"/>
                </a:solidFill>
                <a:latin typeface="Times New Roman"/>
              </a:rPr>
              <a:t>Subcutaneous injection </a:t>
            </a:r>
            <a:r>
              <a:rPr lang="en-US" b="1" i="0" u="none" strike="noStrike" baseline="0" dirty="0" smtClean="0">
                <a:solidFill>
                  <a:srgbClr val="000000"/>
                </a:solidFill>
                <a:latin typeface="Times New Roman"/>
              </a:rPr>
              <a:t>sites:</a:t>
            </a:r>
          </a:p>
          <a:p>
            <a:pPr algn="l"/>
            <a:r>
              <a:rPr lang="en-US" b="0" i="0" u="none" strike="noStrike" baseline="0" dirty="0" smtClean="0">
                <a:solidFill>
                  <a:srgbClr val="000000"/>
                </a:solidFill>
                <a:latin typeface="Times New Roman"/>
              </a:rPr>
              <a:t>1. Outer aspect of the upper arm. </a:t>
            </a:r>
          </a:p>
          <a:p>
            <a:pPr algn="l"/>
            <a:r>
              <a:rPr lang="en-US" b="0" i="0" u="none" strike="noStrike" baseline="0" dirty="0" smtClean="0">
                <a:solidFill>
                  <a:srgbClr val="000000"/>
                </a:solidFill>
                <a:latin typeface="Times New Roman"/>
              </a:rPr>
              <a:t>2. Abdomen. </a:t>
            </a:r>
          </a:p>
          <a:p>
            <a:pPr algn="l"/>
            <a:r>
              <a:rPr lang="en-US" b="0" i="0" u="none" strike="noStrike" baseline="0" dirty="0" smtClean="0">
                <a:solidFill>
                  <a:srgbClr val="000000"/>
                </a:solidFill>
                <a:latin typeface="Times New Roman"/>
              </a:rPr>
              <a:t>3. Upper back. </a:t>
            </a:r>
          </a:p>
          <a:p>
            <a:pPr algn="l"/>
            <a:r>
              <a:rPr lang="en-US" b="0" i="0" u="none" strike="noStrike" baseline="0" dirty="0" smtClean="0">
                <a:solidFill>
                  <a:srgbClr val="000000"/>
                </a:solidFill>
                <a:latin typeface="Times New Roman"/>
              </a:rPr>
              <a:t>4. Upper buttocks or thigh.</a:t>
            </a:r>
          </a:p>
          <a:p>
            <a:pPr algn="l"/>
            <a:r>
              <a:rPr lang="en-US" dirty="0" err="1" smtClean="0">
                <a:solidFill>
                  <a:srgbClr val="000000"/>
                </a:solidFill>
                <a:latin typeface="Times New Roman"/>
              </a:rPr>
              <a:t>Note:</a:t>
            </a:r>
            <a:r>
              <a:rPr lang="en-US" dirty="0" err="1">
                <a:solidFill>
                  <a:srgbClr val="000000"/>
                </a:solidFill>
                <a:latin typeface="Times New Roman"/>
              </a:rPr>
              <a:t>Inject</a:t>
            </a:r>
            <a:r>
              <a:rPr lang="en-US" dirty="0">
                <a:solidFill>
                  <a:srgbClr val="000000"/>
                </a:solidFill>
                <a:latin typeface="Times New Roman"/>
              </a:rPr>
              <a:t> needle at 45 degree angle. </a:t>
            </a:r>
            <a:r>
              <a:rPr lang="en-US" dirty="0" smtClean="0">
                <a:solidFill>
                  <a:srgbClr val="000000"/>
                </a:solidFill>
                <a:latin typeface="Times New Roman"/>
              </a:rPr>
              <a:t> </a:t>
            </a:r>
            <a:endParaRPr lang="en-US" b="0" i="0" u="none" strike="noStrike" baseline="0" dirty="0" smtClean="0">
              <a:solidFill>
                <a:srgbClr val="000000"/>
              </a:solidFill>
              <a:latin typeface="Times New Roman"/>
            </a:endParaRPr>
          </a:p>
          <a:p>
            <a:pPr algn="l"/>
            <a:endParaRPr lang="en-US" b="0" i="0" u="none" strike="noStrike" baseline="0" dirty="0" smtClean="0">
              <a:solidFill>
                <a:srgbClr val="000000"/>
              </a:solidFill>
              <a:latin typeface="Times New Roman"/>
            </a:endParaRPr>
          </a:p>
          <a:p>
            <a:pPr algn="l"/>
            <a:endParaRPr lang="ar-EG" dirty="0"/>
          </a:p>
        </p:txBody>
      </p:sp>
      <p:sp>
        <p:nvSpPr>
          <p:cNvPr id="2" name="Title 1"/>
          <p:cNvSpPr>
            <a:spLocks noGrp="1"/>
          </p:cNvSpPr>
          <p:nvPr>
            <p:ph type="title"/>
          </p:nvPr>
        </p:nvSpPr>
        <p:spPr/>
        <p:txBody>
          <a:bodyPr/>
          <a:lstStyle/>
          <a:p>
            <a:r>
              <a:rPr lang="en-US" b="0" i="0" u="none" strike="noStrike" baseline="0" dirty="0" smtClean="0">
                <a:solidFill>
                  <a:srgbClr val="000000"/>
                </a:solidFill>
                <a:latin typeface="Times New Roman"/>
              </a:rPr>
              <a:t>D) </a:t>
            </a:r>
            <a:r>
              <a:rPr lang="en-US" b="1" i="1" u="none" strike="noStrike" baseline="0" dirty="0" smtClean="0">
                <a:solidFill>
                  <a:srgbClr val="000000"/>
                </a:solidFill>
                <a:latin typeface="Times New Roman"/>
              </a:rPr>
              <a:t>Subcutaneous injection</a:t>
            </a:r>
            <a:r>
              <a:rPr lang="en-US" b="1" i="0" u="none" strike="noStrike" baseline="0" dirty="0" smtClean="0">
                <a:solidFill>
                  <a:srgbClr val="000000"/>
                </a:solidFill>
                <a:latin typeface="Times New Roman"/>
              </a:rPr>
              <a:t>: -</a:t>
            </a:r>
            <a:endParaRPr lang="ar-EG" dirty="0"/>
          </a:p>
        </p:txBody>
      </p:sp>
    </p:spTree>
    <p:extLst>
      <p:ext uri="{BB962C8B-B14F-4D97-AF65-F5344CB8AC3E}">
        <p14:creationId xmlns:p14="http://schemas.microsoft.com/office/powerpoint/2010/main" val="678810580"/>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a:r>
              <a:rPr lang="en-US" b="1" i="0" u="none" strike="noStrike" baseline="0" dirty="0" smtClean="0">
                <a:solidFill>
                  <a:srgbClr val="000000"/>
                </a:solidFill>
                <a:latin typeface="Times New Roman"/>
              </a:rPr>
              <a:t>A) Oral administration:- </a:t>
            </a:r>
            <a:r>
              <a:rPr lang="en-US" b="0" i="0" u="none" strike="noStrike" baseline="0" dirty="0" smtClean="0">
                <a:solidFill>
                  <a:srgbClr val="000000"/>
                </a:solidFill>
                <a:latin typeface="Times New Roman"/>
              </a:rPr>
              <a:t>Come in several forms: - liquid (syrups), powder, tablets, and capsules.</a:t>
            </a:r>
          </a:p>
          <a:p>
            <a:pPr algn="l"/>
            <a:r>
              <a:rPr lang="en-US" b="1" i="0" u="none" strike="noStrike" baseline="0" dirty="0" smtClean="0">
                <a:solidFill>
                  <a:srgbClr val="000000"/>
                </a:solidFill>
                <a:latin typeface="Times New Roman"/>
              </a:rPr>
              <a:t>Administer medication through:-</a:t>
            </a:r>
          </a:p>
          <a:p>
            <a:pPr algn="l"/>
            <a:r>
              <a:rPr lang="en-US" b="1" i="0" u="none" strike="noStrike" baseline="0" dirty="0" smtClean="0">
                <a:solidFill>
                  <a:srgbClr val="000000"/>
                </a:solidFill>
                <a:latin typeface="Times New Roman"/>
              </a:rPr>
              <a:t>1-Dropper method:-</a:t>
            </a:r>
          </a:p>
          <a:p>
            <a:pPr algn="l"/>
            <a:r>
              <a:rPr lang="en-US" b="1" i="0" u="none" strike="noStrike" baseline="0" dirty="0" smtClean="0">
                <a:solidFill>
                  <a:srgbClr val="000000"/>
                </a:solidFill>
                <a:latin typeface="Times New Roman"/>
              </a:rPr>
              <a:t>2-Cup methods:-</a:t>
            </a:r>
          </a:p>
          <a:p>
            <a:pPr algn="l"/>
            <a:r>
              <a:rPr lang="en-US" b="1" i="0" u="none" strike="noStrike" baseline="0" dirty="0" smtClean="0">
                <a:solidFill>
                  <a:srgbClr val="000000"/>
                </a:solidFill>
                <a:latin typeface="Times New Roman"/>
              </a:rPr>
              <a:t>3-spoon methods:-</a:t>
            </a:r>
            <a:endParaRPr lang="ar-EG" b="1" dirty="0"/>
          </a:p>
        </p:txBody>
      </p:sp>
      <p:sp>
        <p:nvSpPr>
          <p:cNvPr id="2" name="Title 1"/>
          <p:cNvSpPr>
            <a:spLocks noGrp="1"/>
          </p:cNvSpPr>
          <p:nvPr>
            <p:ph type="title"/>
          </p:nvPr>
        </p:nvSpPr>
        <p:spPr/>
        <p:txBody>
          <a:bodyPr/>
          <a:lstStyle/>
          <a:p>
            <a:r>
              <a:rPr lang="en-US" b="1" i="0" u="none" strike="noStrike" baseline="0" dirty="0" smtClean="0">
                <a:solidFill>
                  <a:srgbClr val="000000"/>
                </a:solidFill>
                <a:latin typeface="Times New Roman"/>
              </a:rPr>
              <a:t>2) </a:t>
            </a:r>
            <a:r>
              <a:rPr lang="en-US" b="1" i="0" u="none" strike="noStrike" baseline="0" dirty="0" err="1" smtClean="0">
                <a:solidFill>
                  <a:srgbClr val="000000"/>
                </a:solidFill>
                <a:latin typeface="Times New Roman"/>
              </a:rPr>
              <a:t>Entral</a:t>
            </a:r>
            <a:r>
              <a:rPr lang="en-US" b="1" i="0" u="none" strike="noStrike" baseline="0" dirty="0" smtClean="0">
                <a:solidFill>
                  <a:srgbClr val="000000"/>
                </a:solidFill>
                <a:latin typeface="Times New Roman"/>
              </a:rPr>
              <a:t>:-</a:t>
            </a:r>
            <a:endParaRPr lang="ar-EG" dirty="0"/>
          </a:p>
        </p:txBody>
      </p:sp>
    </p:spTree>
    <p:extLst>
      <p:ext uri="{BB962C8B-B14F-4D97-AF65-F5344CB8AC3E}">
        <p14:creationId xmlns:p14="http://schemas.microsoft.com/office/powerpoint/2010/main" val="2201635766"/>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en-US" sz="4000" b="1" i="1" dirty="0" smtClean="0">
                <a:solidFill>
                  <a:srgbClr val="C00000"/>
                </a:solidFill>
                <a:latin typeface="Times New Roman" pitchFamily="18" charset="0"/>
                <a:cs typeface="Times New Roman" pitchFamily="18" charset="0"/>
              </a:rPr>
              <a:t>For </a:t>
            </a:r>
          </a:p>
          <a:p>
            <a:pPr algn="ctr"/>
            <a:r>
              <a:rPr lang="en-US" sz="4000" b="1" i="1" dirty="0" smtClean="0">
                <a:solidFill>
                  <a:srgbClr val="C00000"/>
                </a:solidFill>
              </a:rPr>
              <a:t>Pediatric Nursing Diploma</a:t>
            </a:r>
            <a:endParaRPr lang="ar-EG" sz="4000" b="1" i="1" dirty="0">
              <a:solidFill>
                <a:srgbClr val="C00000"/>
              </a:solidFill>
            </a:endParaRPr>
          </a:p>
        </p:txBody>
      </p:sp>
      <p:sp>
        <p:nvSpPr>
          <p:cNvPr id="2" name="Title 1"/>
          <p:cNvSpPr>
            <a:spLocks noGrp="1"/>
          </p:cNvSpPr>
          <p:nvPr>
            <p:ph type="title"/>
          </p:nvPr>
        </p:nvSpPr>
        <p:spPr>
          <a:xfrm>
            <a:off x="8604448" y="338328"/>
            <a:ext cx="82352" cy="66336"/>
          </a:xfrm>
        </p:spPr>
        <p:txBody>
          <a:bodyPr>
            <a:normAutofit fontScale="90000"/>
          </a:bodyPr>
          <a:lstStyle/>
          <a:p>
            <a:endParaRPr lang="ar-EG" dirty="0"/>
          </a:p>
        </p:txBody>
      </p:sp>
    </p:spTree>
    <p:extLst>
      <p:ext uri="{BB962C8B-B14F-4D97-AF65-F5344CB8AC3E}">
        <p14:creationId xmlns:p14="http://schemas.microsoft.com/office/powerpoint/2010/main" val="3896345927"/>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l"/>
            <a:r>
              <a:rPr lang="en-US" b="0" i="0" u="none" strike="noStrike" baseline="0" dirty="0" smtClean="0">
                <a:solidFill>
                  <a:srgbClr val="000000"/>
                </a:solidFill>
                <a:latin typeface="Times New Roman"/>
              </a:rPr>
              <a:t>Medication administrated by the rectal route in </a:t>
            </a:r>
            <a:endParaRPr lang="ar-EG" b="0" i="0" u="none" strike="noStrike" baseline="0" dirty="0" smtClean="0">
              <a:solidFill>
                <a:srgbClr val="000000"/>
              </a:solidFill>
              <a:latin typeface="Times New Roman"/>
            </a:endParaRPr>
          </a:p>
          <a:p>
            <a:pPr algn="l"/>
            <a:r>
              <a:rPr lang="en-US" b="0" i="0" u="none" strike="noStrike" baseline="0" dirty="0" smtClean="0">
                <a:solidFill>
                  <a:srgbClr val="000000"/>
                </a:solidFill>
                <a:latin typeface="Times New Roman"/>
              </a:rPr>
              <a:t>the form of suppository or enema.</a:t>
            </a:r>
          </a:p>
          <a:p>
            <a:pPr algn="l"/>
            <a:r>
              <a:rPr lang="en-US" b="1" i="0" u="none" strike="noStrike" baseline="0" dirty="0" smtClean="0">
                <a:solidFill>
                  <a:srgbClr val="000000"/>
                </a:solidFill>
                <a:latin typeface="Times New Roman"/>
              </a:rPr>
              <a:t>Enema:-</a:t>
            </a:r>
          </a:p>
          <a:p>
            <a:pPr algn="l"/>
            <a:r>
              <a:rPr lang="en-US" b="0" i="0" u="none" strike="noStrike" baseline="0" dirty="0" smtClean="0">
                <a:solidFill>
                  <a:srgbClr val="000000"/>
                </a:solidFill>
                <a:latin typeface="Wingdings 3"/>
              </a:rPr>
              <a:t> </a:t>
            </a:r>
            <a:r>
              <a:rPr lang="en-US" b="0" i="0" u="none" strike="noStrike" baseline="0" dirty="0" smtClean="0">
                <a:solidFill>
                  <a:srgbClr val="000000"/>
                </a:solidFill>
                <a:latin typeface="Times New Roman"/>
              </a:rPr>
              <a:t>Definition: - It is an administration of medication or fluid into the rectum.</a:t>
            </a:r>
          </a:p>
          <a:p>
            <a:pPr algn="l"/>
            <a:r>
              <a:rPr lang="en-US" b="1" i="0" u="none" strike="noStrike" baseline="0" dirty="0" smtClean="0">
                <a:solidFill>
                  <a:srgbClr val="000000"/>
                </a:solidFill>
                <a:latin typeface="Times New Roman"/>
              </a:rPr>
              <a:t>Purposes:- </a:t>
            </a:r>
          </a:p>
          <a:p>
            <a:pPr algn="l"/>
            <a:r>
              <a:rPr lang="en-US" b="0" i="0" u="none" strike="noStrike" baseline="0" dirty="0" smtClean="0">
                <a:solidFill>
                  <a:srgbClr val="000000"/>
                </a:solidFill>
                <a:latin typeface="Times New Roman"/>
              </a:rPr>
              <a:t>1. To encourage bowel movement.</a:t>
            </a:r>
          </a:p>
          <a:p>
            <a:pPr algn="l"/>
            <a:r>
              <a:rPr lang="en-US" b="0" i="0" u="none" strike="noStrike" baseline="0" dirty="0" smtClean="0">
                <a:solidFill>
                  <a:srgbClr val="000000"/>
                </a:solidFill>
                <a:latin typeface="Times New Roman"/>
              </a:rPr>
              <a:t> </a:t>
            </a:r>
            <a:r>
              <a:rPr lang="en-US" b="1" i="0" u="none" strike="noStrike" baseline="0" dirty="0" smtClean="0">
                <a:solidFill>
                  <a:srgbClr val="000000"/>
                </a:solidFill>
                <a:latin typeface="Times New Roman"/>
              </a:rPr>
              <a:t>2</a:t>
            </a:r>
            <a:r>
              <a:rPr lang="en-US" b="0" i="0" u="none" strike="noStrike" baseline="0" dirty="0" smtClean="0">
                <a:solidFill>
                  <a:srgbClr val="000000"/>
                </a:solidFill>
                <a:latin typeface="Times New Roman"/>
              </a:rPr>
              <a:t>. May be used as a diagnostic measure</a:t>
            </a:r>
            <a:r>
              <a:rPr lang="en-US" b="1" i="0" u="none" strike="noStrike" baseline="0" dirty="0" smtClean="0">
                <a:solidFill>
                  <a:srgbClr val="000000"/>
                </a:solidFill>
                <a:latin typeface="Times New Roman"/>
              </a:rPr>
              <a:t>. </a:t>
            </a:r>
            <a:endParaRPr lang="ar-EG" dirty="0"/>
          </a:p>
        </p:txBody>
      </p:sp>
      <p:sp>
        <p:nvSpPr>
          <p:cNvPr id="2" name="Title 1"/>
          <p:cNvSpPr>
            <a:spLocks noGrp="1"/>
          </p:cNvSpPr>
          <p:nvPr>
            <p:ph type="title"/>
          </p:nvPr>
        </p:nvSpPr>
        <p:spPr/>
        <p:txBody>
          <a:bodyPr>
            <a:normAutofit fontScale="90000"/>
          </a:bodyPr>
          <a:lstStyle/>
          <a:p>
            <a:r>
              <a:rPr lang="en-US" b="1" i="0" u="none" strike="noStrike" baseline="0" dirty="0" smtClean="0">
                <a:solidFill>
                  <a:srgbClr val="000000"/>
                </a:solidFill>
                <a:latin typeface="Times New Roman"/>
              </a:rPr>
              <a:t>B) Sublingual route:-</a:t>
            </a:r>
            <a:br>
              <a:rPr lang="en-US" b="1" i="0" u="none" strike="noStrike" baseline="0" dirty="0" smtClean="0">
                <a:solidFill>
                  <a:srgbClr val="000000"/>
                </a:solidFill>
                <a:latin typeface="Times New Roman"/>
              </a:rPr>
            </a:br>
            <a:r>
              <a:rPr lang="ar-EG" b="1" i="0" u="none" strike="noStrike" baseline="0" dirty="0" smtClean="0">
                <a:solidFill>
                  <a:srgbClr val="000000"/>
                </a:solidFill>
                <a:latin typeface="Times New Roman"/>
              </a:rPr>
              <a:t>           </a:t>
            </a:r>
            <a:r>
              <a:rPr lang="en-US" b="1" i="0" u="none" strike="noStrike" baseline="0" dirty="0" smtClean="0">
                <a:solidFill>
                  <a:srgbClr val="000000"/>
                </a:solidFill>
                <a:latin typeface="Times New Roman"/>
              </a:rPr>
              <a:t>C) Rectal route:-</a:t>
            </a:r>
            <a:r>
              <a:rPr lang="ar-EG" b="1" i="0" u="none" strike="noStrike" baseline="0" dirty="0" smtClean="0">
                <a:solidFill>
                  <a:srgbClr val="000000"/>
                </a:solidFill>
                <a:latin typeface="Times New Roman"/>
              </a:rPr>
              <a:t>  </a:t>
            </a:r>
            <a:r>
              <a:rPr lang="en-US" b="1" i="0" u="none" strike="noStrike" baseline="0" dirty="0" smtClean="0">
                <a:solidFill>
                  <a:srgbClr val="000000"/>
                </a:solidFill>
                <a:latin typeface="Times New Roman"/>
              </a:rPr>
              <a:t>  </a:t>
            </a:r>
            <a:endParaRPr lang="ar-EG" dirty="0"/>
          </a:p>
        </p:txBody>
      </p:sp>
    </p:spTree>
    <p:extLst>
      <p:ext uri="{BB962C8B-B14F-4D97-AF65-F5344CB8AC3E}">
        <p14:creationId xmlns:p14="http://schemas.microsoft.com/office/powerpoint/2010/main" val="435222364"/>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l"/>
            <a:r>
              <a:rPr lang="en-US" b="0" i="0" u="none" strike="noStrike" baseline="0" dirty="0" smtClean="0">
                <a:solidFill>
                  <a:srgbClr val="000000"/>
                </a:solidFill>
                <a:latin typeface="Times New Roman"/>
              </a:rPr>
              <a:t>For older children: semi's position or knee-chest Position. Hang solution container on a bedside stand elevated 30-45 cm above the child's abdomen. Held the buttocks together for seconds.</a:t>
            </a:r>
          </a:p>
          <a:p>
            <a:pPr algn="l"/>
            <a:r>
              <a:rPr lang="en-US" b="1" i="0" u="none" strike="noStrike" baseline="0" dirty="0" smtClean="0">
                <a:solidFill>
                  <a:srgbClr val="000000"/>
                </a:solidFill>
                <a:latin typeface="Times New Roman"/>
              </a:rPr>
              <a:t>Others:- A) Inhalation route:-</a:t>
            </a:r>
          </a:p>
          <a:p>
            <a:pPr algn="l"/>
            <a:r>
              <a:rPr lang="en-US" b="1" i="0" u="none" strike="noStrike" baseline="0" dirty="0" smtClean="0">
                <a:solidFill>
                  <a:srgbClr val="000000"/>
                </a:solidFill>
                <a:latin typeface="Times New Roman"/>
              </a:rPr>
              <a:t>B) Topical medication: - </a:t>
            </a:r>
            <a:r>
              <a:rPr lang="en-US" b="0" i="0" u="none" strike="noStrike" baseline="0" dirty="0" smtClean="0">
                <a:solidFill>
                  <a:srgbClr val="000000"/>
                </a:solidFill>
                <a:latin typeface="Times New Roman"/>
              </a:rPr>
              <a:t>are placed on the skin surface or mucus membranes. They may be placed in the body cavities. </a:t>
            </a:r>
            <a:r>
              <a:rPr lang="en-US" b="1" i="0" u="none" strike="noStrike" baseline="0" dirty="0" smtClean="0">
                <a:solidFill>
                  <a:srgbClr val="000000"/>
                </a:solidFill>
                <a:latin typeface="Times New Roman"/>
              </a:rPr>
              <a:t>Forms:</a:t>
            </a:r>
            <a:r>
              <a:rPr lang="en-US" b="0" i="0" u="none" strike="noStrike" baseline="0" dirty="0" smtClean="0">
                <a:solidFill>
                  <a:srgbClr val="000000"/>
                </a:solidFill>
                <a:latin typeface="Times New Roman"/>
              </a:rPr>
              <a:t> - lotions, creams, or ointments.</a:t>
            </a:r>
            <a:endParaRPr lang="ar-EG" dirty="0"/>
          </a:p>
        </p:txBody>
      </p:sp>
      <p:sp>
        <p:nvSpPr>
          <p:cNvPr id="2" name="Title 1"/>
          <p:cNvSpPr>
            <a:spLocks noGrp="1"/>
          </p:cNvSpPr>
          <p:nvPr>
            <p:ph type="title"/>
          </p:nvPr>
        </p:nvSpPr>
        <p:spPr/>
        <p:txBody>
          <a:bodyPr/>
          <a:lstStyle/>
          <a:p>
            <a:pPr algn="l"/>
            <a:r>
              <a:rPr lang="en-US" b="1" i="0" u="none" strike="noStrike" baseline="0" dirty="0" smtClean="0">
                <a:solidFill>
                  <a:srgbClr val="000000"/>
                </a:solidFill>
                <a:latin typeface="Times New Roman"/>
              </a:rPr>
              <a:t>Position:-</a:t>
            </a:r>
            <a:endParaRPr lang="ar-EG" dirty="0"/>
          </a:p>
        </p:txBody>
      </p:sp>
    </p:spTree>
    <p:extLst>
      <p:ext uri="{BB962C8B-B14F-4D97-AF65-F5344CB8AC3E}">
        <p14:creationId xmlns:p14="http://schemas.microsoft.com/office/powerpoint/2010/main" val="4053484509"/>
      </p:ext>
    </p:extLst>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b="1" i="0" u="none" strike="noStrike" baseline="0" dirty="0" smtClean="0">
                <a:solidFill>
                  <a:srgbClr val="000000"/>
                </a:solidFill>
                <a:latin typeface="Times New Roman"/>
              </a:rPr>
              <a:t>1. Prepare medications for administration.</a:t>
            </a:r>
          </a:p>
          <a:p>
            <a:pPr algn="l"/>
            <a:r>
              <a:rPr lang="en-US" b="1" i="0" u="none" strike="noStrike" baseline="0" dirty="0" smtClean="0">
                <a:solidFill>
                  <a:srgbClr val="000000"/>
                </a:solidFill>
                <a:latin typeface="Times New Roman"/>
              </a:rPr>
              <a:t>a. </a:t>
            </a:r>
            <a:r>
              <a:rPr lang="en-US" b="0" i="0" u="none" strike="noStrike" baseline="0" dirty="0" smtClean="0">
                <a:solidFill>
                  <a:srgbClr val="000000"/>
                </a:solidFill>
                <a:latin typeface="Times New Roman"/>
              </a:rPr>
              <a:t>Assemble appropriate supplies and equipment.</a:t>
            </a:r>
          </a:p>
          <a:p>
            <a:pPr algn="l"/>
            <a:r>
              <a:rPr lang="en-US" b="0" i="0" u="none" strike="noStrike" baseline="0" dirty="0" smtClean="0">
                <a:solidFill>
                  <a:srgbClr val="000000"/>
                </a:solidFill>
                <a:latin typeface="Times New Roman"/>
              </a:rPr>
              <a:t> </a:t>
            </a:r>
            <a:r>
              <a:rPr lang="en-US" b="1" i="0" u="none" strike="noStrike" baseline="0" dirty="0" smtClean="0">
                <a:solidFill>
                  <a:srgbClr val="000000"/>
                </a:solidFill>
                <a:latin typeface="Times New Roman"/>
              </a:rPr>
              <a:t>b. </a:t>
            </a:r>
            <a:r>
              <a:rPr lang="en-US" b="0" i="0" u="none" strike="noStrike" baseline="0" dirty="0" smtClean="0">
                <a:solidFill>
                  <a:srgbClr val="000000"/>
                </a:solidFill>
                <a:latin typeface="Times New Roman"/>
              </a:rPr>
              <a:t>Calculate doses when indicated. </a:t>
            </a:r>
          </a:p>
          <a:p>
            <a:pPr algn="l"/>
            <a:r>
              <a:rPr lang="en-US" b="1" i="0" u="none" strike="noStrike" baseline="0" dirty="0" smtClean="0">
                <a:solidFill>
                  <a:srgbClr val="000000"/>
                </a:solidFill>
                <a:latin typeface="Times New Roman"/>
              </a:rPr>
              <a:t>c. </a:t>
            </a:r>
            <a:r>
              <a:rPr lang="en-US" b="0" i="0" u="none" strike="noStrike" baseline="0" dirty="0" smtClean="0">
                <a:solidFill>
                  <a:srgbClr val="000000"/>
                </a:solidFill>
                <a:latin typeface="Times New Roman"/>
              </a:rPr>
              <a:t>Check vital signs when indicated.</a:t>
            </a:r>
          </a:p>
          <a:p>
            <a:pPr algn="l"/>
            <a:r>
              <a:rPr lang="en-US" b="1" i="0" u="none" strike="noStrike" baseline="0" dirty="0" smtClean="0">
                <a:solidFill>
                  <a:srgbClr val="000000"/>
                </a:solidFill>
                <a:latin typeface="Times New Roman"/>
              </a:rPr>
              <a:t>d. </a:t>
            </a:r>
            <a:r>
              <a:rPr lang="en-US" b="0" i="0" u="none" strike="noStrike" baseline="0" dirty="0" smtClean="0">
                <a:solidFill>
                  <a:srgbClr val="000000"/>
                </a:solidFill>
                <a:latin typeface="Times New Roman"/>
              </a:rPr>
              <a:t>Check laboratory reports when indicated. </a:t>
            </a:r>
          </a:p>
          <a:p>
            <a:pPr algn="l"/>
            <a:r>
              <a:rPr lang="en-US" b="1" i="0" u="none" strike="noStrike" baseline="0" dirty="0" smtClean="0">
                <a:solidFill>
                  <a:srgbClr val="000000"/>
                </a:solidFill>
                <a:latin typeface="Times New Roman"/>
              </a:rPr>
              <a:t>e. </a:t>
            </a:r>
            <a:r>
              <a:rPr lang="en-US" b="0" i="0" u="none" strike="noStrike" baseline="0" dirty="0" smtClean="0">
                <a:solidFill>
                  <a:srgbClr val="000000"/>
                </a:solidFill>
                <a:latin typeface="Times New Roman"/>
              </a:rPr>
              <a:t>Check drug references when indicated.</a:t>
            </a:r>
          </a:p>
          <a:p>
            <a:pPr algn="l"/>
            <a:endParaRPr lang="ar-EG" dirty="0"/>
          </a:p>
        </p:txBody>
      </p:sp>
      <p:sp>
        <p:nvSpPr>
          <p:cNvPr id="2" name="Title 1"/>
          <p:cNvSpPr>
            <a:spLocks noGrp="1"/>
          </p:cNvSpPr>
          <p:nvPr>
            <p:ph type="title"/>
          </p:nvPr>
        </p:nvSpPr>
        <p:spPr/>
        <p:txBody>
          <a:bodyPr/>
          <a:lstStyle/>
          <a:p>
            <a:r>
              <a:rPr lang="en-US" b="1" i="0" u="none" strike="noStrike" baseline="0" dirty="0" smtClean="0">
                <a:solidFill>
                  <a:srgbClr val="000000"/>
                </a:solidFill>
                <a:latin typeface="Times New Roman"/>
              </a:rPr>
              <a:t>Nursing role in drug therapy:</a:t>
            </a:r>
            <a:endParaRPr lang="ar-EG" dirty="0"/>
          </a:p>
        </p:txBody>
      </p:sp>
    </p:spTree>
    <p:extLst>
      <p:ext uri="{BB962C8B-B14F-4D97-AF65-F5344CB8AC3E}">
        <p14:creationId xmlns:p14="http://schemas.microsoft.com/office/powerpoint/2010/main" val="2040888386"/>
      </p:ext>
    </p:extLst>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l"/>
            <a:r>
              <a:rPr lang="en-US" b="1" i="0" u="none" strike="noStrike" baseline="0" dirty="0" smtClean="0">
                <a:solidFill>
                  <a:srgbClr val="000000"/>
                </a:solidFill>
                <a:latin typeface="Times New Roman"/>
              </a:rPr>
              <a:t>a. </a:t>
            </a:r>
            <a:r>
              <a:rPr lang="en-US" b="0" i="0" u="none" strike="noStrike" baseline="0" dirty="0" smtClean="0">
                <a:solidFill>
                  <a:srgbClr val="000000"/>
                </a:solidFill>
                <a:latin typeface="Times New Roman"/>
              </a:rPr>
              <a:t>Practice the five rights of drug administration (right drug, right client, right dose, right route, and right time). </a:t>
            </a:r>
          </a:p>
          <a:p>
            <a:pPr algn="l"/>
            <a:r>
              <a:rPr lang="en-US" b="1" i="0" u="none" strike="noStrike" baseline="0" dirty="0" smtClean="0">
                <a:solidFill>
                  <a:srgbClr val="000000"/>
                </a:solidFill>
                <a:latin typeface="Times New Roman"/>
              </a:rPr>
              <a:t>b. </a:t>
            </a:r>
            <a:r>
              <a:rPr lang="en-US" b="0" i="0" u="none" strike="noStrike" baseline="0" dirty="0" smtClean="0">
                <a:solidFill>
                  <a:srgbClr val="000000"/>
                </a:solidFill>
                <a:latin typeface="Times New Roman"/>
              </a:rPr>
              <a:t>Use correct techniques for different routes of administration.</a:t>
            </a:r>
          </a:p>
          <a:p>
            <a:pPr algn="l"/>
            <a:r>
              <a:rPr lang="en-US" b="0" i="0" u="none" strike="noStrike" baseline="0" dirty="0" smtClean="0">
                <a:solidFill>
                  <a:srgbClr val="000000"/>
                </a:solidFill>
                <a:latin typeface="Times New Roman"/>
              </a:rPr>
              <a:t> </a:t>
            </a:r>
            <a:r>
              <a:rPr lang="en-US" b="1" i="0" u="none" strike="noStrike" baseline="0" dirty="0" smtClean="0">
                <a:solidFill>
                  <a:srgbClr val="000000"/>
                </a:solidFill>
                <a:latin typeface="Times New Roman"/>
              </a:rPr>
              <a:t>c. </a:t>
            </a:r>
            <a:r>
              <a:rPr lang="en-US" b="0" i="0" u="none" strike="noStrike" baseline="0" dirty="0" smtClean="0">
                <a:solidFill>
                  <a:srgbClr val="000000"/>
                </a:solidFill>
                <a:latin typeface="Times New Roman"/>
              </a:rPr>
              <a:t>Follow label instructions regarding mixing or other aspects of giving specific drugs.</a:t>
            </a:r>
          </a:p>
          <a:p>
            <a:pPr algn="l"/>
            <a:r>
              <a:rPr lang="en-US" b="0" i="0" u="none" strike="noStrike" baseline="0" dirty="0" smtClean="0">
                <a:solidFill>
                  <a:srgbClr val="000000"/>
                </a:solidFill>
                <a:latin typeface="Times New Roman"/>
              </a:rPr>
              <a:t> </a:t>
            </a:r>
            <a:r>
              <a:rPr lang="en-US" b="1" i="0" u="none" strike="noStrike" baseline="0" dirty="0" smtClean="0">
                <a:solidFill>
                  <a:srgbClr val="000000"/>
                </a:solidFill>
                <a:latin typeface="Times New Roman"/>
              </a:rPr>
              <a:t>d. </a:t>
            </a:r>
            <a:r>
              <a:rPr lang="en-US" b="0" i="0" u="none" strike="noStrike" baseline="0" dirty="0" smtClean="0">
                <a:solidFill>
                  <a:srgbClr val="000000"/>
                </a:solidFill>
                <a:latin typeface="Times New Roman"/>
              </a:rPr>
              <a:t>In general, do not give antacids with any other oral drugs. When both are ordered, administer at least 2 hours apart.</a:t>
            </a:r>
            <a:endParaRPr lang="ar-EG" dirty="0"/>
          </a:p>
        </p:txBody>
      </p:sp>
      <p:sp>
        <p:nvSpPr>
          <p:cNvPr id="2" name="Title 1"/>
          <p:cNvSpPr>
            <a:spLocks noGrp="1"/>
          </p:cNvSpPr>
          <p:nvPr>
            <p:ph type="title"/>
          </p:nvPr>
        </p:nvSpPr>
        <p:spPr/>
        <p:txBody>
          <a:bodyPr>
            <a:normAutofit/>
          </a:bodyPr>
          <a:lstStyle/>
          <a:p>
            <a:r>
              <a:rPr lang="en-US" b="1" i="0" u="none" strike="noStrike" baseline="0" dirty="0" smtClean="0">
                <a:solidFill>
                  <a:srgbClr val="000000"/>
                </a:solidFill>
                <a:latin typeface="Times New Roman"/>
              </a:rPr>
              <a:t>2. Administer drugs accurately:</a:t>
            </a:r>
            <a:endParaRPr lang="ar-EG" dirty="0"/>
          </a:p>
        </p:txBody>
      </p:sp>
    </p:spTree>
    <p:extLst>
      <p:ext uri="{BB962C8B-B14F-4D97-AF65-F5344CB8AC3E}">
        <p14:creationId xmlns:p14="http://schemas.microsoft.com/office/powerpoint/2010/main" val="1651114916"/>
      </p:ext>
    </p:extLst>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l"/>
            <a:r>
              <a:rPr lang="en-US" b="1" i="0" u="none" strike="noStrike" baseline="0" dirty="0" smtClean="0">
                <a:solidFill>
                  <a:srgbClr val="000000"/>
                </a:solidFill>
                <a:latin typeface="Times New Roman"/>
              </a:rPr>
              <a:t>a. </a:t>
            </a:r>
            <a:r>
              <a:rPr lang="en-US" b="0" i="0" u="none" strike="noStrike" baseline="0" dirty="0" smtClean="0">
                <a:solidFill>
                  <a:srgbClr val="000000"/>
                </a:solidFill>
                <a:latin typeface="Times New Roman"/>
              </a:rPr>
              <a:t>Look for improvement in signs and symptoms, laboratory or other diagnostic test reports, or ability to function. </a:t>
            </a:r>
          </a:p>
          <a:p>
            <a:pPr algn="l"/>
            <a:r>
              <a:rPr lang="en-US" b="1" i="0" u="none" strike="noStrike" baseline="0" dirty="0" smtClean="0">
                <a:solidFill>
                  <a:srgbClr val="000000"/>
                </a:solidFill>
                <a:latin typeface="Times New Roman"/>
              </a:rPr>
              <a:t>b. </a:t>
            </a:r>
            <a:r>
              <a:rPr lang="en-US" b="0" i="0" u="none" strike="noStrike" baseline="0" dirty="0" smtClean="0">
                <a:solidFill>
                  <a:srgbClr val="000000"/>
                </a:solidFill>
                <a:latin typeface="Times New Roman"/>
              </a:rPr>
              <a:t>Ask questions to determine whether the client is feeling better.</a:t>
            </a:r>
          </a:p>
          <a:p>
            <a:pPr algn="l"/>
            <a:r>
              <a:rPr lang="en-US" sz="3900" b="1" i="0" u="none" strike="noStrike" baseline="0" dirty="0" smtClean="0">
                <a:solidFill>
                  <a:srgbClr val="000000"/>
                </a:solidFill>
                <a:latin typeface="Times New Roman"/>
              </a:rPr>
              <a:t>4. Observe for adverse effects. </a:t>
            </a:r>
            <a:r>
              <a:rPr lang="en-US" b="1" i="0" u="none" strike="noStrike" baseline="0" dirty="0" smtClean="0">
                <a:solidFill>
                  <a:srgbClr val="000000"/>
                </a:solidFill>
                <a:latin typeface="Times New Roman"/>
              </a:rPr>
              <a:t>a. </a:t>
            </a:r>
            <a:r>
              <a:rPr lang="en-US" b="0" i="0" u="none" strike="noStrike" baseline="0" dirty="0" smtClean="0">
                <a:solidFill>
                  <a:srgbClr val="000000"/>
                </a:solidFill>
                <a:latin typeface="Times New Roman"/>
              </a:rPr>
              <a:t>Look for signs and symptoms of new problems or worsening of previous disorders. If noted, compare the client‘s symptoms with your knowledge base about adverse effects associated with the drugs or consult a drug reference.</a:t>
            </a:r>
            <a:endParaRPr lang="ar-EG" dirty="0"/>
          </a:p>
        </p:txBody>
      </p:sp>
      <p:sp>
        <p:nvSpPr>
          <p:cNvPr id="2" name="Title 1"/>
          <p:cNvSpPr>
            <a:spLocks noGrp="1"/>
          </p:cNvSpPr>
          <p:nvPr>
            <p:ph type="title"/>
          </p:nvPr>
        </p:nvSpPr>
        <p:spPr/>
        <p:txBody>
          <a:bodyPr>
            <a:normAutofit fontScale="90000"/>
          </a:bodyPr>
          <a:lstStyle/>
          <a:p>
            <a:r>
              <a:rPr lang="en-US" b="1" i="0" u="none" strike="noStrike" baseline="0" dirty="0" smtClean="0">
                <a:solidFill>
                  <a:srgbClr val="000000"/>
                </a:solidFill>
                <a:latin typeface="Times New Roman"/>
              </a:rPr>
              <a:t>3. Observe for therapeutic effects.</a:t>
            </a:r>
            <a:endParaRPr lang="ar-EG" dirty="0"/>
          </a:p>
        </p:txBody>
      </p:sp>
    </p:spTree>
    <p:extLst>
      <p:ext uri="{BB962C8B-B14F-4D97-AF65-F5344CB8AC3E}">
        <p14:creationId xmlns:p14="http://schemas.microsoft.com/office/powerpoint/2010/main" val="2174817800"/>
      </p:ext>
    </p:extLst>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72816"/>
            <a:ext cx="8229600" cy="4353347"/>
          </a:xfrm>
        </p:spPr>
        <p:txBody>
          <a:bodyPr/>
          <a:lstStyle/>
          <a:p>
            <a:pPr algn="l"/>
            <a:r>
              <a:rPr lang="en-US" sz="2800" b="1" i="0" u="none" strike="noStrike" baseline="0" dirty="0" smtClean="0">
                <a:solidFill>
                  <a:srgbClr val="000000"/>
                </a:solidFill>
                <a:latin typeface="Times New Roman"/>
              </a:rPr>
              <a:t>c. </a:t>
            </a:r>
            <a:r>
              <a:rPr lang="en-US" sz="2800" b="0" i="0" u="none" strike="noStrike" baseline="0" dirty="0" smtClean="0">
                <a:solidFill>
                  <a:srgbClr val="000000"/>
                </a:solidFill>
                <a:latin typeface="Times New Roman"/>
              </a:rPr>
              <a:t>Assess for decreasing ability to function at previous levels. </a:t>
            </a:r>
          </a:p>
          <a:p>
            <a:pPr algn="l"/>
            <a:r>
              <a:rPr lang="en-US" sz="2800" b="1" i="0" u="none" strike="noStrike" baseline="0" dirty="0" smtClean="0">
                <a:solidFill>
                  <a:srgbClr val="000000"/>
                </a:solidFill>
                <a:latin typeface="Times New Roman"/>
              </a:rPr>
              <a:t>d. </a:t>
            </a:r>
            <a:r>
              <a:rPr lang="en-US" sz="2800" b="0" i="0" u="none" strike="noStrike" baseline="0" dirty="0" smtClean="0">
                <a:solidFill>
                  <a:srgbClr val="000000"/>
                </a:solidFill>
                <a:latin typeface="Times New Roman"/>
              </a:rPr>
              <a:t>Ask questions to determine how the client is feeling and whether he or she is having difficulties that may be associated with drug therapy</a:t>
            </a:r>
            <a:r>
              <a:rPr lang="en-US" b="0" i="0" u="none" strike="noStrike" baseline="0" dirty="0" smtClean="0">
                <a:solidFill>
                  <a:srgbClr val="000000"/>
                </a:solidFill>
                <a:latin typeface="Times New Roman"/>
              </a:rPr>
              <a:t>.</a:t>
            </a:r>
            <a:endParaRPr lang="ar-EG" dirty="0"/>
          </a:p>
        </p:txBody>
      </p:sp>
      <p:sp>
        <p:nvSpPr>
          <p:cNvPr id="2" name="Title 1"/>
          <p:cNvSpPr>
            <a:spLocks noGrp="1"/>
          </p:cNvSpPr>
          <p:nvPr>
            <p:ph type="title"/>
          </p:nvPr>
        </p:nvSpPr>
        <p:spPr/>
        <p:txBody>
          <a:bodyPr>
            <a:noAutofit/>
          </a:bodyPr>
          <a:lstStyle/>
          <a:p>
            <a:pPr algn="l"/>
            <a:r>
              <a:rPr lang="en-US" sz="2800" b="1" i="0" u="none" strike="noStrike" baseline="0" dirty="0" smtClean="0">
                <a:solidFill>
                  <a:srgbClr val="000000"/>
                </a:solidFill>
                <a:latin typeface="Times New Roman"/>
              </a:rPr>
              <a:t>b. </a:t>
            </a:r>
            <a:r>
              <a:rPr lang="en-US" sz="2800" b="0" i="0" u="none" strike="noStrike" baseline="0" dirty="0" smtClean="0">
                <a:solidFill>
                  <a:srgbClr val="000000"/>
                </a:solidFill>
                <a:latin typeface="Times New Roman"/>
              </a:rPr>
              <a:t>Check laboratory (</a:t>
            </a:r>
            <a:r>
              <a:rPr lang="en-US" sz="2800" b="0" i="0" u="none" strike="noStrike" baseline="0" dirty="0" err="1" smtClean="0">
                <a:solidFill>
                  <a:srgbClr val="000000"/>
                </a:solidFill>
                <a:latin typeface="Times New Roman"/>
              </a:rPr>
              <a:t>eg</a:t>
            </a:r>
            <a:r>
              <a:rPr lang="en-US" sz="2800" b="0" i="0" u="none" strike="noStrike" baseline="0" dirty="0" smtClean="0">
                <a:solidFill>
                  <a:srgbClr val="000000"/>
                </a:solidFill>
                <a:latin typeface="Times New Roman"/>
              </a:rPr>
              <a:t>, complete blood count [CBC], electrolytes, blood urea nitrogen and serum </a:t>
            </a:r>
            <a:r>
              <a:rPr lang="en-US" sz="2800" b="0" i="0" u="none" strike="noStrike" baseline="0" dirty="0" err="1" smtClean="0">
                <a:solidFill>
                  <a:srgbClr val="000000"/>
                </a:solidFill>
                <a:latin typeface="Times New Roman"/>
              </a:rPr>
              <a:t>creatinine</a:t>
            </a:r>
            <a:r>
              <a:rPr lang="en-US" sz="2800" b="0" i="0" u="none" strike="noStrike" baseline="0" dirty="0" smtClean="0">
                <a:solidFill>
                  <a:srgbClr val="000000"/>
                </a:solidFill>
                <a:latin typeface="Times New Roman"/>
              </a:rPr>
              <a:t>, liver function tests) and other diagnostic test reports for abnormal values.</a:t>
            </a:r>
            <a:endParaRPr lang="ar-EG" sz="2800" dirty="0"/>
          </a:p>
        </p:txBody>
      </p:sp>
    </p:spTree>
    <p:extLst>
      <p:ext uri="{BB962C8B-B14F-4D97-AF65-F5344CB8AC3E}">
        <p14:creationId xmlns:p14="http://schemas.microsoft.com/office/powerpoint/2010/main" val="1439276224"/>
      </p:ext>
    </p:extLst>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l"/>
            <a:r>
              <a:rPr lang="en-US" b="1" i="0" u="none" strike="noStrike" baseline="0" dirty="0" smtClean="0">
                <a:solidFill>
                  <a:srgbClr val="000000"/>
                </a:solidFill>
                <a:latin typeface="Times New Roman"/>
              </a:rPr>
              <a:t>a. </a:t>
            </a:r>
            <a:r>
              <a:rPr lang="en-US" b="0" i="0" u="none" strike="noStrike" baseline="0" dirty="0" smtClean="0">
                <a:solidFill>
                  <a:srgbClr val="000000"/>
                </a:solidFill>
                <a:latin typeface="Times New Roman"/>
              </a:rPr>
              <a:t>Consider a possible interaction when a client does not experience expected therapeutic effects or develops adverse effects.</a:t>
            </a:r>
          </a:p>
          <a:p>
            <a:pPr algn="l"/>
            <a:r>
              <a:rPr lang="en-US" b="1" i="0" u="none" strike="noStrike" baseline="0" dirty="0" smtClean="0">
                <a:solidFill>
                  <a:srgbClr val="000000"/>
                </a:solidFill>
                <a:latin typeface="Times New Roman"/>
              </a:rPr>
              <a:t>b. </a:t>
            </a:r>
            <a:r>
              <a:rPr lang="en-US" b="0" i="0" u="none" strike="noStrike" baseline="0" dirty="0" smtClean="0">
                <a:solidFill>
                  <a:srgbClr val="000000"/>
                </a:solidFill>
                <a:latin typeface="Times New Roman"/>
              </a:rPr>
              <a:t>Look for signs and symptoms of new problems or worsening of previous ones. If noted, compare the client‘s symptoms with your knowledge base about interactions associated with the drugs or consult a drug reference to validate your observations.</a:t>
            </a:r>
            <a:endParaRPr lang="ar-EG" dirty="0"/>
          </a:p>
        </p:txBody>
      </p:sp>
      <p:sp>
        <p:nvSpPr>
          <p:cNvPr id="2" name="Title 1"/>
          <p:cNvSpPr>
            <a:spLocks noGrp="1"/>
          </p:cNvSpPr>
          <p:nvPr>
            <p:ph type="title"/>
          </p:nvPr>
        </p:nvSpPr>
        <p:spPr/>
        <p:txBody>
          <a:bodyPr>
            <a:normAutofit/>
          </a:bodyPr>
          <a:lstStyle/>
          <a:p>
            <a:r>
              <a:rPr lang="en-US" b="1" i="0" u="none" strike="noStrike" baseline="0" dirty="0" smtClean="0">
                <a:solidFill>
                  <a:srgbClr val="000000"/>
                </a:solidFill>
                <a:latin typeface="Times New Roman"/>
              </a:rPr>
              <a:t>4. Observe for drug interactions.</a:t>
            </a:r>
            <a:endParaRPr lang="ar-EG" dirty="0"/>
          </a:p>
        </p:txBody>
      </p:sp>
    </p:spTree>
    <p:extLst>
      <p:ext uri="{BB962C8B-B14F-4D97-AF65-F5344CB8AC3E}">
        <p14:creationId xmlns:p14="http://schemas.microsoft.com/office/powerpoint/2010/main" val="3375119896"/>
      </p:ext>
    </p:extLst>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dirty="0"/>
          </a:p>
        </p:txBody>
      </p:sp>
      <p:sp>
        <p:nvSpPr>
          <p:cNvPr id="2" name="Title 1"/>
          <p:cNvSpPr>
            <a:spLocks noGrp="1"/>
          </p:cNvSpPr>
          <p:nvPr>
            <p:ph type="title"/>
          </p:nvPr>
        </p:nvSpPr>
        <p:spPr/>
        <p:txBody>
          <a:bodyPr>
            <a:normAutofit/>
          </a:bodyPr>
          <a:lstStyle/>
          <a:p>
            <a:r>
              <a:rPr lang="en-US" b="1" cap="all" spc="0" dirty="0" smtClean="0">
                <a:ln/>
                <a:solidFill>
                  <a:srgbClr val="FF00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MY BEST WISHES</a:t>
            </a:r>
            <a:endParaRPr lang="ar-EG" dirty="0">
              <a:solidFill>
                <a:srgbClr val="FF0000"/>
              </a:solidFill>
            </a:endParaRPr>
          </a:p>
        </p:txBody>
      </p:sp>
      <p:sp>
        <p:nvSpPr>
          <p:cNvPr id="4" name="Rectangle 3"/>
          <p:cNvSpPr/>
          <p:nvPr/>
        </p:nvSpPr>
        <p:spPr>
          <a:xfrm>
            <a:off x="2678086" y="2967335"/>
            <a:ext cx="3787833" cy="923330"/>
          </a:xfrm>
          <a:prstGeom prst="rect">
            <a:avLst/>
          </a:prstGeom>
          <a:noFill/>
        </p:spPr>
        <p:txBody>
          <a:bodyPr wrap="none" lIns="91440" tIns="45720" rIns="91440" bIns="45720">
            <a:spAutoFit/>
          </a:bodyPr>
          <a:lstStyle/>
          <a:p>
            <a:pPr algn="ctr"/>
            <a:r>
              <a:rPr lang="en-U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THANK YOU </a:t>
            </a:r>
            <a:endParaRPr 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300466891"/>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l">
              <a:buNone/>
            </a:pPr>
            <a:r>
              <a:rPr lang="en-US" dirty="0">
                <a:latin typeface="Times New Roman" pitchFamily="18" charset="0"/>
                <a:cs typeface="Times New Roman" pitchFamily="18" charset="0"/>
              </a:rPr>
              <a:t>It is any substance (solid, liquid, or vapor) </a:t>
            </a:r>
            <a:r>
              <a:rPr lang="en-US" dirty="0" smtClean="0">
                <a:latin typeface="Times New Roman" pitchFamily="18" charset="0"/>
                <a:cs typeface="Times New Roman" pitchFamily="18" charset="0"/>
              </a:rPr>
              <a:t>which    may </a:t>
            </a:r>
            <a:r>
              <a:rPr lang="en-US" dirty="0">
                <a:latin typeface="Times New Roman" pitchFamily="18" charset="0"/>
                <a:cs typeface="Times New Roman" pitchFamily="18" charset="0"/>
              </a:rPr>
              <a:t>be </a:t>
            </a:r>
            <a:r>
              <a:rPr lang="en-US" dirty="0" smtClean="0">
                <a:latin typeface="Times New Roman" pitchFamily="18" charset="0"/>
                <a:cs typeface="Times New Roman" pitchFamily="18" charset="0"/>
              </a:rPr>
              <a:t>applied   </a:t>
            </a:r>
            <a:r>
              <a:rPr lang="en-US" dirty="0">
                <a:latin typeface="Times New Roman" pitchFamily="18" charset="0"/>
                <a:cs typeface="Times New Roman" pitchFamily="18" charset="0"/>
              </a:rPr>
              <a:t>to a child either </a:t>
            </a:r>
            <a:r>
              <a:rPr lang="en-US" dirty="0" smtClean="0">
                <a:latin typeface="Times New Roman" pitchFamily="18" charset="0"/>
                <a:cs typeface="Times New Roman" pitchFamily="18" charset="0"/>
              </a:rPr>
              <a:t>(</a:t>
            </a:r>
            <a:r>
              <a:rPr lang="en-US" dirty="0">
                <a:latin typeface="Times New Roman" pitchFamily="18" charset="0"/>
                <a:cs typeface="Times New Roman" pitchFamily="18" charset="0"/>
              </a:rPr>
              <a:t>externally </a:t>
            </a:r>
            <a:r>
              <a:rPr lang="en-US" dirty="0" smtClean="0">
                <a:latin typeface="Times New Roman" pitchFamily="18" charset="0"/>
                <a:cs typeface="Times New Roman" pitchFamily="18" charset="0"/>
              </a:rPr>
              <a:t>or     internally</a:t>
            </a:r>
            <a:r>
              <a:rPr lang="en-US" dirty="0">
                <a:latin typeface="Times New Roman" pitchFamily="18" charset="0"/>
                <a:cs typeface="Times New Roman" pitchFamily="18" charset="0"/>
              </a:rPr>
              <a:t>) for the prevention, diagnosis </a:t>
            </a:r>
            <a:r>
              <a:rPr lang="en-US" dirty="0" smtClean="0">
                <a:latin typeface="Times New Roman" pitchFamily="18" charset="0"/>
                <a:cs typeface="Times New Roman" pitchFamily="18" charset="0"/>
              </a:rPr>
              <a:t>or    treatment </a:t>
            </a:r>
            <a:r>
              <a:rPr lang="en-US" dirty="0">
                <a:latin typeface="Times New Roman" pitchFamily="18" charset="0"/>
                <a:cs typeface="Times New Roman" pitchFamily="18" charset="0"/>
              </a:rPr>
              <a:t>of diseases</a:t>
            </a:r>
            <a:r>
              <a:rPr lang="en-US" dirty="0" smtClean="0">
                <a:latin typeface="Times New Roman" pitchFamily="18" charset="0"/>
                <a:cs typeface="Times New Roman" pitchFamily="18" charset="0"/>
              </a:rPr>
              <a:t>.</a:t>
            </a:r>
            <a:r>
              <a:rPr lang="en-US" b="0" i="0" u="none" strike="noStrike" baseline="0" dirty="0" smtClean="0">
                <a:solidFill>
                  <a:srgbClr val="000000"/>
                </a:solidFill>
                <a:latin typeface="Times New Roman" pitchFamily="18" charset="0"/>
                <a:cs typeface="Times New Roman" pitchFamily="18" charset="0"/>
              </a:rPr>
              <a:t>. </a:t>
            </a:r>
          </a:p>
          <a:p>
            <a:pPr marL="0" indent="0" algn="l">
              <a:buNone/>
            </a:pPr>
            <a:r>
              <a:rPr lang="ar-SA" b="1" i="0" u="none" strike="noStrike" baseline="0" dirty="0" smtClean="0">
                <a:solidFill>
                  <a:srgbClr val="000000"/>
                </a:solidFill>
                <a:latin typeface="Cambria"/>
              </a:rPr>
              <a:t>         </a:t>
            </a:r>
            <a:r>
              <a:rPr lang="en-US" b="1" i="0" u="none" strike="noStrike" baseline="0" dirty="0" smtClean="0">
                <a:solidFill>
                  <a:srgbClr val="000000"/>
                </a:solidFill>
                <a:latin typeface="Cambria"/>
              </a:rPr>
              <a:t>Factors affecting use of medications:</a:t>
            </a:r>
          </a:p>
          <a:p>
            <a:pPr marL="0" indent="0" algn="l">
              <a:buNone/>
            </a:pPr>
            <a:r>
              <a:rPr lang="en-US" b="1" i="0" u="none" strike="noStrike" baseline="0" dirty="0" smtClean="0">
                <a:solidFill>
                  <a:srgbClr val="000000"/>
                </a:solidFill>
                <a:latin typeface="Cambria"/>
              </a:rPr>
              <a:t> </a:t>
            </a:r>
            <a:r>
              <a:rPr lang="en-US" b="1" i="1" u="none" strike="noStrike" baseline="0" dirty="0" smtClean="0">
                <a:solidFill>
                  <a:srgbClr val="000000"/>
                </a:solidFill>
                <a:latin typeface="Cambria"/>
              </a:rPr>
              <a:t>1-parentral factors:-</a:t>
            </a:r>
          </a:p>
          <a:p>
            <a:pPr marL="0" indent="0" algn="l">
              <a:buNone/>
            </a:pPr>
            <a:r>
              <a:rPr lang="en-US" b="0" i="0" u="none" strike="noStrike" baseline="0" dirty="0" smtClean="0">
                <a:solidFill>
                  <a:srgbClr val="000000"/>
                </a:solidFill>
                <a:latin typeface="Times New Roman"/>
              </a:rPr>
              <a:t>Attitude:                Reliability: </a:t>
            </a:r>
          </a:p>
          <a:p>
            <a:pPr marL="0" indent="0" algn="l">
              <a:buNone/>
            </a:pPr>
            <a:r>
              <a:rPr lang="ar-EG" b="0" i="0" u="none" strike="noStrike" baseline="0" dirty="0" smtClean="0">
                <a:solidFill>
                  <a:srgbClr val="000000"/>
                </a:solidFill>
                <a:latin typeface="Times New Roman"/>
              </a:rPr>
              <a:t>     </a:t>
            </a:r>
            <a:r>
              <a:rPr lang="en-US" b="0" i="0" u="none" strike="noStrike" baseline="0" dirty="0" smtClean="0">
                <a:solidFill>
                  <a:srgbClr val="000000"/>
                </a:solidFill>
                <a:latin typeface="Times New Roman"/>
              </a:rPr>
              <a:t>  Demographic factors: </a:t>
            </a:r>
            <a:r>
              <a:rPr lang="ar-SA" b="0" i="0" u="none" strike="noStrike" baseline="0" dirty="0" smtClean="0">
                <a:solidFill>
                  <a:srgbClr val="000000"/>
                </a:solidFill>
                <a:latin typeface="Times New Roman"/>
              </a:rPr>
              <a:t>  </a:t>
            </a:r>
            <a:r>
              <a:rPr lang="en-US" b="0" i="0" u="none" strike="noStrike" baseline="0" dirty="0" smtClean="0">
                <a:solidFill>
                  <a:srgbClr val="000000"/>
                </a:solidFill>
                <a:latin typeface="Times New Roman"/>
              </a:rPr>
              <a:t>  </a:t>
            </a:r>
            <a:r>
              <a:rPr lang="ar-EG" b="0" i="0" u="none" strike="noStrike" baseline="0" dirty="0" smtClean="0">
                <a:solidFill>
                  <a:srgbClr val="000000"/>
                </a:solidFill>
                <a:latin typeface="Times New Roman"/>
              </a:rPr>
              <a:t>      </a:t>
            </a:r>
            <a:r>
              <a:rPr lang="en-US" b="1" i="1" u="none" strike="noStrike" baseline="0" dirty="0" smtClean="0">
                <a:solidFill>
                  <a:srgbClr val="000000"/>
                </a:solidFill>
                <a:latin typeface="Cambria"/>
              </a:rPr>
              <a:t> </a:t>
            </a:r>
            <a:endParaRPr lang="ar-EG" dirty="0"/>
          </a:p>
        </p:txBody>
      </p:sp>
      <p:sp>
        <p:nvSpPr>
          <p:cNvPr id="2" name="Title 1"/>
          <p:cNvSpPr>
            <a:spLocks noGrp="1"/>
          </p:cNvSpPr>
          <p:nvPr>
            <p:ph type="title"/>
          </p:nvPr>
        </p:nvSpPr>
        <p:spPr/>
        <p:txBody>
          <a:bodyPr/>
          <a:lstStyle/>
          <a:p>
            <a:r>
              <a:rPr lang="en-US" b="1" dirty="0"/>
              <a:t>Definition of drugs:- </a:t>
            </a:r>
            <a:endParaRPr lang="ar-EG" dirty="0"/>
          </a:p>
        </p:txBody>
      </p:sp>
    </p:spTree>
    <p:extLst>
      <p:ext uri="{BB962C8B-B14F-4D97-AF65-F5344CB8AC3E}">
        <p14:creationId xmlns:p14="http://schemas.microsoft.com/office/powerpoint/2010/main" val="762247759"/>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a:r>
              <a:rPr lang="en-US" b="0" i="0" u="none" strike="noStrike" baseline="0" dirty="0" smtClean="0">
                <a:solidFill>
                  <a:srgbClr val="000000"/>
                </a:solidFill>
                <a:latin typeface="Times New Roman"/>
              </a:rPr>
              <a:t>Acute or chronic illness:  </a:t>
            </a:r>
          </a:p>
          <a:p>
            <a:pPr algn="l"/>
            <a:r>
              <a:rPr lang="en-US" b="0" i="0" u="none" strike="noStrike" baseline="0" dirty="0" smtClean="0">
                <a:solidFill>
                  <a:srgbClr val="000000"/>
                </a:solidFill>
                <a:latin typeface="Times New Roman"/>
              </a:rPr>
              <a:t>  Age, allergy, growth and development  </a:t>
            </a:r>
          </a:p>
          <a:p>
            <a:pPr marL="0" indent="0" algn="ctr">
              <a:buNone/>
            </a:pPr>
            <a:r>
              <a:rPr lang="en-US" sz="3200" b="1" i="1" u="none" strike="noStrike" baseline="0" dirty="0" smtClean="0">
                <a:solidFill>
                  <a:srgbClr val="000000"/>
                </a:solidFill>
                <a:latin typeface="Cambria"/>
              </a:rPr>
              <a:t>3-Health professional factors:- </a:t>
            </a:r>
          </a:p>
          <a:p>
            <a:pPr marL="0" indent="0" algn="l">
              <a:buNone/>
            </a:pPr>
            <a:r>
              <a:rPr lang="en-US" b="0" i="0" u="none" strike="noStrike" baseline="0" dirty="0" smtClean="0">
                <a:solidFill>
                  <a:srgbClr val="000000"/>
                </a:solidFill>
                <a:latin typeface="Times New Roman"/>
              </a:rPr>
              <a:t>      Communication: </a:t>
            </a:r>
            <a:endParaRPr lang="ar-EG" b="0" i="0" u="none" strike="noStrike" baseline="0" dirty="0" smtClean="0">
              <a:solidFill>
                <a:srgbClr val="000000"/>
              </a:solidFill>
              <a:latin typeface="Times New Roman"/>
            </a:endParaRPr>
          </a:p>
          <a:p>
            <a:pPr marL="0" indent="0" algn="l">
              <a:buNone/>
            </a:pPr>
            <a:r>
              <a:rPr lang="en-US" b="0" i="0" u="none" strike="noStrike" baseline="0" dirty="0" smtClean="0">
                <a:solidFill>
                  <a:srgbClr val="000000"/>
                </a:solidFill>
                <a:latin typeface="Times New Roman"/>
              </a:rPr>
              <a:t>Health personnel knowledge about drug therapy. </a:t>
            </a:r>
          </a:p>
          <a:p>
            <a:pPr marL="0" indent="0" algn="l">
              <a:buNone/>
            </a:pPr>
            <a:r>
              <a:rPr lang="en-US" b="0" i="0" u="none" strike="noStrike" baseline="0" dirty="0" smtClean="0">
                <a:solidFill>
                  <a:srgbClr val="000000"/>
                </a:solidFill>
                <a:latin typeface="Times New Roman"/>
              </a:rPr>
              <a:t>Health personnel relation with patient. </a:t>
            </a:r>
            <a:endParaRPr lang="ar-EG" dirty="0"/>
          </a:p>
        </p:txBody>
      </p:sp>
      <p:sp>
        <p:nvSpPr>
          <p:cNvPr id="2" name="Title 1"/>
          <p:cNvSpPr>
            <a:spLocks noGrp="1"/>
          </p:cNvSpPr>
          <p:nvPr>
            <p:ph type="title"/>
          </p:nvPr>
        </p:nvSpPr>
        <p:spPr/>
        <p:txBody>
          <a:bodyPr/>
          <a:lstStyle/>
          <a:p>
            <a:r>
              <a:rPr lang="en-US" b="1" i="1" u="none" strike="noStrike" baseline="0" dirty="0" smtClean="0">
                <a:solidFill>
                  <a:srgbClr val="000000"/>
                </a:solidFill>
                <a:latin typeface="Cambria"/>
              </a:rPr>
              <a:t>2-Child’s factors:- </a:t>
            </a:r>
            <a:endParaRPr lang="ar-EG" dirty="0"/>
          </a:p>
        </p:txBody>
      </p:sp>
    </p:spTree>
    <p:extLst>
      <p:ext uri="{BB962C8B-B14F-4D97-AF65-F5344CB8AC3E}">
        <p14:creationId xmlns:p14="http://schemas.microsoft.com/office/powerpoint/2010/main" val="3574475617"/>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l">
              <a:buNone/>
            </a:pPr>
            <a:r>
              <a:rPr lang="en-US" b="0" i="0" u="none" strike="noStrike" baseline="0" dirty="0" smtClean="0">
                <a:solidFill>
                  <a:srgbClr val="000000"/>
                </a:solidFill>
                <a:latin typeface="Times New Roman"/>
              </a:rPr>
              <a:t>Cost .</a:t>
            </a:r>
          </a:p>
          <a:p>
            <a:pPr marL="0" indent="0" algn="l">
              <a:buNone/>
            </a:pPr>
            <a:r>
              <a:rPr lang="en-US" b="0" i="0" u="none" strike="noStrike" baseline="0" dirty="0" smtClean="0">
                <a:solidFill>
                  <a:srgbClr val="000000"/>
                </a:solidFill>
                <a:latin typeface="Times New Roman"/>
              </a:rPr>
              <a:t>   Multiple medications can cause adverse drug reaction.</a:t>
            </a:r>
          </a:p>
          <a:p>
            <a:pPr marL="0" indent="0" algn="l">
              <a:buNone/>
            </a:pPr>
            <a:r>
              <a:rPr lang="en-US" b="0" i="0" u="none" strike="noStrike" baseline="0" dirty="0" smtClean="0">
                <a:solidFill>
                  <a:srgbClr val="000000"/>
                </a:solidFill>
                <a:latin typeface="Times New Roman"/>
              </a:rPr>
              <a:t> Toxicity: </a:t>
            </a:r>
          </a:p>
          <a:p>
            <a:pPr marL="0" indent="0" algn="l">
              <a:buNone/>
            </a:pPr>
            <a:r>
              <a:rPr lang="en-US" b="1" i="1" u="none" strike="noStrike" baseline="0" dirty="0" smtClean="0">
                <a:solidFill>
                  <a:srgbClr val="000000"/>
                </a:solidFill>
                <a:latin typeface="Cambria"/>
              </a:rPr>
              <a:t>5. Factors that influences drug action: </a:t>
            </a:r>
          </a:p>
          <a:p>
            <a:pPr marL="0" indent="0" algn="l">
              <a:buNone/>
            </a:pPr>
            <a:r>
              <a:rPr lang="en-US" i="1" dirty="0" smtClean="0"/>
              <a:t>1. </a:t>
            </a:r>
            <a:r>
              <a:rPr lang="en-US" b="1" i="1" dirty="0" smtClean="0"/>
              <a:t>Route </a:t>
            </a:r>
            <a:r>
              <a:rPr lang="en-US" b="1" i="1" dirty="0"/>
              <a:t>of administration: </a:t>
            </a:r>
            <a:endParaRPr lang="en-US" b="1" i="1" dirty="0" smtClean="0"/>
          </a:p>
          <a:p>
            <a:pPr marL="0" indent="0" algn="l">
              <a:buNone/>
            </a:pPr>
            <a:r>
              <a:rPr lang="en-US" i="1" dirty="0"/>
              <a:t>2. </a:t>
            </a:r>
            <a:r>
              <a:rPr lang="en-US" b="1" i="1" dirty="0"/>
              <a:t>Blood circulation: </a:t>
            </a:r>
            <a:endParaRPr lang="en-US" b="1" i="1" dirty="0" smtClean="0"/>
          </a:p>
          <a:p>
            <a:pPr marL="0" indent="0" algn="l">
              <a:buNone/>
            </a:pPr>
            <a:r>
              <a:rPr lang="en-US" i="1" dirty="0"/>
              <a:t>3. </a:t>
            </a:r>
            <a:r>
              <a:rPr lang="en-US" b="1" i="1" dirty="0"/>
              <a:t>Child's age </a:t>
            </a:r>
            <a:r>
              <a:rPr lang="en-US" b="1" i="1" dirty="0" smtClean="0"/>
              <a:t>.</a:t>
            </a:r>
          </a:p>
          <a:p>
            <a:pPr marL="0" indent="0" algn="l">
              <a:buNone/>
            </a:pPr>
            <a:endParaRPr lang="ar-EG" dirty="0"/>
          </a:p>
        </p:txBody>
      </p:sp>
      <p:sp>
        <p:nvSpPr>
          <p:cNvPr id="2" name="Title 1"/>
          <p:cNvSpPr>
            <a:spLocks noGrp="1"/>
          </p:cNvSpPr>
          <p:nvPr>
            <p:ph type="title"/>
          </p:nvPr>
        </p:nvSpPr>
        <p:spPr/>
        <p:txBody>
          <a:bodyPr/>
          <a:lstStyle/>
          <a:p>
            <a:r>
              <a:rPr lang="en-US" b="1" i="1" u="none" strike="noStrike" baseline="0" dirty="0" smtClean="0">
                <a:solidFill>
                  <a:srgbClr val="000000"/>
                </a:solidFill>
                <a:latin typeface="Cambria"/>
              </a:rPr>
              <a:t>4-Drug factors:- </a:t>
            </a:r>
            <a:endParaRPr lang="ar-EG" dirty="0"/>
          </a:p>
        </p:txBody>
      </p:sp>
    </p:spTree>
    <p:extLst>
      <p:ext uri="{BB962C8B-B14F-4D97-AF65-F5344CB8AC3E}">
        <p14:creationId xmlns:p14="http://schemas.microsoft.com/office/powerpoint/2010/main" val="928356401"/>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a:r>
              <a:rPr lang="en-US" sz="3200" i="1" dirty="0" smtClean="0"/>
              <a:t>5</a:t>
            </a:r>
            <a:r>
              <a:rPr lang="en-US" sz="3200" i="1" dirty="0"/>
              <a:t>. </a:t>
            </a:r>
            <a:r>
              <a:rPr lang="en-US" sz="3200" b="1" i="1" dirty="0"/>
              <a:t>Child's tolerance: - </a:t>
            </a:r>
            <a:endParaRPr lang="en-US" sz="3200" b="1" i="1" dirty="0" smtClean="0"/>
          </a:p>
          <a:p>
            <a:pPr algn="l"/>
            <a:r>
              <a:rPr lang="en-US" sz="3200" b="1" i="1" dirty="0"/>
              <a:t>6. Psychological factors: </a:t>
            </a:r>
            <a:r>
              <a:rPr lang="en-US" sz="3200" i="1" dirty="0"/>
              <a:t>- </a:t>
            </a:r>
            <a:endParaRPr lang="en-US" sz="3200" i="1" dirty="0" smtClean="0"/>
          </a:p>
          <a:p>
            <a:pPr algn="l"/>
            <a:endParaRPr lang="ar-EG" dirty="0"/>
          </a:p>
        </p:txBody>
      </p:sp>
      <p:sp>
        <p:nvSpPr>
          <p:cNvPr id="2" name="Title 1"/>
          <p:cNvSpPr>
            <a:spLocks noGrp="1"/>
          </p:cNvSpPr>
          <p:nvPr>
            <p:ph type="title"/>
          </p:nvPr>
        </p:nvSpPr>
        <p:spPr/>
        <p:txBody>
          <a:bodyPr>
            <a:normAutofit/>
          </a:bodyPr>
          <a:lstStyle/>
          <a:p>
            <a:pPr algn="l"/>
            <a:r>
              <a:rPr lang="en-US" sz="3200" i="1" dirty="0" smtClean="0"/>
              <a:t>4</a:t>
            </a:r>
            <a:r>
              <a:rPr lang="en-US" sz="3200" i="1" dirty="0"/>
              <a:t>. </a:t>
            </a:r>
            <a:r>
              <a:rPr lang="en-US" sz="3200" b="1" i="1" dirty="0"/>
              <a:t>Physical condition: </a:t>
            </a:r>
            <a:endParaRPr lang="ar-EG" sz="3200" dirty="0"/>
          </a:p>
        </p:txBody>
      </p:sp>
    </p:spTree>
    <p:extLst>
      <p:ext uri="{BB962C8B-B14F-4D97-AF65-F5344CB8AC3E}">
        <p14:creationId xmlns:p14="http://schemas.microsoft.com/office/powerpoint/2010/main" val="1724621991"/>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l"/>
            <a:r>
              <a:rPr lang="en-US" b="1" dirty="0"/>
              <a:t>1. Right Medication: </a:t>
            </a:r>
            <a:endParaRPr lang="en-US" b="1" dirty="0" smtClean="0"/>
          </a:p>
          <a:p>
            <a:pPr algn="l"/>
            <a:r>
              <a:rPr lang="en-US" b="1" dirty="0" smtClean="0"/>
              <a:t>2</a:t>
            </a:r>
            <a:r>
              <a:rPr lang="en-US" b="1" dirty="0"/>
              <a:t>. Right Patient: </a:t>
            </a:r>
            <a:endParaRPr lang="en-US" b="1" dirty="0" smtClean="0"/>
          </a:p>
          <a:p>
            <a:pPr algn="l"/>
            <a:r>
              <a:rPr lang="en-US" b="1" dirty="0"/>
              <a:t>3. Right Time: </a:t>
            </a:r>
            <a:endParaRPr lang="en-US" b="1" dirty="0" smtClean="0"/>
          </a:p>
          <a:p>
            <a:pPr algn="l"/>
            <a:r>
              <a:rPr lang="en-US" b="1" dirty="0"/>
              <a:t>4. Right Route of Administration: </a:t>
            </a:r>
            <a:endParaRPr lang="en-US" b="1" dirty="0" smtClean="0"/>
          </a:p>
          <a:p>
            <a:pPr algn="l"/>
            <a:r>
              <a:rPr lang="en-US" b="1" dirty="0"/>
              <a:t>5. Right Dose: </a:t>
            </a:r>
            <a:endParaRPr lang="en-US" b="1" dirty="0" smtClean="0"/>
          </a:p>
          <a:p>
            <a:pPr algn="l"/>
            <a:r>
              <a:rPr lang="en-US" b="1" dirty="0"/>
              <a:t>6. Right Documentation: </a:t>
            </a:r>
            <a:endParaRPr lang="en-US" b="1" dirty="0" smtClean="0"/>
          </a:p>
          <a:p>
            <a:pPr algn="l"/>
            <a:r>
              <a:rPr lang="en-US" b="1" dirty="0"/>
              <a:t>7. Right to Be Educated: </a:t>
            </a:r>
            <a:endParaRPr lang="en-US" b="1" dirty="0" smtClean="0"/>
          </a:p>
          <a:p>
            <a:pPr algn="l"/>
            <a:r>
              <a:rPr lang="en-US" b="1" dirty="0"/>
              <a:t>8. Right to Refuse: </a:t>
            </a:r>
            <a:endParaRPr lang="ar-EG" dirty="0"/>
          </a:p>
        </p:txBody>
      </p:sp>
      <p:sp>
        <p:nvSpPr>
          <p:cNvPr id="2" name="Title 1"/>
          <p:cNvSpPr>
            <a:spLocks noGrp="1"/>
          </p:cNvSpPr>
          <p:nvPr>
            <p:ph type="title"/>
          </p:nvPr>
        </p:nvSpPr>
        <p:spPr/>
        <p:txBody>
          <a:bodyPr>
            <a:normAutofit fontScale="90000"/>
          </a:bodyPr>
          <a:lstStyle/>
          <a:p>
            <a:r>
              <a:rPr lang="en-US" b="1" i="0" u="none" strike="noStrike" baseline="0" dirty="0" smtClean="0">
                <a:solidFill>
                  <a:srgbClr val="000000"/>
                </a:solidFill>
                <a:latin typeface="Times New Roman"/>
              </a:rPr>
              <a:t>Eight Rights of Pediatric Medication Administration: </a:t>
            </a:r>
            <a:endParaRPr lang="ar-EG" dirty="0"/>
          </a:p>
        </p:txBody>
      </p:sp>
    </p:spTree>
    <p:extLst>
      <p:ext uri="{BB962C8B-B14F-4D97-AF65-F5344CB8AC3E}">
        <p14:creationId xmlns:p14="http://schemas.microsoft.com/office/powerpoint/2010/main" val="4245973457"/>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a:r>
              <a:rPr lang="en-US" b="1" i="0" u="none" strike="noStrike" baseline="0" dirty="0" smtClean="0">
                <a:solidFill>
                  <a:srgbClr val="000000"/>
                </a:solidFill>
                <a:latin typeface="Cambria"/>
              </a:rPr>
              <a:t>-Young’s Rule :- </a:t>
            </a:r>
          </a:p>
          <a:p>
            <a:pPr algn="l"/>
            <a:endParaRPr lang="en-US" b="0" i="0" u="none" strike="noStrike" baseline="0" dirty="0" smtClean="0">
              <a:solidFill>
                <a:srgbClr val="000000"/>
              </a:solidFill>
              <a:latin typeface="Cambria"/>
            </a:endParaRPr>
          </a:p>
          <a:p>
            <a:pPr algn="l"/>
            <a:r>
              <a:rPr lang="en-US" b="0" i="0" u="none" strike="noStrike" baseline="0" dirty="0" smtClean="0">
                <a:solidFill>
                  <a:srgbClr val="000000"/>
                </a:solidFill>
                <a:latin typeface="Cambria"/>
              </a:rPr>
              <a:t>Child’s Dose = Adult dose X Child’s age/ Child’s age + 12 </a:t>
            </a:r>
          </a:p>
          <a:p>
            <a:pPr algn="l"/>
            <a:r>
              <a:rPr lang="en-US" b="0" i="0" u="none" strike="noStrike" baseline="0" dirty="0" smtClean="0">
                <a:solidFill>
                  <a:srgbClr val="000000"/>
                </a:solidFill>
                <a:latin typeface="Cambria"/>
              </a:rPr>
              <a:t>Example:-</a:t>
            </a:r>
          </a:p>
          <a:p>
            <a:pPr algn="l"/>
            <a:r>
              <a:rPr lang="en-US" b="0" i="0" u="none" strike="noStrike" baseline="0" dirty="0" smtClean="0">
                <a:solidFill>
                  <a:srgbClr val="000000"/>
                </a:solidFill>
                <a:latin typeface="Cambria"/>
              </a:rPr>
              <a:t> Calculate dose of drug for a child who is 7 years. Adult dose is 200 mg. Child’s Dose = 200 X7/ 7+ 12 =73mg </a:t>
            </a:r>
            <a:endParaRPr lang="ar-EG" dirty="0"/>
          </a:p>
        </p:txBody>
      </p:sp>
      <p:sp>
        <p:nvSpPr>
          <p:cNvPr id="2" name="Title 1"/>
          <p:cNvSpPr>
            <a:spLocks noGrp="1"/>
          </p:cNvSpPr>
          <p:nvPr>
            <p:ph type="title"/>
          </p:nvPr>
        </p:nvSpPr>
        <p:spPr/>
        <p:txBody>
          <a:bodyPr>
            <a:normAutofit fontScale="90000"/>
          </a:bodyPr>
          <a:lstStyle/>
          <a:p>
            <a:r>
              <a:rPr lang="en-US" b="1" dirty="0"/>
              <a:t>Methods are used for these calculations: </a:t>
            </a:r>
            <a:endParaRPr lang="ar-EG" dirty="0"/>
          </a:p>
        </p:txBody>
      </p:sp>
    </p:spTree>
    <p:extLst>
      <p:ext uri="{BB962C8B-B14F-4D97-AF65-F5344CB8AC3E}">
        <p14:creationId xmlns:p14="http://schemas.microsoft.com/office/powerpoint/2010/main" val="3237452521"/>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l"/>
            <a:r>
              <a:rPr lang="en-US" sz="2800" dirty="0" err="1" smtClean="0">
                <a:solidFill>
                  <a:srgbClr val="000000"/>
                </a:solidFill>
                <a:latin typeface="Times New Roman"/>
              </a:rPr>
              <a:t>Hemo</a:t>
            </a:r>
            <a:r>
              <a:rPr lang="en-US" sz="2800" dirty="0" smtClean="0">
                <a:solidFill>
                  <a:srgbClr val="000000"/>
                </a:solidFill>
                <a:latin typeface="Times New Roman"/>
              </a:rPr>
              <a:t>-set gives 10 drop/ml. </a:t>
            </a:r>
          </a:p>
          <a:p>
            <a:pPr algn="l"/>
            <a:r>
              <a:rPr lang="en-US" sz="2800" dirty="0" smtClean="0">
                <a:solidFill>
                  <a:srgbClr val="000000"/>
                </a:solidFill>
                <a:latin typeface="Times New Roman"/>
              </a:rPr>
              <a:t>Syringe </a:t>
            </a:r>
            <a:r>
              <a:rPr lang="en-US" sz="2800" dirty="0">
                <a:solidFill>
                  <a:srgbClr val="000000"/>
                </a:solidFill>
                <a:latin typeface="Times New Roman"/>
              </a:rPr>
              <a:t>pump, </a:t>
            </a:r>
            <a:r>
              <a:rPr lang="en-US" sz="2800" dirty="0" smtClean="0">
                <a:solidFill>
                  <a:srgbClr val="000000"/>
                </a:solidFill>
                <a:latin typeface="Times New Roman"/>
              </a:rPr>
              <a:t>which mainly used when a specialized medication needs to be given slowly, e.g. Dopamine.</a:t>
            </a:r>
          </a:p>
          <a:p>
            <a:pPr algn="l"/>
            <a:r>
              <a:rPr lang="en-US" sz="2800" dirty="0" smtClean="0">
                <a:solidFill>
                  <a:srgbClr val="000000"/>
                </a:solidFill>
                <a:latin typeface="Times New Roman"/>
              </a:rPr>
              <a:t> The infusion pumps are often used in pediatrics to provide a constant, slow and controlled rate of infusion. </a:t>
            </a:r>
            <a:endParaRPr lang="ar-EG" sz="2800" dirty="0"/>
          </a:p>
        </p:txBody>
      </p:sp>
      <p:sp>
        <p:nvSpPr>
          <p:cNvPr id="3" name="Title 2"/>
          <p:cNvSpPr>
            <a:spLocks noGrp="1"/>
          </p:cNvSpPr>
          <p:nvPr>
            <p:ph type="title"/>
          </p:nvPr>
        </p:nvSpPr>
        <p:spPr/>
        <p:txBody>
          <a:bodyPr/>
          <a:lstStyle/>
          <a:p>
            <a:r>
              <a:rPr lang="en-US" b="1" dirty="0">
                <a:solidFill>
                  <a:srgbClr val="000000"/>
                </a:solidFill>
                <a:latin typeface="Times New Roman"/>
              </a:rPr>
              <a:t>Common administration sets:- </a:t>
            </a:r>
            <a:endParaRPr lang="ar-EG" dirty="0"/>
          </a:p>
        </p:txBody>
      </p:sp>
    </p:spTree>
    <p:extLst>
      <p:ext uri="{BB962C8B-B14F-4D97-AF65-F5344CB8AC3E}">
        <p14:creationId xmlns:p14="http://schemas.microsoft.com/office/powerpoint/2010/main" val="163301559"/>
      </p:ext>
    </p:extLst>
  </p:cSld>
  <p:clrMapOvr>
    <a:masterClrMapping/>
  </p:clrMapOvr>
  <p:transition spd="slow"/>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552</TotalTime>
  <Words>1424</Words>
  <Application>Microsoft Office PowerPoint</Application>
  <PresentationFormat>On-screen Show (4:3)</PresentationFormat>
  <Paragraphs>144</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Waveform</vt:lpstr>
      <vt:lpstr>Medication Administration And Safety  Of The Children.  Prepared By / Basem Rafat</vt:lpstr>
      <vt:lpstr>PowerPoint Presentation</vt:lpstr>
      <vt:lpstr>Definition of drugs:- </vt:lpstr>
      <vt:lpstr>2-Child’s factors:- </vt:lpstr>
      <vt:lpstr>4-Drug factors:- </vt:lpstr>
      <vt:lpstr>4. Physical condition: </vt:lpstr>
      <vt:lpstr>Eight Rights of Pediatric Medication Administration: </vt:lpstr>
      <vt:lpstr>Methods are used for these calculations: </vt:lpstr>
      <vt:lpstr>Common administration sets:- </vt:lpstr>
      <vt:lpstr>IV fluid calculations :</vt:lpstr>
      <vt:lpstr>Example for I.V </vt:lpstr>
      <vt:lpstr>Routes of Drug Administration to children : </vt:lpstr>
      <vt:lpstr>Purposes:-</vt:lpstr>
      <vt:lpstr>B) I.M route.</vt:lpstr>
      <vt:lpstr>Sites of IM injection </vt:lpstr>
      <vt:lpstr>♠ Deltoid muscles: - in the upper outer aspect of the arm just below the shoulder joint with two fingers. </vt:lpstr>
      <vt:lpstr>C) I.D ROUTE:-</vt:lpstr>
      <vt:lpstr>D) Subcutaneous injection: -</vt:lpstr>
      <vt:lpstr>2) Entral:-</vt:lpstr>
      <vt:lpstr>B) Sublingual route:-            C) Rectal route:-    </vt:lpstr>
      <vt:lpstr>Position:-</vt:lpstr>
      <vt:lpstr>Nursing role in drug therapy:</vt:lpstr>
      <vt:lpstr>2. Administer drugs accurately:</vt:lpstr>
      <vt:lpstr>3. Observe for therapeutic effects.</vt:lpstr>
      <vt:lpstr>b. Check laboratory (eg, complete blood count [CBC], electrolytes, blood urea nitrogen and serum creatinine, liver function tests) and other diagnostic test reports for abnormal values.</vt:lpstr>
      <vt:lpstr>4. Observe for drug interactions.</vt:lpstr>
      <vt:lpstr>MY BEST WISHES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www</dc:creator>
  <cp:lastModifiedBy>ismail - [2010]</cp:lastModifiedBy>
  <cp:revision>28</cp:revision>
  <dcterms:created xsi:type="dcterms:W3CDTF">2020-03-21T10:18:10Z</dcterms:created>
  <dcterms:modified xsi:type="dcterms:W3CDTF">2020-03-27T23:05:49Z</dcterms:modified>
</cp:coreProperties>
</file>