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4" r:id="rId28"/>
    <p:sldId id="285" r:id="rId29"/>
    <p:sldId id="286" r:id="rId30"/>
    <p:sldId id="287" r:id="rId31"/>
    <p:sldId id="288" r:id="rId32"/>
    <p:sldId id="289" r:id="rId33"/>
    <p:sldId id="290" r:id="rId34"/>
    <p:sldId id="291" r:id="rId35"/>
    <p:sldId id="292" r:id="rId36"/>
    <p:sldId id="293" r:id="rId37"/>
    <p:sldId id="294" r:id="rId38"/>
    <p:sldId id="298" r:id="rId39"/>
    <p:sldId id="299" r:id="rId40"/>
    <p:sldId id="300" r:id="rId41"/>
    <p:sldId id="301" r:id="rId42"/>
    <p:sldId id="302" r:id="rId43"/>
    <p:sldId id="303" r:id="rId44"/>
    <p:sldId id="304" r:id="rId45"/>
    <p:sldId id="305"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p:scale>
          <a:sx n="52" d="100"/>
          <a:sy n="52" d="100"/>
        </p:scale>
        <p:origin x="-1380" y="-5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ar-SA" smtClean="0"/>
              <a:t>تحرير أنماط النص الرئيسي</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ar-SA" smtClean="0"/>
              <a:t>تحرير أنماط النص الرئيسي</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3/17/2020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3/17/2020</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1" eaLnBrk="1" latinLnBrk="0" hangingPunct="1">
        <a:spcBef>
          <a:spcPct val="0"/>
        </a:spcBef>
        <a:buNone/>
        <a:defRPr sz="4000" kern="1200" cap="none">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r" defTabSz="457200" rtl="1"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r" defTabSz="457200" rtl="1"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r" defTabSz="457200" rtl="1"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r" defTabSz="457200" rtl="1"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medicalnewstoday.com/articles/248002.php" TargetMode="External"/><Relationship Id="rId2" Type="http://schemas.openxmlformats.org/officeDocument/2006/relationships/hyperlink" Target="https://www.nhs.uk/conditions/malnutrition/symptoms/" TargetMode="External"/><Relationship Id="rId1" Type="http://schemas.openxmlformats.org/officeDocument/2006/relationships/slideLayout" Target="../slideLayouts/slideLayout2.xml"/><Relationship Id="rId5" Type="http://schemas.openxmlformats.org/officeDocument/2006/relationships/hyperlink" Target="https://www.medicalnewstoday.com/articles/156849.php" TargetMode="External"/><Relationship Id="rId4" Type="http://schemas.openxmlformats.org/officeDocument/2006/relationships/hyperlink" Target="https://www.medicalnewstoday.com/articles/8933.php"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medicalnewstoday.com/info/obesity/how-much-should-i-weigh.php" TargetMode="External"/><Relationship Id="rId2" Type="http://schemas.openxmlformats.org/officeDocument/2006/relationships/hyperlink" Target="https://www.nhs.uk/conditions/malnutrition/symptoms/" TargetMode="External"/><Relationship Id="rId1" Type="http://schemas.openxmlformats.org/officeDocument/2006/relationships/slideLayout" Target="../slideLayouts/slideLayout2.xml"/><Relationship Id="rId4" Type="http://schemas.openxmlformats.org/officeDocument/2006/relationships/hyperlink" Target="https://www.medicalnewstoday.com/info/anxiety/"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labtestsonline.org/conditions/malnutri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patient.info/doctor/malnutrition#nav-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medicalnewstoday.com/articles/248958.php" TargetMode="External"/><Relationship Id="rId2" Type="http://schemas.openxmlformats.org/officeDocument/2006/relationships/hyperlink" Target="https://www.medicalnewstoday.com/articles/287212.php" TargetMode="External"/><Relationship Id="rId1" Type="http://schemas.openxmlformats.org/officeDocument/2006/relationships/slideLayout" Target="../slideLayouts/slideLayout2.xml"/><Relationship Id="rId4" Type="http://schemas.openxmlformats.org/officeDocument/2006/relationships/hyperlink" Target="https://www.medicalnewstoday.com/articles/160774.ph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healthline.com/health/cushing-syndrome" TargetMode="External"/><Relationship Id="rId2" Type="http://schemas.openxmlformats.org/officeDocument/2006/relationships/hyperlink" Target="https://www.healthline.com/health/polycystic-ovary-disease" TargetMode="External"/><Relationship Id="rId1" Type="http://schemas.openxmlformats.org/officeDocument/2006/relationships/slideLayout" Target="../slideLayouts/slideLayout2.xml"/><Relationship Id="rId5" Type="http://schemas.openxmlformats.org/officeDocument/2006/relationships/hyperlink" Target="https://www.healthline.com/health/osteoarthritis" TargetMode="External"/><Relationship Id="rId4" Type="http://schemas.openxmlformats.org/officeDocument/2006/relationships/hyperlink" Target="https://www.healthline.com/health/hypothyroidism/symptoms-treatments-mor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edicalnewstoday.com/info/cancer-oncology/"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medicalnewstoday.com/articles/36942.php" TargetMode="External"/><Relationship Id="rId2" Type="http://schemas.openxmlformats.org/officeDocument/2006/relationships/hyperlink" Target="https://www.medicalnewstoday.com/articles/142214.php"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edicalnewstoday.com/articles/38085.php" TargetMode="External"/><Relationship Id="rId2" Type="http://schemas.openxmlformats.org/officeDocument/2006/relationships/hyperlink" Target="https://www.medicalnewstoday.com/articles/151620.php" TargetMode="External"/><Relationship Id="rId1" Type="http://schemas.openxmlformats.org/officeDocument/2006/relationships/slideLayout" Target="../slideLayouts/slideLayout2.xml"/><Relationship Id="rId4" Type="http://schemas.openxmlformats.org/officeDocument/2006/relationships/hyperlink" Target="https://www.medicalnewstoday.com/articles/158634.ph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medicalnewstoday.com/articles/105102.php" TargetMode="External"/><Relationship Id="rId2" Type="http://schemas.openxmlformats.org/officeDocument/2006/relationships/hyperlink" Target="https://www.medicinenet.com/dementia/article.htm" TargetMode="External"/><Relationship Id="rId1" Type="http://schemas.openxmlformats.org/officeDocument/2006/relationships/slideLayout" Target="../slideLayouts/slideLayout2.xml"/><Relationship Id="rId4" Type="http://schemas.openxmlformats.org/officeDocument/2006/relationships/hyperlink" Target="https://www.medicinenet.com/dental_oral_health_quiz/quiz.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MALNUTRITION      </a:t>
            </a:r>
            <a:endParaRPr lang="ar-SA" dirty="0"/>
          </a:p>
        </p:txBody>
      </p:sp>
      <p:sp>
        <p:nvSpPr>
          <p:cNvPr id="3" name="عنوان فرعي 2"/>
          <p:cNvSpPr>
            <a:spLocks noGrp="1"/>
          </p:cNvSpPr>
          <p:nvPr>
            <p:ph type="subTitle" idx="1"/>
          </p:nvPr>
        </p:nvSpPr>
        <p:spPr>
          <a:xfrm>
            <a:off x="5644266" y="4515556"/>
            <a:ext cx="4910845" cy="1083733"/>
          </a:xfrm>
        </p:spPr>
        <p:txBody>
          <a:bodyPr>
            <a:normAutofit/>
          </a:bodyPr>
          <a:lstStyle/>
          <a:p>
            <a:r>
              <a:rPr lang="ar-SA" sz="3200" dirty="0" smtClean="0"/>
              <a:t>الفرقة الرابعة كلية التمريض   </a:t>
            </a:r>
            <a:endParaRPr lang="ar-SA" sz="3200" dirty="0"/>
          </a:p>
        </p:txBody>
      </p:sp>
    </p:spTree>
    <p:extLst>
      <p:ext uri="{BB962C8B-B14F-4D97-AF65-F5344CB8AC3E}">
        <p14:creationId xmlns:p14="http://schemas.microsoft.com/office/powerpoint/2010/main" val="3554453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05289" y="318910"/>
            <a:ext cx="10470622" cy="6127045"/>
          </a:xfrm>
        </p:spPr>
        <p:txBody>
          <a:bodyPr>
            <a:normAutofit fontScale="92500"/>
          </a:bodyPr>
          <a:lstStyle/>
          <a:p>
            <a:pPr marL="0" indent="0" algn="l" rtl="0">
              <a:buNone/>
            </a:pPr>
            <a:r>
              <a:rPr lang="en-US" sz="4000" b="1" i="1" u="sng" dirty="0"/>
              <a:t>Symptoms of malnutrition</a:t>
            </a:r>
            <a:endParaRPr lang="en-US" sz="4000" dirty="0"/>
          </a:p>
          <a:p>
            <a:pPr marL="0" indent="0" algn="l" rtl="0">
              <a:buNone/>
            </a:pPr>
            <a:r>
              <a:rPr lang="en-US" dirty="0"/>
              <a:t>Some signs and </a:t>
            </a:r>
            <a:r>
              <a:rPr lang="en-US" dirty="0">
                <a:hlinkClick r:id="rId2"/>
              </a:rPr>
              <a:t>symptoms</a:t>
            </a:r>
            <a:r>
              <a:rPr lang="en-US" dirty="0"/>
              <a:t> of malnutrition include:-</a:t>
            </a:r>
          </a:p>
          <a:p>
            <a:pPr marL="457200" lvl="0" indent="-457200" algn="l" rtl="0">
              <a:buFont typeface="+mj-lt"/>
              <a:buAutoNum type="arabicPeriod"/>
            </a:pPr>
            <a:r>
              <a:rPr lang="en-US" dirty="0"/>
              <a:t>a lack of appetite or interest in food or drink</a:t>
            </a:r>
          </a:p>
          <a:p>
            <a:pPr marL="457200" lvl="0" indent="-457200" algn="l" rtl="0">
              <a:buFont typeface="+mj-lt"/>
              <a:buAutoNum type="arabicPeriod"/>
            </a:pPr>
            <a:r>
              <a:rPr lang="en-US" dirty="0">
                <a:hlinkClick r:id="rId3" tooltip="What causes fatigue, and how can I treat it?"/>
              </a:rPr>
              <a:t>tiredness</a:t>
            </a:r>
            <a:r>
              <a:rPr lang="en-US" dirty="0"/>
              <a:t> and irritability</a:t>
            </a:r>
          </a:p>
          <a:p>
            <a:pPr marL="457200" lvl="0" indent="-457200" algn="l" rtl="0">
              <a:buFont typeface="+mj-lt"/>
              <a:buAutoNum type="arabicPeriod"/>
            </a:pPr>
            <a:r>
              <a:rPr lang="en-US" dirty="0"/>
              <a:t>an inability to concentrate</a:t>
            </a:r>
          </a:p>
          <a:p>
            <a:pPr marL="457200" lvl="0" indent="-457200" algn="l" rtl="0">
              <a:buFont typeface="+mj-lt"/>
              <a:buAutoNum type="arabicPeriod"/>
            </a:pPr>
            <a:r>
              <a:rPr lang="en-US" dirty="0"/>
              <a:t>always feeling cold</a:t>
            </a:r>
          </a:p>
          <a:p>
            <a:pPr marL="457200" lvl="0" indent="-457200" algn="l" rtl="0">
              <a:buFont typeface="+mj-lt"/>
              <a:buAutoNum type="arabicPeriod"/>
            </a:pPr>
            <a:r>
              <a:rPr lang="en-US" dirty="0">
                <a:hlinkClick r:id="rId4" tooltip="What is depression and what can I do about it?"/>
              </a:rPr>
              <a:t>depression</a:t>
            </a:r>
            <a:endParaRPr lang="en-US" dirty="0"/>
          </a:p>
          <a:p>
            <a:pPr marL="457200" lvl="0" indent="-457200" algn="l" rtl="0">
              <a:buFont typeface="+mj-lt"/>
              <a:buAutoNum type="arabicPeriod"/>
            </a:pPr>
            <a:r>
              <a:rPr lang="en-US" dirty="0"/>
              <a:t>loss of fat, muscle mass, and body tissue</a:t>
            </a:r>
          </a:p>
          <a:p>
            <a:pPr marL="457200" lvl="0" indent="-457200" algn="l" rtl="0">
              <a:buFont typeface="+mj-lt"/>
              <a:buAutoNum type="arabicPeriod"/>
            </a:pPr>
            <a:r>
              <a:rPr lang="en-US" dirty="0"/>
              <a:t>a higher risk of getting sick and taking longer to heal</a:t>
            </a:r>
          </a:p>
          <a:p>
            <a:pPr marL="457200" lvl="0" indent="-457200" algn="l" rtl="0">
              <a:buFont typeface="+mj-lt"/>
              <a:buAutoNum type="arabicPeriod"/>
            </a:pPr>
            <a:r>
              <a:rPr lang="en-US" dirty="0"/>
              <a:t>longer healing time for wounds</a:t>
            </a:r>
          </a:p>
          <a:p>
            <a:pPr marL="457200" lvl="0" indent="-457200" algn="l" rtl="0">
              <a:buFont typeface="+mj-lt"/>
              <a:buAutoNum type="arabicPeriod"/>
            </a:pPr>
            <a:r>
              <a:rPr lang="en-US" dirty="0"/>
              <a:t>a higher risk of complications after surgery</a:t>
            </a:r>
          </a:p>
          <a:p>
            <a:pPr marL="457200" lvl="0" indent="-457200" algn="l" rtl="0">
              <a:buFont typeface="+mj-lt"/>
              <a:buAutoNum type="arabicPeriod"/>
            </a:pPr>
            <a:r>
              <a:rPr lang="en-US" dirty="0"/>
              <a:t>Eventually, a person may also experience difficulty breathing and </a:t>
            </a:r>
            <a:r>
              <a:rPr lang="en-US" dirty="0">
                <a:hlinkClick r:id="rId5" tooltip="Congestive heart failure: What you need to know"/>
              </a:rPr>
              <a:t>heart failure</a:t>
            </a:r>
            <a:r>
              <a:rPr lang="en-US" dirty="0"/>
              <a:t>.</a:t>
            </a:r>
          </a:p>
          <a:p>
            <a:pPr marL="0" indent="0" algn="l">
              <a:buNone/>
            </a:pPr>
            <a:endParaRPr lang="ar-SA" dirty="0"/>
          </a:p>
        </p:txBody>
      </p:sp>
    </p:spTree>
    <p:extLst>
      <p:ext uri="{BB962C8B-B14F-4D97-AF65-F5344CB8AC3E}">
        <p14:creationId xmlns:p14="http://schemas.microsoft.com/office/powerpoint/2010/main" val="7085576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913288" y="499532"/>
            <a:ext cx="10639956" cy="5404557"/>
          </a:xfrm>
        </p:spPr>
        <p:txBody>
          <a:bodyPr/>
          <a:lstStyle/>
          <a:p>
            <a:pPr marL="0" indent="0" algn="l" rtl="0">
              <a:buNone/>
            </a:pPr>
            <a:r>
              <a:rPr lang="en-US" b="1" i="1" u="sng" dirty="0"/>
              <a:t>In children, </a:t>
            </a:r>
            <a:r>
              <a:rPr lang="en-US" b="1" i="1" u="sng" dirty="0">
                <a:hlinkClick r:id="rId2"/>
              </a:rPr>
              <a:t>there may be</a:t>
            </a:r>
            <a:r>
              <a:rPr lang="en-US" b="1" i="1" u="sng" dirty="0"/>
              <a:t>:</a:t>
            </a:r>
            <a:endParaRPr lang="en-US" dirty="0"/>
          </a:p>
          <a:p>
            <a:pPr marL="0" lvl="0" indent="0" algn="l" rtl="0">
              <a:buNone/>
            </a:pPr>
            <a:r>
              <a:rPr lang="en-US" dirty="0"/>
              <a:t>a lack of growth and low </a:t>
            </a:r>
            <a:r>
              <a:rPr lang="en-US" dirty="0">
                <a:hlinkClick r:id="rId3" tooltip="How Much Should I Weigh?"/>
              </a:rPr>
              <a:t>body weight</a:t>
            </a:r>
            <a:endParaRPr lang="en-US" dirty="0"/>
          </a:p>
          <a:p>
            <a:pPr marL="0" lvl="0" indent="0" algn="l" rtl="0">
              <a:buNone/>
            </a:pPr>
            <a:r>
              <a:rPr lang="en-US" dirty="0"/>
              <a:t>tiredness and a lack of energy</a:t>
            </a:r>
          </a:p>
          <a:p>
            <a:pPr marL="0" lvl="0" indent="0" algn="l" rtl="0">
              <a:buNone/>
            </a:pPr>
            <a:r>
              <a:rPr lang="en-US" dirty="0"/>
              <a:t>irritability and </a:t>
            </a:r>
            <a:r>
              <a:rPr lang="en-US" dirty="0">
                <a:hlinkClick r:id="rId4" tooltip="What is Anxiety?"/>
              </a:rPr>
              <a:t>anxiety</a:t>
            </a:r>
            <a:endParaRPr lang="en-US" dirty="0"/>
          </a:p>
          <a:p>
            <a:pPr marL="0" lvl="0" indent="0" algn="l" rtl="0">
              <a:buNone/>
            </a:pPr>
            <a:r>
              <a:rPr lang="en-US" dirty="0"/>
              <a:t>slow behavioral and intellectual development, possibly resulting in learning difficulties</a:t>
            </a:r>
          </a:p>
          <a:p>
            <a:pPr marL="0" indent="0" algn="l">
              <a:buNone/>
            </a:pPr>
            <a:endParaRPr lang="ar-SA" dirty="0"/>
          </a:p>
        </p:txBody>
      </p:sp>
    </p:spTree>
    <p:extLst>
      <p:ext uri="{BB962C8B-B14F-4D97-AF65-F5344CB8AC3E}">
        <p14:creationId xmlns:p14="http://schemas.microsoft.com/office/powerpoint/2010/main" val="474056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1722" y="224741"/>
            <a:ext cx="10891777" cy="6453851"/>
          </a:xfrm>
        </p:spPr>
        <p:txBody>
          <a:bodyPr/>
          <a:lstStyle/>
          <a:p>
            <a:pPr algn="l" rtl="0"/>
            <a:r>
              <a:rPr lang="en-US" sz="6000" b="1" i="1" u="sng" dirty="0"/>
              <a:t>Diagnosis</a:t>
            </a:r>
            <a:endParaRPr lang="en-US" sz="6000" dirty="0"/>
          </a:p>
          <a:p>
            <a:pPr lvl="0" algn="l" rtl="0"/>
            <a:r>
              <a:rPr lang="en-US" dirty="0"/>
              <a:t>If a person shows or notices any signs of malnutrition, the first step will be to find out </a:t>
            </a:r>
            <a:r>
              <a:rPr lang="en-US" dirty="0" err="1"/>
              <a:t>why.If</a:t>
            </a:r>
            <a:r>
              <a:rPr lang="en-US" dirty="0"/>
              <a:t> a doctor suspects Crohn’s disease, celiac disease, or another condition, they may carry out </a:t>
            </a:r>
            <a:r>
              <a:rPr lang="en-US" dirty="0">
                <a:hlinkClick r:id="rId2"/>
              </a:rPr>
              <a:t>laboratory tests</a:t>
            </a:r>
            <a:r>
              <a:rPr lang="en-US" dirty="0"/>
              <a:t> to confirm a diagnosis. Treating these conditions can improve a person’s nutritional status.</a:t>
            </a:r>
          </a:p>
          <a:p>
            <a:pPr lvl="0" algn="l" rtl="0"/>
            <a:r>
              <a:rPr lang="en-US" dirty="0"/>
              <a:t>They may also carry out the following:-</a:t>
            </a:r>
          </a:p>
          <a:p>
            <a:pPr lvl="0" algn="l" rtl="0"/>
            <a:r>
              <a:rPr lang="en-US" dirty="0"/>
              <a:t>blood tests for general screening and monitoring</a:t>
            </a:r>
          </a:p>
          <a:p>
            <a:pPr algn="l" rtl="0"/>
            <a:r>
              <a:rPr lang="en-US" dirty="0"/>
              <a:t>tests for specific nutrients, such as iron or vitamins</a:t>
            </a:r>
          </a:p>
          <a:p>
            <a:pPr lvl="0" algn="l" rtl="0"/>
            <a:r>
              <a:rPr lang="en-US" dirty="0"/>
              <a:t>pre albumin tests, as malnutrition commonly affects levels of this protein</a:t>
            </a:r>
          </a:p>
          <a:p>
            <a:pPr lvl="0" algn="l" rtl="0"/>
            <a:r>
              <a:rPr lang="en-US" dirty="0"/>
              <a:t>albumin tests, which may indicate liver or kidney disease</a:t>
            </a:r>
          </a:p>
          <a:p>
            <a:pPr algn="l" rtl="0"/>
            <a:r>
              <a:rPr lang="en-US" dirty="0"/>
              <a:t> </a:t>
            </a:r>
          </a:p>
          <a:p>
            <a:pPr algn="l"/>
            <a:endParaRPr lang="ar-SA" dirty="0"/>
          </a:p>
        </p:txBody>
      </p:sp>
    </p:spTree>
    <p:extLst>
      <p:ext uri="{BB962C8B-B14F-4D97-AF65-F5344CB8AC3E}">
        <p14:creationId xmlns:p14="http://schemas.microsoft.com/office/powerpoint/2010/main" val="1491444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98173" y="155292"/>
            <a:ext cx="10923751" cy="6453852"/>
          </a:xfrm>
        </p:spPr>
        <p:txBody>
          <a:bodyPr/>
          <a:lstStyle/>
          <a:p>
            <a:pPr marL="0" indent="0" algn="l" rtl="0">
              <a:buNone/>
            </a:pPr>
            <a:r>
              <a:rPr lang="en-US" sz="4000" b="1" i="1" u="sng" dirty="0"/>
              <a:t>Treatment</a:t>
            </a:r>
            <a:endParaRPr lang="en-US" sz="4000" dirty="0"/>
          </a:p>
          <a:p>
            <a:pPr marL="0" indent="0" algn="l" rtl="0">
              <a:buNone/>
            </a:pPr>
            <a:r>
              <a:rPr lang="en-US" dirty="0"/>
              <a:t>If a doctor diagnoses malnutrition, they will make a treatment plan for the person. The person may also need to meet with a nutritionist and other healthcare </a:t>
            </a:r>
            <a:r>
              <a:rPr lang="en-US" dirty="0" err="1"/>
              <a:t>providers.Treatment</a:t>
            </a:r>
            <a:r>
              <a:rPr lang="en-US" dirty="0"/>
              <a:t> will depend on the severity of the malnutrition and the presence of any other underlying conditions or complications.</a:t>
            </a:r>
          </a:p>
          <a:p>
            <a:pPr marL="0" indent="0" algn="l" rtl="0">
              <a:buNone/>
            </a:pPr>
            <a:r>
              <a:rPr lang="en-US" dirty="0"/>
              <a:t>It may </a:t>
            </a:r>
            <a:r>
              <a:rPr lang="en-US" dirty="0">
                <a:hlinkClick r:id="rId2"/>
              </a:rPr>
              <a:t>include</a:t>
            </a:r>
            <a:r>
              <a:rPr lang="en-US" dirty="0"/>
              <a:t>:</a:t>
            </a:r>
          </a:p>
          <a:p>
            <a:pPr marL="457200" lvl="0" indent="-457200" algn="l" rtl="0">
              <a:buFont typeface="+mj-lt"/>
              <a:buAutoNum type="arabicPeriod"/>
            </a:pPr>
            <a:r>
              <a:rPr lang="en-US" dirty="0"/>
              <a:t>ongoing screening and monitoring</a:t>
            </a:r>
          </a:p>
          <a:p>
            <a:pPr marL="457200" lvl="0" indent="-457200" algn="l" rtl="0">
              <a:buFont typeface="+mj-lt"/>
              <a:buAutoNum type="arabicPeriod"/>
            </a:pPr>
            <a:r>
              <a:rPr lang="en-US" dirty="0"/>
              <a:t>making a dietary plan, which might include taking supplements</a:t>
            </a:r>
          </a:p>
          <a:p>
            <a:pPr marL="457200" lvl="0" indent="-457200" algn="l" rtl="0">
              <a:buFont typeface="+mj-lt"/>
              <a:buAutoNum type="arabicPeriod"/>
            </a:pPr>
            <a:r>
              <a:rPr lang="en-US" dirty="0"/>
              <a:t>treating specific symptoms, such as nausea</a:t>
            </a:r>
          </a:p>
          <a:p>
            <a:pPr marL="457200" lvl="0" indent="-457200" algn="l" rtl="0">
              <a:buFont typeface="+mj-lt"/>
              <a:buAutoNum type="arabicPeriod"/>
            </a:pPr>
            <a:r>
              <a:rPr lang="en-US" dirty="0"/>
              <a:t>treating any infections that may be present</a:t>
            </a:r>
          </a:p>
          <a:p>
            <a:pPr marL="457200" lvl="0" indent="-457200" algn="l" rtl="0">
              <a:buFont typeface="+mj-lt"/>
              <a:buAutoNum type="arabicPeriod"/>
            </a:pPr>
            <a:r>
              <a:rPr lang="en-US" dirty="0"/>
              <a:t>checking for any mouth or swallowing problems</a:t>
            </a:r>
          </a:p>
          <a:p>
            <a:pPr marL="457200" lvl="0" indent="-457200" algn="l" rtl="0">
              <a:buFont typeface="+mj-lt"/>
              <a:buAutoNum type="arabicPeriod"/>
            </a:pPr>
            <a:r>
              <a:rPr lang="en-US" dirty="0"/>
              <a:t>suggesting alternative eating utensils</a:t>
            </a:r>
          </a:p>
          <a:p>
            <a:pPr marL="457200" indent="-457200" algn="l">
              <a:buFont typeface="+mj-lt"/>
              <a:buAutoNum type="arabicPeriod"/>
            </a:pPr>
            <a:endParaRPr lang="ar-SA" dirty="0"/>
          </a:p>
        </p:txBody>
      </p:sp>
    </p:spTree>
    <p:extLst>
      <p:ext uri="{BB962C8B-B14F-4D97-AF65-F5344CB8AC3E}">
        <p14:creationId xmlns:p14="http://schemas.microsoft.com/office/powerpoint/2010/main" val="19426345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6446" y="132143"/>
            <a:ext cx="10891777" cy="6500151"/>
          </a:xfrm>
        </p:spPr>
        <p:txBody>
          <a:bodyPr/>
          <a:lstStyle/>
          <a:p>
            <a:pPr marL="0" indent="0" algn="l" rtl="0">
              <a:buNone/>
            </a:pPr>
            <a:r>
              <a:rPr lang="en-US" sz="3200" u="sng" dirty="0"/>
              <a:t>In severe cases, a person may need to:</a:t>
            </a:r>
            <a:endParaRPr lang="en-US" sz="3200" dirty="0"/>
          </a:p>
          <a:p>
            <a:pPr lvl="0" algn="l" rtl="0"/>
            <a:r>
              <a:rPr lang="en-US" dirty="0"/>
              <a:t>spend time in the hospital</a:t>
            </a:r>
          </a:p>
          <a:p>
            <a:pPr lvl="0" algn="l" rtl="0"/>
            <a:r>
              <a:rPr lang="en-US" dirty="0"/>
              <a:t>gradually start taking in nutrients over a number of days</a:t>
            </a:r>
          </a:p>
          <a:p>
            <a:pPr lvl="0" algn="l" rtl="0"/>
            <a:r>
              <a:rPr lang="en-US" dirty="0"/>
              <a:t>receive nutrients such as </a:t>
            </a:r>
            <a:r>
              <a:rPr lang="en-US" dirty="0">
                <a:hlinkClick r:id="rId2" tooltip="Everything you need to know about potassium"/>
              </a:rPr>
              <a:t>potassium</a:t>
            </a:r>
            <a:r>
              <a:rPr lang="en-US" dirty="0"/>
              <a:t> and </a:t>
            </a:r>
            <a:r>
              <a:rPr lang="en-US" dirty="0">
                <a:hlinkClick r:id="rId3" tooltip="Why is calcium good, and which foods contain it?"/>
              </a:rPr>
              <a:t>calcium</a:t>
            </a:r>
            <a:r>
              <a:rPr lang="en-US" dirty="0"/>
              <a:t> intravenously</a:t>
            </a:r>
          </a:p>
          <a:p>
            <a:pPr algn="l" rtl="0"/>
            <a:r>
              <a:rPr lang="en-US" dirty="0"/>
              <a:t>The person’s healthcare team will continue to monitor them to ensure that they are getting the </a:t>
            </a:r>
            <a:r>
              <a:rPr lang="en-US" dirty="0">
                <a:hlinkClick r:id="rId4" tooltip="What is nutrition, and why does it matter?"/>
              </a:rPr>
              <a:t>nutrition</a:t>
            </a:r>
            <a:r>
              <a:rPr lang="en-US" dirty="0"/>
              <a:t> they need.</a:t>
            </a:r>
          </a:p>
          <a:p>
            <a:pPr algn="l"/>
            <a:endParaRPr lang="ar-SA" dirty="0"/>
          </a:p>
        </p:txBody>
      </p:sp>
    </p:spTree>
    <p:extLst>
      <p:ext uri="{BB962C8B-B14F-4D97-AF65-F5344CB8AC3E}">
        <p14:creationId xmlns:p14="http://schemas.microsoft.com/office/powerpoint/2010/main" val="1039130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75024" y="236316"/>
            <a:ext cx="10935325" cy="6349679"/>
          </a:xfrm>
        </p:spPr>
        <p:txBody>
          <a:bodyPr/>
          <a:lstStyle/>
          <a:p>
            <a:pPr marL="0" indent="0" algn="l" rtl="0">
              <a:buNone/>
            </a:pPr>
            <a:r>
              <a:rPr lang="en-US" sz="4000" b="1" i="1" u="sng" dirty="0"/>
              <a:t>Prevention of malnutrition:-</a:t>
            </a:r>
            <a:endParaRPr lang="en-US" sz="4000" dirty="0"/>
          </a:p>
          <a:p>
            <a:pPr algn="l" rtl="0"/>
            <a:r>
              <a:rPr lang="en-US" dirty="0"/>
              <a:t>To prevent malnutrition, people need to consume a range of nutrients from a variety of food types.</a:t>
            </a:r>
          </a:p>
          <a:p>
            <a:pPr algn="l" rtl="0"/>
            <a:r>
              <a:rPr lang="en-US" dirty="0"/>
              <a:t>Older adults, young children, people with severe or chronic illness, and others may need additional care to ensure that they obtain the nutrients they need.</a:t>
            </a:r>
          </a:p>
          <a:p>
            <a:pPr algn="l" rtl="0"/>
            <a:r>
              <a:rPr lang="en-US" dirty="0"/>
              <a:t>Anyone who starts to show signs of malnutrition or undernutrition should see a doctor for a diagnosis and treatment.</a:t>
            </a:r>
          </a:p>
          <a:p>
            <a:pPr marL="0" indent="0" algn="l">
              <a:buNone/>
            </a:pPr>
            <a:endParaRPr lang="ar-SA" dirty="0"/>
          </a:p>
        </p:txBody>
      </p:sp>
    </p:spTree>
    <p:extLst>
      <p:ext uri="{BB962C8B-B14F-4D97-AF65-F5344CB8AC3E}">
        <p14:creationId xmlns:p14="http://schemas.microsoft.com/office/powerpoint/2010/main" val="1967199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90798" y="375355"/>
            <a:ext cx="10018713" cy="6081889"/>
          </a:xfrm>
        </p:spPr>
        <p:txBody>
          <a:bodyPr/>
          <a:lstStyle/>
          <a:p>
            <a:pPr marL="0" indent="0" algn="l" rtl="0">
              <a:buNone/>
            </a:pPr>
            <a:r>
              <a:rPr lang="en-US" sz="4000" b="1" i="1" u="sng" dirty="0"/>
              <a:t>Nutrition education</a:t>
            </a:r>
            <a:endParaRPr lang="en-US" sz="4000" dirty="0"/>
          </a:p>
          <a:p>
            <a:pPr marL="0" indent="0" algn="l" rtl="0">
              <a:buNone/>
            </a:pPr>
            <a:r>
              <a:rPr lang="en-US" dirty="0"/>
              <a:t>People can be educated on:-</a:t>
            </a:r>
          </a:p>
          <a:p>
            <a:pPr marL="457200" lvl="0" indent="-457200" algn="l" rtl="0">
              <a:buFont typeface="+mj-lt"/>
              <a:buAutoNum type="arabicPeriod"/>
            </a:pPr>
            <a:r>
              <a:rPr lang="en-US" dirty="0"/>
              <a:t>The nutritional quality of common foods</a:t>
            </a:r>
          </a:p>
          <a:p>
            <a:pPr marL="457200" lvl="0" indent="-457200" algn="l" rtl="0">
              <a:buFont typeface="+mj-lt"/>
              <a:buAutoNum type="arabicPeriod"/>
            </a:pPr>
            <a:r>
              <a:rPr lang="en-US" dirty="0"/>
              <a:t>Importance and nutritional quality of various locally available and culturally accepted low cost foods</a:t>
            </a:r>
          </a:p>
          <a:p>
            <a:pPr marL="457200" lvl="0" indent="-457200" algn="l" rtl="0">
              <a:buFont typeface="+mj-lt"/>
              <a:buAutoNum type="arabicPeriod"/>
            </a:pPr>
            <a:r>
              <a:rPr lang="en-US" dirty="0"/>
              <a:t>Importance of exclusive breastfeeding for six months and continuing to breast feed up to two years or beyond.</a:t>
            </a:r>
          </a:p>
          <a:p>
            <a:pPr marL="457200" lvl="0" indent="-457200" algn="l" rtl="0">
              <a:buFont typeface="+mj-lt"/>
              <a:buAutoNum type="arabicPeriod"/>
            </a:pPr>
            <a:r>
              <a:rPr lang="en-US" dirty="0"/>
              <a:t>Importance of including milk, eggs, meat or pulses in sufficient quantities in the diet to enhance the net dietary protein value.</a:t>
            </a:r>
          </a:p>
          <a:p>
            <a:pPr marL="457200" lvl="0" indent="-457200" algn="l" rtl="0">
              <a:buFont typeface="+mj-lt"/>
              <a:buAutoNum type="arabicPeriod"/>
            </a:pPr>
            <a:r>
              <a:rPr lang="en-US" dirty="0"/>
              <a:t>Importance of feeding children and adults during illness</a:t>
            </a:r>
          </a:p>
          <a:p>
            <a:pPr marL="457200" lvl="0" indent="-457200" algn="l" rtl="0">
              <a:buFont typeface="+mj-lt"/>
              <a:buAutoNum type="arabicPeriod"/>
            </a:pPr>
            <a:r>
              <a:rPr lang="en-US" dirty="0"/>
              <a:t>Importance of immunizing their children and following proper sanitation in their day to day life.</a:t>
            </a:r>
          </a:p>
          <a:p>
            <a:pPr marL="457200" indent="-457200" algn="l">
              <a:buFont typeface="+mj-lt"/>
              <a:buAutoNum type="arabicPeriod"/>
            </a:pPr>
            <a:endParaRPr lang="ar-SA" dirty="0"/>
          </a:p>
        </p:txBody>
      </p:sp>
    </p:spTree>
    <p:extLst>
      <p:ext uri="{BB962C8B-B14F-4D97-AF65-F5344CB8AC3E}">
        <p14:creationId xmlns:p14="http://schemas.microsoft.com/office/powerpoint/2010/main" val="30685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4043" y="149577"/>
            <a:ext cx="10696401" cy="6578601"/>
          </a:xfrm>
        </p:spPr>
        <p:txBody>
          <a:bodyPr/>
          <a:lstStyle/>
          <a:p>
            <a:pPr marL="0" indent="0" algn="l" rtl="0">
              <a:buNone/>
            </a:pPr>
            <a:r>
              <a:rPr lang="en-US" sz="4000" b="1" i="1" u="sng" dirty="0"/>
              <a:t>Early detection of malnutrition and intervention</a:t>
            </a:r>
            <a:endParaRPr lang="en-US" sz="4000" dirty="0"/>
          </a:p>
          <a:p>
            <a:pPr lvl="0" algn="l" rtl="0"/>
            <a:endParaRPr lang="en-US" dirty="0" smtClean="0"/>
          </a:p>
          <a:p>
            <a:pPr lvl="0" algn="l" rtl="0"/>
            <a:r>
              <a:rPr lang="en-US" dirty="0" smtClean="0"/>
              <a:t>A </a:t>
            </a:r>
            <a:r>
              <a:rPr lang="en-US" dirty="0"/>
              <a:t>well recorded growth chart can detect malnutrition very early. </a:t>
            </a:r>
          </a:p>
          <a:p>
            <a:pPr lvl="0" algn="l" rtl="0"/>
            <a:r>
              <a:rPr lang="en-US" dirty="0"/>
              <a:t>If growth of the child is slowed or is arrested as shown by flat curve on the growth card, physician should be alerted and any hidden infection or any reason for nutritional deficiency must be evaluated and taken care of.</a:t>
            </a:r>
          </a:p>
          <a:p>
            <a:pPr lvl="0" algn="l" rtl="0"/>
            <a:r>
              <a:rPr lang="en-US" dirty="0"/>
              <a:t>If growth chart is not maintained, anthropometric indices like, weight, height mid arm circumference, and chest circumference etc. can be measured and used for evaluation of nutrition.</a:t>
            </a:r>
          </a:p>
          <a:p>
            <a:pPr algn="l"/>
            <a:endParaRPr lang="ar-SA" dirty="0"/>
          </a:p>
        </p:txBody>
      </p:sp>
    </p:spTree>
    <p:extLst>
      <p:ext uri="{BB962C8B-B14F-4D97-AF65-F5344CB8AC3E}">
        <p14:creationId xmlns:p14="http://schemas.microsoft.com/office/powerpoint/2010/main" val="3468844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406401"/>
            <a:ext cx="10018713" cy="5384800"/>
          </a:xfrm>
        </p:spPr>
        <p:txBody>
          <a:bodyPr/>
          <a:lstStyle/>
          <a:p>
            <a:pPr marL="0" indent="0" algn="l" rtl="0">
              <a:buNone/>
            </a:pPr>
            <a:r>
              <a:rPr lang="en-US" sz="4000" b="1" i="1" u="sng" dirty="0" smtClean="0"/>
              <a:t>Nutrition supplementation</a:t>
            </a:r>
            <a:endParaRPr lang="en-US" sz="4000" dirty="0" smtClean="0"/>
          </a:p>
          <a:p>
            <a:pPr marL="0" indent="0" algn="l" rtl="0">
              <a:buNone/>
            </a:pPr>
            <a:endParaRPr lang="en-US" dirty="0" smtClean="0"/>
          </a:p>
          <a:p>
            <a:pPr marL="0" indent="0" algn="l" rtl="0">
              <a:buNone/>
            </a:pPr>
            <a:r>
              <a:rPr lang="en-US" dirty="0" smtClean="0"/>
              <a:t>-</a:t>
            </a:r>
            <a:r>
              <a:rPr lang="en-US" dirty="0"/>
              <a:t>Usually, biologically vulnerable groups like pregnant women, infants, preschool going and school going children are targeted by various welfare measures conducted by the government. Calories, proteins and micronutrients like iron, vitamin A and zinc can be supplemented.</a:t>
            </a:r>
          </a:p>
          <a:p>
            <a:pPr marL="0" indent="0" algn="l">
              <a:buNone/>
            </a:pPr>
            <a:endParaRPr lang="ar-SA" dirty="0"/>
          </a:p>
        </p:txBody>
      </p:sp>
    </p:spTree>
    <p:extLst>
      <p:ext uri="{BB962C8B-B14F-4D97-AF65-F5344CB8AC3E}">
        <p14:creationId xmlns:p14="http://schemas.microsoft.com/office/powerpoint/2010/main" val="1109598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03688" y="736598"/>
            <a:ext cx="10357734" cy="5483580"/>
          </a:xfrm>
        </p:spPr>
        <p:txBody>
          <a:bodyPr>
            <a:normAutofit/>
          </a:bodyPr>
          <a:lstStyle/>
          <a:p>
            <a:pPr marL="0" indent="0" algn="l" rtl="0">
              <a:buNone/>
            </a:pPr>
            <a:r>
              <a:rPr lang="en-US" sz="3900" b="1" i="1" u="sng" dirty="0"/>
              <a:t>Objective of nutrition supplementation of infants and children includes</a:t>
            </a:r>
            <a:r>
              <a:rPr lang="en-US" sz="3900" i="1" u="sng" dirty="0"/>
              <a:t>:-</a:t>
            </a:r>
            <a:endParaRPr lang="en-US" sz="3900" dirty="0"/>
          </a:p>
          <a:p>
            <a:pPr marL="0" lvl="0" indent="0" algn="l" rtl="0">
              <a:buNone/>
            </a:pPr>
            <a:r>
              <a:rPr lang="en-US" dirty="0"/>
              <a:t>To treat and rehabilitate severely malnourished subjects .</a:t>
            </a:r>
          </a:p>
          <a:p>
            <a:pPr marL="0" lvl="0" indent="0" algn="l" rtl="0">
              <a:buNone/>
            </a:pPr>
            <a:r>
              <a:rPr lang="en-US" dirty="0"/>
              <a:t>Improve the general health and wellbeing of children, increase the resistance to infectious illnesses and thereby decrease morbidity.</a:t>
            </a:r>
          </a:p>
          <a:p>
            <a:pPr marL="0" lvl="0" indent="0" algn="l" rtl="0">
              <a:buNone/>
            </a:pPr>
            <a:r>
              <a:rPr lang="en-US" dirty="0"/>
              <a:t>Accelerate the physical growth and mental development of children.</a:t>
            </a:r>
          </a:p>
          <a:p>
            <a:pPr marL="0" lvl="0" indent="0" algn="l" rtl="0">
              <a:buNone/>
            </a:pPr>
            <a:r>
              <a:rPr lang="en-US" dirty="0"/>
              <a:t>Improve the academic performance and learning abilities of children.</a:t>
            </a:r>
          </a:p>
          <a:p>
            <a:pPr marL="0" indent="0" algn="l">
              <a:buNone/>
            </a:pPr>
            <a:endParaRPr lang="ar-SA" dirty="0"/>
          </a:p>
        </p:txBody>
      </p:sp>
    </p:spTree>
    <p:extLst>
      <p:ext uri="{BB962C8B-B14F-4D97-AF65-F5344CB8AC3E}">
        <p14:creationId xmlns:p14="http://schemas.microsoft.com/office/powerpoint/2010/main" val="665567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2444" y="259645"/>
            <a:ext cx="10927291" cy="6344355"/>
          </a:xfrm>
        </p:spPr>
        <p:txBody>
          <a:bodyPr>
            <a:normAutofit fontScale="90000"/>
          </a:bodyPr>
          <a:lstStyle/>
          <a:p>
            <a:pPr algn="l" rtl="0"/>
            <a:r>
              <a:rPr lang="en-US" dirty="0"/>
              <a:t/>
            </a:r>
            <a:br>
              <a:rPr lang="en-US" dirty="0"/>
            </a:br>
            <a:r>
              <a:rPr lang="en-US" sz="4400" b="1" u="sng" dirty="0"/>
              <a:t>Introduction</a:t>
            </a:r>
            <a:r>
              <a:rPr lang="en-US" dirty="0"/>
              <a:t/>
            </a:r>
            <a:br>
              <a:rPr lang="en-US" dirty="0"/>
            </a:br>
            <a:r>
              <a:rPr lang="en-US" dirty="0"/>
              <a:t>       </a:t>
            </a:r>
            <a:r>
              <a:rPr lang="en-US" dirty="0" smtClean="0"/>
              <a:t>Around 1.9 </a:t>
            </a:r>
            <a:r>
              <a:rPr lang="en-US" dirty="0"/>
              <a:t>billion adults worldwide are overweight, while 462 million are underweight. An estimated 41 million children under the age of 5 years are overweight or obese, while some 159 million are stunted and 50 million are wasted. Adding to this burden are the 528 million or 29% of women of reproductive age around the world affected by anemia, for which approximately half would be amenable to iron supplementation.</a:t>
            </a:r>
            <a:br>
              <a:rPr lang="en-US" dirty="0"/>
            </a:br>
            <a:r>
              <a:rPr lang="en-US" dirty="0"/>
              <a:t> </a:t>
            </a:r>
            <a:br>
              <a:rPr lang="en-US" dirty="0"/>
            </a:br>
            <a:endParaRPr lang="ar-SA" dirty="0"/>
          </a:p>
        </p:txBody>
      </p:sp>
    </p:spTree>
    <p:extLst>
      <p:ext uri="{BB962C8B-B14F-4D97-AF65-F5344CB8AC3E}">
        <p14:creationId xmlns:p14="http://schemas.microsoft.com/office/powerpoint/2010/main" val="158974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24665" y="578555"/>
            <a:ext cx="10696402" cy="5856112"/>
          </a:xfrm>
        </p:spPr>
        <p:txBody>
          <a:bodyPr/>
          <a:lstStyle/>
          <a:p>
            <a:pPr algn="l" rtl="0"/>
            <a:r>
              <a:rPr lang="en-US" sz="3600" b="1" i="1" u="sng" dirty="0"/>
              <a:t>Objective of supplementing pregnant and lactating women include:-</a:t>
            </a:r>
            <a:endParaRPr lang="en-US" sz="3600" dirty="0"/>
          </a:p>
          <a:p>
            <a:pPr lvl="0" algn="l" rtl="0"/>
            <a:r>
              <a:rPr lang="en-US" dirty="0"/>
              <a:t>Preventing anemia in the mother thus improving her health and the pregnancy outcome.</a:t>
            </a:r>
          </a:p>
          <a:p>
            <a:pPr lvl="0" algn="l" rtl="0"/>
            <a:r>
              <a:rPr lang="en-US" dirty="0"/>
              <a:t>Improving calorie intake and prevent low birth weight baby, thus breaking the vicious cycle of intergenerational cycle of growth failure.</a:t>
            </a:r>
          </a:p>
          <a:p>
            <a:pPr lvl="0" algn="l" rtl="0"/>
            <a:r>
              <a:rPr lang="en-US" dirty="0"/>
              <a:t>Supplementing calcium to prevent osteoporosis.</a:t>
            </a:r>
          </a:p>
          <a:p>
            <a:pPr algn="l"/>
            <a:endParaRPr lang="ar-SA" dirty="0"/>
          </a:p>
        </p:txBody>
      </p:sp>
    </p:spTree>
    <p:extLst>
      <p:ext uri="{BB962C8B-B14F-4D97-AF65-F5344CB8AC3E}">
        <p14:creationId xmlns:p14="http://schemas.microsoft.com/office/powerpoint/2010/main" val="28968378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5643" y="341488"/>
            <a:ext cx="10018713" cy="6127045"/>
          </a:xfrm>
        </p:spPr>
        <p:txBody>
          <a:bodyPr>
            <a:normAutofit fontScale="92500" lnSpcReduction="20000"/>
          </a:bodyPr>
          <a:lstStyle/>
          <a:p>
            <a:pPr marL="0" indent="0" algn="ctr" rtl="0">
              <a:buNone/>
            </a:pPr>
            <a:r>
              <a:rPr lang="en-US" sz="5200" b="1" i="1" u="sng" dirty="0"/>
              <a:t>Obesity</a:t>
            </a:r>
            <a:endParaRPr lang="en-US" sz="5200" dirty="0"/>
          </a:p>
          <a:p>
            <a:pPr marL="0" indent="0" algn="l" rtl="0">
              <a:buNone/>
            </a:pPr>
            <a:r>
              <a:rPr lang="en-US" dirty="0"/>
              <a:t>Defined as: body weight more than 20% above ideal weight for height.</a:t>
            </a:r>
          </a:p>
          <a:p>
            <a:pPr marL="0" indent="0" algn="l" rtl="0">
              <a:buNone/>
            </a:pPr>
            <a:r>
              <a:rPr lang="en-US" b="1" dirty="0"/>
              <a:t>OR</a:t>
            </a:r>
            <a:endParaRPr lang="en-US" dirty="0"/>
          </a:p>
          <a:p>
            <a:pPr marL="0" indent="0" algn="l" rtl="0">
              <a:buNone/>
            </a:pPr>
            <a:r>
              <a:rPr lang="en-US" dirty="0"/>
              <a:t>An accumulation of excess body weight, this excess weight don’t cause only by fat gain only but also due to gain in water.</a:t>
            </a:r>
          </a:p>
          <a:p>
            <a:pPr marL="0" indent="0" algn="l" rtl="0">
              <a:buNone/>
            </a:pPr>
            <a:r>
              <a:rPr lang="en-US" b="1" dirty="0"/>
              <a:t>OR</a:t>
            </a:r>
            <a:endParaRPr lang="en-US" dirty="0"/>
          </a:p>
          <a:p>
            <a:pPr marL="0" indent="0" algn="l">
              <a:buNone/>
            </a:pPr>
            <a:r>
              <a:rPr lang="en-US" dirty="0"/>
              <a:t>Obesity is a complex disease involving an excessive amount of body fat. </a:t>
            </a:r>
          </a:p>
          <a:p>
            <a:pPr marL="0" indent="0" algn="l" rtl="0">
              <a:buNone/>
            </a:pPr>
            <a:r>
              <a:rPr lang="en-US" dirty="0"/>
              <a:t> </a:t>
            </a:r>
          </a:p>
          <a:p>
            <a:pPr marL="0" indent="0" algn="l">
              <a:buNone/>
            </a:pPr>
            <a:r>
              <a:rPr lang="en-US" dirty="0"/>
              <a:t>-Has become epidemic problem worldwide. It is defined simply as an excessive or abnormal accumulation in adipose tissue to the extent that it may threat to health, it considered as second cause of illness and death after smoking. Obesity isn't just a cosmetic concern. It is a medical problem that increases your risk of other diseases and health problems, such as heart disease, diabetes, high blood pressure and certain cancers. </a:t>
            </a:r>
          </a:p>
          <a:p>
            <a:pPr marL="0" indent="0" algn="l" rtl="0">
              <a:buNone/>
            </a:pPr>
            <a:r>
              <a:rPr lang="en-US" dirty="0"/>
              <a:t> </a:t>
            </a:r>
          </a:p>
          <a:p>
            <a:pPr marL="0" indent="0" algn="l">
              <a:buNone/>
            </a:pPr>
            <a:endParaRPr lang="ar-SA" dirty="0"/>
          </a:p>
        </p:txBody>
      </p:sp>
    </p:spTree>
    <p:extLst>
      <p:ext uri="{BB962C8B-B14F-4D97-AF65-F5344CB8AC3E}">
        <p14:creationId xmlns:p14="http://schemas.microsoft.com/office/powerpoint/2010/main" val="2732341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29464" y="397932"/>
            <a:ext cx="10843157" cy="6352824"/>
          </a:xfrm>
        </p:spPr>
        <p:txBody>
          <a:bodyPr/>
          <a:lstStyle/>
          <a:p>
            <a:pPr marL="0" indent="0" algn="l" rtl="0">
              <a:buNone/>
            </a:pPr>
            <a:r>
              <a:rPr lang="en-US" b="1" i="1" u="sng" dirty="0"/>
              <a:t>WHO classifies Body Mass Index(BMI) according to the following:</a:t>
            </a:r>
            <a:endParaRPr lang="en-US" dirty="0"/>
          </a:p>
          <a:p>
            <a:pPr marL="0" lvl="0" indent="0" algn="l" rtl="0">
              <a:buNone/>
            </a:pPr>
            <a:r>
              <a:rPr lang="en-US" b="1" dirty="0"/>
              <a:t>Under weight (&lt; 18.5 kg/m2)</a:t>
            </a:r>
            <a:endParaRPr lang="en-US" dirty="0"/>
          </a:p>
          <a:p>
            <a:pPr marL="0" lvl="0" indent="0" algn="l" rtl="0">
              <a:buNone/>
            </a:pPr>
            <a:r>
              <a:rPr lang="en-US" b="1" dirty="0"/>
              <a:t>Healthy (18.5- 24.9 kg/m2)</a:t>
            </a:r>
            <a:endParaRPr lang="en-US" dirty="0"/>
          </a:p>
          <a:p>
            <a:pPr marL="0" lvl="0" indent="0" algn="l" rtl="0">
              <a:buNone/>
            </a:pPr>
            <a:r>
              <a:rPr lang="en-US" b="1" dirty="0"/>
              <a:t>Over weight (25- 29.9 kg/m2)</a:t>
            </a:r>
            <a:endParaRPr lang="en-US" dirty="0"/>
          </a:p>
          <a:p>
            <a:pPr marL="0" lvl="0" indent="0" algn="l" rtl="0">
              <a:buNone/>
            </a:pPr>
            <a:r>
              <a:rPr lang="en-US" b="1" dirty="0"/>
              <a:t>Obese class I (30-34.9 kg/m2)</a:t>
            </a:r>
            <a:endParaRPr lang="en-US" dirty="0"/>
          </a:p>
          <a:p>
            <a:pPr marL="0" lvl="0" indent="0" algn="l" rtl="0">
              <a:buNone/>
            </a:pPr>
            <a:r>
              <a:rPr lang="en-US" b="1" dirty="0"/>
              <a:t>Obese class II (35-39.9 kg/m2)</a:t>
            </a:r>
            <a:endParaRPr lang="en-US" dirty="0"/>
          </a:p>
          <a:p>
            <a:pPr marL="0" lvl="0" indent="0" algn="l" rtl="0">
              <a:buNone/>
            </a:pPr>
            <a:r>
              <a:rPr lang="en-US" b="1" dirty="0"/>
              <a:t>Obese class III (&gt; 40 kg/m2) or extreme obesity or morbidly obese.</a:t>
            </a:r>
            <a:endParaRPr lang="en-US" dirty="0"/>
          </a:p>
          <a:p>
            <a:pPr marL="0" indent="0" algn="l">
              <a:buNone/>
            </a:pPr>
            <a:r>
              <a:rPr lang="en-US" dirty="0"/>
              <a:t>-Obesity is diagnosed when your body mass index (BMI) is 30 or higher. </a:t>
            </a:r>
          </a:p>
          <a:p>
            <a:pPr marL="0" indent="0" algn="l">
              <a:buNone/>
            </a:pPr>
            <a:endParaRPr lang="ar-SA" dirty="0"/>
          </a:p>
        </p:txBody>
      </p:sp>
    </p:spTree>
    <p:extLst>
      <p:ext uri="{BB962C8B-B14F-4D97-AF65-F5344CB8AC3E}">
        <p14:creationId xmlns:p14="http://schemas.microsoft.com/office/powerpoint/2010/main" val="2950398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7600" y="135467"/>
            <a:ext cx="10385423" cy="6558844"/>
          </a:xfrm>
        </p:spPr>
        <p:txBody>
          <a:bodyPr/>
          <a:lstStyle/>
          <a:p>
            <a:pPr marL="0" indent="0" algn="l" rtl="0">
              <a:buNone/>
            </a:pPr>
            <a:r>
              <a:rPr lang="en-US" b="1" dirty="0"/>
              <a:t> </a:t>
            </a:r>
            <a:endParaRPr lang="en-US" dirty="0"/>
          </a:p>
          <a:p>
            <a:pPr marL="0" indent="0" algn="l" rtl="0">
              <a:buNone/>
            </a:pPr>
            <a:r>
              <a:rPr lang="en-US" sz="3200" b="1" i="1" u="sng" dirty="0"/>
              <a:t>Causes of obesity</a:t>
            </a:r>
            <a:endParaRPr lang="en-US" sz="3200" dirty="0"/>
          </a:p>
          <a:p>
            <a:pPr marL="0" indent="0" algn="l">
              <a:buNone/>
            </a:pPr>
            <a:r>
              <a:rPr lang="en-US" dirty="0"/>
              <a:t>Common specific causes of obesity include:</a:t>
            </a:r>
          </a:p>
          <a:p>
            <a:pPr marL="457200" lvl="0" indent="-457200" algn="l" rtl="0">
              <a:buFont typeface="+mj-lt"/>
              <a:buAutoNum type="arabicPeriod"/>
            </a:pPr>
            <a:r>
              <a:rPr lang="en-US" dirty="0"/>
              <a:t>eating a poor diet of foods high in fats and calories</a:t>
            </a:r>
          </a:p>
          <a:p>
            <a:pPr marL="457200" lvl="0" indent="-457200" algn="l" rtl="0">
              <a:buFont typeface="+mj-lt"/>
              <a:buAutoNum type="arabicPeriod"/>
            </a:pPr>
            <a:r>
              <a:rPr lang="en-US" dirty="0"/>
              <a:t>having a sedentary (inactive) lifestyle</a:t>
            </a:r>
          </a:p>
          <a:p>
            <a:pPr marL="457200" lvl="0" indent="-457200" algn="l" rtl="0">
              <a:buFont typeface="+mj-lt"/>
              <a:buAutoNum type="arabicPeriod"/>
            </a:pPr>
            <a:r>
              <a:rPr lang="en-US" dirty="0"/>
              <a:t>not sleeping enough, which can lead to hormonal changes that make you feel hungrier and crave certain high-calorie foods</a:t>
            </a:r>
          </a:p>
          <a:p>
            <a:pPr marL="457200" lvl="0" indent="-457200" algn="l" rtl="0">
              <a:buFont typeface="+mj-lt"/>
              <a:buAutoNum type="arabicPeriod"/>
            </a:pPr>
            <a:r>
              <a:rPr lang="en-US" dirty="0"/>
              <a:t>genetics, which can affect how your body processes food into energy and how fat is stored</a:t>
            </a:r>
          </a:p>
          <a:p>
            <a:pPr marL="457200" lvl="0" indent="-457200" algn="l" rtl="0">
              <a:buFont typeface="+mj-lt"/>
              <a:buAutoNum type="arabicPeriod"/>
            </a:pPr>
            <a:r>
              <a:rPr lang="en-US" dirty="0"/>
              <a:t>growing older, which can lead to less muscle mass and a slower metabolic rate, making it easier to gain weight</a:t>
            </a:r>
          </a:p>
          <a:p>
            <a:pPr marL="457200" lvl="0" indent="-457200" algn="l" rtl="0">
              <a:buFont typeface="+mj-lt"/>
              <a:buAutoNum type="arabicPeriod"/>
            </a:pPr>
            <a:r>
              <a:rPr lang="en-US" dirty="0"/>
              <a:t>pregnancy (weight gained during pregnancy can be difficult to lose and may eventually lead to obesity)</a:t>
            </a:r>
          </a:p>
          <a:p>
            <a:pPr marL="0" indent="0" algn="l">
              <a:buNone/>
            </a:pPr>
            <a:endParaRPr lang="ar-SA" dirty="0"/>
          </a:p>
        </p:txBody>
      </p:sp>
    </p:spTree>
    <p:extLst>
      <p:ext uri="{BB962C8B-B14F-4D97-AF65-F5344CB8AC3E}">
        <p14:creationId xmlns:p14="http://schemas.microsoft.com/office/powerpoint/2010/main" val="34825106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27866" y="431799"/>
            <a:ext cx="10685112" cy="6318956"/>
          </a:xfrm>
        </p:spPr>
        <p:txBody>
          <a:bodyPr/>
          <a:lstStyle/>
          <a:p>
            <a:pPr marL="0" lvl="0" indent="0" algn="l" rtl="0">
              <a:buNone/>
            </a:pPr>
            <a:r>
              <a:rPr lang="en-US" dirty="0" smtClean="0"/>
              <a:t>7-Certain </a:t>
            </a:r>
            <a:r>
              <a:rPr lang="en-US" dirty="0"/>
              <a:t>medical conditions may also lead to weight gain. These include:</a:t>
            </a:r>
          </a:p>
          <a:p>
            <a:pPr algn="l" rtl="0"/>
            <a:r>
              <a:rPr lang="en-US" dirty="0">
                <a:solidFill>
                  <a:schemeClr val="tx2"/>
                </a:solidFill>
                <a:hlinkClick r:id="rId2"/>
              </a:rPr>
              <a:t>polycystic ovary syndrome (PCOS)</a:t>
            </a:r>
            <a:r>
              <a:rPr lang="en-US" dirty="0">
                <a:solidFill>
                  <a:schemeClr val="tx2"/>
                </a:solidFill>
              </a:rPr>
              <a:t>: </a:t>
            </a:r>
            <a:r>
              <a:rPr lang="en-US" dirty="0"/>
              <a:t>a condition that causes an imbalance of female reproductive hormones.</a:t>
            </a:r>
          </a:p>
          <a:p>
            <a:pPr algn="l" rtl="0"/>
            <a:r>
              <a:rPr lang="en-US" dirty="0" err="1"/>
              <a:t>Prader</a:t>
            </a:r>
            <a:r>
              <a:rPr lang="en-US" dirty="0"/>
              <a:t>-Willi syndrome: a rare condition that an individual is born with which causes excessive hunger.</a:t>
            </a:r>
          </a:p>
          <a:p>
            <a:pPr algn="l" rtl="0"/>
            <a:r>
              <a:rPr lang="en-US" dirty="0">
                <a:hlinkClick r:id="rId3"/>
              </a:rPr>
              <a:t>Cushing syndrome</a:t>
            </a:r>
            <a:r>
              <a:rPr lang="en-US" dirty="0"/>
              <a:t>: a condition caused by having an excessive amount of the hormone cortisol in your system</a:t>
            </a:r>
          </a:p>
          <a:p>
            <a:pPr algn="l" rtl="0"/>
            <a:r>
              <a:rPr lang="en-US" dirty="0">
                <a:hlinkClick r:id="rId4"/>
              </a:rPr>
              <a:t>hypothyroidism (underactive thyroid)</a:t>
            </a:r>
            <a:r>
              <a:rPr lang="en-US" dirty="0"/>
              <a:t>: a condition in which the thyroid gland doesn’t produce enough of certain important hormones</a:t>
            </a:r>
          </a:p>
          <a:p>
            <a:pPr algn="l" rtl="0"/>
            <a:r>
              <a:rPr lang="en-US" dirty="0">
                <a:hlinkClick r:id="rId5"/>
              </a:rPr>
              <a:t>osteoarthritis</a:t>
            </a:r>
            <a:r>
              <a:rPr lang="en-US" dirty="0"/>
              <a:t> (and other conditions that cause pain that may lead to inactivity)</a:t>
            </a:r>
          </a:p>
          <a:p>
            <a:pPr marL="0" indent="0" algn="l">
              <a:buNone/>
            </a:pPr>
            <a:endParaRPr lang="ar-SA" dirty="0"/>
          </a:p>
        </p:txBody>
      </p:sp>
    </p:spTree>
    <p:extLst>
      <p:ext uri="{BB962C8B-B14F-4D97-AF65-F5344CB8AC3E}">
        <p14:creationId xmlns:p14="http://schemas.microsoft.com/office/powerpoint/2010/main" val="25815105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66620" y="341488"/>
            <a:ext cx="10018713" cy="6386690"/>
          </a:xfrm>
        </p:spPr>
        <p:txBody>
          <a:bodyPr/>
          <a:lstStyle/>
          <a:p>
            <a:pPr marL="0" indent="0" algn="l" rtl="0">
              <a:buNone/>
            </a:pPr>
            <a:r>
              <a:rPr lang="en-US" sz="4000" b="1" i="1" u="sng" dirty="0"/>
              <a:t>Risk factors</a:t>
            </a:r>
            <a:endParaRPr lang="en-US" sz="4000" dirty="0"/>
          </a:p>
          <a:p>
            <a:pPr marL="0" indent="0" algn="l" rtl="0">
              <a:buNone/>
            </a:pPr>
            <a:r>
              <a:rPr lang="en-US" dirty="0"/>
              <a:t>Obesity usually results from a combination of causes and contributing factors:</a:t>
            </a:r>
          </a:p>
          <a:p>
            <a:pPr marL="0" indent="0" algn="l" rtl="0">
              <a:buNone/>
            </a:pPr>
            <a:r>
              <a:rPr lang="en-US" b="1" dirty="0"/>
              <a:t>1-Family inheritance and influences</a:t>
            </a:r>
            <a:endParaRPr lang="en-US" dirty="0"/>
          </a:p>
          <a:p>
            <a:pPr marL="0" indent="0" algn="l" rtl="0">
              <a:buNone/>
            </a:pPr>
            <a:r>
              <a:rPr lang="en-US" dirty="0"/>
              <a:t>The genes you inherit from your parents may affect the amount of body fat you store, and where that fat is distributed. Genetics may also play a role in how efficiently your body converts food into energy, how your body regulates your appetite and how your body burns calories during </a:t>
            </a:r>
            <a:r>
              <a:rPr lang="en-US" dirty="0" err="1"/>
              <a:t>exercise.Obesity</a:t>
            </a:r>
            <a:r>
              <a:rPr lang="en-US" dirty="0"/>
              <a:t> tends to run in families. That's not just because of the genes they share. Family members also tend to share similar eating and activity habits.</a:t>
            </a:r>
          </a:p>
          <a:p>
            <a:pPr marL="0" indent="0" algn="l">
              <a:buNone/>
            </a:pPr>
            <a:endParaRPr lang="ar-SA" dirty="0"/>
          </a:p>
        </p:txBody>
      </p:sp>
    </p:spTree>
    <p:extLst>
      <p:ext uri="{BB962C8B-B14F-4D97-AF65-F5344CB8AC3E}">
        <p14:creationId xmlns:p14="http://schemas.microsoft.com/office/powerpoint/2010/main" val="10891701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7910" y="194733"/>
            <a:ext cx="10018713" cy="6420556"/>
          </a:xfrm>
        </p:spPr>
        <p:txBody>
          <a:bodyPr/>
          <a:lstStyle/>
          <a:p>
            <a:pPr marL="0" indent="0" algn="l" rtl="0">
              <a:buNone/>
            </a:pPr>
            <a:r>
              <a:rPr lang="en-US" b="1" dirty="0"/>
              <a:t>2-Lifestyle choices</a:t>
            </a:r>
            <a:endParaRPr lang="en-US" dirty="0"/>
          </a:p>
          <a:p>
            <a:pPr marL="0" lvl="0" indent="0" algn="l" rtl="0">
              <a:buNone/>
            </a:pPr>
            <a:r>
              <a:rPr lang="en-US" b="1" dirty="0"/>
              <a:t>Unhealthy diet.</a:t>
            </a:r>
            <a:r>
              <a:rPr lang="en-US" dirty="0"/>
              <a:t> A diet that's high in calories, lacking in fruits and vegetables, full of fast food, and laden with high-calorie beverages and oversized portions contributes to weight gain.</a:t>
            </a:r>
          </a:p>
          <a:p>
            <a:pPr marL="0" lvl="0" indent="0" algn="l" rtl="0">
              <a:buNone/>
            </a:pPr>
            <a:r>
              <a:rPr lang="en-US" b="1" dirty="0"/>
              <a:t>Liquid calories.</a:t>
            </a:r>
            <a:r>
              <a:rPr lang="en-US" dirty="0"/>
              <a:t> People can drink many calories without feeling full, especially calories from alcohol. Other high-calorie beverages, such as sugared soft drinks, can contribute to significant weight gain.</a:t>
            </a:r>
          </a:p>
          <a:p>
            <a:pPr marL="0" lvl="0" indent="0" algn="l" rtl="0">
              <a:buNone/>
            </a:pPr>
            <a:r>
              <a:rPr lang="en-US" b="1" dirty="0"/>
              <a:t>Inactivity.</a:t>
            </a:r>
            <a:r>
              <a:rPr lang="en-US" dirty="0"/>
              <a:t> If you have a sedentary lifestyle, you can easily take in more calories every day than you burn through exercise and routine daily activities. Looking at computer, tablet and phone screens is a sedentary activity. The number of hours you spend in front of a screen is highly associated with weight gain.</a:t>
            </a:r>
          </a:p>
          <a:p>
            <a:pPr marL="0" indent="0" algn="l">
              <a:buNone/>
            </a:pPr>
            <a:endParaRPr lang="ar-SA" dirty="0"/>
          </a:p>
        </p:txBody>
      </p:sp>
    </p:spTree>
    <p:extLst>
      <p:ext uri="{BB962C8B-B14F-4D97-AF65-F5344CB8AC3E}">
        <p14:creationId xmlns:p14="http://schemas.microsoft.com/office/powerpoint/2010/main" val="4101842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2398" y="81843"/>
            <a:ext cx="10018713" cy="6025445"/>
          </a:xfrm>
        </p:spPr>
        <p:txBody>
          <a:bodyPr>
            <a:normAutofit/>
          </a:bodyPr>
          <a:lstStyle/>
          <a:p>
            <a:pPr marL="0" indent="0" algn="l" rtl="0">
              <a:buNone/>
            </a:pPr>
            <a:r>
              <a:rPr lang="en-US" b="1" dirty="0"/>
              <a:t>3-Certain diseases and medications</a:t>
            </a:r>
            <a:endParaRPr lang="en-US" dirty="0"/>
          </a:p>
          <a:p>
            <a:pPr marL="0" indent="0" algn="l" rtl="0">
              <a:buNone/>
            </a:pPr>
            <a:r>
              <a:rPr lang="en-US" dirty="0"/>
              <a:t>In some people, obesity can be traced to a medical cause, such as </a:t>
            </a:r>
            <a:r>
              <a:rPr lang="en-US" dirty="0" err="1"/>
              <a:t>Prader</a:t>
            </a:r>
            <a:r>
              <a:rPr lang="en-US" dirty="0"/>
              <a:t>-Willi syndrome, Cushing syndrome and other conditions. Medical problems, such as arthritis, also can lead to decreased activity, which may result in weight </a:t>
            </a:r>
            <a:r>
              <a:rPr lang="en-US" dirty="0" err="1"/>
              <a:t>gain.Some</a:t>
            </a:r>
            <a:r>
              <a:rPr lang="en-US" dirty="0"/>
              <a:t> medications can lead to weight gain if you don't compensate through diet or activity. These medications include some antidepressants, anti-seizure medications, diabetes medications, antipsychotic medications, steroids and beta blockers.</a:t>
            </a:r>
          </a:p>
          <a:p>
            <a:pPr marL="0" indent="0" algn="l">
              <a:buNone/>
            </a:pPr>
            <a:endParaRPr lang="ar-SA" dirty="0"/>
          </a:p>
        </p:txBody>
      </p:sp>
    </p:spTree>
    <p:extLst>
      <p:ext uri="{BB962C8B-B14F-4D97-AF65-F5344CB8AC3E}">
        <p14:creationId xmlns:p14="http://schemas.microsoft.com/office/powerpoint/2010/main" val="19105834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90311"/>
            <a:ext cx="10018713" cy="5881511"/>
          </a:xfrm>
        </p:spPr>
        <p:txBody>
          <a:bodyPr/>
          <a:lstStyle/>
          <a:p>
            <a:pPr algn="l" rtl="0"/>
            <a:r>
              <a:rPr lang="en-US" b="1" dirty="0"/>
              <a:t>4-Social and economic issues</a:t>
            </a:r>
            <a:endParaRPr lang="en-US" dirty="0"/>
          </a:p>
          <a:p>
            <a:pPr algn="l"/>
            <a:r>
              <a:rPr lang="en-US" dirty="0"/>
              <a:t>Social and economic factors are linked to obesity. Avoiding obesity is difficult if you don't have safe areas to walk or exercise. Similarly, you may not have been taught healthy ways of cooking, or you may not have access to healthier foods. In addition, the people you spend time with may influence your weight — you're more likely to develop obesity if you have friends or relatives with obesity</a:t>
            </a:r>
            <a:endParaRPr lang="ar-SA" dirty="0"/>
          </a:p>
        </p:txBody>
      </p:sp>
    </p:spTree>
    <p:extLst>
      <p:ext uri="{BB962C8B-B14F-4D97-AF65-F5344CB8AC3E}">
        <p14:creationId xmlns:p14="http://schemas.microsoft.com/office/powerpoint/2010/main" val="3963618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259644"/>
            <a:ext cx="10018713" cy="6321777"/>
          </a:xfrm>
        </p:spPr>
        <p:txBody>
          <a:bodyPr/>
          <a:lstStyle/>
          <a:p>
            <a:pPr algn="l" rtl="0"/>
            <a:r>
              <a:rPr lang="en-US" b="1" dirty="0"/>
              <a:t>5-Age</a:t>
            </a:r>
            <a:endParaRPr lang="en-US" dirty="0"/>
          </a:p>
          <a:p>
            <a:pPr algn="l" rtl="0"/>
            <a:r>
              <a:rPr lang="en-US" dirty="0"/>
              <a:t>Obesity can occur at any age, even in young children. But as you age, hormonal changes and a less active lifestyle increase your risk of obesity. In addition, the amount of muscle in your body tends to decrease with age. Generally, lower muscle mass leads to a decrease in metabolism. These changes also reduce calorie needs, and can make it harder to keep off excess weight. If you don't consciously control what you eat and become more physically active as you age, you'll likely gain weight.</a:t>
            </a:r>
          </a:p>
          <a:p>
            <a:pPr algn="l"/>
            <a:endParaRPr lang="ar-SA" dirty="0"/>
          </a:p>
        </p:txBody>
      </p:sp>
    </p:spTree>
    <p:extLst>
      <p:ext uri="{BB962C8B-B14F-4D97-AF65-F5344CB8AC3E}">
        <p14:creationId xmlns:p14="http://schemas.microsoft.com/office/powerpoint/2010/main" val="3330867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259643"/>
            <a:ext cx="10018713" cy="6412089"/>
          </a:xfrm>
        </p:spPr>
        <p:txBody>
          <a:bodyPr>
            <a:normAutofit/>
          </a:bodyPr>
          <a:lstStyle/>
          <a:p>
            <a:pPr marL="0" indent="0" algn="l" rtl="0">
              <a:buNone/>
            </a:pPr>
            <a:r>
              <a:rPr lang="en-US" dirty="0"/>
              <a:t> </a:t>
            </a:r>
          </a:p>
          <a:p>
            <a:pPr marL="0" indent="0" algn="l" rtl="0">
              <a:buNone/>
            </a:pPr>
            <a:r>
              <a:rPr lang="en-US" sz="4000" b="1" i="1" u="sng" dirty="0"/>
              <a:t>Definition  of malnutrition (WHO, 2016)</a:t>
            </a:r>
            <a:endParaRPr lang="en-US" sz="4000" b="1" dirty="0"/>
          </a:p>
          <a:p>
            <a:pPr marL="0" indent="0" algn="l" rtl="0">
              <a:buNone/>
            </a:pPr>
            <a:r>
              <a:rPr lang="en-US" b="1" dirty="0"/>
              <a:t> </a:t>
            </a:r>
          </a:p>
          <a:p>
            <a:pPr marL="0" indent="0" algn="l" rtl="0">
              <a:buNone/>
            </a:pPr>
            <a:r>
              <a:rPr lang="en-US" b="1" dirty="0"/>
              <a:t>Refers to deficiencies, excesses or imbalances in a person’s intake of energy and/or nutrients.  The term malnutrition covers 2 broad groups of conditions. </a:t>
            </a:r>
          </a:p>
          <a:p>
            <a:pPr marL="0" indent="0" algn="l" rtl="0">
              <a:buNone/>
            </a:pPr>
            <a:r>
              <a:rPr lang="en-US" b="1" u="sng" dirty="0"/>
              <a:t>One is ‘under nutrition’</a:t>
            </a:r>
            <a:r>
              <a:rPr lang="en-US" b="1" dirty="0"/>
              <a:t>—which includes stunting (low height for age), wasting (low weight for height), underweight (low weight for age) and micronutrient deficiencies or insufficiencies (a lack of important vitamins and minerals) can lead to poor health and development, particularly in children and pregnant women. </a:t>
            </a:r>
          </a:p>
          <a:p>
            <a:pPr marL="0" indent="0" algn="l" rtl="0">
              <a:buNone/>
            </a:pPr>
            <a:r>
              <a:rPr lang="en-US" b="1" u="sng" dirty="0"/>
              <a:t>The other is overweight</a:t>
            </a:r>
            <a:r>
              <a:rPr lang="en-US" b="1" dirty="0"/>
              <a:t>, obesity and diet-related non communicable diseases (such as heart disease, stroke, diabetes and cancer).</a:t>
            </a:r>
          </a:p>
          <a:p>
            <a:pPr marL="0" indent="0" algn="l">
              <a:buNone/>
            </a:pPr>
            <a:endParaRPr lang="ar-SA" b="1" dirty="0"/>
          </a:p>
        </p:txBody>
      </p:sp>
    </p:spTree>
    <p:extLst>
      <p:ext uri="{BB962C8B-B14F-4D97-AF65-F5344CB8AC3E}">
        <p14:creationId xmlns:p14="http://schemas.microsoft.com/office/powerpoint/2010/main" val="28207374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293512"/>
            <a:ext cx="10018713" cy="6412088"/>
          </a:xfrm>
        </p:spPr>
        <p:txBody>
          <a:bodyPr>
            <a:normAutofit/>
          </a:bodyPr>
          <a:lstStyle/>
          <a:p>
            <a:pPr algn="l" rtl="0"/>
            <a:r>
              <a:rPr lang="en-US" b="1" dirty="0"/>
              <a:t>6-Other factors</a:t>
            </a:r>
            <a:endParaRPr lang="en-US" dirty="0"/>
          </a:p>
          <a:p>
            <a:pPr lvl="0" algn="l" rtl="0"/>
            <a:r>
              <a:rPr lang="en-US" b="1" dirty="0"/>
              <a:t>Pregnancy.</a:t>
            </a:r>
            <a:r>
              <a:rPr lang="en-US" dirty="0"/>
              <a:t> Weight gain is common during pregnancy. Some women find this weight difficult to lose after the baby is born. This weight gain may contribute to the development of obesity in women. Breast-feeding may be the best option to lose the weight gained during pregnancy.</a:t>
            </a:r>
          </a:p>
          <a:p>
            <a:pPr lvl="0" algn="l" rtl="0"/>
            <a:r>
              <a:rPr lang="en-US" b="1" dirty="0"/>
              <a:t>Quitting smoking.</a:t>
            </a:r>
            <a:r>
              <a:rPr lang="en-US" dirty="0"/>
              <a:t> Quitting smoking is often associated with weight gain. And for some, it can lead to enough weight gain to qualify as obesity. Often, this happens as people use food to cope with smoking withdrawal. </a:t>
            </a:r>
          </a:p>
          <a:p>
            <a:pPr lvl="0" algn="l" rtl="0"/>
            <a:r>
              <a:rPr lang="en-US" b="1" dirty="0"/>
              <a:t>Lack of sleep.</a:t>
            </a:r>
            <a:r>
              <a:rPr lang="en-US" dirty="0"/>
              <a:t> Not getting enough sleep or getting too much sleep can cause changes in hormones that increase your appetite. You may also crave foods high in calories and carbohydrates, which can contribute to weight gain</a:t>
            </a:r>
            <a:r>
              <a:rPr lang="en-US" dirty="0" smtClean="0"/>
              <a:t>.</a:t>
            </a:r>
            <a:endParaRPr lang="en-US" dirty="0"/>
          </a:p>
        </p:txBody>
      </p:sp>
    </p:spTree>
    <p:extLst>
      <p:ext uri="{BB962C8B-B14F-4D97-AF65-F5344CB8AC3E}">
        <p14:creationId xmlns:p14="http://schemas.microsoft.com/office/powerpoint/2010/main" val="13743564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440267"/>
            <a:ext cx="10018713" cy="5350933"/>
          </a:xfrm>
        </p:spPr>
        <p:txBody>
          <a:bodyPr>
            <a:normAutofit/>
          </a:bodyPr>
          <a:lstStyle/>
          <a:p>
            <a:pPr lvl="0" algn="l" rtl="0"/>
            <a:r>
              <a:rPr lang="en-US" b="1" dirty="0"/>
              <a:t>Stress.</a:t>
            </a:r>
            <a:r>
              <a:rPr lang="en-US" dirty="0"/>
              <a:t> Many external factors that affect your mood and well-being may contribute to obesity. People often seek more high-calorie food when experiencing stressful situations.</a:t>
            </a:r>
          </a:p>
          <a:p>
            <a:pPr lvl="0" algn="l" rtl="0"/>
            <a:r>
              <a:rPr lang="en-US" b="1" dirty="0"/>
              <a:t>Microbiome.</a:t>
            </a:r>
            <a:r>
              <a:rPr lang="en-US" dirty="0"/>
              <a:t> Your gut bacteria are affected by what you eat and may contribute to weight gain or difficulty losing weight.</a:t>
            </a:r>
          </a:p>
          <a:p>
            <a:pPr lvl="0" algn="l" rtl="0"/>
            <a:r>
              <a:rPr lang="en-US" b="1" dirty="0"/>
              <a:t>Previous attempts to lose weight.</a:t>
            </a:r>
            <a:r>
              <a:rPr lang="en-US" dirty="0"/>
              <a:t> Previous attempts of weight loss followed by rapid weight regain may contribute to further weight gain. This phenomenon, sometimes called yo-yo dieting, can slow your metabolism.</a:t>
            </a:r>
          </a:p>
          <a:p>
            <a:pPr algn="l"/>
            <a:endParaRPr lang="ar-SA" dirty="0"/>
          </a:p>
          <a:p>
            <a:endParaRPr lang="ar-SA" dirty="0"/>
          </a:p>
        </p:txBody>
      </p:sp>
    </p:spTree>
    <p:extLst>
      <p:ext uri="{BB962C8B-B14F-4D97-AF65-F5344CB8AC3E}">
        <p14:creationId xmlns:p14="http://schemas.microsoft.com/office/powerpoint/2010/main" val="2253399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4933" y="372535"/>
            <a:ext cx="10397067" cy="5542844"/>
          </a:xfrm>
        </p:spPr>
        <p:txBody>
          <a:bodyPr>
            <a:normAutofit/>
          </a:bodyPr>
          <a:lstStyle/>
          <a:p>
            <a:pPr marL="0" indent="0" algn="l" rtl="0">
              <a:buNone/>
            </a:pPr>
            <a:r>
              <a:rPr lang="en-US" sz="3200" b="1" i="1" u="sng" dirty="0"/>
              <a:t>Signs &amp;symptoms of obesity:-</a:t>
            </a:r>
            <a:endParaRPr lang="en-US" sz="3200" dirty="0"/>
          </a:p>
          <a:p>
            <a:pPr lvl="0" algn="l" rtl="0"/>
            <a:r>
              <a:rPr lang="en-US" dirty="0"/>
              <a:t>breathlessness.</a:t>
            </a:r>
          </a:p>
          <a:p>
            <a:pPr lvl="0" algn="l" rtl="0"/>
            <a:r>
              <a:rPr lang="en-US" dirty="0"/>
              <a:t>increased sweating.</a:t>
            </a:r>
          </a:p>
          <a:p>
            <a:pPr lvl="0" algn="l" rtl="0"/>
            <a:r>
              <a:rPr lang="en-US" dirty="0"/>
              <a:t>snoring.</a:t>
            </a:r>
          </a:p>
          <a:p>
            <a:pPr lvl="0" algn="l" rtl="0"/>
            <a:r>
              <a:rPr lang="en-US" dirty="0"/>
              <a:t>inability to cope with sudden physical activity.</a:t>
            </a:r>
          </a:p>
          <a:p>
            <a:pPr lvl="0" algn="l" rtl="0"/>
            <a:r>
              <a:rPr lang="en-US" dirty="0"/>
              <a:t>feeling very tired every day.</a:t>
            </a:r>
          </a:p>
          <a:p>
            <a:pPr lvl="0" algn="l" rtl="0"/>
            <a:r>
              <a:rPr lang="en-US" dirty="0"/>
              <a:t>back and joint pains.</a:t>
            </a:r>
          </a:p>
          <a:p>
            <a:pPr lvl="0" algn="l" rtl="0"/>
            <a:r>
              <a:rPr lang="en-US" dirty="0"/>
              <a:t>low confidence and self esteem.</a:t>
            </a:r>
          </a:p>
          <a:p>
            <a:pPr lvl="0" algn="l" rtl="0"/>
            <a:r>
              <a:rPr lang="en-US" dirty="0"/>
              <a:t>feeling isolated</a:t>
            </a:r>
          </a:p>
          <a:p>
            <a:pPr algn="l"/>
            <a:endParaRPr lang="ar-SA" dirty="0"/>
          </a:p>
        </p:txBody>
      </p:sp>
    </p:spTree>
    <p:extLst>
      <p:ext uri="{BB962C8B-B14F-4D97-AF65-F5344CB8AC3E}">
        <p14:creationId xmlns:p14="http://schemas.microsoft.com/office/powerpoint/2010/main" val="40392971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58532" y="138288"/>
            <a:ext cx="10018713" cy="6567312"/>
          </a:xfrm>
        </p:spPr>
        <p:txBody>
          <a:bodyPr/>
          <a:lstStyle/>
          <a:p>
            <a:pPr algn="l" rtl="0"/>
            <a:r>
              <a:rPr lang="en-US" sz="3600" b="1" i="1" u="sng" dirty="0"/>
              <a:t>Complications of obesity:-</a:t>
            </a:r>
            <a:endParaRPr lang="en-US" sz="3600" dirty="0"/>
          </a:p>
          <a:p>
            <a:pPr algn="l" rtl="0"/>
            <a:r>
              <a:rPr lang="en-US" dirty="0"/>
              <a:t>People with obesity are more likely to develop a number of potentially serious health problems, including:</a:t>
            </a:r>
          </a:p>
          <a:p>
            <a:pPr lvl="0" algn="l" rtl="0"/>
            <a:r>
              <a:rPr lang="en-US" b="1" dirty="0"/>
              <a:t>Heart disease and strokes.</a:t>
            </a:r>
            <a:r>
              <a:rPr lang="en-US" dirty="0"/>
              <a:t> Obesity makes you more likely to have high blood pressure and abnormal cholesterol levels, which are risk factors for heart disease and strokes.</a:t>
            </a:r>
          </a:p>
          <a:p>
            <a:pPr lvl="0" algn="l" rtl="0"/>
            <a:r>
              <a:rPr lang="en-US" b="1" dirty="0"/>
              <a:t>Type 2 diabetes.</a:t>
            </a:r>
            <a:r>
              <a:rPr lang="en-US" dirty="0"/>
              <a:t> Obesity can affect the way your body uses insulin to control blood sugar levels. This raises your risk of insulin resistance and diabetes.</a:t>
            </a:r>
          </a:p>
          <a:p>
            <a:pPr lvl="0" algn="l" rtl="0"/>
            <a:r>
              <a:rPr lang="en-US" b="1" dirty="0"/>
              <a:t>Certain cancers.</a:t>
            </a:r>
            <a:r>
              <a:rPr lang="en-US" dirty="0"/>
              <a:t> Obesity may increase your risk of cancer of the uterus, cervix, endometrium, ovary, breast, colon, rectum, esophagus, liver, gallbladder, pancreas, kidney and prostate.</a:t>
            </a:r>
          </a:p>
          <a:p>
            <a:pPr algn="l"/>
            <a:endParaRPr lang="ar-SA" dirty="0"/>
          </a:p>
        </p:txBody>
      </p:sp>
    </p:spTree>
    <p:extLst>
      <p:ext uri="{BB962C8B-B14F-4D97-AF65-F5344CB8AC3E}">
        <p14:creationId xmlns:p14="http://schemas.microsoft.com/office/powerpoint/2010/main" val="227094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417689"/>
            <a:ext cx="10018713" cy="6096000"/>
          </a:xfrm>
        </p:spPr>
        <p:txBody>
          <a:bodyPr/>
          <a:lstStyle/>
          <a:p>
            <a:pPr lvl="0" algn="l" rtl="0"/>
            <a:r>
              <a:rPr lang="en-US" b="1" dirty="0"/>
              <a:t>Digestive problems.</a:t>
            </a:r>
            <a:r>
              <a:rPr lang="en-US" dirty="0"/>
              <a:t> Obesity increases the likelihood that you'll develop heartburn, gallbladder disease and liver problems.</a:t>
            </a:r>
          </a:p>
          <a:p>
            <a:pPr lvl="0" algn="l" rtl="0"/>
            <a:r>
              <a:rPr lang="en-US" b="1" dirty="0"/>
              <a:t>Gynecological and sexual problems.</a:t>
            </a:r>
            <a:r>
              <a:rPr lang="en-US" dirty="0"/>
              <a:t> Obesity may cause infertility and irregular periods in women. Obesity also can cause erectile dysfunction in men.</a:t>
            </a:r>
          </a:p>
          <a:p>
            <a:pPr lvl="0" algn="l" rtl="0"/>
            <a:r>
              <a:rPr lang="en-US" b="1" dirty="0"/>
              <a:t>Sleep apnea.</a:t>
            </a:r>
            <a:r>
              <a:rPr lang="en-US" dirty="0"/>
              <a:t> People with obesity are more likely to have sleep apnea, a potentially serious disorder in which breathing repeatedly stops and starts during sleep.</a:t>
            </a:r>
          </a:p>
          <a:p>
            <a:pPr lvl="0" algn="l" rtl="0"/>
            <a:r>
              <a:rPr lang="en-US" b="1" dirty="0"/>
              <a:t>Osteoarthritis.</a:t>
            </a:r>
            <a:r>
              <a:rPr lang="en-US" dirty="0"/>
              <a:t> Obesity increases the stress placed on weight-bearing joints, in addition to promoting inflammation within the body. These factors may lead to complications such as osteoarthritis.</a:t>
            </a:r>
          </a:p>
          <a:p>
            <a:pPr algn="l"/>
            <a:endParaRPr lang="ar-SA" dirty="0"/>
          </a:p>
        </p:txBody>
      </p:sp>
    </p:spTree>
    <p:extLst>
      <p:ext uri="{BB962C8B-B14F-4D97-AF65-F5344CB8AC3E}">
        <p14:creationId xmlns:p14="http://schemas.microsoft.com/office/powerpoint/2010/main" val="16347724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61156" y="237067"/>
            <a:ext cx="10441867" cy="6299200"/>
          </a:xfrm>
        </p:spPr>
        <p:txBody>
          <a:bodyPr/>
          <a:lstStyle/>
          <a:p>
            <a:pPr algn="l" rtl="0"/>
            <a:r>
              <a:rPr lang="en-US" b="1" i="1" u="sng" dirty="0"/>
              <a:t>Quality of life</a:t>
            </a:r>
            <a:endParaRPr lang="en-US" dirty="0"/>
          </a:p>
          <a:p>
            <a:pPr algn="l" rtl="0"/>
            <a:r>
              <a:rPr lang="en-US" dirty="0"/>
              <a:t>Obesity can diminish your overall quality of life. You may not be able to do things you used to do, such as participating in enjoyable activities. You may avoid public places. People with obesity may even encounter discrimination. Other weight-related issues that may affect your quality of life include:</a:t>
            </a:r>
          </a:p>
          <a:p>
            <a:pPr lvl="0" algn="l" rtl="0"/>
            <a:r>
              <a:rPr lang="en-US" dirty="0"/>
              <a:t>Depression</a:t>
            </a:r>
          </a:p>
          <a:p>
            <a:pPr lvl="0" algn="l" rtl="0"/>
            <a:r>
              <a:rPr lang="en-US" dirty="0"/>
              <a:t>Disability</a:t>
            </a:r>
          </a:p>
          <a:p>
            <a:pPr lvl="0" algn="l" rtl="0"/>
            <a:r>
              <a:rPr lang="en-US" dirty="0"/>
              <a:t>Sexual problems</a:t>
            </a:r>
          </a:p>
          <a:p>
            <a:pPr lvl="0" algn="l" rtl="0"/>
            <a:r>
              <a:rPr lang="en-US" dirty="0"/>
              <a:t>Shame and guilt</a:t>
            </a:r>
          </a:p>
          <a:p>
            <a:pPr lvl="0" algn="l" rtl="0"/>
            <a:r>
              <a:rPr lang="en-US" dirty="0"/>
              <a:t>Social isolation</a:t>
            </a:r>
          </a:p>
          <a:p>
            <a:pPr lvl="0" algn="l" rtl="0"/>
            <a:r>
              <a:rPr lang="en-US" dirty="0"/>
              <a:t>Lower work achievement</a:t>
            </a:r>
          </a:p>
          <a:p>
            <a:pPr algn="l"/>
            <a:endParaRPr lang="ar-SA" dirty="0"/>
          </a:p>
        </p:txBody>
      </p:sp>
    </p:spTree>
    <p:extLst>
      <p:ext uri="{BB962C8B-B14F-4D97-AF65-F5344CB8AC3E}">
        <p14:creationId xmlns:p14="http://schemas.microsoft.com/office/powerpoint/2010/main" val="37685740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عنصر نائب للمحتوى 5"/>
          <p:cNvPicPr>
            <a:picLocks noGrp="1" noChangeAspect="1"/>
          </p:cNvPicPr>
          <p:nvPr>
            <p:ph idx="1"/>
          </p:nvPr>
        </p:nvPicPr>
        <p:blipFill>
          <a:blip r:embed="rId2"/>
          <a:stretch>
            <a:fillRect/>
          </a:stretch>
        </p:blipFill>
        <p:spPr>
          <a:xfrm>
            <a:off x="1484313" y="2128252"/>
            <a:ext cx="10018712" cy="1749009"/>
          </a:xfrm>
          <a:prstGeom prst="rect">
            <a:avLst/>
          </a:prstGeom>
        </p:spPr>
      </p:pic>
      <p:pic>
        <p:nvPicPr>
          <p:cNvPr id="8" name="صورة 7"/>
          <p:cNvPicPr>
            <a:picLocks noChangeAspect="1"/>
          </p:cNvPicPr>
          <p:nvPr/>
        </p:nvPicPr>
        <p:blipFill>
          <a:blip r:embed="rId2"/>
          <a:stretch>
            <a:fillRect/>
          </a:stretch>
        </p:blipFill>
        <p:spPr>
          <a:xfrm>
            <a:off x="1084653" y="2554148"/>
            <a:ext cx="10022693" cy="1749704"/>
          </a:xfrm>
          <a:prstGeom prst="rect">
            <a:avLst/>
          </a:prstGeom>
        </p:spPr>
      </p:pic>
      <p:pic>
        <p:nvPicPr>
          <p:cNvPr id="9" name="صورة 8"/>
          <p:cNvPicPr>
            <a:picLocks noChangeAspect="1"/>
          </p:cNvPicPr>
          <p:nvPr/>
        </p:nvPicPr>
        <p:blipFill>
          <a:blip r:embed="rId2"/>
          <a:stretch>
            <a:fillRect/>
          </a:stretch>
        </p:blipFill>
        <p:spPr>
          <a:xfrm>
            <a:off x="1237053" y="2706548"/>
            <a:ext cx="10022693" cy="1749704"/>
          </a:xfrm>
          <a:prstGeom prst="rect">
            <a:avLst/>
          </a:prstGeom>
        </p:spPr>
      </p:pic>
      <p:pic>
        <p:nvPicPr>
          <p:cNvPr id="10" name="صورة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7510" y="79022"/>
            <a:ext cx="9121423" cy="6389511"/>
          </a:xfrm>
          <a:prstGeom prst="rect">
            <a:avLst/>
          </a:prstGeom>
        </p:spPr>
      </p:pic>
    </p:spTree>
    <p:extLst>
      <p:ext uri="{BB962C8B-B14F-4D97-AF65-F5344CB8AC3E}">
        <p14:creationId xmlns:p14="http://schemas.microsoft.com/office/powerpoint/2010/main" val="19126613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45643" y="172155"/>
            <a:ext cx="10549646" cy="6601178"/>
          </a:xfrm>
        </p:spPr>
        <p:txBody>
          <a:bodyPr/>
          <a:lstStyle/>
          <a:p>
            <a:pPr marL="0" indent="0" algn="l">
              <a:buNone/>
            </a:pPr>
            <a:r>
              <a:rPr lang="en-US" b="1" i="1" u="sng" dirty="0"/>
              <a:t>Diagnosis of obesity:-</a:t>
            </a:r>
            <a:endParaRPr lang="en-US" b="1" dirty="0"/>
          </a:p>
          <a:p>
            <a:pPr marL="0" indent="0" algn="l">
              <a:buNone/>
            </a:pPr>
            <a:r>
              <a:rPr lang="en-US" dirty="0"/>
              <a:t>Obesity is defined as having a BMI of 30 or more. Body mass index is a rough calculation of a person’s weight in relation to their height.</a:t>
            </a:r>
          </a:p>
          <a:p>
            <a:pPr marL="0" indent="0" algn="l">
              <a:buNone/>
            </a:pPr>
            <a:r>
              <a:rPr lang="en-US" dirty="0"/>
              <a:t>Other more accurate measures of body fat and body fat distribution include skinfold thickness, waist-to-hip comparisons, and screening tests such as ultrasound, computed tomography (CT), and magnetic resonance imaging (MRI) scans.</a:t>
            </a:r>
          </a:p>
          <a:p>
            <a:pPr marL="0" indent="0" algn="l">
              <a:buNone/>
            </a:pPr>
            <a:r>
              <a:rPr lang="en-US" dirty="0"/>
              <a:t>Your doctor may also order certain tests to help diagnose obesity as well as obesity-related health risks. These may include blood tests to examine cholesterol and glucose levels, liver function tests, diabetes screen, thyroid tests, and heart tests, such as an electrocardiogram.</a:t>
            </a:r>
          </a:p>
          <a:p>
            <a:pPr marL="0" indent="0" algn="l">
              <a:buNone/>
            </a:pPr>
            <a:r>
              <a:rPr lang="en-US" dirty="0"/>
              <a:t>A measurement of the fat around your waist is also a good predictor of risk for obesity-related diseases.</a:t>
            </a:r>
          </a:p>
          <a:p>
            <a:pPr marL="0" indent="0" algn="l">
              <a:buNone/>
            </a:pPr>
            <a:endParaRPr lang="ar-SA" dirty="0"/>
          </a:p>
        </p:txBody>
      </p:sp>
    </p:spTree>
    <p:extLst>
      <p:ext uri="{BB962C8B-B14F-4D97-AF65-F5344CB8AC3E}">
        <p14:creationId xmlns:p14="http://schemas.microsoft.com/office/powerpoint/2010/main" val="5085343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1484310" y="158045"/>
            <a:ext cx="10018713" cy="5633156"/>
          </a:xfrm>
        </p:spPr>
        <p:txBody>
          <a:bodyPr/>
          <a:lstStyle/>
          <a:p>
            <a:pPr marL="0" indent="0" algn="l">
              <a:buNone/>
            </a:pPr>
            <a:r>
              <a:rPr lang="en-US" sz="3200" b="1" i="1" u="sng" dirty="0"/>
              <a:t>Treatment of obesity:-</a:t>
            </a:r>
            <a:endParaRPr lang="en-US" sz="3200" b="1" dirty="0"/>
          </a:p>
          <a:p>
            <a:pPr marL="0" indent="0" algn="l">
              <a:buNone/>
            </a:pPr>
            <a:r>
              <a:rPr lang="en-US" dirty="0"/>
              <a:t>Your doctor may also want to work with you as part of a team helping you lose weight. That team might include a dietitian, therapist, and/or other healthcare staff.</a:t>
            </a:r>
          </a:p>
          <a:p>
            <a:pPr marL="0" indent="0" algn="l">
              <a:buNone/>
            </a:pPr>
            <a:r>
              <a:rPr lang="en-US" dirty="0"/>
              <a:t>Your doctor will work with you on making lifestyle changes. Sometimes, they may recommend medications or weight loss surgery as well.</a:t>
            </a:r>
          </a:p>
          <a:p>
            <a:pPr marL="0" indent="0" algn="l">
              <a:buNone/>
            </a:pPr>
            <a:endParaRPr lang="ar-SA" dirty="0"/>
          </a:p>
        </p:txBody>
      </p:sp>
    </p:spTree>
    <p:extLst>
      <p:ext uri="{BB962C8B-B14F-4D97-AF65-F5344CB8AC3E}">
        <p14:creationId xmlns:p14="http://schemas.microsoft.com/office/powerpoint/2010/main" val="32283254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942443" y="375355"/>
            <a:ext cx="10018713" cy="6206067"/>
          </a:xfrm>
        </p:spPr>
        <p:txBody>
          <a:bodyPr/>
          <a:lstStyle/>
          <a:p>
            <a:pPr marL="0" indent="0" algn="l">
              <a:buNone/>
            </a:pPr>
            <a:r>
              <a:rPr lang="en-US" b="1" dirty="0"/>
              <a:t>1-Lifestyle and behavior changes</a:t>
            </a:r>
          </a:p>
          <a:p>
            <a:pPr marL="0" indent="0" algn="l">
              <a:buNone/>
            </a:pPr>
            <a:r>
              <a:rPr lang="en-US" dirty="0"/>
              <a:t>Your healthcare team can educate you on better food choices and help develop a healthy eating plan that works for you. A structured exercise program and increased daily activity — up to 300 minutes a week — will help build up your strength, endurance, and </a:t>
            </a:r>
            <a:r>
              <a:rPr lang="en-US" dirty="0" err="1"/>
              <a:t>metabolism.Counseling</a:t>
            </a:r>
            <a:r>
              <a:rPr lang="en-US" dirty="0"/>
              <a:t> or support groups may also identify unhealthy triggers and help you cope with any anxiety, depression, or emotional eating issues.</a:t>
            </a:r>
          </a:p>
          <a:p>
            <a:pPr marL="0" indent="0" algn="l">
              <a:buNone/>
            </a:pPr>
            <a:endParaRPr lang="ar-SA" dirty="0"/>
          </a:p>
        </p:txBody>
      </p:sp>
    </p:spTree>
    <p:extLst>
      <p:ext uri="{BB962C8B-B14F-4D97-AF65-F5344CB8AC3E}">
        <p14:creationId xmlns:p14="http://schemas.microsoft.com/office/powerpoint/2010/main" val="2305172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282223"/>
            <a:ext cx="10369023" cy="6287910"/>
          </a:xfrm>
        </p:spPr>
        <p:txBody>
          <a:bodyPr/>
          <a:lstStyle/>
          <a:p>
            <a:pPr marL="0" indent="0" algn="l" rtl="0">
              <a:buNone/>
            </a:pPr>
            <a:r>
              <a:rPr lang="en-US" sz="4000" b="1" i="1" u="sng" dirty="0"/>
              <a:t>Causes of malnutrition</a:t>
            </a:r>
            <a:endParaRPr lang="en-US" sz="4000" b="1" dirty="0"/>
          </a:p>
          <a:p>
            <a:pPr marL="0" indent="0" algn="l" rtl="0">
              <a:buNone/>
            </a:pPr>
            <a:r>
              <a:rPr lang="en-US" b="1" dirty="0"/>
              <a:t>1-A low intake of food</a:t>
            </a:r>
            <a:endParaRPr lang="en-US" dirty="0"/>
          </a:p>
          <a:p>
            <a:pPr marL="0" indent="0" algn="l" rtl="0">
              <a:buNone/>
            </a:pPr>
            <a:r>
              <a:rPr lang="en-US" dirty="0"/>
              <a:t>Some people develop malnutrition because there is not enough food available or because they have difficulty eating or absorbing </a:t>
            </a:r>
            <a:r>
              <a:rPr lang="en-US" dirty="0" err="1"/>
              <a:t>nutrients.This</a:t>
            </a:r>
            <a:r>
              <a:rPr lang="en-US" dirty="0"/>
              <a:t> can happen as a result of:</a:t>
            </a:r>
          </a:p>
          <a:p>
            <a:pPr algn="l" rtl="0"/>
            <a:r>
              <a:rPr lang="en-US" dirty="0" smtClean="0">
                <a:solidFill>
                  <a:srgbClr val="FF0000"/>
                </a:solidFill>
                <a:hlinkClick r:id="rId2" tooltip="What is Cancer?"/>
              </a:rPr>
              <a:t>cancer</a:t>
            </a:r>
            <a:endParaRPr lang="en-US" dirty="0" smtClean="0">
              <a:solidFill>
                <a:srgbClr val="FF0000"/>
              </a:solidFill>
            </a:endParaRPr>
          </a:p>
          <a:p>
            <a:pPr algn="l" rtl="0"/>
            <a:r>
              <a:rPr lang="en-US" dirty="0" smtClean="0"/>
              <a:t>liver disease</a:t>
            </a:r>
          </a:p>
          <a:p>
            <a:pPr algn="l" rtl="0"/>
            <a:r>
              <a:rPr lang="en-US" dirty="0" smtClean="0"/>
              <a:t>conditions that cause nausea or make it difficult to eat or swallow</a:t>
            </a:r>
          </a:p>
          <a:p>
            <a:pPr algn="l" rtl="0"/>
            <a:r>
              <a:rPr lang="en-US" dirty="0" smtClean="0"/>
              <a:t>Mouth problems such as badly fitting dentures may also contribute to malnutrition.</a:t>
            </a:r>
          </a:p>
          <a:p>
            <a:pPr marL="0" indent="0" algn="l">
              <a:buNone/>
            </a:pPr>
            <a:endParaRPr lang="ar-SA" dirty="0"/>
          </a:p>
        </p:txBody>
      </p:sp>
    </p:spTree>
    <p:extLst>
      <p:ext uri="{BB962C8B-B14F-4D97-AF65-F5344CB8AC3E}">
        <p14:creationId xmlns:p14="http://schemas.microsoft.com/office/powerpoint/2010/main" val="6174425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417689"/>
            <a:ext cx="10018713" cy="5904089"/>
          </a:xfrm>
        </p:spPr>
        <p:txBody>
          <a:bodyPr/>
          <a:lstStyle/>
          <a:p>
            <a:pPr marL="0" indent="0" algn="l">
              <a:buNone/>
            </a:pPr>
            <a:r>
              <a:rPr lang="en-US" b="1" dirty="0"/>
              <a:t>2-Medical weight loss</a:t>
            </a:r>
          </a:p>
          <a:p>
            <a:pPr marL="0" indent="0" algn="l">
              <a:buNone/>
            </a:pPr>
            <a:r>
              <a:rPr lang="en-US" dirty="0"/>
              <a:t>Your doctor may also prescribe certain prescription weight loss medications in addition to healthy eating and exercise plans. Medications are usually prescribed only if other methods of weight loss haven’t worked and if you have a BMI of 27 or more in addition to obesity-related health issues. Prescription weight loss medications either prevent the absorption of fat or suppress appetite. These drugs can have unpleasant side effects. For example, the drug </a:t>
            </a:r>
            <a:r>
              <a:rPr lang="en-US" dirty="0" err="1"/>
              <a:t>orlistat</a:t>
            </a:r>
            <a:r>
              <a:rPr lang="en-US" dirty="0"/>
              <a:t> (Xenical) can lead to oily and frequent bowel movements, bowel urgency, and gas. Your doctor will monitor you closely while you’re taking these medications.</a:t>
            </a:r>
          </a:p>
          <a:p>
            <a:pPr marL="0" indent="0" algn="l">
              <a:buNone/>
            </a:pPr>
            <a:endParaRPr lang="ar-SA" dirty="0"/>
          </a:p>
        </p:txBody>
      </p:sp>
    </p:spTree>
    <p:extLst>
      <p:ext uri="{BB962C8B-B14F-4D97-AF65-F5344CB8AC3E}">
        <p14:creationId xmlns:p14="http://schemas.microsoft.com/office/powerpoint/2010/main" val="21683296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1484313" y="349250"/>
            <a:ext cx="10018712" cy="6232525"/>
          </a:xfrm>
        </p:spPr>
        <p:txBody>
          <a:bodyPr/>
          <a:lstStyle/>
          <a:p>
            <a:pPr marL="0" indent="0" algn="l" rtl="0">
              <a:buNone/>
            </a:pPr>
            <a:r>
              <a:rPr lang="en-US" b="1" dirty="0"/>
              <a:t>3-Weight loss surgery</a:t>
            </a:r>
            <a:endParaRPr lang="en-US" dirty="0"/>
          </a:p>
          <a:p>
            <a:pPr marL="0" indent="0" algn="l" rtl="0">
              <a:buNone/>
            </a:pPr>
            <a:r>
              <a:rPr lang="en-US" dirty="0"/>
              <a:t>Weight loss surgery (commonly called “bariatric surgery”) requires a commitment from patients that they will change their </a:t>
            </a:r>
            <a:r>
              <a:rPr lang="en-US" dirty="0" err="1"/>
              <a:t>lifestyle.These</a:t>
            </a:r>
            <a:r>
              <a:rPr lang="en-US" dirty="0"/>
              <a:t> types of surgery work by limiting how much food you can comfortably eat or by preventing your body from absorbing food and calories. Sometimes they do both. Weight loss surgery isn’t a quick fix. It’s a major surgery and can have serious risks. After surgery, patients will need to change how they eat and how much they eat or risk getting sick. Candidates for weight loss surgery will have a BMI of 40 or more, or have a BMI of 35 to 39.9 along with serious obesity-related health </a:t>
            </a:r>
            <a:r>
              <a:rPr lang="en-US" dirty="0" err="1"/>
              <a:t>problems.Patients</a:t>
            </a:r>
            <a:r>
              <a:rPr lang="en-US" dirty="0"/>
              <a:t> will often have to lose weight prior to undergoing surgery. Additionally, they will normally undergo counseling to ensure that they’re both emotionally prepared for this surgery and willing to make the necessary lifestyle changes that it will require.</a:t>
            </a:r>
          </a:p>
          <a:p>
            <a:pPr marL="0" indent="0" algn="l">
              <a:buNone/>
            </a:pPr>
            <a:endParaRPr lang="ar-SA" dirty="0"/>
          </a:p>
        </p:txBody>
      </p:sp>
    </p:spTree>
    <p:extLst>
      <p:ext uri="{BB962C8B-B14F-4D97-AF65-F5344CB8AC3E}">
        <p14:creationId xmlns:p14="http://schemas.microsoft.com/office/powerpoint/2010/main" val="9764543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74622" y="169334"/>
            <a:ext cx="10018713" cy="5655734"/>
          </a:xfrm>
        </p:spPr>
        <p:txBody>
          <a:bodyPr/>
          <a:lstStyle/>
          <a:p>
            <a:pPr marL="0" indent="0" algn="l" rtl="0">
              <a:buNone/>
            </a:pPr>
            <a:r>
              <a:rPr lang="en-US" sz="3200" u="sng" dirty="0"/>
              <a:t>Surgical options include:</a:t>
            </a:r>
            <a:endParaRPr lang="en-US" sz="3200" dirty="0"/>
          </a:p>
          <a:p>
            <a:pPr lvl="0" algn="l" rtl="0"/>
            <a:r>
              <a:rPr lang="en-US" dirty="0"/>
              <a:t>gastric bypass surgery, which creates a small pouch at the top of your stomach that connects directly to your small intestine. Food and liquids go through the pouch and into the intestine, bypassing most of the stomach.</a:t>
            </a:r>
          </a:p>
          <a:p>
            <a:pPr lvl="0" algn="l" rtl="0"/>
            <a:r>
              <a:rPr lang="en-US" dirty="0"/>
              <a:t>laparoscopic adjustable gastric banding (LAGB), which separates your stomach into two pouches using a band</a:t>
            </a:r>
          </a:p>
          <a:p>
            <a:pPr lvl="0" algn="l" rtl="0"/>
            <a:r>
              <a:rPr lang="en-US" dirty="0"/>
              <a:t>gastric sleeve, which removes part of your stomach</a:t>
            </a:r>
          </a:p>
          <a:p>
            <a:pPr lvl="0" algn="l" rtl="0"/>
            <a:r>
              <a:rPr lang="en-US" dirty="0"/>
              <a:t>biliopancreatic diversion with duodenal switch, which removes most of your stomach</a:t>
            </a:r>
          </a:p>
          <a:p>
            <a:pPr algn="l"/>
            <a:endParaRPr lang="ar-SA" dirty="0"/>
          </a:p>
        </p:txBody>
      </p:sp>
    </p:spTree>
    <p:extLst>
      <p:ext uri="{BB962C8B-B14F-4D97-AF65-F5344CB8AC3E}">
        <p14:creationId xmlns:p14="http://schemas.microsoft.com/office/powerpoint/2010/main" val="37697279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1484313" y="541338"/>
            <a:ext cx="10018712" cy="5249862"/>
          </a:xfrm>
        </p:spPr>
        <p:txBody>
          <a:bodyPr/>
          <a:lstStyle/>
          <a:p>
            <a:pPr algn="l" rtl="0"/>
            <a:r>
              <a:rPr lang="en-US" b="1" i="1" u="sng" dirty="0"/>
              <a:t>Prevention of obesity:-</a:t>
            </a:r>
            <a:endParaRPr lang="en-US" dirty="0"/>
          </a:p>
          <a:p>
            <a:pPr algn="l" rtl="0"/>
            <a:r>
              <a:rPr lang="en-US" dirty="0"/>
              <a:t>Whether you're at risk of obesity, currently overweight or at a healthy weight, you can take steps to prevent unhealthy weight gain and related health problems. Not surprisingly, the steps to prevent weight gain are the same as the steps to lose weight: daily exercise, a healthy diet, and a long-term commitment to watch what you eat and drink.</a:t>
            </a:r>
          </a:p>
          <a:p>
            <a:pPr algn="l"/>
            <a:endParaRPr lang="ar-SA" dirty="0"/>
          </a:p>
        </p:txBody>
      </p:sp>
    </p:spTree>
    <p:extLst>
      <p:ext uri="{BB962C8B-B14F-4D97-AF65-F5344CB8AC3E}">
        <p14:creationId xmlns:p14="http://schemas.microsoft.com/office/powerpoint/2010/main" val="21172103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530579"/>
            <a:ext cx="10018713" cy="5960532"/>
          </a:xfrm>
        </p:spPr>
        <p:txBody>
          <a:bodyPr/>
          <a:lstStyle/>
          <a:p>
            <a:pPr lvl="0" algn="l" rtl="0"/>
            <a:r>
              <a:rPr lang="en-US" b="1" dirty="0"/>
              <a:t>Exercise regularly.</a:t>
            </a:r>
            <a:r>
              <a:rPr lang="en-US" dirty="0"/>
              <a:t> You need to get 150 to 300 minutes of moderate-intensity activity a week to prevent weight gain. Moderately intense physical activities include fast walking and swimming.</a:t>
            </a:r>
          </a:p>
          <a:p>
            <a:pPr lvl="0" algn="l" rtl="0"/>
            <a:r>
              <a:rPr lang="en-US" b="1" dirty="0"/>
              <a:t>Follow a healthy-eating plan.</a:t>
            </a:r>
            <a:r>
              <a:rPr lang="en-US" dirty="0"/>
              <a:t> Focus on low-calorie, nutrient-dense foods, such as fruits, vegetables and whole grains. Avoid saturated fat and limit sweets and alcohol. Eat three regular meals a day with limited snacking. </a:t>
            </a:r>
          </a:p>
          <a:p>
            <a:pPr lvl="0" algn="l" rtl="0"/>
            <a:r>
              <a:rPr lang="en-US" b="1" dirty="0"/>
              <a:t>Know and avoid the food traps that cause you to eat.</a:t>
            </a:r>
            <a:r>
              <a:rPr lang="en-US" dirty="0"/>
              <a:t> Identify situations that trigger out-of-control eating. You can plan ahead and develop strategies for handling these types of situations and stay in control of your eating behaviors.</a:t>
            </a:r>
          </a:p>
          <a:p>
            <a:pPr algn="l"/>
            <a:endParaRPr lang="ar-SA" dirty="0"/>
          </a:p>
        </p:txBody>
      </p:sp>
    </p:spTree>
    <p:extLst>
      <p:ext uri="{BB962C8B-B14F-4D97-AF65-F5344CB8AC3E}">
        <p14:creationId xmlns:p14="http://schemas.microsoft.com/office/powerpoint/2010/main" val="40641120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a:spLocks noGrp="1"/>
          </p:cNvSpPr>
          <p:nvPr>
            <p:ph idx="1"/>
          </p:nvPr>
        </p:nvSpPr>
        <p:spPr>
          <a:xfrm>
            <a:off x="1484313" y="373063"/>
            <a:ext cx="10018712" cy="5722937"/>
          </a:xfrm>
        </p:spPr>
        <p:txBody>
          <a:bodyPr/>
          <a:lstStyle/>
          <a:p>
            <a:pPr lvl="0" algn="l" rtl="0"/>
            <a:r>
              <a:rPr lang="en-US" b="1" dirty="0"/>
              <a:t>Monitor your weight regularly.</a:t>
            </a:r>
            <a:r>
              <a:rPr lang="en-US" dirty="0"/>
              <a:t> People who weigh themselves at least once a week are more successful in keeping off excess pounds. Monitoring your weight can tell you whether your efforts are working and can help you detect small weight gains before they become big problems.</a:t>
            </a:r>
          </a:p>
          <a:p>
            <a:pPr lvl="0" algn="l" rtl="0"/>
            <a:r>
              <a:rPr lang="en-US" b="1" dirty="0"/>
              <a:t>Be consistent.</a:t>
            </a:r>
            <a:r>
              <a:rPr lang="en-US" dirty="0"/>
              <a:t> Sticking to your healthy-weight plan during the week, on the weekends, and amidst vacation and holidays as much as possible increases your chances of long-term success.</a:t>
            </a:r>
          </a:p>
          <a:p>
            <a:pPr algn="l"/>
            <a:endParaRPr lang="ar-SA" dirty="0"/>
          </a:p>
        </p:txBody>
      </p:sp>
    </p:spTree>
    <p:extLst>
      <p:ext uri="{BB962C8B-B14F-4D97-AF65-F5344CB8AC3E}">
        <p14:creationId xmlns:p14="http://schemas.microsoft.com/office/powerpoint/2010/main" val="2285176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22401" y="293511"/>
            <a:ext cx="10227378" cy="6445956"/>
          </a:xfrm>
        </p:spPr>
        <p:txBody>
          <a:bodyPr/>
          <a:lstStyle/>
          <a:p>
            <a:pPr marL="0" indent="0" algn="l" rtl="0">
              <a:buNone/>
            </a:pPr>
            <a:r>
              <a:rPr lang="en-US" b="1" dirty="0"/>
              <a:t>2-Mental health conditions</a:t>
            </a:r>
            <a:endParaRPr lang="en-US" dirty="0"/>
          </a:p>
          <a:p>
            <a:pPr marL="0" indent="0" algn="l" rtl="0">
              <a:buNone/>
            </a:pPr>
            <a:r>
              <a:rPr lang="en-US" dirty="0"/>
              <a:t>Under-nutrition or malnutrition can affect people with:</a:t>
            </a:r>
          </a:p>
          <a:p>
            <a:pPr marL="0" lvl="0" indent="0" algn="l" rtl="0">
              <a:buNone/>
            </a:pPr>
            <a:r>
              <a:rPr lang="en-US" dirty="0"/>
              <a:t>depression</a:t>
            </a:r>
          </a:p>
          <a:p>
            <a:pPr marL="0" lvl="0" indent="0" algn="l" rtl="0">
              <a:buNone/>
            </a:pPr>
            <a:r>
              <a:rPr lang="en-US" dirty="0">
                <a:hlinkClick r:id="rId2" tooltip="Dementia: Symptoms, stages, and types"/>
              </a:rPr>
              <a:t>dementia</a:t>
            </a:r>
            <a:endParaRPr lang="en-US" dirty="0"/>
          </a:p>
          <a:p>
            <a:pPr marL="0" lvl="0" indent="0" algn="l" rtl="0">
              <a:buNone/>
            </a:pPr>
            <a:r>
              <a:rPr lang="en-US" dirty="0">
                <a:hlinkClick r:id="rId3" tooltip="Understanding the symptoms of schizophrenia"/>
              </a:rPr>
              <a:t>schizophrenia</a:t>
            </a:r>
            <a:endParaRPr lang="en-US" dirty="0"/>
          </a:p>
          <a:p>
            <a:pPr marL="0" indent="0" algn="l" rtl="0">
              <a:buNone/>
            </a:pPr>
            <a:r>
              <a:rPr lang="en-US" dirty="0"/>
              <a:t>anorexia </a:t>
            </a:r>
            <a:r>
              <a:rPr lang="en-US" dirty="0" smtClean="0"/>
              <a:t>nervosa</a:t>
            </a:r>
          </a:p>
          <a:p>
            <a:pPr marL="0" indent="0" algn="l" rtl="0">
              <a:buNone/>
            </a:pPr>
            <a:endParaRPr lang="en-US" dirty="0"/>
          </a:p>
          <a:p>
            <a:pPr marL="0" indent="0" algn="l" rtl="0">
              <a:buNone/>
            </a:pPr>
            <a:r>
              <a:rPr lang="en-US" b="1" dirty="0"/>
              <a:t>3-Social and mobility problems</a:t>
            </a:r>
            <a:endParaRPr lang="en-US" dirty="0"/>
          </a:p>
          <a:p>
            <a:pPr marL="0" indent="0" algn="l" rtl="0">
              <a:buNone/>
            </a:pPr>
            <a:r>
              <a:rPr lang="en-US" dirty="0"/>
              <a:t>Factors that can affect a person’s eating habits and potentially lead to malnutrition include:</a:t>
            </a:r>
          </a:p>
          <a:p>
            <a:pPr marL="0" indent="0" algn="l">
              <a:buNone/>
            </a:pPr>
            <a:endParaRPr lang="ar-SA" dirty="0"/>
          </a:p>
        </p:txBody>
      </p:sp>
    </p:spTree>
    <p:extLst>
      <p:ext uri="{BB962C8B-B14F-4D97-AF65-F5344CB8AC3E}">
        <p14:creationId xmlns:p14="http://schemas.microsoft.com/office/powerpoint/2010/main" val="2052109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85334" y="270932"/>
            <a:ext cx="10306401" cy="6186312"/>
          </a:xfrm>
        </p:spPr>
        <p:txBody>
          <a:bodyPr/>
          <a:lstStyle/>
          <a:p>
            <a:pPr algn="l" rtl="0"/>
            <a:r>
              <a:rPr lang="en-US" dirty="0"/>
              <a:t>being unable to leave the house or reach a store to buy food</a:t>
            </a:r>
          </a:p>
          <a:p>
            <a:pPr algn="l" rtl="0"/>
            <a:r>
              <a:rPr lang="en-US" dirty="0"/>
              <a:t>finding it physically difficult to prepare meals</a:t>
            </a:r>
          </a:p>
          <a:p>
            <a:pPr algn="l" rtl="0"/>
            <a:r>
              <a:rPr lang="en-US" dirty="0"/>
              <a:t>living alone, which can affect a person’s motivation to cook and eat</a:t>
            </a:r>
          </a:p>
          <a:p>
            <a:pPr algn="l" rtl="0"/>
            <a:r>
              <a:rPr lang="en-US" dirty="0"/>
              <a:t>having limited cooking skills</a:t>
            </a:r>
          </a:p>
          <a:p>
            <a:pPr algn="l" rtl="0"/>
            <a:r>
              <a:rPr lang="en-US" dirty="0"/>
              <a:t>not having enough money to spend on food</a:t>
            </a:r>
          </a:p>
          <a:p>
            <a:pPr algn="l"/>
            <a:endParaRPr lang="ar-SA" dirty="0"/>
          </a:p>
        </p:txBody>
      </p:sp>
    </p:spTree>
    <p:extLst>
      <p:ext uri="{BB962C8B-B14F-4D97-AF65-F5344CB8AC3E}">
        <p14:creationId xmlns:p14="http://schemas.microsoft.com/office/powerpoint/2010/main" val="2496707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82710" y="206021"/>
            <a:ext cx="10606090" cy="6307668"/>
          </a:xfrm>
        </p:spPr>
        <p:txBody>
          <a:bodyPr/>
          <a:lstStyle/>
          <a:p>
            <a:pPr marL="0" indent="0" algn="l" rtl="0">
              <a:buNone/>
            </a:pPr>
            <a:r>
              <a:rPr lang="en-US" b="1" dirty="0"/>
              <a:t>4-Digestive disorders and stomach conditions</a:t>
            </a:r>
            <a:endParaRPr lang="en-US" dirty="0"/>
          </a:p>
          <a:p>
            <a:pPr marL="0" indent="0" algn="l" rtl="0">
              <a:buNone/>
            </a:pPr>
            <a:r>
              <a:rPr lang="en-US" dirty="0"/>
              <a:t>If the body does not absorb nutrients efficiently, even a healthful diet may not prevent malnutrition. Examples of digestive and stomach conditions that may cause this include:</a:t>
            </a:r>
          </a:p>
          <a:p>
            <a:pPr algn="l" rtl="0"/>
            <a:r>
              <a:rPr lang="en-US" dirty="0">
                <a:hlinkClick r:id="rId2" tooltip="What is Crohn's disease?"/>
              </a:rPr>
              <a:t>Crohn’s disease</a:t>
            </a:r>
            <a:endParaRPr lang="en-US" dirty="0"/>
          </a:p>
          <a:p>
            <a:pPr algn="l" rtl="0"/>
            <a:r>
              <a:rPr lang="en-US" dirty="0"/>
              <a:t>ulcerative colitis</a:t>
            </a:r>
          </a:p>
          <a:p>
            <a:pPr algn="l" rtl="0"/>
            <a:r>
              <a:rPr lang="en-US" dirty="0">
                <a:hlinkClick r:id="rId3" tooltip="All about celiac disease"/>
              </a:rPr>
              <a:t>celiac disease</a:t>
            </a:r>
            <a:endParaRPr lang="en-US" dirty="0"/>
          </a:p>
          <a:p>
            <a:pPr algn="l" rtl="0"/>
            <a:r>
              <a:rPr lang="en-US" dirty="0"/>
              <a:t>persistent </a:t>
            </a:r>
            <a:r>
              <a:rPr lang="en-US" dirty="0">
                <a:hlinkClick r:id="rId4" tooltip="What you should know about diarrhea"/>
              </a:rPr>
              <a:t>diarrhea</a:t>
            </a:r>
            <a:r>
              <a:rPr lang="en-US" dirty="0"/>
              <a:t>, vomiting, or both</a:t>
            </a:r>
          </a:p>
          <a:p>
            <a:pPr algn="l"/>
            <a:endParaRPr lang="ar-SA" dirty="0"/>
          </a:p>
        </p:txBody>
      </p:sp>
    </p:spTree>
    <p:extLst>
      <p:ext uri="{BB962C8B-B14F-4D97-AF65-F5344CB8AC3E}">
        <p14:creationId xmlns:p14="http://schemas.microsoft.com/office/powerpoint/2010/main" val="391438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84310" y="327379"/>
            <a:ext cx="10018713" cy="5463822"/>
          </a:xfrm>
        </p:spPr>
        <p:txBody>
          <a:bodyPr/>
          <a:lstStyle/>
          <a:p>
            <a:pPr marL="0" indent="0" algn="l" rtl="0">
              <a:buNone/>
            </a:pPr>
            <a:r>
              <a:rPr lang="en-US" b="1" dirty="0"/>
              <a:t>5-Alcohol use disorder</a:t>
            </a:r>
            <a:endParaRPr lang="en-US" dirty="0"/>
          </a:p>
          <a:p>
            <a:pPr algn="l" rtl="0"/>
            <a:r>
              <a:rPr lang="en-US" dirty="0"/>
              <a:t>Consuming a lot of alcohol can lead to gastritis or long-term damage to the pancreas. These issues can make it hard to digest food, absorb vitamins, and produce hormones that regulate metabolism.</a:t>
            </a:r>
          </a:p>
          <a:p>
            <a:pPr algn="l"/>
            <a:endParaRPr lang="ar-SA" dirty="0"/>
          </a:p>
        </p:txBody>
      </p:sp>
    </p:spTree>
    <p:extLst>
      <p:ext uri="{BB962C8B-B14F-4D97-AF65-F5344CB8AC3E}">
        <p14:creationId xmlns:p14="http://schemas.microsoft.com/office/powerpoint/2010/main" val="3418749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461731" y="352777"/>
            <a:ext cx="10493202" cy="6307668"/>
          </a:xfrm>
        </p:spPr>
        <p:txBody>
          <a:bodyPr>
            <a:normAutofit lnSpcReduction="10000"/>
          </a:bodyPr>
          <a:lstStyle/>
          <a:p>
            <a:pPr marL="0" indent="0" algn="l" rtl="0">
              <a:buNone/>
            </a:pPr>
            <a:r>
              <a:rPr lang="en-US" sz="4000" b="1" i="1" u="sng" dirty="0"/>
              <a:t>Risk factors of malnutrition</a:t>
            </a:r>
            <a:endParaRPr lang="en-US" sz="4000" dirty="0"/>
          </a:p>
          <a:p>
            <a:pPr marL="457200" indent="-457200" algn="l" rtl="0">
              <a:buFont typeface="+mj-lt"/>
              <a:buAutoNum type="arabicPeriod"/>
            </a:pPr>
            <a:r>
              <a:rPr lang="en-US" dirty="0"/>
              <a:t>In some parts of the world, widespread and long-term malnutrition can result from a lack of food.</a:t>
            </a:r>
          </a:p>
          <a:p>
            <a:pPr marL="457200" indent="-457200" algn="l" rtl="0">
              <a:buFont typeface="+mj-lt"/>
              <a:buAutoNum type="arabicPeriod"/>
            </a:pPr>
            <a:r>
              <a:rPr lang="en-US" dirty="0"/>
              <a:t>In the wealthier nations, however, those most at risk of malnutrition include:</a:t>
            </a:r>
          </a:p>
          <a:p>
            <a:pPr marL="457200" lvl="0" indent="-457200" algn="l" rtl="0">
              <a:buFont typeface="+mj-lt"/>
              <a:buAutoNum type="arabicPeriod"/>
            </a:pPr>
            <a:r>
              <a:rPr lang="en-US" dirty="0"/>
              <a:t>Advanced age, particularly if accompanied by </a:t>
            </a:r>
            <a:r>
              <a:rPr lang="en-US" dirty="0">
                <a:hlinkClick r:id="rId2"/>
              </a:rPr>
              <a:t>dementia</a:t>
            </a:r>
            <a:endParaRPr lang="en-US" dirty="0"/>
          </a:p>
          <a:p>
            <a:pPr marL="457200" lvl="0" indent="-457200" algn="l" rtl="0">
              <a:buFont typeface="+mj-lt"/>
              <a:buAutoNum type="arabicPeriod"/>
            </a:pPr>
            <a:r>
              <a:rPr lang="en-US" dirty="0"/>
              <a:t>Hospitalization</a:t>
            </a:r>
          </a:p>
          <a:p>
            <a:pPr marL="457200" lvl="0" indent="-457200" algn="l" rtl="0">
              <a:buFont typeface="+mj-lt"/>
              <a:buAutoNum type="arabicPeriod"/>
            </a:pPr>
            <a:r>
              <a:rPr lang="en-US" dirty="0"/>
              <a:t>people who are socially isolated — for example, due to mobility issues, health problems, or other factors</a:t>
            </a:r>
          </a:p>
          <a:p>
            <a:pPr marL="457200" lvl="0" indent="-457200" algn="l" rtl="0">
              <a:buFont typeface="+mj-lt"/>
              <a:buAutoNum type="arabicPeriod"/>
            </a:pPr>
            <a:r>
              <a:rPr lang="en-US" dirty="0"/>
              <a:t>people with a low income</a:t>
            </a:r>
          </a:p>
          <a:p>
            <a:pPr marL="457200" lvl="0" indent="-457200" algn="l" rtl="0">
              <a:buFont typeface="+mj-lt"/>
              <a:buAutoNum type="arabicPeriod"/>
            </a:pPr>
            <a:r>
              <a:rPr lang="en-US" dirty="0"/>
              <a:t>people recovering from or living with a serious illness or condition</a:t>
            </a:r>
          </a:p>
          <a:p>
            <a:pPr marL="457200" lvl="0" indent="-457200" algn="l" rtl="0">
              <a:buFont typeface="+mj-lt"/>
              <a:buAutoNum type="arabicPeriod"/>
            </a:pPr>
            <a:r>
              <a:rPr lang="en-US" dirty="0"/>
              <a:t>those who have difficulty absorbing nutrients</a:t>
            </a:r>
          </a:p>
          <a:p>
            <a:pPr marL="457200" lvl="0" indent="-457200" algn="l" rtl="0">
              <a:buFont typeface="+mj-lt"/>
              <a:buAutoNum type="arabicPeriod"/>
            </a:pPr>
            <a:r>
              <a:rPr lang="en-US" dirty="0"/>
              <a:t>people with chronic eating disorders such as </a:t>
            </a:r>
            <a:r>
              <a:rPr lang="en-US" dirty="0">
                <a:hlinkClick r:id="rId3" tooltip="What's to know about bulimia nervosa?"/>
              </a:rPr>
              <a:t>bulimia</a:t>
            </a:r>
            <a:r>
              <a:rPr lang="en-US" dirty="0"/>
              <a:t> or anorexia nervosa</a:t>
            </a:r>
          </a:p>
          <a:p>
            <a:pPr marL="457200" lvl="0" indent="-457200" algn="l" rtl="0">
              <a:buFont typeface="+mj-lt"/>
              <a:buAutoNum type="arabicPeriod"/>
            </a:pPr>
            <a:r>
              <a:rPr lang="en-US" dirty="0">
                <a:hlinkClick r:id="rId4"/>
              </a:rPr>
              <a:t>Dental health</a:t>
            </a:r>
            <a:r>
              <a:rPr lang="en-US" dirty="0"/>
              <a:t> problems.</a:t>
            </a:r>
          </a:p>
          <a:p>
            <a:pPr marL="457200" indent="-457200" algn="l">
              <a:buFont typeface="+mj-lt"/>
              <a:buAutoNum type="arabicPeriod"/>
            </a:pPr>
            <a:endParaRPr lang="ar-SA" dirty="0"/>
          </a:p>
        </p:txBody>
      </p:sp>
    </p:spTree>
    <p:extLst>
      <p:ext uri="{BB962C8B-B14F-4D97-AF65-F5344CB8AC3E}">
        <p14:creationId xmlns:p14="http://schemas.microsoft.com/office/powerpoint/2010/main" val="17973657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خداعي">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TM03457496[[fn=خداعي]]</Template>
  <TotalTime>90</TotalTime>
  <Words>2255</Words>
  <Application>Microsoft Office PowerPoint</Application>
  <PresentationFormat>Custom</PresentationFormat>
  <Paragraphs>222</Paragraphs>
  <Slides>45</Slides>
  <Notes>0</Notes>
  <HiddenSlides>0</HiddenSlides>
  <MMClips>0</MMClips>
  <ScaleCrop>false</ScaleCrop>
  <HeadingPairs>
    <vt:vector size="4" baseType="variant">
      <vt:variant>
        <vt:lpstr>Theme</vt:lpstr>
      </vt:variant>
      <vt:variant>
        <vt:i4>1</vt:i4>
      </vt:variant>
      <vt:variant>
        <vt:lpstr>Slide Titles</vt:lpstr>
      </vt:variant>
      <vt:variant>
        <vt:i4>45</vt:i4>
      </vt:variant>
    </vt:vector>
  </HeadingPairs>
  <TitlesOfParts>
    <vt:vector size="46" baseType="lpstr">
      <vt:lpstr>خداعي</vt:lpstr>
      <vt:lpstr>MALNUTRITION      </vt:lpstr>
      <vt:lpstr> Introduction        Around 1.9 billion adults worldwide are overweight, while 462 million are underweight. An estimated 41 million children under the age of 5 years are overweight or obese, while some 159 million are stunted and 50 million are wasted. Adding to this burden are the 528 million or 29% of women of reproductive age around the world affected by anemia, for which approximately half would be amenable to iron supplementation.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MALNUTRITION</dc:title>
  <dc:creator>DELL</dc:creator>
  <cp:lastModifiedBy>shimaa</cp:lastModifiedBy>
  <cp:revision>11</cp:revision>
  <dcterms:created xsi:type="dcterms:W3CDTF">2020-03-16T13:10:36Z</dcterms:created>
  <dcterms:modified xsi:type="dcterms:W3CDTF">2020-03-17T10:57:26Z</dcterms:modified>
</cp:coreProperties>
</file>