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92" r:id="rId8"/>
    <p:sldId id="262" r:id="rId9"/>
    <p:sldId id="263" r:id="rId10"/>
    <p:sldId id="264" r:id="rId11"/>
    <p:sldId id="265" r:id="rId12"/>
    <p:sldId id="266" r:id="rId13"/>
    <p:sldId id="291" r:id="rId14"/>
    <p:sldId id="267" r:id="rId15"/>
    <p:sldId id="268" r:id="rId16"/>
    <p:sldId id="269" r:id="rId17"/>
    <p:sldId id="270" r:id="rId18"/>
    <p:sldId id="293" r:id="rId19"/>
    <p:sldId id="271" r:id="rId20"/>
    <p:sldId id="272" r:id="rId21"/>
    <p:sldId id="273" r:id="rId22"/>
    <p:sldId id="274" r:id="rId23"/>
    <p:sldId id="275" r:id="rId24"/>
    <p:sldId id="276" r:id="rId25"/>
    <p:sldId id="277" r:id="rId26"/>
    <p:sldId id="278" r:id="rId27"/>
    <p:sldId id="279" r:id="rId28"/>
    <p:sldId id="294" r:id="rId29"/>
    <p:sldId id="280" r:id="rId30"/>
    <p:sldId id="295" r:id="rId31"/>
    <p:sldId id="281" r:id="rId32"/>
    <p:sldId id="282" r:id="rId33"/>
    <p:sldId id="283" r:id="rId34"/>
    <p:sldId id="284" r:id="rId35"/>
    <p:sldId id="285" r:id="rId36"/>
    <p:sldId id="286" r:id="rId37"/>
    <p:sldId id="287" r:id="rId38"/>
    <p:sldId id="288" r:id="rId39"/>
    <p:sldId id="290"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D8BD707-D9CF-40AE-B4C6-C98DA3205C09}" type="datetimeFigureOut">
              <a:rPr lang="en-US" smtClean="0"/>
              <a:pPr/>
              <a:t>3/29/2020</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6F15528-21DE-4FAA-801E-634DDDAF4B2B}"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r" defTabSz="914400" rtl="1"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r" defTabSz="914400" rtl="1"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r" defTabSz="914400" rtl="1"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14400"/>
            <a:ext cx="7543800" cy="1524000"/>
          </a:xfrm>
        </p:spPr>
        <p:txBody>
          <a:bodyPr>
            <a:normAutofit fontScale="90000"/>
          </a:bodyPr>
          <a:lstStyle/>
          <a:p>
            <a:pPr rtl="0"/>
            <a:r>
              <a:rPr lang="en-US" b="1" u="sng" dirty="0">
                <a:effectLst/>
              </a:rPr>
              <a:t>Ethical &amp; Legal Aspects of </a:t>
            </a:r>
            <a:r>
              <a:rPr lang="en-US" b="1" u="sng" dirty="0" smtClean="0">
                <a:effectLst/>
              </a:rPr>
              <a:t>elderly</a:t>
            </a:r>
            <a:endParaRPr lang="en-US" dirty="0">
              <a:effectLst/>
            </a:endParaRPr>
          </a:p>
        </p:txBody>
      </p:sp>
      <p:sp>
        <p:nvSpPr>
          <p:cNvPr id="3" name="Subtitle 2"/>
          <p:cNvSpPr>
            <a:spLocks noGrp="1"/>
          </p:cNvSpPr>
          <p:nvPr>
            <p:ph type="subTitle" idx="1"/>
          </p:nvPr>
        </p:nvSpPr>
        <p:spPr>
          <a:xfrm>
            <a:off x="1295400" y="4572000"/>
            <a:ext cx="7406640" cy="1752600"/>
          </a:xfrm>
        </p:spPr>
        <p:txBody>
          <a:bodyPr>
            <a:normAutofit/>
          </a:bodyPr>
          <a:lstStyle/>
          <a:p>
            <a:r>
              <a:rPr lang="en-US" b="1" dirty="0" err="1" smtClean="0"/>
              <a:t>Dr</a:t>
            </a:r>
            <a:r>
              <a:rPr lang="en-US" b="1" dirty="0" smtClean="0"/>
              <a:t>\ </a:t>
            </a:r>
            <a:r>
              <a:rPr lang="en-US" b="1" dirty="0" err="1"/>
              <a:t>E</a:t>
            </a:r>
            <a:r>
              <a:rPr lang="en-US" b="1" dirty="0" err="1" smtClean="0"/>
              <a:t>steer</a:t>
            </a:r>
            <a:r>
              <a:rPr lang="en-US" b="1" dirty="0" smtClean="0"/>
              <a:t> </a:t>
            </a:r>
            <a:r>
              <a:rPr lang="en-US" b="1" dirty="0"/>
              <a:t>I</a:t>
            </a:r>
            <a:r>
              <a:rPr lang="en-US" b="1" dirty="0" smtClean="0"/>
              <a:t>brahim </a:t>
            </a:r>
            <a:r>
              <a:rPr lang="en-US" b="1" dirty="0" err="1"/>
              <a:t>G</a:t>
            </a:r>
            <a:r>
              <a:rPr lang="en-US" b="1" dirty="0" err="1" smtClean="0"/>
              <a:t>hayth</a:t>
            </a:r>
            <a:endParaRPr lang="en-US" b="1" dirty="0" smtClean="0"/>
          </a:p>
          <a:p>
            <a:r>
              <a:rPr lang="en-US" dirty="0" smtClean="0"/>
              <a:t>Lecturer of </a:t>
            </a:r>
            <a:r>
              <a:rPr lang="en-US" dirty="0" err="1"/>
              <a:t>G</a:t>
            </a:r>
            <a:r>
              <a:rPr lang="en-US" dirty="0" err="1" smtClean="0"/>
              <a:t>erontological</a:t>
            </a:r>
            <a:r>
              <a:rPr lang="en-US" dirty="0" smtClean="0"/>
              <a:t> Nursing Department</a:t>
            </a:r>
            <a:endParaRPr lang="ar-EG" dirty="0"/>
          </a:p>
        </p:txBody>
      </p:sp>
    </p:spTree>
    <p:extLst>
      <p:ext uri="{BB962C8B-B14F-4D97-AF65-F5344CB8AC3E}">
        <p14:creationId xmlns:p14="http://schemas.microsoft.com/office/powerpoint/2010/main" val="3734352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Advocacy</a:t>
            </a:r>
            <a:endParaRPr lang="ar-EG" dirty="0"/>
          </a:p>
        </p:txBody>
      </p:sp>
      <p:sp>
        <p:nvSpPr>
          <p:cNvPr id="3" name="Content Placeholder 2"/>
          <p:cNvSpPr>
            <a:spLocks noGrp="1"/>
          </p:cNvSpPr>
          <p:nvPr>
            <p:ph idx="1"/>
          </p:nvPr>
        </p:nvSpPr>
        <p:spPr/>
        <p:txBody>
          <a:bodyPr>
            <a:normAutofit/>
          </a:bodyPr>
          <a:lstStyle/>
          <a:p>
            <a:pPr marL="923544" lvl="3" indent="0" algn="just" rtl="0">
              <a:buNone/>
            </a:pPr>
            <a:endParaRPr lang="en-US" sz="1600" dirty="0"/>
          </a:p>
          <a:p>
            <a:pPr lvl="0" algn="just" rtl="0"/>
            <a:r>
              <a:rPr lang="en-US" dirty="0"/>
              <a:t>Advocacy refers to </a:t>
            </a:r>
            <a:r>
              <a:rPr lang="en-US" b="1" dirty="0"/>
              <a:t>loyalty</a:t>
            </a:r>
            <a:r>
              <a:rPr lang="en-US" dirty="0"/>
              <a:t> and a </a:t>
            </a:r>
            <a:r>
              <a:rPr lang="en-US" b="1" dirty="0"/>
              <a:t>supporting</a:t>
            </a:r>
            <a:r>
              <a:rPr lang="en-US" dirty="0"/>
              <a:t> of the needs and interests of others requiring the nurse to educate patients and their families so that they know their rights, are fully informed, and are able to access all the benefits they are entitled to.</a:t>
            </a:r>
            <a:endParaRPr lang="en-US" sz="2400" dirty="0"/>
          </a:p>
          <a:p>
            <a:pPr lvl="0" algn="just" rtl="0"/>
            <a:r>
              <a:rPr lang="en-US" dirty="0"/>
              <a:t>Advocacy is implicit in the social contract between the profession of nursing and society and is based on other ethical concepts such as justice and autonomy.</a:t>
            </a:r>
            <a:endParaRPr lang="en-US" sz="2400" dirty="0"/>
          </a:p>
        </p:txBody>
      </p:sp>
    </p:spTree>
    <p:extLst>
      <p:ext uri="{BB962C8B-B14F-4D97-AF65-F5344CB8AC3E}">
        <p14:creationId xmlns:p14="http://schemas.microsoft.com/office/powerpoint/2010/main" val="223642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Autonomy</a:t>
            </a:r>
            <a:endParaRPr lang="ar-EG" dirty="0"/>
          </a:p>
        </p:txBody>
      </p:sp>
      <p:sp>
        <p:nvSpPr>
          <p:cNvPr id="3" name="Content Placeholder 2"/>
          <p:cNvSpPr>
            <a:spLocks noGrp="1"/>
          </p:cNvSpPr>
          <p:nvPr>
            <p:ph idx="1"/>
          </p:nvPr>
        </p:nvSpPr>
        <p:spPr/>
        <p:txBody>
          <a:bodyPr>
            <a:normAutofit lnSpcReduction="10000"/>
          </a:bodyPr>
          <a:lstStyle/>
          <a:p>
            <a:pPr lvl="3" algn="just" rtl="0"/>
            <a:endParaRPr lang="en-US" sz="1600" dirty="0"/>
          </a:p>
          <a:p>
            <a:pPr lvl="0" algn="just" rtl="0"/>
            <a:r>
              <a:rPr lang="en-US" dirty="0"/>
              <a:t>Autonomy is the concept that each person has a </a:t>
            </a:r>
            <a:r>
              <a:rPr lang="en-US" b="1" dirty="0"/>
              <a:t>right</a:t>
            </a:r>
            <a:r>
              <a:rPr lang="en-US" dirty="0"/>
              <a:t> to make </a:t>
            </a:r>
            <a:r>
              <a:rPr lang="en-US" b="1" dirty="0"/>
              <a:t>independent choices and decisions.</a:t>
            </a:r>
            <a:endParaRPr lang="en-US" sz="2400" dirty="0"/>
          </a:p>
          <a:p>
            <a:pPr lvl="0" algn="just" rtl="0"/>
            <a:r>
              <a:rPr lang="en-US" dirty="0"/>
              <a:t>It is reflected in </a:t>
            </a:r>
            <a:r>
              <a:rPr lang="en-US" b="1" dirty="0"/>
              <a:t>guidelines</a:t>
            </a:r>
            <a:r>
              <a:rPr lang="en-US" dirty="0"/>
              <a:t> and </a:t>
            </a:r>
            <a:r>
              <a:rPr lang="en-US" b="1" dirty="0"/>
              <a:t>laws</a:t>
            </a:r>
            <a:r>
              <a:rPr lang="en-US" dirty="0"/>
              <a:t> regarding patient rights and self-determination.</a:t>
            </a:r>
            <a:endParaRPr lang="en-US" sz="2400" dirty="0"/>
          </a:p>
          <a:p>
            <a:pPr lvl="0" algn="just" rtl="0"/>
            <a:r>
              <a:rPr lang="en-US" dirty="0"/>
              <a:t>Autonomy may be limited by cognitive deficits that impair clarity of thought and the ability of the patient to make decisions.</a:t>
            </a:r>
            <a:endParaRPr lang="en-US" sz="2400" dirty="0"/>
          </a:p>
          <a:p>
            <a:pPr lvl="0" algn="just" rtl="0"/>
            <a:r>
              <a:rPr lang="en-US" dirty="0"/>
              <a:t>Autonomy is supported by </a:t>
            </a:r>
            <a:r>
              <a:rPr lang="en-US" b="1" dirty="0"/>
              <a:t>informed consent</a:t>
            </a:r>
            <a:r>
              <a:rPr lang="en-US" dirty="0"/>
              <a:t> and patient and family education.</a:t>
            </a:r>
            <a:endParaRPr lang="en-US" sz="2400" dirty="0"/>
          </a:p>
        </p:txBody>
      </p:sp>
    </p:spTree>
    <p:extLst>
      <p:ext uri="{BB962C8B-B14F-4D97-AF65-F5344CB8AC3E}">
        <p14:creationId xmlns:p14="http://schemas.microsoft.com/office/powerpoint/2010/main" val="3140180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8153400" cy="1600200"/>
          </a:xfrm>
        </p:spPr>
        <p:txBody>
          <a:bodyPr>
            <a:normAutofit/>
          </a:bodyPr>
          <a:lstStyle/>
          <a:p>
            <a:pPr lvl="3" rtl="0"/>
            <a:r>
              <a:rPr lang="en-US" sz="4400" b="1" u="sng" dirty="0" smtClean="0">
                <a:latin typeface="+mj-lt"/>
              </a:rPr>
              <a:t>Beneficence/Non maleficence</a:t>
            </a:r>
            <a:endParaRPr lang="en-US" sz="4000" dirty="0">
              <a:latin typeface="+mj-lt"/>
            </a:endParaRPr>
          </a:p>
        </p:txBody>
      </p:sp>
      <p:sp>
        <p:nvSpPr>
          <p:cNvPr id="3" name="Content Placeholder 2"/>
          <p:cNvSpPr>
            <a:spLocks noGrp="1"/>
          </p:cNvSpPr>
          <p:nvPr>
            <p:ph idx="1"/>
          </p:nvPr>
        </p:nvSpPr>
        <p:spPr/>
        <p:txBody>
          <a:bodyPr>
            <a:normAutofit/>
          </a:bodyPr>
          <a:lstStyle/>
          <a:p>
            <a:pPr lvl="0" rtl="0"/>
            <a:r>
              <a:rPr lang="en-US" dirty="0" smtClean="0"/>
              <a:t>These </a:t>
            </a:r>
            <a:r>
              <a:rPr lang="en-US" dirty="0"/>
              <a:t>concepts of do </a:t>
            </a:r>
            <a:r>
              <a:rPr lang="en-US" b="1" dirty="0"/>
              <a:t>good (beneficence</a:t>
            </a:r>
            <a:r>
              <a:rPr lang="en-US" dirty="0"/>
              <a:t>) and do </a:t>
            </a:r>
            <a:r>
              <a:rPr lang="en-US" b="1" dirty="0"/>
              <a:t>no harm</a:t>
            </a:r>
            <a:r>
              <a:rPr lang="en-US" dirty="0"/>
              <a:t> (</a:t>
            </a:r>
            <a:r>
              <a:rPr lang="en-US" b="1" dirty="0"/>
              <a:t>non-maleficence)</a:t>
            </a:r>
            <a:r>
              <a:rPr lang="en-US" dirty="0"/>
              <a:t>are integral to health care.</a:t>
            </a:r>
            <a:endParaRPr lang="en-US" sz="2400" dirty="0"/>
          </a:p>
        </p:txBody>
      </p:sp>
    </p:spTree>
    <p:extLst>
      <p:ext uri="{BB962C8B-B14F-4D97-AF65-F5344CB8AC3E}">
        <p14:creationId xmlns:p14="http://schemas.microsoft.com/office/powerpoint/2010/main" val="1398945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Confidentiality</a:t>
            </a:r>
            <a:endParaRPr lang="ar-EG" dirty="0"/>
          </a:p>
        </p:txBody>
      </p:sp>
      <p:sp>
        <p:nvSpPr>
          <p:cNvPr id="3" name="Content Placeholder 2"/>
          <p:cNvSpPr>
            <a:spLocks noGrp="1"/>
          </p:cNvSpPr>
          <p:nvPr>
            <p:ph idx="1"/>
          </p:nvPr>
        </p:nvSpPr>
        <p:spPr>
          <a:xfrm>
            <a:off x="914400" y="685800"/>
            <a:ext cx="7772400" cy="4678363"/>
          </a:xfrm>
        </p:spPr>
        <p:txBody>
          <a:bodyPr>
            <a:normAutofit/>
          </a:bodyPr>
          <a:lstStyle/>
          <a:p>
            <a:pPr marL="0" lvl="0" indent="0" algn="just" rtl="0">
              <a:buNone/>
            </a:pPr>
            <a:r>
              <a:rPr lang="en-US" b="1" dirty="0" smtClean="0"/>
              <a:t>Respect </a:t>
            </a:r>
            <a:r>
              <a:rPr lang="en-US" b="1" dirty="0"/>
              <a:t>for privacy</a:t>
            </a:r>
            <a:r>
              <a:rPr lang="en-US" dirty="0"/>
              <a:t>.</a:t>
            </a:r>
            <a:endParaRPr lang="en-US" sz="2400" dirty="0"/>
          </a:p>
          <a:p>
            <a:pPr lvl="0" algn="just" rtl="0"/>
            <a:r>
              <a:rPr lang="en-US" dirty="0"/>
              <a:t>Nurse should respect client\s right to privacy and protect information given confidentially.</a:t>
            </a:r>
            <a:endParaRPr lang="en-US" sz="2400" dirty="0"/>
          </a:p>
          <a:p>
            <a:pPr lvl="0" algn="just" rtl="0"/>
            <a:r>
              <a:rPr lang="en-US" dirty="0"/>
              <a:t>Nurses are entrusted with personal information in the course of providing care that should be shared only as necessary to facilitate that patient’s care.</a:t>
            </a:r>
            <a:endParaRPr lang="en-US" sz="2400" dirty="0"/>
          </a:p>
          <a:p>
            <a:pPr lvl="0" algn="just" rtl="0"/>
            <a:r>
              <a:rPr lang="en-US" dirty="0"/>
              <a:t>The nurse should be well informed of organizational guidelines for compliance with this regulation.</a:t>
            </a:r>
            <a:endParaRPr lang="en-US" sz="2400" dirty="0"/>
          </a:p>
        </p:txBody>
      </p:sp>
    </p:spTree>
    <p:extLst>
      <p:ext uri="{BB962C8B-B14F-4D97-AF65-F5344CB8AC3E}">
        <p14:creationId xmlns:p14="http://schemas.microsoft.com/office/powerpoint/2010/main" val="2807457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Fidelity</a:t>
            </a:r>
            <a:endParaRPr lang="ar-EG" dirty="0"/>
          </a:p>
        </p:txBody>
      </p:sp>
      <p:sp>
        <p:nvSpPr>
          <p:cNvPr id="3" name="Content Placeholder 2"/>
          <p:cNvSpPr>
            <a:spLocks noGrp="1"/>
          </p:cNvSpPr>
          <p:nvPr>
            <p:ph idx="1"/>
          </p:nvPr>
        </p:nvSpPr>
        <p:spPr/>
        <p:txBody>
          <a:bodyPr>
            <a:normAutofit/>
          </a:bodyPr>
          <a:lstStyle/>
          <a:p>
            <a:pPr lvl="3" algn="just" rtl="0"/>
            <a:endParaRPr lang="en-US" sz="1600" dirty="0"/>
          </a:p>
          <a:p>
            <a:pPr lvl="0" algn="just" rtl="0"/>
            <a:r>
              <a:rPr lang="en-US" dirty="0"/>
              <a:t>Fidelity refers to </a:t>
            </a:r>
            <a:r>
              <a:rPr lang="en-US" b="1" dirty="0"/>
              <a:t>keeping promises</a:t>
            </a:r>
            <a:r>
              <a:rPr lang="en-US" dirty="0"/>
              <a:t> or </a:t>
            </a:r>
            <a:r>
              <a:rPr lang="en-US" b="1" dirty="0"/>
              <a:t>being true to another</a:t>
            </a:r>
            <a:r>
              <a:rPr lang="en-US" dirty="0"/>
              <a:t>; being faithful to commitments and responsibilities.</a:t>
            </a:r>
            <a:endParaRPr lang="en-US" sz="2400" dirty="0"/>
          </a:p>
          <a:p>
            <a:pPr lvl="0" algn="just" rtl="0"/>
            <a:r>
              <a:rPr lang="en-US" dirty="0"/>
              <a:t>The team and the organization need to be able to trust the nurse to keep promises and honor relationships with them. </a:t>
            </a:r>
            <a:endParaRPr lang="en-US" sz="2400" dirty="0"/>
          </a:p>
          <a:p>
            <a:pPr lvl="0" algn="just" rtl="0"/>
            <a:r>
              <a:rPr lang="en-US" dirty="0"/>
              <a:t>Trust is earned, and fidelity is demonstrated in daily work and the relationships therein.</a:t>
            </a:r>
            <a:endParaRPr lang="en-US" sz="2400" dirty="0"/>
          </a:p>
        </p:txBody>
      </p:sp>
    </p:spTree>
    <p:extLst>
      <p:ext uri="{BB962C8B-B14F-4D97-AF65-F5344CB8AC3E}">
        <p14:creationId xmlns:p14="http://schemas.microsoft.com/office/powerpoint/2010/main" val="472228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3" rtl="0"/>
            <a:r>
              <a:rPr lang="en-US" sz="3200" b="1" u="sng" dirty="0" smtClean="0">
                <a:latin typeface="+mj-lt"/>
              </a:rPr>
              <a:t>Fiduciary Responsibility </a:t>
            </a:r>
            <a:endParaRPr lang="en-US" sz="2800" dirty="0">
              <a:latin typeface="+mj-lt"/>
            </a:endParaRPr>
          </a:p>
        </p:txBody>
      </p:sp>
      <p:sp>
        <p:nvSpPr>
          <p:cNvPr id="3" name="Content Placeholder 2"/>
          <p:cNvSpPr>
            <a:spLocks noGrp="1"/>
          </p:cNvSpPr>
          <p:nvPr>
            <p:ph idx="1"/>
          </p:nvPr>
        </p:nvSpPr>
        <p:spPr>
          <a:xfrm>
            <a:off x="609600" y="685800"/>
            <a:ext cx="7498080" cy="4572000"/>
          </a:xfrm>
        </p:spPr>
        <p:txBody>
          <a:bodyPr/>
          <a:lstStyle/>
          <a:p>
            <a:pPr lvl="0" algn="just" rtl="0"/>
            <a:r>
              <a:rPr lang="en-US" dirty="0" smtClean="0"/>
              <a:t>Health </a:t>
            </a:r>
            <a:r>
              <a:rPr lang="en-US" dirty="0"/>
              <a:t>care professionals have an ethical </a:t>
            </a:r>
            <a:r>
              <a:rPr lang="en-US" b="1" dirty="0"/>
              <a:t>obligation to good stewardship of both the patient’s and the organization’s funds</a:t>
            </a:r>
            <a:r>
              <a:rPr lang="en-US" dirty="0"/>
              <a:t>.</a:t>
            </a:r>
            <a:endParaRPr lang="en-US" sz="2400" dirty="0"/>
          </a:p>
          <a:p>
            <a:pPr lvl="0" algn="just" rtl="0"/>
            <a:r>
              <a:rPr lang="en-US" dirty="0"/>
              <a:t>This refers to using both fiscal reserves and caregiving resources wisely.</a:t>
            </a:r>
            <a:endParaRPr lang="en-US" sz="2400" dirty="0"/>
          </a:p>
        </p:txBody>
      </p:sp>
    </p:spTree>
    <p:extLst>
      <p:ext uri="{BB962C8B-B14F-4D97-AF65-F5344CB8AC3E}">
        <p14:creationId xmlns:p14="http://schemas.microsoft.com/office/powerpoint/2010/main" val="1454876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7. Justice</a:t>
            </a:r>
            <a:endParaRPr lang="ar-EG" dirty="0"/>
          </a:p>
        </p:txBody>
      </p:sp>
      <p:sp>
        <p:nvSpPr>
          <p:cNvPr id="3" name="Content Placeholder 2"/>
          <p:cNvSpPr>
            <a:spLocks noGrp="1"/>
          </p:cNvSpPr>
          <p:nvPr>
            <p:ph idx="1"/>
          </p:nvPr>
        </p:nvSpPr>
        <p:spPr/>
        <p:txBody>
          <a:bodyPr>
            <a:normAutofit/>
          </a:bodyPr>
          <a:lstStyle/>
          <a:p>
            <a:pPr lvl="3" algn="just" rtl="0"/>
            <a:endParaRPr lang="en-US" sz="1600" dirty="0"/>
          </a:p>
          <a:p>
            <a:pPr lvl="0" algn="just" rtl="0"/>
            <a:r>
              <a:rPr lang="en-US" b="1" dirty="0"/>
              <a:t>Justice refers to the fairness of an act or situation</a:t>
            </a:r>
            <a:r>
              <a:rPr lang="en-US" dirty="0"/>
              <a:t>.</a:t>
            </a:r>
            <a:endParaRPr lang="en-US" sz="2400" dirty="0"/>
          </a:p>
          <a:p>
            <a:pPr lvl="0" algn="just" rtl="0"/>
            <a:r>
              <a:rPr lang="en-US" dirty="0"/>
              <a:t>Fiduciary responsibility and fidelity are some of the moral principles that help to determine what are just.</a:t>
            </a:r>
            <a:endParaRPr lang="en-US" sz="2400" dirty="0"/>
          </a:p>
        </p:txBody>
      </p:sp>
    </p:spTree>
    <p:extLst>
      <p:ext uri="{BB962C8B-B14F-4D97-AF65-F5344CB8AC3E}">
        <p14:creationId xmlns:p14="http://schemas.microsoft.com/office/powerpoint/2010/main" val="328131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Veracity</a:t>
            </a:r>
            <a:endParaRPr lang="ar-EG" dirty="0"/>
          </a:p>
        </p:txBody>
      </p:sp>
      <p:sp>
        <p:nvSpPr>
          <p:cNvPr id="3" name="Content Placeholder 2"/>
          <p:cNvSpPr>
            <a:spLocks noGrp="1"/>
          </p:cNvSpPr>
          <p:nvPr>
            <p:ph idx="1"/>
          </p:nvPr>
        </p:nvSpPr>
        <p:spPr/>
        <p:txBody>
          <a:bodyPr>
            <a:normAutofit/>
          </a:bodyPr>
          <a:lstStyle/>
          <a:p>
            <a:pPr marL="923544" lvl="3" indent="0" algn="just" rtl="0">
              <a:buNone/>
            </a:pPr>
            <a:endParaRPr lang="en-US" sz="1600" dirty="0"/>
          </a:p>
          <a:p>
            <a:pPr lvl="0" algn="just" rtl="0"/>
            <a:r>
              <a:rPr lang="en-US" b="1" dirty="0"/>
              <a:t>Veracity means truthfulness and refers to telling the truth</a:t>
            </a:r>
            <a:r>
              <a:rPr lang="en-US" dirty="0"/>
              <a:t>, or, at the very least, not misleading or deceiving patients or their families.</a:t>
            </a:r>
            <a:endParaRPr lang="en-US" sz="2400" dirty="0"/>
          </a:p>
          <a:p>
            <a:pPr lvl="0" algn="just" rtl="0"/>
            <a:r>
              <a:rPr lang="en-US" dirty="0"/>
              <a:t>Veracity forms the basis of informed consent—without truthfulness and an explanation of options, the patient cannot possibly make the best choice.</a:t>
            </a:r>
            <a:endParaRPr lang="en-US" sz="2400" dirty="0"/>
          </a:p>
        </p:txBody>
      </p:sp>
    </p:spTree>
    <p:extLst>
      <p:ext uri="{BB962C8B-B14F-4D97-AF65-F5344CB8AC3E}">
        <p14:creationId xmlns:p14="http://schemas.microsoft.com/office/powerpoint/2010/main" val="2965275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981200"/>
            <a:ext cx="7498080" cy="2514600"/>
          </a:xfrm>
        </p:spPr>
        <p:txBody>
          <a:bodyPr>
            <a:noAutofit/>
          </a:bodyPr>
          <a:lstStyle/>
          <a:p>
            <a:pPr lvl="0"/>
            <a:r>
              <a:rPr lang="en-US" sz="4800" b="1" u="sng" dirty="0">
                <a:effectLst/>
              </a:rPr>
              <a:t>A Patient’s Bill of Rights</a:t>
            </a:r>
            <a:r>
              <a:rPr lang="en-US" sz="4800" dirty="0">
                <a:effectLst/>
              </a:rPr>
              <a:t/>
            </a:r>
            <a:br>
              <a:rPr lang="en-US" sz="4800" dirty="0">
                <a:effectLst/>
              </a:rPr>
            </a:br>
            <a:endParaRPr lang="ar-EG" sz="4800" dirty="0"/>
          </a:p>
        </p:txBody>
      </p:sp>
    </p:spTree>
    <p:extLst>
      <p:ext uri="{BB962C8B-B14F-4D97-AF65-F5344CB8AC3E}">
        <p14:creationId xmlns:p14="http://schemas.microsoft.com/office/powerpoint/2010/main" val="1373033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838200"/>
            <a:ext cx="7498080" cy="5410200"/>
          </a:xfrm>
        </p:spPr>
        <p:txBody>
          <a:bodyPr>
            <a:normAutofit/>
          </a:bodyPr>
          <a:lstStyle/>
          <a:p>
            <a:pPr algn="just" rtl="0"/>
            <a:r>
              <a:rPr lang="en-US" sz="3600" b="1" dirty="0"/>
              <a:t>1.The patient has the right to considerate and respectful care.</a:t>
            </a:r>
            <a:endParaRPr lang="en-US" sz="3600" dirty="0"/>
          </a:p>
          <a:p>
            <a:pPr algn="just" rtl="0"/>
            <a:r>
              <a:rPr lang="en-US" sz="3600" b="1" dirty="0"/>
              <a:t>2.</a:t>
            </a:r>
            <a:r>
              <a:rPr lang="en-US" sz="3600" dirty="0"/>
              <a:t> The patient has the right to and is encouraged to obtain from physicians and other direct caregivers relevant, current, and understandable</a:t>
            </a:r>
            <a:r>
              <a:rPr lang="en-US" sz="3600" b="1" dirty="0"/>
              <a:t> information concerning diagnosis, treatment, and prognosis</a:t>
            </a:r>
            <a:endParaRPr lang="ar-EG" sz="3600" dirty="0"/>
          </a:p>
        </p:txBody>
      </p:sp>
    </p:spTree>
    <p:extLst>
      <p:ext uri="{BB962C8B-B14F-4D97-AF65-F5344CB8AC3E}">
        <p14:creationId xmlns:p14="http://schemas.microsoft.com/office/powerpoint/2010/main" val="1227582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953000"/>
            <a:ext cx="8229600" cy="792162"/>
          </a:xfrm>
        </p:spPr>
        <p:txBody>
          <a:bodyPr>
            <a:normAutofit fontScale="90000"/>
          </a:bodyPr>
          <a:lstStyle/>
          <a:p>
            <a:r>
              <a:rPr lang="en-US" b="1" dirty="0"/>
              <a:t>Out lines</a:t>
            </a:r>
            <a:r>
              <a:rPr lang="en-US" b="1" dirty="0" smtClean="0"/>
              <a:t>:</a:t>
            </a:r>
            <a:endParaRPr lang="ar-EG" dirty="0"/>
          </a:p>
        </p:txBody>
      </p:sp>
      <p:sp>
        <p:nvSpPr>
          <p:cNvPr id="3" name="Content Placeholder 2"/>
          <p:cNvSpPr>
            <a:spLocks noGrp="1"/>
          </p:cNvSpPr>
          <p:nvPr>
            <p:ph idx="1"/>
          </p:nvPr>
        </p:nvSpPr>
        <p:spPr/>
        <p:txBody>
          <a:bodyPr>
            <a:normAutofit fontScale="85000" lnSpcReduction="20000"/>
          </a:bodyPr>
          <a:lstStyle/>
          <a:p>
            <a:pPr lvl="0" algn="l" rtl="0"/>
            <a:r>
              <a:rPr lang="en-US" b="1" i="1" dirty="0"/>
              <a:t>Introduction.</a:t>
            </a:r>
          </a:p>
          <a:p>
            <a:pPr lvl="0" algn="l" rtl="0"/>
            <a:r>
              <a:rPr lang="en-US" b="1" i="1" dirty="0"/>
              <a:t>Definitions.</a:t>
            </a:r>
          </a:p>
          <a:p>
            <a:pPr lvl="0" algn="l" rtl="0"/>
            <a:r>
              <a:rPr lang="en-US" b="1" i="1" dirty="0"/>
              <a:t>A comparison of ethics and the law.</a:t>
            </a:r>
          </a:p>
          <a:p>
            <a:pPr lvl="0" algn="l" rtl="0"/>
            <a:r>
              <a:rPr lang="en-US" b="1" i="1" dirty="0"/>
              <a:t>Moral principles.</a:t>
            </a:r>
          </a:p>
          <a:p>
            <a:pPr lvl="0" algn="l" rtl="0"/>
            <a:r>
              <a:rPr lang="en-US" dirty="0"/>
              <a:t>Advocacy</a:t>
            </a:r>
          </a:p>
          <a:p>
            <a:pPr lvl="0" algn="l" rtl="0"/>
            <a:r>
              <a:rPr lang="en-US" dirty="0"/>
              <a:t>Autonomy</a:t>
            </a:r>
          </a:p>
          <a:p>
            <a:pPr lvl="0" algn="l" rtl="0"/>
            <a:r>
              <a:rPr lang="en-US" dirty="0"/>
              <a:t>Beneficence/non-maleficence</a:t>
            </a:r>
          </a:p>
          <a:p>
            <a:pPr lvl="0" algn="l" rtl="0"/>
            <a:r>
              <a:rPr lang="en-US" dirty="0"/>
              <a:t>Confidentiality</a:t>
            </a:r>
          </a:p>
          <a:p>
            <a:pPr lvl="0" algn="l" rtl="0"/>
            <a:r>
              <a:rPr lang="en-US" dirty="0"/>
              <a:t>Fidelity</a:t>
            </a:r>
          </a:p>
          <a:p>
            <a:pPr lvl="0" algn="l" rtl="0"/>
            <a:r>
              <a:rPr lang="en-US" dirty="0"/>
              <a:t>Fiduciary responsibility</a:t>
            </a:r>
          </a:p>
          <a:p>
            <a:pPr lvl="0" algn="l" rtl="0"/>
            <a:r>
              <a:rPr lang="en-US" dirty="0"/>
              <a:t>Justice</a:t>
            </a:r>
          </a:p>
          <a:p>
            <a:pPr lvl="0" algn="l" rtl="0"/>
            <a:r>
              <a:rPr lang="en-US" dirty="0" smtClean="0"/>
              <a:t>Veracity</a:t>
            </a:r>
            <a:endParaRPr lang="en-US" dirty="0"/>
          </a:p>
        </p:txBody>
      </p:sp>
    </p:spTree>
    <p:extLst>
      <p:ext uri="{BB962C8B-B14F-4D97-AF65-F5344CB8AC3E}">
        <p14:creationId xmlns:p14="http://schemas.microsoft.com/office/powerpoint/2010/main" val="4046828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838200"/>
            <a:ext cx="7924800" cy="5105400"/>
          </a:xfrm>
        </p:spPr>
        <p:txBody>
          <a:bodyPr>
            <a:noAutofit/>
          </a:bodyPr>
          <a:lstStyle/>
          <a:p>
            <a:pPr algn="just" rtl="0"/>
            <a:r>
              <a:rPr lang="en-US" sz="3600" b="1" dirty="0"/>
              <a:t>3.</a:t>
            </a:r>
            <a:r>
              <a:rPr lang="en-US" sz="3600" dirty="0"/>
              <a:t> The patient has the right to </a:t>
            </a:r>
            <a:r>
              <a:rPr lang="en-US" sz="3600" b="1" dirty="0"/>
              <a:t>make decisions about the plan of care prior to and during the course of treatment and to refuse a recommended treatment or plan of care</a:t>
            </a:r>
            <a:r>
              <a:rPr lang="en-US" sz="3600" dirty="0"/>
              <a:t>. The hospital should notify patients of any policy that might affect patient choice within the institution.</a:t>
            </a:r>
          </a:p>
        </p:txBody>
      </p:sp>
    </p:spTree>
    <p:extLst>
      <p:ext uri="{BB962C8B-B14F-4D97-AF65-F5344CB8AC3E}">
        <p14:creationId xmlns:p14="http://schemas.microsoft.com/office/powerpoint/2010/main" val="3210376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62000"/>
            <a:ext cx="7498080" cy="5410200"/>
          </a:xfrm>
        </p:spPr>
        <p:txBody>
          <a:bodyPr>
            <a:normAutofit/>
          </a:bodyPr>
          <a:lstStyle/>
          <a:p>
            <a:pPr algn="just" rtl="0"/>
            <a:r>
              <a:rPr lang="en-US" sz="4000" b="1" dirty="0"/>
              <a:t>4.</a:t>
            </a:r>
            <a:r>
              <a:rPr lang="en-US" sz="4000" dirty="0"/>
              <a:t> The patient has the right to </a:t>
            </a:r>
            <a:r>
              <a:rPr lang="en-US" sz="4000" b="1" dirty="0"/>
              <a:t>have an advance directive</a:t>
            </a:r>
            <a:r>
              <a:rPr lang="en-US" sz="4000" dirty="0"/>
              <a:t> (such as a living will, health care proxy, or durable power of attorney for health care) </a:t>
            </a:r>
          </a:p>
          <a:p>
            <a:pPr algn="just" rtl="0"/>
            <a:r>
              <a:rPr lang="en-US" sz="4000" b="1" dirty="0"/>
              <a:t>5.</a:t>
            </a:r>
            <a:r>
              <a:rPr lang="en-US" sz="4000" dirty="0"/>
              <a:t> The patient has the right to </a:t>
            </a:r>
            <a:r>
              <a:rPr lang="en-US" sz="4000" b="1" dirty="0"/>
              <a:t>every consideration of privacy</a:t>
            </a:r>
            <a:r>
              <a:rPr lang="en-US" sz="4000" dirty="0"/>
              <a:t>. </a:t>
            </a:r>
          </a:p>
        </p:txBody>
      </p:sp>
    </p:spTree>
    <p:extLst>
      <p:ext uri="{BB962C8B-B14F-4D97-AF65-F5344CB8AC3E}">
        <p14:creationId xmlns:p14="http://schemas.microsoft.com/office/powerpoint/2010/main" val="20341990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62000"/>
            <a:ext cx="7498080" cy="5562600"/>
          </a:xfrm>
        </p:spPr>
        <p:txBody>
          <a:bodyPr>
            <a:normAutofit/>
          </a:bodyPr>
          <a:lstStyle/>
          <a:p>
            <a:pPr algn="just" rtl="0"/>
            <a:r>
              <a:rPr lang="en-US" sz="2800" b="1" dirty="0"/>
              <a:t>6.</a:t>
            </a:r>
            <a:r>
              <a:rPr lang="en-US" sz="2800" dirty="0"/>
              <a:t> The patient has the right to expect that all communications and records pertaining to his/her care will be treated as </a:t>
            </a:r>
            <a:r>
              <a:rPr lang="en-US" sz="2800" b="1" dirty="0"/>
              <a:t>confidential </a:t>
            </a:r>
            <a:r>
              <a:rPr lang="en-US" sz="2800" dirty="0"/>
              <a:t>by the hospital, except in cases such as suspected abuse and public health hazards </a:t>
            </a:r>
            <a:endParaRPr lang="en-US" sz="2800" dirty="0" smtClean="0"/>
          </a:p>
          <a:p>
            <a:pPr algn="just" rtl="0"/>
            <a:r>
              <a:rPr lang="en-US" sz="2800" b="1" dirty="0"/>
              <a:t>7.</a:t>
            </a:r>
            <a:r>
              <a:rPr lang="en-US" sz="2800" dirty="0"/>
              <a:t> The patient has the right to </a:t>
            </a:r>
            <a:r>
              <a:rPr lang="en-US" sz="2800" b="1" dirty="0"/>
              <a:t>review the records pertaining to his/her medical care </a:t>
            </a:r>
            <a:r>
              <a:rPr lang="en-US" sz="2800" dirty="0"/>
              <a:t>and to have the information explained or interpreted as necessary, except when restricted by law.</a:t>
            </a:r>
          </a:p>
          <a:p>
            <a:pPr algn="just" rtl="0"/>
            <a:endParaRPr lang="en-US" sz="2800" dirty="0"/>
          </a:p>
        </p:txBody>
      </p:sp>
    </p:spTree>
    <p:extLst>
      <p:ext uri="{BB962C8B-B14F-4D97-AF65-F5344CB8AC3E}">
        <p14:creationId xmlns:p14="http://schemas.microsoft.com/office/powerpoint/2010/main" val="866733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09600"/>
            <a:ext cx="8019288" cy="5638800"/>
          </a:xfrm>
        </p:spPr>
        <p:txBody>
          <a:bodyPr>
            <a:normAutofit/>
          </a:bodyPr>
          <a:lstStyle/>
          <a:p>
            <a:pPr algn="just" rtl="0"/>
            <a:r>
              <a:rPr lang="en-US" sz="3200" dirty="0"/>
              <a:t>The patient has the right to expect that, </a:t>
            </a:r>
            <a:r>
              <a:rPr lang="en-US" sz="3200" b="1" dirty="0"/>
              <a:t>reasonable response to the request of a patient for appropriate and medically indicated care and services.</a:t>
            </a:r>
            <a:endParaRPr lang="en-US" sz="3200" dirty="0"/>
          </a:p>
          <a:p>
            <a:pPr algn="just" rtl="0"/>
            <a:r>
              <a:rPr lang="en-US" sz="3200" b="1" dirty="0"/>
              <a:t>9.</a:t>
            </a:r>
            <a:r>
              <a:rPr lang="en-US" sz="3200" dirty="0"/>
              <a:t> The patient has the right </a:t>
            </a:r>
            <a:r>
              <a:rPr lang="en-US" sz="3200" b="1" dirty="0"/>
              <a:t>to ask and be informed of the existence of business relationships among the hospital, educational institutions, other health care providers</a:t>
            </a:r>
            <a:r>
              <a:rPr lang="en-US" sz="3200" dirty="0"/>
              <a:t>, or payers that may influence the patient's treatment and care.</a:t>
            </a:r>
          </a:p>
        </p:txBody>
      </p:sp>
    </p:spTree>
    <p:extLst>
      <p:ext uri="{BB962C8B-B14F-4D97-AF65-F5344CB8AC3E}">
        <p14:creationId xmlns:p14="http://schemas.microsoft.com/office/powerpoint/2010/main" val="2698136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rtl="0"/>
            <a:r>
              <a:rPr lang="en-US" sz="3200" b="1" dirty="0"/>
              <a:t>10.</a:t>
            </a:r>
            <a:r>
              <a:rPr lang="en-US" sz="3200" dirty="0"/>
              <a:t> The patient has the right to </a:t>
            </a:r>
            <a:r>
              <a:rPr lang="en-US" sz="3200" b="1" dirty="0"/>
              <a:t>consent to or decline to participate in proposed research studies or human experimentation affecting care</a:t>
            </a:r>
            <a:r>
              <a:rPr lang="en-US" sz="3200" dirty="0"/>
              <a:t> and treatment or requiring direct patient involvement, and to have those studies fully explained prior to consent. </a:t>
            </a:r>
          </a:p>
        </p:txBody>
      </p:sp>
    </p:spTree>
    <p:extLst>
      <p:ext uri="{BB962C8B-B14F-4D97-AF65-F5344CB8AC3E}">
        <p14:creationId xmlns:p14="http://schemas.microsoft.com/office/powerpoint/2010/main" val="895584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924800" cy="5715000"/>
          </a:xfrm>
        </p:spPr>
        <p:txBody>
          <a:bodyPr>
            <a:normAutofit/>
          </a:bodyPr>
          <a:lstStyle/>
          <a:p>
            <a:pPr algn="just" rtl="0"/>
            <a:r>
              <a:rPr lang="en-US" sz="3200" b="1" dirty="0"/>
              <a:t>11.</a:t>
            </a:r>
            <a:r>
              <a:rPr lang="en-US" sz="3200" dirty="0"/>
              <a:t> The patient has the right to </a:t>
            </a:r>
            <a:r>
              <a:rPr lang="en-US" sz="3200" b="1" dirty="0"/>
              <a:t>expect reasonable continuity of care</a:t>
            </a:r>
            <a:r>
              <a:rPr lang="en-US" sz="3200" dirty="0"/>
              <a:t> when appropriate and to be informed by physicians and other caregivers of available and realistic patient care options when hospital care is no longer appropriate.</a:t>
            </a:r>
          </a:p>
          <a:p>
            <a:pPr algn="just" rtl="0"/>
            <a:r>
              <a:rPr lang="en-US" sz="3200" b="1" dirty="0"/>
              <a:t>12.</a:t>
            </a:r>
            <a:r>
              <a:rPr lang="en-US" sz="3200" dirty="0"/>
              <a:t> The patient has the right to </a:t>
            </a:r>
            <a:r>
              <a:rPr lang="en-US" sz="3200" b="1" dirty="0"/>
              <a:t>be informed of hospital policies and practices</a:t>
            </a:r>
            <a:r>
              <a:rPr lang="en-US" sz="3200" dirty="0"/>
              <a:t> that relate to patient care, treatment, and responsibilities. </a:t>
            </a:r>
          </a:p>
        </p:txBody>
      </p:sp>
    </p:spTree>
    <p:extLst>
      <p:ext uri="{BB962C8B-B14F-4D97-AF65-F5344CB8AC3E}">
        <p14:creationId xmlns:p14="http://schemas.microsoft.com/office/powerpoint/2010/main" val="2472962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r>
              <a:rPr lang="en-US" sz="3600" b="1" u="sng" dirty="0"/>
              <a:t>Legal and ethical issues of interest to </a:t>
            </a:r>
            <a:r>
              <a:rPr lang="en-US" sz="3600" b="1" u="sng" dirty="0" err="1"/>
              <a:t>gerontological</a:t>
            </a:r>
            <a:r>
              <a:rPr lang="en-US" sz="3600" b="1" u="sng" dirty="0"/>
              <a:t> nurses:</a:t>
            </a:r>
            <a:endParaRPr lang="ar-EG" sz="3600" dirty="0"/>
          </a:p>
        </p:txBody>
      </p:sp>
      <p:sp>
        <p:nvSpPr>
          <p:cNvPr id="3" name="Content Placeholder 2"/>
          <p:cNvSpPr>
            <a:spLocks noGrp="1"/>
          </p:cNvSpPr>
          <p:nvPr>
            <p:ph idx="1"/>
          </p:nvPr>
        </p:nvSpPr>
        <p:spPr>
          <a:xfrm>
            <a:off x="762000" y="1905000"/>
            <a:ext cx="7543800" cy="3886200"/>
          </a:xfrm>
        </p:spPr>
        <p:txBody>
          <a:bodyPr>
            <a:noAutofit/>
          </a:bodyPr>
          <a:lstStyle/>
          <a:p>
            <a:pPr marL="82296" lvl="0" indent="0" algn="l" rtl="0">
              <a:buNone/>
            </a:pPr>
            <a:endParaRPr lang="en-US" sz="3200" dirty="0"/>
          </a:p>
          <a:p>
            <a:pPr lvl="0" algn="l" rtl="0"/>
            <a:r>
              <a:rPr lang="en-US" sz="3200" b="1" i="1" dirty="0"/>
              <a:t>Advanced directive</a:t>
            </a:r>
          </a:p>
          <a:p>
            <a:pPr lvl="0" algn="l" rtl="0"/>
            <a:r>
              <a:rPr lang="en-US" sz="3200" b="1" i="1" dirty="0"/>
              <a:t>Informed consent</a:t>
            </a:r>
          </a:p>
          <a:p>
            <a:pPr lvl="0" algn="l" rtl="0"/>
            <a:r>
              <a:rPr lang="en-US" sz="3200" b="1" i="1" dirty="0"/>
              <a:t>Acts of negligence, malpractice and omission</a:t>
            </a:r>
          </a:p>
          <a:p>
            <a:pPr lvl="0" algn="l" rtl="0"/>
            <a:r>
              <a:rPr lang="en-US" sz="3200" b="1" i="1" dirty="0"/>
              <a:t>Use of restraining devices.</a:t>
            </a:r>
          </a:p>
          <a:p>
            <a:pPr algn="l" rtl="0"/>
            <a:r>
              <a:rPr lang="en-US" sz="3200" b="1" i="1" dirty="0"/>
              <a:t>Artificial Nutrition and Hydration.</a:t>
            </a:r>
            <a:endParaRPr lang="ar-EG" sz="3200" b="1" i="1" dirty="0"/>
          </a:p>
        </p:txBody>
      </p:sp>
    </p:spTree>
    <p:extLst>
      <p:ext uri="{BB962C8B-B14F-4D97-AF65-F5344CB8AC3E}">
        <p14:creationId xmlns:p14="http://schemas.microsoft.com/office/powerpoint/2010/main" val="16392541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3" rtl="0"/>
            <a:r>
              <a:rPr lang="en-US" sz="3600" b="1" dirty="0" smtClean="0">
                <a:latin typeface="+mj-lt"/>
              </a:rPr>
              <a:t>Advanced directive</a:t>
            </a:r>
            <a:endParaRPr lang="en-US" sz="3200" dirty="0">
              <a:latin typeface="+mj-lt"/>
            </a:endParaRPr>
          </a:p>
        </p:txBody>
      </p:sp>
      <p:sp>
        <p:nvSpPr>
          <p:cNvPr id="3" name="Content Placeholder 2"/>
          <p:cNvSpPr>
            <a:spLocks noGrp="1"/>
          </p:cNvSpPr>
          <p:nvPr>
            <p:ph idx="1"/>
          </p:nvPr>
        </p:nvSpPr>
        <p:spPr/>
        <p:txBody>
          <a:bodyPr>
            <a:normAutofit/>
          </a:bodyPr>
          <a:lstStyle/>
          <a:p>
            <a:pPr lvl="0" algn="just" rtl="0"/>
            <a:r>
              <a:rPr lang="en-US" sz="2800" b="1" dirty="0" smtClean="0"/>
              <a:t>Definition</a:t>
            </a:r>
            <a:r>
              <a:rPr lang="en-US" sz="2800" dirty="0" smtClean="0"/>
              <a:t> </a:t>
            </a:r>
            <a:r>
              <a:rPr lang="en-US" sz="2800" dirty="0"/>
              <a:t>of advance directives (also called advance medical directives) are </a:t>
            </a:r>
            <a:r>
              <a:rPr lang="en-US" sz="2800" b="1" dirty="0"/>
              <a:t>legally binding documents</a:t>
            </a:r>
            <a:r>
              <a:rPr lang="en-US" sz="2800" dirty="0"/>
              <a:t> that allow competent people to document what medical care they would or would not want to receive if they were not capable (Mentally and physically unable to function) of making decisions (informed consent) and communicating their wishes.</a:t>
            </a:r>
          </a:p>
          <a:p>
            <a:pPr lvl="0" algn="just" rtl="0"/>
            <a:endParaRPr lang="en-US" sz="2800" dirty="0"/>
          </a:p>
        </p:txBody>
      </p:sp>
    </p:spTree>
    <p:extLst>
      <p:ext uri="{BB962C8B-B14F-4D97-AF65-F5344CB8AC3E}">
        <p14:creationId xmlns:p14="http://schemas.microsoft.com/office/powerpoint/2010/main" val="1781604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Advanced directive</a:t>
            </a:r>
            <a:endParaRPr lang="ar-EG" dirty="0"/>
          </a:p>
        </p:txBody>
      </p:sp>
      <p:sp>
        <p:nvSpPr>
          <p:cNvPr id="3" name="Content Placeholder 2"/>
          <p:cNvSpPr>
            <a:spLocks noGrp="1"/>
          </p:cNvSpPr>
          <p:nvPr>
            <p:ph idx="1"/>
          </p:nvPr>
        </p:nvSpPr>
        <p:spPr>
          <a:xfrm>
            <a:off x="762000" y="762000"/>
            <a:ext cx="7543800" cy="3810000"/>
          </a:xfrm>
        </p:spPr>
        <p:txBody>
          <a:bodyPr>
            <a:normAutofit/>
          </a:bodyPr>
          <a:lstStyle/>
          <a:p>
            <a:pPr lvl="0" algn="just" rtl="0"/>
            <a:r>
              <a:rPr lang="en-US" sz="3200" dirty="0"/>
              <a:t>Advance directives are implemented on the basis of the </a:t>
            </a:r>
            <a:r>
              <a:rPr lang="en-US" sz="3200" b="1" dirty="0"/>
              <a:t>Patient Self-Determination Act (PSDA)</a:t>
            </a:r>
            <a:r>
              <a:rPr lang="en-US" sz="3200" dirty="0"/>
              <a:t>. </a:t>
            </a:r>
          </a:p>
          <a:p>
            <a:pPr lvl="0" algn="l" rtl="0"/>
            <a:r>
              <a:rPr lang="en-US" sz="3200" b="1" dirty="0"/>
              <a:t>Advance directives involve:</a:t>
            </a:r>
            <a:endParaRPr lang="en-US" sz="3200" dirty="0"/>
          </a:p>
          <a:p>
            <a:pPr lvl="0" algn="l" rtl="0"/>
            <a:r>
              <a:rPr lang="en-US" sz="3200" dirty="0"/>
              <a:t>Medical directives (living wills and do not resuscitate orders) </a:t>
            </a:r>
          </a:p>
          <a:p>
            <a:pPr lvl="0" algn="l" rtl="0"/>
            <a:r>
              <a:rPr lang="en-US" sz="3200" dirty="0"/>
              <a:t>Medical power of attorney.</a:t>
            </a:r>
          </a:p>
          <a:p>
            <a:endParaRPr lang="ar-EG" sz="3200" dirty="0"/>
          </a:p>
        </p:txBody>
      </p:sp>
    </p:spTree>
    <p:extLst>
      <p:ext uri="{BB962C8B-B14F-4D97-AF65-F5344CB8AC3E}">
        <p14:creationId xmlns:p14="http://schemas.microsoft.com/office/powerpoint/2010/main" val="3880965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3" rtl="0"/>
            <a:r>
              <a:rPr lang="en-US" sz="3600" b="1" dirty="0" smtClean="0">
                <a:latin typeface="+mj-lt"/>
              </a:rPr>
              <a:t>Informed consent</a:t>
            </a:r>
            <a:endParaRPr lang="en-US" sz="3200" dirty="0">
              <a:latin typeface="+mj-lt"/>
            </a:endParaRPr>
          </a:p>
        </p:txBody>
      </p:sp>
      <p:sp>
        <p:nvSpPr>
          <p:cNvPr id="3" name="Content Placeholder 2"/>
          <p:cNvSpPr>
            <a:spLocks noGrp="1"/>
          </p:cNvSpPr>
          <p:nvPr>
            <p:ph idx="1"/>
          </p:nvPr>
        </p:nvSpPr>
        <p:spPr/>
        <p:txBody>
          <a:bodyPr>
            <a:normAutofit/>
          </a:bodyPr>
          <a:lstStyle/>
          <a:p>
            <a:pPr lvl="0" algn="just" rtl="0"/>
            <a:r>
              <a:rPr lang="en-US" dirty="0" smtClean="0"/>
              <a:t>Informed </a:t>
            </a:r>
            <a:r>
              <a:rPr lang="en-US" dirty="0"/>
              <a:t>consent means making sure that consent has been granted, not assumed, following an educational process that facilitates the weighing of benefits, risks, and available options. </a:t>
            </a:r>
            <a:endParaRPr lang="en-US" sz="2400" dirty="0"/>
          </a:p>
          <a:p>
            <a:pPr lvl="0" algn="just" rtl="0"/>
            <a:r>
              <a:rPr lang="en-US" dirty="0"/>
              <a:t>Refusal of treatment is a patient right. </a:t>
            </a:r>
            <a:endParaRPr lang="en-US" sz="2400" dirty="0"/>
          </a:p>
          <a:p>
            <a:pPr lvl="0" algn="just" rtl="0"/>
            <a:r>
              <a:rPr lang="en-US" dirty="0"/>
              <a:t>Care should be taken that health care providers do not abuse their power in the relationship by persuading patients to comply with recommended </a:t>
            </a:r>
            <a:r>
              <a:rPr lang="en-US" dirty="0" smtClean="0"/>
              <a:t>treatment</a:t>
            </a:r>
            <a:endParaRPr lang="en-US" sz="2400" dirty="0"/>
          </a:p>
        </p:txBody>
      </p:sp>
    </p:spTree>
    <p:extLst>
      <p:ext uri="{BB962C8B-B14F-4D97-AF65-F5344CB8AC3E}">
        <p14:creationId xmlns:p14="http://schemas.microsoft.com/office/powerpoint/2010/main" val="933506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Out lines:</a:t>
            </a:r>
            <a:endParaRPr lang="ar-EG" dirty="0"/>
          </a:p>
        </p:txBody>
      </p:sp>
      <p:sp>
        <p:nvSpPr>
          <p:cNvPr id="3" name="Content Placeholder 2"/>
          <p:cNvSpPr>
            <a:spLocks noGrp="1"/>
          </p:cNvSpPr>
          <p:nvPr>
            <p:ph idx="1"/>
          </p:nvPr>
        </p:nvSpPr>
        <p:spPr/>
        <p:txBody>
          <a:bodyPr>
            <a:normAutofit/>
          </a:bodyPr>
          <a:lstStyle/>
          <a:p>
            <a:pPr lvl="0" algn="l" rtl="0"/>
            <a:r>
              <a:rPr lang="en-US" b="1" i="1" dirty="0"/>
              <a:t>A Patient’s Bill of Rights.</a:t>
            </a:r>
          </a:p>
          <a:p>
            <a:pPr lvl="0" algn="l" rtl="0"/>
            <a:r>
              <a:rPr lang="en-US" b="1" i="1" dirty="0"/>
              <a:t>Legal and ethical issues of interest to </a:t>
            </a:r>
            <a:r>
              <a:rPr lang="en-US" b="1" i="1" dirty="0" err="1"/>
              <a:t>gerontological</a:t>
            </a:r>
            <a:r>
              <a:rPr lang="en-US" b="1" i="1" dirty="0"/>
              <a:t> nurses.</a:t>
            </a:r>
          </a:p>
          <a:p>
            <a:pPr lvl="0" algn="l" rtl="0"/>
            <a:r>
              <a:rPr lang="en-US" dirty="0"/>
              <a:t>Advanced directive</a:t>
            </a:r>
          </a:p>
          <a:p>
            <a:pPr lvl="0" algn="l" rtl="0"/>
            <a:r>
              <a:rPr lang="en-US" dirty="0"/>
              <a:t>Informed consent</a:t>
            </a:r>
          </a:p>
          <a:p>
            <a:pPr lvl="0" algn="l" rtl="0"/>
            <a:r>
              <a:rPr lang="en-US" dirty="0"/>
              <a:t>Acts of negligence, malpractice and omission</a:t>
            </a:r>
          </a:p>
          <a:p>
            <a:pPr lvl="0" algn="l" rtl="0"/>
            <a:r>
              <a:rPr lang="en-US" dirty="0"/>
              <a:t>Use of restraining devices.</a:t>
            </a:r>
          </a:p>
        </p:txBody>
      </p:sp>
    </p:spTree>
    <p:extLst>
      <p:ext uri="{BB962C8B-B14F-4D97-AF65-F5344CB8AC3E}">
        <p14:creationId xmlns:p14="http://schemas.microsoft.com/office/powerpoint/2010/main" val="1119628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Informed consent</a:t>
            </a:r>
            <a:endParaRPr lang="ar-EG" dirty="0"/>
          </a:p>
        </p:txBody>
      </p:sp>
      <p:sp>
        <p:nvSpPr>
          <p:cNvPr id="3" name="Content Placeholder 2"/>
          <p:cNvSpPr>
            <a:spLocks noGrp="1"/>
          </p:cNvSpPr>
          <p:nvPr>
            <p:ph idx="1"/>
          </p:nvPr>
        </p:nvSpPr>
        <p:spPr/>
        <p:txBody>
          <a:bodyPr/>
          <a:lstStyle/>
          <a:p>
            <a:pPr lvl="0" algn="just" rtl="0"/>
            <a:r>
              <a:rPr lang="en-US" dirty="0"/>
              <a:t>however special written consent should be obtained for the following:</a:t>
            </a:r>
            <a:endParaRPr lang="en-US" sz="2400" dirty="0"/>
          </a:p>
          <a:p>
            <a:pPr lvl="1" algn="just" rtl="0"/>
            <a:r>
              <a:rPr lang="en-US" dirty="0"/>
              <a:t>Surgery.</a:t>
            </a:r>
            <a:endParaRPr lang="en-US" sz="1600" dirty="0"/>
          </a:p>
          <a:p>
            <a:pPr lvl="1" algn="just" rtl="0"/>
            <a:r>
              <a:rPr lang="en-US" dirty="0"/>
              <a:t>Use of anesthesia.</a:t>
            </a:r>
            <a:endParaRPr lang="en-US" sz="1600" dirty="0"/>
          </a:p>
          <a:p>
            <a:pPr lvl="1" algn="just" rtl="0"/>
            <a:r>
              <a:rPr lang="en-US" dirty="0"/>
              <a:t>Moderate to high risk diagnostic procedures.</a:t>
            </a:r>
            <a:endParaRPr lang="en-US" sz="1600" dirty="0"/>
          </a:p>
          <a:p>
            <a:pPr lvl="1" algn="just" rtl="0"/>
            <a:r>
              <a:rPr lang="en-US" dirty="0"/>
              <a:t>Use of radiation </a:t>
            </a:r>
            <a:endParaRPr lang="en-US" sz="1600" dirty="0"/>
          </a:p>
          <a:p>
            <a:pPr lvl="1" algn="just" rtl="0"/>
            <a:r>
              <a:rPr lang="en-US" dirty="0"/>
              <a:t>Electroshock therapy.</a:t>
            </a:r>
            <a:endParaRPr lang="en-US" sz="1600" dirty="0"/>
          </a:p>
          <a:p>
            <a:pPr lvl="1" algn="just" rtl="0"/>
            <a:r>
              <a:rPr lang="en-US" dirty="0"/>
              <a:t>Experimental drugs.</a:t>
            </a:r>
            <a:endParaRPr lang="en-US" sz="1600" dirty="0"/>
          </a:p>
          <a:p>
            <a:pPr lvl="1" algn="just" rtl="0"/>
            <a:r>
              <a:rPr lang="en-US" dirty="0"/>
              <a:t>Anything other than ordinary, routine care.</a:t>
            </a:r>
            <a:endParaRPr lang="en-US" sz="1600" dirty="0"/>
          </a:p>
          <a:p>
            <a:endParaRPr lang="ar-EG" dirty="0"/>
          </a:p>
        </p:txBody>
      </p:sp>
    </p:spTree>
    <p:extLst>
      <p:ext uri="{BB962C8B-B14F-4D97-AF65-F5344CB8AC3E}">
        <p14:creationId xmlns:p14="http://schemas.microsoft.com/office/powerpoint/2010/main" val="23815965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Informed consent</a:t>
            </a:r>
            <a:endParaRPr lang="ar-EG" sz="3600" dirty="0"/>
          </a:p>
        </p:txBody>
      </p:sp>
      <p:sp>
        <p:nvSpPr>
          <p:cNvPr id="3" name="Content Placeholder 2"/>
          <p:cNvSpPr>
            <a:spLocks noGrp="1"/>
          </p:cNvSpPr>
          <p:nvPr>
            <p:ph idx="1"/>
          </p:nvPr>
        </p:nvSpPr>
        <p:spPr/>
        <p:txBody>
          <a:bodyPr>
            <a:normAutofit/>
          </a:bodyPr>
          <a:lstStyle/>
          <a:p>
            <a:pPr lvl="1" algn="just" rtl="0"/>
            <a:r>
              <a:rPr lang="en-US" sz="2400" b="1" u="sng" dirty="0"/>
              <a:t>Nursing Responsibility concerning informed consent:</a:t>
            </a:r>
            <a:endParaRPr lang="en-US" sz="1800" dirty="0"/>
          </a:p>
          <a:p>
            <a:pPr algn="just" rtl="0"/>
            <a:r>
              <a:rPr lang="en-US" sz="2800" b="1" dirty="0"/>
              <a:t>The verbal explanation and writes description on the consent</a:t>
            </a:r>
            <a:r>
              <a:rPr lang="en-US" sz="2800" dirty="0"/>
              <a:t> form should describe the name of the procedure, its purpose, the steps that will occur, alternatives, consequences, possible side effects and risks.</a:t>
            </a:r>
            <a:endParaRPr lang="en-US" sz="2000" dirty="0"/>
          </a:p>
          <a:p>
            <a:pPr algn="just"/>
            <a:endParaRPr lang="ar-EG" sz="2800" dirty="0"/>
          </a:p>
          <a:p>
            <a:endParaRPr lang="ar-EG" sz="2800" dirty="0"/>
          </a:p>
        </p:txBody>
      </p:sp>
    </p:spTree>
    <p:extLst>
      <p:ext uri="{BB962C8B-B14F-4D97-AF65-F5344CB8AC3E}">
        <p14:creationId xmlns:p14="http://schemas.microsoft.com/office/powerpoint/2010/main" val="24407107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3" rtl="0"/>
            <a:r>
              <a:rPr lang="en-US" sz="2800" b="1" u="sng" dirty="0" smtClean="0">
                <a:latin typeface="+mj-lt"/>
              </a:rPr>
              <a:t>Acts of negligence, malpractice and omission</a:t>
            </a:r>
            <a:endParaRPr lang="en-US" sz="2400" dirty="0">
              <a:latin typeface="+mj-lt"/>
            </a:endParaRPr>
          </a:p>
        </p:txBody>
      </p:sp>
      <p:sp>
        <p:nvSpPr>
          <p:cNvPr id="3" name="Content Placeholder 2"/>
          <p:cNvSpPr>
            <a:spLocks noGrp="1"/>
          </p:cNvSpPr>
          <p:nvPr>
            <p:ph idx="1"/>
          </p:nvPr>
        </p:nvSpPr>
        <p:spPr/>
        <p:txBody>
          <a:bodyPr>
            <a:normAutofit fontScale="85000" lnSpcReduction="10000"/>
          </a:bodyPr>
          <a:lstStyle/>
          <a:p>
            <a:pPr lvl="0" algn="just" rtl="0"/>
            <a:r>
              <a:rPr lang="en-US" b="1" i="1" dirty="0" smtClean="0"/>
              <a:t>Negligence</a:t>
            </a:r>
            <a:r>
              <a:rPr lang="en-US" dirty="0" smtClean="0"/>
              <a:t> </a:t>
            </a:r>
            <a:r>
              <a:rPr lang="en-US" dirty="0"/>
              <a:t>is the failure of anyone to use care and caution to prevent harm to other people. </a:t>
            </a:r>
            <a:endParaRPr lang="en-US" sz="2400" dirty="0"/>
          </a:p>
          <a:p>
            <a:pPr lvl="0" algn="just" rtl="0"/>
            <a:r>
              <a:rPr lang="en-US" b="1" i="1" dirty="0"/>
              <a:t>Malpractice</a:t>
            </a:r>
            <a:r>
              <a:rPr lang="en-US" dirty="0"/>
              <a:t> is the negligence on the part of a professional person in providing care to another person (not checking that a nasogastric tube is in the stomach before administrating a tube feeding). </a:t>
            </a:r>
            <a:endParaRPr lang="en-US" sz="2400" dirty="0"/>
          </a:p>
          <a:p>
            <a:pPr algn="just" rtl="0"/>
            <a:r>
              <a:rPr lang="en-US" b="1" dirty="0"/>
              <a:t>Four conditions are needed to have malpractice or negligence</a:t>
            </a:r>
            <a:r>
              <a:rPr lang="en-US" dirty="0"/>
              <a:t>:</a:t>
            </a:r>
            <a:endParaRPr lang="en-US" sz="1800" dirty="0"/>
          </a:p>
          <a:p>
            <a:pPr algn="just" rtl="0"/>
            <a:r>
              <a:rPr lang="en-US" dirty="0"/>
              <a:t>    1. A duty to the client</a:t>
            </a:r>
            <a:endParaRPr lang="en-US" sz="1800" dirty="0"/>
          </a:p>
          <a:p>
            <a:pPr algn="just" rtl="0"/>
            <a:r>
              <a:rPr lang="en-US" dirty="0"/>
              <a:t>   2. A failure to meet that duty or a breach of duty</a:t>
            </a:r>
            <a:endParaRPr lang="en-US" sz="1800" dirty="0"/>
          </a:p>
          <a:p>
            <a:pPr algn="just" rtl="0"/>
            <a:r>
              <a:rPr lang="en-US" dirty="0"/>
              <a:t>   3. An injury or negative outcome caused by not meeting that duty (causation)</a:t>
            </a:r>
            <a:endParaRPr lang="en-US" sz="1800" dirty="0"/>
          </a:p>
          <a:p>
            <a:pPr algn="just" rtl="0"/>
            <a:r>
              <a:rPr lang="en-US" dirty="0"/>
              <a:t>   4. Actual harm or damages suffered by the person who is receiving care.</a:t>
            </a:r>
            <a:endParaRPr lang="en-US" sz="1800" dirty="0"/>
          </a:p>
          <a:p>
            <a:pPr algn="just"/>
            <a:endParaRPr lang="ar-EG" dirty="0"/>
          </a:p>
        </p:txBody>
      </p:sp>
    </p:spTree>
    <p:extLst>
      <p:ext uri="{BB962C8B-B14F-4D97-AF65-F5344CB8AC3E}">
        <p14:creationId xmlns:p14="http://schemas.microsoft.com/office/powerpoint/2010/main" val="9150560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a:t>Acts of negligence, malpractice and omission</a:t>
            </a:r>
            <a:endParaRPr lang="ar-EG" sz="3600" dirty="0"/>
          </a:p>
        </p:txBody>
      </p:sp>
      <p:sp>
        <p:nvSpPr>
          <p:cNvPr id="3" name="Content Placeholder 2"/>
          <p:cNvSpPr>
            <a:spLocks noGrp="1"/>
          </p:cNvSpPr>
          <p:nvPr>
            <p:ph idx="1"/>
          </p:nvPr>
        </p:nvSpPr>
        <p:spPr/>
        <p:txBody>
          <a:bodyPr/>
          <a:lstStyle/>
          <a:p>
            <a:pPr lvl="0" algn="just" rtl="0"/>
            <a:r>
              <a:rPr lang="en-US" b="1" i="1" dirty="0"/>
              <a:t>The concept of omission</a:t>
            </a:r>
            <a:r>
              <a:rPr lang="en-US" dirty="0"/>
              <a:t> is very straight forward. It occurs when you omit something that is either ordered or expected as a normal part of treatment for a client.</a:t>
            </a:r>
            <a:endParaRPr lang="en-US" sz="2400" dirty="0"/>
          </a:p>
          <a:p>
            <a:pPr lvl="0" algn="just" rtl="0"/>
            <a:r>
              <a:rPr lang="en-US" dirty="0"/>
              <a:t>Omission also could involve failure to notify a supervisor or physician of a situation with a client. </a:t>
            </a:r>
            <a:endParaRPr lang="en-US" sz="2400" dirty="0"/>
          </a:p>
          <a:p>
            <a:endParaRPr lang="ar-EG" dirty="0"/>
          </a:p>
        </p:txBody>
      </p:sp>
    </p:spTree>
    <p:extLst>
      <p:ext uri="{BB962C8B-B14F-4D97-AF65-F5344CB8AC3E}">
        <p14:creationId xmlns:p14="http://schemas.microsoft.com/office/powerpoint/2010/main" val="36897562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en-US" sz="4000" b="1" u="sng" dirty="0"/>
              <a:t>Nursing Implication:</a:t>
            </a:r>
            <a:endParaRPr lang="en-US" sz="4000" dirty="0"/>
          </a:p>
        </p:txBody>
      </p:sp>
      <p:sp>
        <p:nvSpPr>
          <p:cNvPr id="3" name="Content Placeholder 2"/>
          <p:cNvSpPr>
            <a:spLocks noGrp="1"/>
          </p:cNvSpPr>
          <p:nvPr>
            <p:ph idx="1"/>
          </p:nvPr>
        </p:nvSpPr>
        <p:spPr/>
        <p:txBody>
          <a:bodyPr>
            <a:normAutofit fontScale="92500"/>
          </a:bodyPr>
          <a:lstStyle/>
          <a:p>
            <a:pPr lvl="0" algn="l" rtl="0"/>
            <a:r>
              <a:rPr lang="en-US" dirty="0" smtClean="0"/>
              <a:t>Know </a:t>
            </a:r>
            <a:r>
              <a:rPr lang="en-US" dirty="0"/>
              <a:t>and adhere to the approved policies and procedures of the employing agency.</a:t>
            </a:r>
          </a:p>
          <a:p>
            <a:pPr lvl="0" algn="l" rtl="0"/>
            <a:r>
              <a:rPr lang="en-US" dirty="0"/>
              <a:t>A prudent, responsible nurse is someone who is careful, thoughtful, and wise about his or her actions. </a:t>
            </a:r>
          </a:p>
          <a:p>
            <a:pPr lvl="0" algn="l" rtl="0"/>
            <a:r>
              <a:rPr lang="en-US" dirty="0"/>
              <a:t>Do only what you are equipped, skilled and licensed to do.</a:t>
            </a:r>
          </a:p>
          <a:p>
            <a:pPr lvl="0" algn="l" rtl="0"/>
            <a:r>
              <a:rPr lang="en-US" dirty="0"/>
              <a:t>Review care plan and orders before giving care.</a:t>
            </a:r>
          </a:p>
          <a:p>
            <a:pPr lvl="0" algn="l" rtl="0"/>
            <a:r>
              <a:rPr lang="en-US" dirty="0"/>
              <a:t>Follow medical orders as written</a:t>
            </a:r>
          </a:p>
          <a:p>
            <a:pPr lvl="0" algn="l" rtl="0"/>
            <a:r>
              <a:rPr lang="en-US" dirty="0"/>
              <a:t>Maintain competency by keeping current on nursing practice.</a:t>
            </a:r>
          </a:p>
          <a:p>
            <a:pPr lvl="0" algn="l" rtl="0"/>
            <a:r>
              <a:rPr lang="en-US" dirty="0"/>
              <a:t>Use good judgment and follow acceptable standard of practice.</a:t>
            </a:r>
          </a:p>
          <a:p>
            <a:pPr algn="l"/>
            <a:endParaRPr lang="ar-EG" dirty="0"/>
          </a:p>
        </p:txBody>
      </p:sp>
    </p:spTree>
    <p:extLst>
      <p:ext uri="{BB962C8B-B14F-4D97-AF65-F5344CB8AC3E}">
        <p14:creationId xmlns:p14="http://schemas.microsoft.com/office/powerpoint/2010/main" val="27327125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4000" b="1" u="sng" dirty="0"/>
              <a:t>Nursing Implication:</a:t>
            </a:r>
            <a:endParaRPr lang="en-US" sz="4000" dirty="0"/>
          </a:p>
        </p:txBody>
      </p:sp>
      <p:sp>
        <p:nvSpPr>
          <p:cNvPr id="3" name="Content Placeholder 2"/>
          <p:cNvSpPr>
            <a:spLocks noGrp="1"/>
          </p:cNvSpPr>
          <p:nvPr>
            <p:ph idx="1"/>
          </p:nvPr>
        </p:nvSpPr>
        <p:spPr/>
        <p:txBody>
          <a:bodyPr>
            <a:normAutofit lnSpcReduction="10000"/>
          </a:bodyPr>
          <a:lstStyle/>
          <a:p>
            <a:pPr lvl="0" algn="l" rtl="0"/>
            <a:r>
              <a:rPr lang="en-US" dirty="0"/>
              <a:t>Identify clients before providing care.</a:t>
            </a:r>
          </a:p>
          <a:p>
            <a:pPr lvl="0" algn="l" rtl="0"/>
            <a:r>
              <a:rPr lang="en-US" dirty="0"/>
              <a:t>Delegate carefully based on known capabilities of subordinate, follow up on delegated tasks.</a:t>
            </a:r>
          </a:p>
          <a:p>
            <a:pPr lvl="0" algn="l" rtl="0"/>
            <a:r>
              <a:rPr lang="en-US" dirty="0"/>
              <a:t>Monitor client's status..</a:t>
            </a:r>
          </a:p>
          <a:p>
            <a:pPr lvl="0" algn="l" rtl="0"/>
            <a:r>
              <a:rPr lang="en-US" dirty="0"/>
              <a:t>Respond promptly to complaints, incidents and accidents. </a:t>
            </a:r>
          </a:p>
          <a:p>
            <a:pPr lvl="0" algn="l" rtl="0"/>
            <a:r>
              <a:rPr lang="en-US" dirty="0"/>
              <a:t>Actively observe and listen for client's complaints, changes in physical or mental status.</a:t>
            </a:r>
          </a:p>
          <a:p>
            <a:pPr lvl="0" algn="l" rtl="0"/>
            <a:r>
              <a:rPr lang="en-US" dirty="0"/>
              <a:t>Keep clients informed and give explanations of care activities.</a:t>
            </a:r>
          </a:p>
          <a:p>
            <a:pPr lvl="0" algn="l" rtl="0"/>
            <a:r>
              <a:rPr lang="en-US" dirty="0"/>
              <a:t>Document accurately.</a:t>
            </a:r>
          </a:p>
          <a:p>
            <a:endParaRPr lang="ar-EG" dirty="0"/>
          </a:p>
        </p:txBody>
      </p:sp>
    </p:spTree>
    <p:extLst>
      <p:ext uri="{BB962C8B-B14F-4D97-AF65-F5344CB8AC3E}">
        <p14:creationId xmlns:p14="http://schemas.microsoft.com/office/powerpoint/2010/main" val="25333161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3" rtl="0"/>
            <a:r>
              <a:rPr lang="en-US" sz="4400" b="1" u="sng" dirty="0" smtClean="0">
                <a:latin typeface="+mj-lt"/>
              </a:rPr>
              <a:t>Use of restrains</a:t>
            </a:r>
            <a:endParaRPr lang="en-US" sz="4000" b="1" dirty="0">
              <a:latin typeface="+mj-lt"/>
            </a:endParaRPr>
          </a:p>
        </p:txBody>
      </p:sp>
      <p:sp>
        <p:nvSpPr>
          <p:cNvPr id="3" name="Content Placeholder 2"/>
          <p:cNvSpPr>
            <a:spLocks noGrp="1"/>
          </p:cNvSpPr>
          <p:nvPr>
            <p:ph idx="1"/>
          </p:nvPr>
        </p:nvSpPr>
        <p:spPr/>
        <p:txBody>
          <a:bodyPr>
            <a:normAutofit/>
          </a:bodyPr>
          <a:lstStyle/>
          <a:p>
            <a:pPr lvl="0" algn="just" rtl="0"/>
            <a:r>
              <a:rPr lang="en-US" dirty="0" smtClean="0"/>
              <a:t>To </a:t>
            </a:r>
            <a:r>
              <a:rPr lang="en-US" dirty="0"/>
              <a:t>use restrain for any medical condition, the resident or the family must give consent before restrain are used. There are two types of restrains:</a:t>
            </a:r>
            <a:endParaRPr lang="en-US" sz="2400" dirty="0"/>
          </a:p>
          <a:p>
            <a:pPr lvl="0" algn="just" rtl="0"/>
            <a:r>
              <a:rPr lang="en-US" b="1" u="sng" dirty="0"/>
              <a:t>Physical Restrain:</a:t>
            </a:r>
            <a:endParaRPr lang="en-US" sz="2400" dirty="0"/>
          </a:p>
          <a:p>
            <a:pPr algn="just" rtl="0"/>
            <a:r>
              <a:rPr lang="en-US" dirty="0"/>
              <a:t>Any manual method of physical or mechanical device, material or equipment attached or adjacent to the resident's body that the resident can't remove easily which restricts free movement or normal access to one's body.</a:t>
            </a:r>
            <a:endParaRPr lang="en-US" sz="2400" dirty="0"/>
          </a:p>
          <a:p>
            <a:pPr algn="just"/>
            <a:endParaRPr lang="ar-EG" dirty="0"/>
          </a:p>
        </p:txBody>
      </p:sp>
    </p:spTree>
    <p:extLst>
      <p:ext uri="{BB962C8B-B14F-4D97-AF65-F5344CB8AC3E}">
        <p14:creationId xmlns:p14="http://schemas.microsoft.com/office/powerpoint/2010/main" val="1537990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8229600" cy="868362"/>
          </a:xfrm>
        </p:spPr>
        <p:txBody>
          <a:bodyPr>
            <a:noAutofit/>
          </a:bodyPr>
          <a:lstStyle/>
          <a:p>
            <a:r>
              <a:rPr lang="en-US" sz="3600" b="1" u="sng" dirty="0"/>
              <a:t>Use of restrains</a:t>
            </a:r>
            <a:endParaRPr lang="ar-EG" sz="3600" dirty="0"/>
          </a:p>
        </p:txBody>
      </p:sp>
      <p:sp>
        <p:nvSpPr>
          <p:cNvPr id="3" name="Content Placeholder 2"/>
          <p:cNvSpPr>
            <a:spLocks noGrp="1"/>
          </p:cNvSpPr>
          <p:nvPr>
            <p:ph idx="1"/>
          </p:nvPr>
        </p:nvSpPr>
        <p:spPr/>
        <p:txBody>
          <a:bodyPr>
            <a:normAutofit fontScale="92500" lnSpcReduction="10000"/>
          </a:bodyPr>
          <a:lstStyle/>
          <a:p>
            <a:pPr lvl="0" algn="just" rtl="0"/>
            <a:r>
              <a:rPr lang="en-US" b="1" u="sng" dirty="0"/>
              <a:t>Chemical restrain</a:t>
            </a:r>
            <a:r>
              <a:rPr lang="en-US" dirty="0"/>
              <a:t>:</a:t>
            </a:r>
          </a:p>
          <a:p>
            <a:pPr algn="just" rtl="0"/>
            <a:r>
              <a:rPr lang="en-US" dirty="0"/>
              <a:t>Are drugs particularly psychotherapeutic drugs (antipsychotic drugs, sedatives, hypnotics) that are used to control behavior or for convenience that are not required to treat medical problem.</a:t>
            </a:r>
          </a:p>
          <a:p>
            <a:pPr algn="just" rtl="0"/>
            <a:r>
              <a:rPr lang="en-US" b="1" dirty="0"/>
              <a:t>The use of restrain requires adherence to certain criteria:</a:t>
            </a:r>
            <a:endParaRPr lang="en-US" dirty="0"/>
          </a:p>
          <a:p>
            <a:pPr lvl="0" algn="just" rtl="0"/>
            <a:r>
              <a:rPr lang="en-US" dirty="0"/>
              <a:t>To ensure the physical safety of the residents.</a:t>
            </a:r>
          </a:p>
          <a:p>
            <a:pPr lvl="0" algn="just" rtl="0"/>
            <a:r>
              <a:rPr lang="en-US" dirty="0"/>
              <a:t>Only on specific written order of physician which must include duration and circumstances in which restrain can be used.</a:t>
            </a:r>
          </a:p>
          <a:p>
            <a:pPr lvl="0" algn="just" rtl="0"/>
            <a:r>
              <a:rPr lang="en-US" dirty="0"/>
              <a:t>In emergency situations until a physician's order can be used.</a:t>
            </a:r>
          </a:p>
          <a:p>
            <a:pPr lvl="0" algn="just" rtl="0"/>
            <a:r>
              <a:rPr lang="en-US" dirty="0"/>
              <a:t>In emergency situations until a physician's order can reasonably be obtained.</a:t>
            </a:r>
          </a:p>
        </p:txBody>
      </p:sp>
    </p:spTree>
    <p:extLst>
      <p:ext uri="{BB962C8B-B14F-4D97-AF65-F5344CB8AC3E}">
        <p14:creationId xmlns:p14="http://schemas.microsoft.com/office/powerpoint/2010/main" val="14579684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Nursing intervention during restrain</a:t>
            </a:r>
            <a:endParaRPr lang="ar-EG" dirty="0"/>
          </a:p>
        </p:txBody>
      </p:sp>
      <p:sp>
        <p:nvSpPr>
          <p:cNvPr id="3" name="Content Placeholder 2"/>
          <p:cNvSpPr>
            <a:spLocks noGrp="1"/>
          </p:cNvSpPr>
          <p:nvPr>
            <p:ph idx="1"/>
          </p:nvPr>
        </p:nvSpPr>
        <p:spPr/>
        <p:txBody>
          <a:bodyPr>
            <a:normAutofit fontScale="85000" lnSpcReduction="10000"/>
          </a:bodyPr>
          <a:lstStyle/>
          <a:p>
            <a:pPr marL="82296" indent="0" algn="just" rtl="0">
              <a:buNone/>
            </a:pPr>
            <a:endParaRPr lang="en-US" dirty="0"/>
          </a:p>
          <a:p>
            <a:pPr lvl="0" algn="just" rtl="0"/>
            <a:r>
              <a:rPr lang="en-US" dirty="0"/>
              <a:t>Use the least restrictive device as possible.</a:t>
            </a:r>
          </a:p>
          <a:p>
            <a:pPr lvl="0" algn="just" rtl="0"/>
            <a:r>
              <a:rPr lang="en-US" dirty="0"/>
              <a:t>Check restrained limbs or body parts every 30 minutes to 1 hour.</a:t>
            </a:r>
          </a:p>
          <a:p>
            <a:pPr lvl="0" algn="just" rtl="0"/>
            <a:r>
              <a:rPr lang="en-US" dirty="0"/>
              <a:t> Assess for the presence of pain from the restrain, any interference with circulation, or abrasion on the skin, use padding if necessary.</a:t>
            </a:r>
          </a:p>
          <a:p>
            <a:pPr lvl="0" algn="just" rtl="0"/>
            <a:r>
              <a:rPr lang="en-US" dirty="0"/>
              <a:t>Provide an opportunity to participate in activities and socialization.</a:t>
            </a:r>
          </a:p>
          <a:p>
            <a:pPr lvl="0" algn="just" rtl="0"/>
            <a:r>
              <a:rPr lang="en-US" dirty="0"/>
              <a:t>Assess for basic need (toileting, hunger, thirst).</a:t>
            </a:r>
          </a:p>
          <a:p>
            <a:pPr lvl="0" algn="just" rtl="0"/>
            <a:r>
              <a:rPr lang="en-US" dirty="0"/>
              <a:t>Document the assessment.</a:t>
            </a:r>
          </a:p>
          <a:p>
            <a:pPr lvl="0" algn="just" rtl="0"/>
            <a:r>
              <a:rPr lang="en-US" dirty="0"/>
              <a:t>Remove restrain as soon as the emergency is over.</a:t>
            </a:r>
          </a:p>
          <a:p>
            <a:pPr algn="just" rtl="0"/>
            <a:r>
              <a:rPr lang="en-US" dirty="0"/>
              <a:t>Make sure that there is written order for restrain</a:t>
            </a:r>
            <a:endParaRPr lang="ar-EG" dirty="0"/>
          </a:p>
        </p:txBody>
      </p:sp>
    </p:spTree>
    <p:extLst>
      <p:ext uri="{BB962C8B-B14F-4D97-AF65-F5344CB8AC3E}">
        <p14:creationId xmlns:p14="http://schemas.microsoft.com/office/powerpoint/2010/main" val="14508345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xplosion 1 4"/>
          <p:cNvSpPr/>
          <p:nvPr/>
        </p:nvSpPr>
        <p:spPr>
          <a:xfrm>
            <a:off x="1295400" y="914400"/>
            <a:ext cx="7162800" cy="48006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9600" dirty="0"/>
              <a:t>Thanks</a:t>
            </a:r>
            <a:endParaRPr lang="ar-EG" dirty="0"/>
          </a:p>
        </p:txBody>
      </p:sp>
    </p:spTree>
    <p:extLst>
      <p:ext uri="{BB962C8B-B14F-4D97-AF65-F5344CB8AC3E}">
        <p14:creationId xmlns:p14="http://schemas.microsoft.com/office/powerpoint/2010/main" val="2921459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I-Introduction</a:t>
            </a:r>
            <a:endParaRPr lang="ar-EG" dirty="0"/>
          </a:p>
        </p:txBody>
      </p:sp>
      <p:sp>
        <p:nvSpPr>
          <p:cNvPr id="3" name="Content Placeholder 2"/>
          <p:cNvSpPr>
            <a:spLocks noGrp="1"/>
          </p:cNvSpPr>
          <p:nvPr>
            <p:ph idx="1"/>
          </p:nvPr>
        </p:nvSpPr>
        <p:spPr/>
        <p:txBody>
          <a:bodyPr>
            <a:normAutofit/>
          </a:bodyPr>
          <a:lstStyle/>
          <a:p>
            <a:pPr algn="just" rtl="0"/>
            <a:r>
              <a:rPr lang="en-US" dirty="0"/>
              <a:t>The ethics of care in the geriatric population, as in others, include compassion, equity, fairness, dignity, confidentiality, and mindfulness of a person’s autonomy within the realm of the person’s abilities and mental capacity. It is not possible to care for this population without being faced with difficult choices surrounding issues relating to the ability to live independently.</a:t>
            </a:r>
          </a:p>
        </p:txBody>
      </p:sp>
    </p:spTree>
    <p:extLst>
      <p:ext uri="{BB962C8B-B14F-4D97-AF65-F5344CB8AC3E}">
        <p14:creationId xmlns:p14="http://schemas.microsoft.com/office/powerpoint/2010/main" val="1841568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effectLst/>
              </a:rPr>
              <a:t>Definitions</a:t>
            </a:r>
            <a:endParaRPr lang="ar-EG" dirty="0"/>
          </a:p>
        </p:txBody>
      </p:sp>
      <p:sp>
        <p:nvSpPr>
          <p:cNvPr id="3" name="Content Placeholder 2"/>
          <p:cNvSpPr>
            <a:spLocks noGrp="1"/>
          </p:cNvSpPr>
          <p:nvPr>
            <p:ph idx="1"/>
          </p:nvPr>
        </p:nvSpPr>
        <p:spPr/>
        <p:txBody>
          <a:bodyPr>
            <a:normAutofit/>
          </a:bodyPr>
          <a:lstStyle/>
          <a:p>
            <a:pPr algn="just" rtl="0"/>
            <a:r>
              <a:rPr lang="en-US" b="1" dirty="0"/>
              <a:t>Ethics:</a:t>
            </a:r>
            <a:endParaRPr lang="en-US" dirty="0"/>
          </a:p>
          <a:p>
            <a:pPr algn="just" rtl="0"/>
            <a:r>
              <a:rPr lang="en-US" dirty="0"/>
              <a:t>Ethics is the study of moral actions and values. It is based on the principles of conduct that govern both individuals and groups.</a:t>
            </a:r>
          </a:p>
          <a:p>
            <a:pPr algn="just" rtl="0"/>
            <a:r>
              <a:rPr lang="en-US" b="1" dirty="0"/>
              <a:t>Ethical concepts </a:t>
            </a:r>
            <a:endParaRPr lang="en-US" dirty="0"/>
          </a:p>
          <a:p>
            <a:pPr algn="just" rtl="0"/>
            <a:r>
              <a:rPr lang="en-US" dirty="0"/>
              <a:t>Ethical concepts are principles that facilitate decision making and guide our professional behavior. They evolve from our beliefs and values and therefore have their foundations in religion, culture, and family expectations</a:t>
            </a:r>
          </a:p>
        </p:txBody>
      </p:sp>
    </p:spTree>
    <p:extLst>
      <p:ext uri="{BB962C8B-B14F-4D97-AF65-F5344CB8AC3E}">
        <p14:creationId xmlns:p14="http://schemas.microsoft.com/office/powerpoint/2010/main" val="1474530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effectLst/>
              </a:rPr>
              <a:t>Definitions</a:t>
            </a:r>
            <a:endParaRPr lang="ar-EG" dirty="0"/>
          </a:p>
        </p:txBody>
      </p:sp>
      <p:sp>
        <p:nvSpPr>
          <p:cNvPr id="3" name="Content Placeholder 2"/>
          <p:cNvSpPr>
            <a:spLocks noGrp="1"/>
          </p:cNvSpPr>
          <p:nvPr>
            <p:ph idx="1"/>
          </p:nvPr>
        </p:nvSpPr>
        <p:spPr/>
        <p:txBody>
          <a:bodyPr>
            <a:normAutofit/>
          </a:bodyPr>
          <a:lstStyle/>
          <a:p>
            <a:pPr algn="just" rtl="0"/>
            <a:r>
              <a:rPr lang="en-US" b="1" dirty="0"/>
              <a:t>The Law</a:t>
            </a:r>
            <a:endParaRPr lang="en-US" dirty="0"/>
          </a:p>
          <a:p>
            <a:pPr algn="just" rtl="0"/>
            <a:r>
              <a:rPr lang="en-US" dirty="0"/>
              <a:t>These are human-made rules capable of being changed by the legislative and judiciary systems of the country, whose officials are elected and appointed as representatives of the public.</a:t>
            </a:r>
          </a:p>
        </p:txBody>
      </p:sp>
    </p:spTree>
    <p:extLst>
      <p:ext uri="{BB962C8B-B14F-4D97-AF65-F5344CB8AC3E}">
        <p14:creationId xmlns:p14="http://schemas.microsoft.com/office/powerpoint/2010/main" val="322247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608" y="274320"/>
            <a:ext cx="7498080" cy="4221480"/>
          </a:xfrm>
        </p:spPr>
        <p:txBody>
          <a:bodyPr>
            <a:normAutofit/>
          </a:bodyPr>
          <a:lstStyle/>
          <a:p>
            <a:pPr lvl="0" algn="ctr"/>
            <a:r>
              <a:rPr lang="en-US" sz="6600" b="1" u="sng" dirty="0">
                <a:effectLst/>
              </a:rPr>
              <a:t>Comparison of ethics and the law</a:t>
            </a:r>
            <a:r>
              <a:rPr lang="en-US" sz="6600" dirty="0">
                <a:effectLst/>
              </a:rPr>
              <a:t/>
            </a:r>
            <a:br>
              <a:rPr lang="en-US" sz="6600" dirty="0">
                <a:effectLst/>
              </a:rPr>
            </a:br>
            <a:endParaRPr lang="ar-EG" sz="6600" dirty="0"/>
          </a:p>
        </p:txBody>
      </p:sp>
    </p:spTree>
    <p:extLst>
      <p:ext uri="{BB962C8B-B14F-4D97-AF65-F5344CB8AC3E}">
        <p14:creationId xmlns:p14="http://schemas.microsoft.com/office/powerpoint/2010/main" val="262357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733762515"/>
              </p:ext>
            </p:extLst>
          </p:nvPr>
        </p:nvGraphicFramePr>
        <p:xfrm>
          <a:off x="0" y="-152400"/>
          <a:ext cx="9144000" cy="7339052"/>
        </p:xfrm>
        <a:graphic>
          <a:graphicData uri="http://schemas.openxmlformats.org/drawingml/2006/table">
            <a:tbl>
              <a:tblPr firstRow="1" firstCol="1" bandRow="1">
                <a:tableStyleId>{5C22544A-7EE6-4342-B048-85BDC9FD1C3A}</a:tableStyleId>
              </a:tblPr>
              <a:tblGrid>
                <a:gridCol w="3904069"/>
                <a:gridCol w="5239931"/>
              </a:tblGrid>
              <a:tr h="666585">
                <a:tc>
                  <a:txBody>
                    <a:bodyPr/>
                    <a:lstStyle/>
                    <a:p>
                      <a:pPr algn="ctr" rtl="0">
                        <a:lnSpc>
                          <a:spcPct val="150000"/>
                        </a:lnSpc>
                        <a:spcAft>
                          <a:spcPts val="0"/>
                        </a:spcAft>
                      </a:pPr>
                      <a:r>
                        <a:rPr lang="en-US" sz="2400" dirty="0">
                          <a:effectLst/>
                        </a:rPr>
                        <a:t>Ethics</a:t>
                      </a:r>
                      <a:endParaRPr lang="en-US" sz="1400" dirty="0">
                        <a:effectLst/>
                        <a:latin typeface="Times New Roman"/>
                        <a:ea typeface="Times New Roman"/>
                        <a:cs typeface="Traditional Arabic"/>
                      </a:endParaRPr>
                    </a:p>
                  </a:txBody>
                  <a:tcPr marL="68580" marR="68580" marT="0" marB="0"/>
                </a:tc>
                <a:tc>
                  <a:txBody>
                    <a:bodyPr/>
                    <a:lstStyle/>
                    <a:p>
                      <a:pPr algn="ctr" rtl="0">
                        <a:lnSpc>
                          <a:spcPct val="150000"/>
                        </a:lnSpc>
                        <a:spcAft>
                          <a:spcPts val="0"/>
                        </a:spcAft>
                      </a:pPr>
                      <a:r>
                        <a:rPr lang="en-US" sz="2400" dirty="0">
                          <a:effectLst/>
                        </a:rPr>
                        <a:t>The Law</a:t>
                      </a:r>
                      <a:endParaRPr lang="en-US" sz="1400" dirty="0">
                        <a:effectLst/>
                        <a:latin typeface="Times New Roman"/>
                        <a:ea typeface="Times New Roman"/>
                        <a:cs typeface="Traditional Arabic"/>
                      </a:endParaRPr>
                    </a:p>
                  </a:txBody>
                  <a:tcPr marL="68580" marR="68580" marT="0" marB="0"/>
                </a:tc>
              </a:tr>
              <a:tr h="1333169">
                <a:tc>
                  <a:txBody>
                    <a:bodyPr/>
                    <a:lstStyle/>
                    <a:p>
                      <a:pPr algn="just" rtl="0">
                        <a:lnSpc>
                          <a:spcPct val="150000"/>
                        </a:lnSpc>
                        <a:spcAft>
                          <a:spcPts val="0"/>
                        </a:spcAft>
                      </a:pPr>
                      <a:r>
                        <a:rPr lang="en-US" sz="2400">
                          <a:effectLst/>
                        </a:rPr>
                        <a:t>Study of moral actions and values</a:t>
                      </a:r>
                      <a:endParaRPr lang="en-US" sz="1400">
                        <a:effectLst/>
                        <a:latin typeface="Times New Roman"/>
                        <a:ea typeface="Times New Roman"/>
                        <a:cs typeface="Traditional Arabic"/>
                      </a:endParaRPr>
                    </a:p>
                  </a:txBody>
                  <a:tcPr marL="68580" marR="68580" marT="0" marB="0"/>
                </a:tc>
                <a:tc>
                  <a:txBody>
                    <a:bodyPr/>
                    <a:lstStyle/>
                    <a:p>
                      <a:pPr algn="just" rtl="0">
                        <a:lnSpc>
                          <a:spcPct val="150000"/>
                        </a:lnSpc>
                        <a:spcAft>
                          <a:spcPts val="0"/>
                        </a:spcAft>
                      </a:pPr>
                      <a:r>
                        <a:rPr lang="en-US" sz="2400">
                          <a:effectLst/>
                        </a:rPr>
                        <a:t>Rules and regulations that guide society in a formal and binding manner</a:t>
                      </a:r>
                      <a:endParaRPr lang="en-US" sz="1400">
                        <a:effectLst/>
                        <a:latin typeface="Times New Roman"/>
                        <a:ea typeface="Times New Roman"/>
                        <a:cs typeface="Traditional Arabic"/>
                      </a:endParaRPr>
                    </a:p>
                  </a:txBody>
                  <a:tcPr marL="68580" marR="68580" marT="0" marB="0"/>
                </a:tc>
              </a:tr>
              <a:tr h="1999754">
                <a:tc>
                  <a:txBody>
                    <a:bodyPr/>
                    <a:lstStyle/>
                    <a:p>
                      <a:pPr algn="just" rtl="0">
                        <a:lnSpc>
                          <a:spcPct val="150000"/>
                        </a:lnSpc>
                        <a:spcAft>
                          <a:spcPts val="0"/>
                        </a:spcAft>
                      </a:pPr>
                      <a:r>
                        <a:rPr lang="en-US" sz="2400">
                          <a:effectLst/>
                        </a:rPr>
                        <a:t>Principles of conduct that govern individuals and groups; generally complement your personal values</a:t>
                      </a:r>
                      <a:endParaRPr lang="en-US" sz="1400">
                        <a:effectLst/>
                        <a:latin typeface="Times New Roman"/>
                        <a:ea typeface="Times New Roman"/>
                        <a:cs typeface="Traditional Arabic"/>
                      </a:endParaRPr>
                    </a:p>
                  </a:txBody>
                  <a:tcPr marL="68580" marR="68580" marT="0" marB="0"/>
                </a:tc>
                <a:tc>
                  <a:txBody>
                    <a:bodyPr/>
                    <a:lstStyle/>
                    <a:p>
                      <a:pPr algn="just" rtl="0">
                        <a:lnSpc>
                          <a:spcPct val="150000"/>
                        </a:lnSpc>
                        <a:spcAft>
                          <a:spcPts val="0"/>
                        </a:spcAft>
                      </a:pPr>
                      <a:r>
                        <a:rPr lang="en-US" sz="2400">
                          <a:effectLst/>
                        </a:rPr>
                        <a:t>Provides a binding foundation of rules that will guide your work; it may not complement your personal values</a:t>
                      </a:r>
                      <a:endParaRPr lang="en-US" sz="1400">
                        <a:effectLst/>
                        <a:latin typeface="Times New Roman"/>
                        <a:ea typeface="Times New Roman"/>
                        <a:cs typeface="Traditional Arabic"/>
                      </a:endParaRPr>
                    </a:p>
                  </a:txBody>
                  <a:tcPr marL="68580" marR="68580" marT="0" marB="0"/>
                </a:tc>
              </a:tr>
              <a:tr h="1999754">
                <a:tc>
                  <a:txBody>
                    <a:bodyPr/>
                    <a:lstStyle/>
                    <a:p>
                      <a:pPr algn="just" rtl="0">
                        <a:lnSpc>
                          <a:spcPct val="150000"/>
                        </a:lnSpc>
                        <a:spcAft>
                          <a:spcPts val="0"/>
                        </a:spcAft>
                      </a:pPr>
                      <a:r>
                        <a:rPr lang="en-US" sz="2400" dirty="0">
                          <a:effectLst/>
                        </a:rPr>
                        <a:t>Critical to examine and understand your own value system in order to give ethical care</a:t>
                      </a:r>
                      <a:endParaRPr lang="en-US" sz="1400" dirty="0">
                        <a:effectLst/>
                        <a:latin typeface="Times New Roman"/>
                        <a:ea typeface="Times New Roman"/>
                        <a:cs typeface="Traditional Arabic"/>
                      </a:endParaRPr>
                    </a:p>
                  </a:txBody>
                  <a:tcPr marL="68580" marR="68580" marT="0" marB="0"/>
                </a:tc>
                <a:tc>
                  <a:txBody>
                    <a:bodyPr/>
                    <a:lstStyle/>
                    <a:p>
                      <a:pPr algn="just" rtl="0">
                        <a:lnSpc>
                          <a:spcPct val="150000"/>
                        </a:lnSpc>
                        <a:spcAft>
                          <a:spcPts val="0"/>
                        </a:spcAft>
                      </a:pPr>
                      <a:r>
                        <a:rPr lang="en-US" sz="2400">
                          <a:effectLst/>
                        </a:rPr>
                        <a:t>Must understand and apply the law to every nursing care situation</a:t>
                      </a:r>
                      <a:endParaRPr lang="en-US" sz="1400">
                        <a:effectLst/>
                        <a:latin typeface="Times New Roman"/>
                        <a:ea typeface="Times New Roman"/>
                        <a:cs typeface="Traditional Arabic"/>
                      </a:endParaRPr>
                    </a:p>
                  </a:txBody>
                  <a:tcPr marL="68580" marR="68580" marT="0" marB="0"/>
                </a:tc>
              </a:tr>
              <a:tr h="401538">
                <a:tc gridSpan="2">
                  <a:txBody>
                    <a:bodyPr/>
                    <a:lstStyle/>
                    <a:p>
                      <a:pPr algn="l">
                        <a:lnSpc>
                          <a:spcPct val="115000"/>
                        </a:lnSpc>
                      </a:pPr>
                      <a:endParaRPr lang="en-US" sz="1800" dirty="0">
                        <a:effectLst/>
                        <a:latin typeface="Calibri"/>
                        <a:cs typeface="Arial"/>
                      </a:endParaRPr>
                    </a:p>
                  </a:txBody>
                  <a:tcPr marL="68580" marR="68580" marT="0" marB="0"/>
                </a:tc>
                <a:tc hMerge="1">
                  <a:txBody>
                    <a:bodyPr/>
                    <a:lstStyle/>
                    <a:p>
                      <a:pPr rtl="1"/>
                      <a:endParaRPr lang="ar-EG"/>
                    </a:p>
                  </a:txBody>
                  <a:tcPr/>
                </a:tc>
              </a:tr>
            </a:tbl>
          </a:graphicData>
        </a:graphic>
      </p:graphicFrame>
    </p:spTree>
    <p:extLst>
      <p:ext uri="{BB962C8B-B14F-4D97-AF65-F5344CB8AC3E}">
        <p14:creationId xmlns:p14="http://schemas.microsoft.com/office/powerpoint/2010/main" val="3291455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rtl="0"/>
            <a:r>
              <a:rPr lang="en-US" b="1" u="sng" dirty="0"/>
              <a:t>Moral principles:</a:t>
            </a:r>
            <a:endParaRPr lang="en-US" dirty="0"/>
          </a:p>
        </p:txBody>
      </p:sp>
      <p:sp>
        <p:nvSpPr>
          <p:cNvPr id="3" name="Content Placeholder 2"/>
          <p:cNvSpPr>
            <a:spLocks noGrp="1"/>
          </p:cNvSpPr>
          <p:nvPr>
            <p:ph idx="1"/>
          </p:nvPr>
        </p:nvSpPr>
        <p:spPr>
          <a:xfrm>
            <a:off x="762000" y="685800"/>
            <a:ext cx="7543800" cy="4419600"/>
          </a:xfrm>
        </p:spPr>
        <p:txBody>
          <a:bodyPr>
            <a:normAutofit fontScale="70000" lnSpcReduction="20000"/>
          </a:bodyPr>
          <a:lstStyle/>
          <a:p>
            <a:pPr algn="just" rtl="0"/>
            <a:r>
              <a:rPr lang="en-US" sz="3400" dirty="0" smtClean="0"/>
              <a:t>Moral </a:t>
            </a:r>
            <a:r>
              <a:rPr lang="en-US" sz="3400" dirty="0"/>
              <a:t>principles are incorporated into professional codes of ethics, organizational value statements, and position statements published by professional groups such as the American Nurses Association (ANA</a:t>
            </a:r>
            <a:r>
              <a:rPr lang="en-US" sz="2900" dirty="0"/>
              <a:t>).</a:t>
            </a:r>
          </a:p>
          <a:p>
            <a:pPr lvl="0" algn="just" rtl="0"/>
            <a:r>
              <a:rPr lang="en-US" sz="3600" b="1" i="1" dirty="0"/>
              <a:t>Advocacy</a:t>
            </a:r>
          </a:p>
          <a:p>
            <a:pPr lvl="0" algn="just" rtl="0"/>
            <a:r>
              <a:rPr lang="en-US" sz="3600" b="1" i="1" dirty="0"/>
              <a:t>Autonomy</a:t>
            </a:r>
          </a:p>
          <a:p>
            <a:pPr lvl="0" algn="just" rtl="0"/>
            <a:r>
              <a:rPr lang="en-US" sz="3600" b="1" i="1" dirty="0"/>
              <a:t>Beneficence/non-maleficence</a:t>
            </a:r>
          </a:p>
          <a:p>
            <a:pPr lvl="0" algn="just" rtl="0"/>
            <a:r>
              <a:rPr lang="en-US" sz="3600" b="1" i="1" dirty="0"/>
              <a:t>Confidentiality</a:t>
            </a:r>
          </a:p>
          <a:p>
            <a:pPr lvl="0" algn="just" rtl="0"/>
            <a:r>
              <a:rPr lang="en-US" sz="3600" b="1" i="1" dirty="0"/>
              <a:t>Fidelity</a:t>
            </a:r>
          </a:p>
          <a:p>
            <a:pPr lvl="0" algn="just" rtl="0"/>
            <a:r>
              <a:rPr lang="en-US" sz="3600" b="1" i="1" dirty="0"/>
              <a:t>Fiduciary responsibility</a:t>
            </a:r>
          </a:p>
          <a:p>
            <a:pPr lvl="0" algn="just" rtl="0"/>
            <a:r>
              <a:rPr lang="en-US" sz="3600" b="1" i="1" dirty="0"/>
              <a:t>Justice</a:t>
            </a:r>
          </a:p>
          <a:p>
            <a:pPr lvl="0" algn="just" rtl="0"/>
            <a:r>
              <a:rPr lang="en-US" sz="3600" b="1" i="1" dirty="0"/>
              <a:t>Veracity</a:t>
            </a:r>
          </a:p>
        </p:txBody>
      </p:sp>
    </p:spTree>
    <p:extLst>
      <p:ext uri="{BB962C8B-B14F-4D97-AF65-F5344CB8AC3E}">
        <p14:creationId xmlns:p14="http://schemas.microsoft.com/office/powerpoint/2010/main" val="12492792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96</TotalTime>
  <Words>2026</Words>
  <Application>Microsoft Office PowerPoint</Application>
  <PresentationFormat>On-screen Show (4:3)</PresentationFormat>
  <Paragraphs>178</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NewsPrint</vt:lpstr>
      <vt:lpstr>Ethical &amp; Legal Aspects of elderly</vt:lpstr>
      <vt:lpstr>Out lines:</vt:lpstr>
      <vt:lpstr>Out lines:</vt:lpstr>
      <vt:lpstr>I-Introduction</vt:lpstr>
      <vt:lpstr>Definitions</vt:lpstr>
      <vt:lpstr>Definitions</vt:lpstr>
      <vt:lpstr>Comparison of ethics and the law </vt:lpstr>
      <vt:lpstr>PowerPoint Presentation</vt:lpstr>
      <vt:lpstr>Moral principles:</vt:lpstr>
      <vt:lpstr>Advocacy</vt:lpstr>
      <vt:lpstr>Autonomy</vt:lpstr>
      <vt:lpstr>Beneficence/Non maleficence</vt:lpstr>
      <vt:lpstr>Confidentiality</vt:lpstr>
      <vt:lpstr>Fidelity</vt:lpstr>
      <vt:lpstr>Fiduciary Responsibility </vt:lpstr>
      <vt:lpstr>7. Justice</vt:lpstr>
      <vt:lpstr>Veracity</vt:lpstr>
      <vt:lpstr>A Patient’s Bill of Rights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Legal and ethical issues of interest to gerontological nurses:</vt:lpstr>
      <vt:lpstr>Advanced directive</vt:lpstr>
      <vt:lpstr>Advanced directive</vt:lpstr>
      <vt:lpstr>Informed consent</vt:lpstr>
      <vt:lpstr>Informed consent</vt:lpstr>
      <vt:lpstr>Informed consent</vt:lpstr>
      <vt:lpstr>Acts of negligence, malpractice and omission</vt:lpstr>
      <vt:lpstr>Acts of negligence, malpractice and omission</vt:lpstr>
      <vt:lpstr>Nursing Implication:</vt:lpstr>
      <vt:lpstr>Nursing Implication:</vt:lpstr>
      <vt:lpstr>Use of restrains</vt:lpstr>
      <vt:lpstr>Use of restrains</vt:lpstr>
      <vt:lpstr>Nursing intervention during restrain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Aging</dc:title>
  <dc:creator>dr.esaa</dc:creator>
  <cp:lastModifiedBy>ismail - [2010]</cp:lastModifiedBy>
  <cp:revision>12</cp:revision>
  <dcterms:created xsi:type="dcterms:W3CDTF">2006-08-16T00:00:00Z</dcterms:created>
  <dcterms:modified xsi:type="dcterms:W3CDTF">2020-03-29T13:45:20Z</dcterms:modified>
</cp:coreProperties>
</file>