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3" r:id="rId1"/>
  </p:sldMasterIdLst>
  <p:notesMasterIdLst>
    <p:notesMasterId r:id="rId31"/>
  </p:notesMasterIdLst>
  <p:sldIdLst>
    <p:sldId id="256" r:id="rId2"/>
    <p:sldId id="292" r:id="rId3"/>
    <p:sldId id="291" r:id="rId4"/>
    <p:sldId id="283" r:id="rId5"/>
    <p:sldId id="284" r:id="rId6"/>
    <p:sldId id="285" r:id="rId7"/>
    <p:sldId id="286" r:id="rId8"/>
    <p:sldId id="258" r:id="rId9"/>
    <p:sldId id="259" r:id="rId10"/>
    <p:sldId id="287" r:id="rId11"/>
    <p:sldId id="261" r:id="rId12"/>
    <p:sldId id="262" r:id="rId13"/>
    <p:sldId id="260" r:id="rId14"/>
    <p:sldId id="263" r:id="rId15"/>
    <p:sldId id="264" r:id="rId16"/>
    <p:sldId id="266" r:id="rId17"/>
    <p:sldId id="267" r:id="rId18"/>
    <p:sldId id="269" r:id="rId19"/>
    <p:sldId id="270" r:id="rId20"/>
    <p:sldId id="274" r:id="rId21"/>
    <p:sldId id="276" r:id="rId22"/>
    <p:sldId id="277" r:id="rId23"/>
    <p:sldId id="288" r:id="rId24"/>
    <p:sldId id="278" r:id="rId25"/>
    <p:sldId id="289" r:id="rId26"/>
    <p:sldId id="279" r:id="rId27"/>
    <p:sldId id="290" r:id="rId28"/>
    <p:sldId id="280" r:id="rId29"/>
    <p:sldId id="282" r:id="rId30"/>
  </p:sldIdLst>
  <p:sldSz cx="9144000" cy="6858000" type="screen4x3"/>
  <p:notesSz cx="6858000" cy="9144000"/>
  <p:defaultTextStyle>
    <a:defPPr>
      <a:defRPr lang="ar-SA"/>
    </a:defPPr>
    <a:lvl1pPr algn="l" rtl="1" fontAlgn="base">
      <a:spcBef>
        <a:spcPct val="0"/>
      </a:spcBef>
      <a:spcAft>
        <a:spcPct val="0"/>
      </a:spcAft>
      <a:defRPr sz="3200" kern="1200">
        <a:solidFill>
          <a:schemeClr val="tx1"/>
        </a:solidFill>
        <a:latin typeface="Verdana" panose="020B0604030504040204" pitchFamily="34" charset="0"/>
        <a:ea typeface="+mn-ea"/>
        <a:cs typeface="Arial" panose="020B0604020202020204" pitchFamily="34" charset="0"/>
      </a:defRPr>
    </a:lvl1pPr>
    <a:lvl2pPr marL="457200" algn="l" rtl="1" fontAlgn="base">
      <a:spcBef>
        <a:spcPct val="0"/>
      </a:spcBef>
      <a:spcAft>
        <a:spcPct val="0"/>
      </a:spcAft>
      <a:defRPr sz="3200" kern="1200">
        <a:solidFill>
          <a:schemeClr val="tx1"/>
        </a:solidFill>
        <a:latin typeface="Verdana" panose="020B0604030504040204" pitchFamily="34" charset="0"/>
        <a:ea typeface="+mn-ea"/>
        <a:cs typeface="Arial" panose="020B0604020202020204" pitchFamily="34" charset="0"/>
      </a:defRPr>
    </a:lvl2pPr>
    <a:lvl3pPr marL="914400" algn="l" rtl="1" fontAlgn="base">
      <a:spcBef>
        <a:spcPct val="0"/>
      </a:spcBef>
      <a:spcAft>
        <a:spcPct val="0"/>
      </a:spcAft>
      <a:defRPr sz="3200" kern="1200">
        <a:solidFill>
          <a:schemeClr val="tx1"/>
        </a:solidFill>
        <a:latin typeface="Verdana" panose="020B0604030504040204" pitchFamily="34" charset="0"/>
        <a:ea typeface="+mn-ea"/>
        <a:cs typeface="Arial" panose="020B0604020202020204" pitchFamily="34" charset="0"/>
      </a:defRPr>
    </a:lvl3pPr>
    <a:lvl4pPr marL="1371600" algn="l" rtl="1" fontAlgn="base">
      <a:spcBef>
        <a:spcPct val="0"/>
      </a:spcBef>
      <a:spcAft>
        <a:spcPct val="0"/>
      </a:spcAft>
      <a:defRPr sz="3200" kern="1200">
        <a:solidFill>
          <a:schemeClr val="tx1"/>
        </a:solidFill>
        <a:latin typeface="Verdana" panose="020B0604030504040204" pitchFamily="34" charset="0"/>
        <a:ea typeface="+mn-ea"/>
        <a:cs typeface="Arial" panose="020B0604020202020204" pitchFamily="34" charset="0"/>
      </a:defRPr>
    </a:lvl4pPr>
    <a:lvl5pPr marL="1828800" algn="l" rtl="1" fontAlgn="base">
      <a:spcBef>
        <a:spcPct val="0"/>
      </a:spcBef>
      <a:spcAft>
        <a:spcPct val="0"/>
      </a:spcAft>
      <a:defRPr sz="3200" kern="1200">
        <a:solidFill>
          <a:schemeClr val="tx1"/>
        </a:solidFill>
        <a:latin typeface="Verdana" panose="020B0604030504040204" pitchFamily="34" charset="0"/>
        <a:ea typeface="+mn-ea"/>
        <a:cs typeface="Arial" panose="020B0604020202020204" pitchFamily="34" charset="0"/>
      </a:defRPr>
    </a:lvl5pPr>
    <a:lvl6pPr marL="2286000" algn="r" defTabSz="914400" rtl="1" eaLnBrk="1" latinLnBrk="0" hangingPunct="1">
      <a:defRPr sz="3200" kern="1200">
        <a:solidFill>
          <a:schemeClr val="tx1"/>
        </a:solidFill>
        <a:latin typeface="Verdana" panose="020B0604030504040204" pitchFamily="34" charset="0"/>
        <a:ea typeface="+mn-ea"/>
        <a:cs typeface="Arial" panose="020B0604020202020204" pitchFamily="34" charset="0"/>
      </a:defRPr>
    </a:lvl6pPr>
    <a:lvl7pPr marL="2743200" algn="r" defTabSz="914400" rtl="1" eaLnBrk="1" latinLnBrk="0" hangingPunct="1">
      <a:defRPr sz="3200" kern="1200">
        <a:solidFill>
          <a:schemeClr val="tx1"/>
        </a:solidFill>
        <a:latin typeface="Verdana" panose="020B0604030504040204" pitchFamily="34" charset="0"/>
        <a:ea typeface="+mn-ea"/>
        <a:cs typeface="Arial" panose="020B0604020202020204" pitchFamily="34" charset="0"/>
      </a:defRPr>
    </a:lvl7pPr>
    <a:lvl8pPr marL="3200400" algn="r" defTabSz="914400" rtl="1" eaLnBrk="1" latinLnBrk="0" hangingPunct="1">
      <a:defRPr sz="3200" kern="1200">
        <a:solidFill>
          <a:schemeClr val="tx1"/>
        </a:solidFill>
        <a:latin typeface="Verdana" panose="020B0604030504040204" pitchFamily="34" charset="0"/>
        <a:ea typeface="+mn-ea"/>
        <a:cs typeface="Arial" panose="020B0604020202020204" pitchFamily="34" charset="0"/>
      </a:defRPr>
    </a:lvl8pPr>
    <a:lvl9pPr marL="3657600" algn="r" defTabSz="914400" rtl="1" eaLnBrk="1" latinLnBrk="0" hangingPunct="1">
      <a:defRPr sz="3200"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EG"/>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21C3C28-08A4-4F42-8B60-C0258AB18E42}" type="datetimeFigureOut">
              <a:rPr lang="ar-EG" smtClean="0"/>
              <a:t>21/07/1441</a:t>
            </a:fld>
            <a:endParaRPr lang="ar-EG"/>
          </a:p>
        </p:txBody>
      </p:sp>
      <p:sp>
        <p:nvSpPr>
          <p:cNvPr id="4" name="عنصر نائب لصورة الشريحة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ar-EG"/>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EG"/>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34730397-373C-46C9-92CB-DBDF4D1F26EF}" type="slidenum">
              <a:rPr lang="ar-EG" smtClean="0"/>
              <a:t>‹#›</a:t>
            </a:fld>
            <a:endParaRPr lang="ar-EG"/>
          </a:p>
        </p:txBody>
      </p:sp>
    </p:spTree>
    <p:extLst>
      <p:ext uri="{BB962C8B-B14F-4D97-AF65-F5344CB8AC3E}">
        <p14:creationId xmlns:p14="http://schemas.microsoft.com/office/powerpoint/2010/main" val="209407515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EG" dirty="0"/>
          </a:p>
        </p:txBody>
      </p:sp>
      <p:sp>
        <p:nvSpPr>
          <p:cNvPr id="4" name="عنصر نائب لرقم الشريحة 3"/>
          <p:cNvSpPr>
            <a:spLocks noGrp="1"/>
          </p:cNvSpPr>
          <p:nvPr>
            <p:ph type="sldNum" sz="quarter" idx="10"/>
          </p:nvPr>
        </p:nvSpPr>
        <p:spPr/>
        <p:txBody>
          <a:bodyPr/>
          <a:lstStyle/>
          <a:p>
            <a:fld id="{34730397-373C-46C9-92CB-DBDF4D1F26EF}" type="slidenum">
              <a:rPr lang="ar-EG" smtClean="0"/>
              <a:t>6</a:t>
            </a:fld>
            <a:endParaRPr lang="ar-EG"/>
          </a:p>
        </p:txBody>
      </p:sp>
    </p:spTree>
    <p:extLst>
      <p:ext uri="{BB962C8B-B14F-4D97-AF65-F5344CB8AC3E}">
        <p14:creationId xmlns:p14="http://schemas.microsoft.com/office/powerpoint/2010/main" val="717533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EG" dirty="0"/>
          </a:p>
        </p:txBody>
      </p:sp>
      <p:sp>
        <p:nvSpPr>
          <p:cNvPr id="4" name="عنصر نائب لرقم الشريحة 3"/>
          <p:cNvSpPr>
            <a:spLocks noGrp="1"/>
          </p:cNvSpPr>
          <p:nvPr>
            <p:ph type="sldNum" sz="quarter" idx="10"/>
          </p:nvPr>
        </p:nvSpPr>
        <p:spPr/>
        <p:txBody>
          <a:bodyPr/>
          <a:lstStyle/>
          <a:p>
            <a:fld id="{34730397-373C-46C9-92CB-DBDF4D1F26EF}" type="slidenum">
              <a:rPr lang="ar-EG" smtClean="0"/>
              <a:t>29</a:t>
            </a:fld>
            <a:endParaRPr lang="ar-EG"/>
          </a:p>
        </p:txBody>
      </p:sp>
    </p:spTree>
    <p:extLst>
      <p:ext uri="{BB962C8B-B14F-4D97-AF65-F5344CB8AC3E}">
        <p14:creationId xmlns:p14="http://schemas.microsoft.com/office/powerpoint/2010/main" val="3443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98306" name="Group 2"/>
          <p:cNvGrpSpPr>
            <a:grpSpLocks/>
          </p:cNvGrpSpPr>
          <p:nvPr/>
        </p:nvGrpSpPr>
        <p:grpSpPr bwMode="auto">
          <a:xfrm>
            <a:off x="0" y="0"/>
            <a:ext cx="8458200" cy="5943600"/>
            <a:chOff x="0" y="0"/>
            <a:chExt cx="5328" cy="3744"/>
          </a:xfrm>
        </p:grpSpPr>
        <p:sp>
          <p:nvSpPr>
            <p:cNvPr id="98307" name="Freeform 3"/>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98308" name="Freeform 4"/>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Lst>
              <a:ahLst/>
              <a:cxnLst>
                <a:cxn ang="0">
                  <a:pos x="T0" y="T1"/>
                </a:cxn>
                <a:cxn ang="0">
                  <a:pos x="T2" y="T3"/>
                </a:cxn>
                <a:cxn ang="0">
                  <a:pos x="T4" y="T5"/>
                </a:cxn>
                <a:cxn ang="0">
                  <a:pos x="T6" y="T7"/>
                </a:cxn>
                <a:cxn ang="0">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sp>
        <p:nvSpPr>
          <p:cNvPr id="98309" name="Rectangle 5"/>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ar-SA" altLang="ar-EG" noProof="0" smtClean="0"/>
              <a:t>انقر لتحرير نمط العنوان الثانوي الرئيسي</a:t>
            </a:r>
          </a:p>
        </p:txBody>
      </p:sp>
      <p:sp>
        <p:nvSpPr>
          <p:cNvPr id="98310" name="Rectangle 6"/>
          <p:cNvSpPr>
            <a:spLocks noGrp="1" noChangeArrowheads="1"/>
          </p:cNvSpPr>
          <p:nvPr>
            <p:ph type="dt" sz="quarter" idx="2"/>
          </p:nvPr>
        </p:nvSpPr>
        <p:spPr/>
        <p:txBody>
          <a:bodyPr/>
          <a:lstStyle>
            <a:lvl1pPr>
              <a:defRPr/>
            </a:lvl1pPr>
          </a:lstStyle>
          <a:p>
            <a:endParaRPr lang="en-US" altLang="ar-EG"/>
          </a:p>
        </p:txBody>
      </p:sp>
      <p:sp>
        <p:nvSpPr>
          <p:cNvPr id="98311" name="Rectangle 7"/>
          <p:cNvSpPr>
            <a:spLocks noGrp="1" noChangeArrowheads="1"/>
          </p:cNvSpPr>
          <p:nvPr>
            <p:ph type="ftr" sz="quarter" idx="3"/>
          </p:nvPr>
        </p:nvSpPr>
        <p:spPr/>
        <p:txBody>
          <a:bodyPr/>
          <a:lstStyle>
            <a:lvl1pPr>
              <a:defRPr/>
            </a:lvl1pPr>
          </a:lstStyle>
          <a:p>
            <a:endParaRPr lang="en-US" altLang="ar-EG"/>
          </a:p>
        </p:txBody>
      </p:sp>
      <p:sp>
        <p:nvSpPr>
          <p:cNvPr id="98312" name="Rectangle 8"/>
          <p:cNvSpPr>
            <a:spLocks noGrp="1" noChangeArrowheads="1"/>
          </p:cNvSpPr>
          <p:nvPr>
            <p:ph type="sldNum" sz="quarter" idx="4"/>
          </p:nvPr>
        </p:nvSpPr>
        <p:spPr/>
        <p:txBody>
          <a:bodyPr/>
          <a:lstStyle>
            <a:lvl1pPr>
              <a:defRPr/>
            </a:lvl1pPr>
          </a:lstStyle>
          <a:p>
            <a:fld id="{6F49BB04-929F-4099-AED6-2EC60D8E46F9}" type="slidenum">
              <a:rPr lang="ar-SA" altLang="ar-EG"/>
              <a:pPr/>
              <a:t>‹#›</a:t>
            </a:fld>
            <a:endParaRPr lang="en-US" altLang="ar-EG"/>
          </a:p>
        </p:txBody>
      </p:sp>
      <p:sp>
        <p:nvSpPr>
          <p:cNvPr id="9831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ar-SA" altLang="ar-EG" noProof="0" smtClean="0"/>
              <a:t>انقر لتحرير نمط العنوان الرئيسي</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54E82116-ACD2-46F9-AA47-63B9E97C38BC}" type="slidenum">
              <a:rPr lang="ar-SA" altLang="ar-EG"/>
              <a:pPr/>
              <a:t>‹#›</a:t>
            </a:fld>
            <a:endParaRPr lang="en-US" altLang="ar-EG"/>
          </a:p>
        </p:txBody>
      </p:sp>
    </p:spTree>
    <p:extLst>
      <p:ext uri="{BB962C8B-B14F-4D97-AF65-F5344CB8AC3E}">
        <p14:creationId xmlns:p14="http://schemas.microsoft.com/office/powerpoint/2010/main" val="3803710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21362"/>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2136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0B5B6016-B549-4178-A0C5-3F4EB3A97A62}" type="slidenum">
              <a:rPr lang="ar-SA" altLang="ar-EG"/>
              <a:pPr/>
              <a:t>‹#›</a:t>
            </a:fld>
            <a:endParaRPr lang="en-US" altLang="ar-EG"/>
          </a:p>
        </p:txBody>
      </p:sp>
    </p:spTree>
    <p:extLst>
      <p:ext uri="{BB962C8B-B14F-4D97-AF65-F5344CB8AC3E}">
        <p14:creationId xmlns:p14="http://schemas.microsoft.com/office/powerpoint/2010/main" val="548561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C02BCBF4-E052-4E0A-B0A5-17BBD469BAFE}" type="slidenum">
              <a:rPr lang="ar-SA" altLang="ar-EG"/>
              <a:pPr/>
              <a:t>‹#›</a:t>
            </a:fld>
            <a:endParaRPr lang="en-US" altLang="ar-EG"/>
          </a:p>
        </p:txBody>
      </p:sp>
    </p:spTree>
    <p:extLst>
      <p:ext uri="{BB962C8B-B14F-4D97-AF65-F5344CB8AC3E}">
        <p14:creationId xmlns:p14="http://schemas.microsoft.com/office/powerpoint/2010/main" val="1607201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38"/>
            <a:ext cx="7886700" cy="2852737"/>
          </a:xfrm>
        </p:spPr>
        <p:txBody>
          <a:bodyPr anchor="b"/>
          <a:lstStyle>
            <a:lvl1pPr>
              <a:defRPr sz="6000"/>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C47287C1-47D4-4DC7-B176-2EB037F36766}" type="slidenum">
              <a:rPr lang="ar-SA" altLang="ar-EG"/>
              <a:pPr/>
              <a:t>‹#›</a:t>
            </a:fld>
            <a:endParaRPr lang="en-US" altLang="ar-EG"/>
          </a:p>
        </p:txBody>
      </p:sp>
    </p:spTree>
    <p:extLst>
      <p:ext uri="{BB962C8B-B14F-4D97-AF65-F5344CB8AC3E}">
        <p14:creationId xmlns:p14="http://schemas.microsoft.com/office/powerpoint/2010/main" val="3343591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495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495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lvl1pPr>
              <a:defRPr/>
            </a:lvl1pPr>
          </a:lstStyle>
          <a:p>
            <a:endParaRPr lang="en-US" altLang="ar-EG"/>
          </a:p>
        </p:txBody>
      </p:sp>
      <p:sp>
        <p:nvSpPr>
          <p:cNvPr id="6" name="عنصر نائب للتذييل 5"/>
          <p:cNvSpPr>
            <a:spLocks noGrp="1"/>
          </p:cNvSpPr>
          <p:nvPr>
            <p:ph type="ftr" sz="quarter" idx="11"/>
          </p:nvPr>
        </p:nvSpPr>
        <p:spPr/>
        <p:txBody>
          <a:bodyPr/>
          <a:lstStyle>
            <a:lvl1pPr>
              <a:defRPr/>
            </a:lvl1pPr>
          </a:lstStyle>
          <a:p>
            <a:endParaRPr lang="en-US" altLang="ar-EG"/>
          </a:p>
        </p:txBody>
      </p:sp>
      <p:sp>
        <p:nvSpPr>
          <p:cNvPr id="7" name="عنصر نائب لرقم الشريحة 6"/>
          <p:cNvSpPr>
            <a:spLocks noGrp="1"/>
          </p:cNvSpPr>
          <p:nvPr>
            <p:ph type="sldNum" sz="quarter" idx="12"/>
          </p:nvPr>
        </p:nvSpPr>
        <p:spPr/>
        <p:txBody>
          <a:bodyPr/>
          <a:lstStyle>
            <a:lvl1pPr>
              <a:defRPr/>
            </a:lvl1pPr>
          </a:lstStyle>
          <a:p>
            <a:fld id="{78E3C2BD-B3FF-41CC-BB8F-81AE51F1015E}" type="slidenum">
              <a:rPr lang="ar-SA" altLang="ar-EG"/>
              <a:pPr/>
              <a:t>‹#›</a:t>
            </a:fld>
            <a:endParaRPr lang="en-US" altLang="ar-EG"/>
          </a:p>
        </p:txBody>
      </p:sp>
    </p:spTree>
    <p:extLst>
      <p:ext uri="{BB962C8B-B14F-4D97-AF65-F5344CB8AC3E}">
        <p14:creationId xmlns:p14="http://schemas.microsoft.com/office/powerpoint/2010/main" val="2632452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365125"/>
            <a:ext cx="7886700" cy="1325563"/>
          </a:xfrm>
        </p:spPr>
        <p:txBody>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30238" y="2505075"/>
            <a:ext cx="386873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29150" y="2505075"/>
            <a:ext cx="38877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lvl1pPr>
              <a:defRPr/>
            </a:lvl1pPr>
          </a:lstStyle>
          <a:p>
            <a:endParaRPr lang="en-US" altLang="ar-EG"/>
          </a:p>
        </p:txBody>
      </p:sp>
      <p:sp>
        <p:nvSpPr>
          <p:cNvPr id="8" name="عنصر نائب للتذييل 7"/>
          <p:cNvSpPr>
            <a:spLocks noGrp="1"/>
          </p:cNvSpPr>
          <p:nvPr>
            <p:ph type="ftr" sz="quarter" idx="11"/>
          </p:nvPr>
        </p:nvSpPr>
        <p:spPr/>
        <p:txBody>
          <a:bodyPr/>
          <a:lstStyle>
            <a:lvl1pPr>
              <a:defRPr/>
            </a:lvl1pPr>
          </a:lstStyle>
          <a:p>
            <a:endParaRPr lang="en-US" altLang="ar-EG"/>
          </a:p>
        </p:txBody>
      </p:sp>
      <p:sp>
        <p:nvSpPr>
          <p:cNvPr id="9" name="عنصر نائب لرقم الشريحة 8"/>
          <p:cNvSpPr>
            <a:spLocks noGrp="1"/>
          </p:cNvSpPr>
          <p:nvPr>
            <p:ph type="sldNum" sz="quarter" idx="12"/>
          </p:nvPr>
        </p:nvSpPr>
        <p:spPr/>
        <p:txBody>
          <a:bodyPr/>
          <a:lstStyle>
            <a:lvl1pPr>
              <a:defRPr/>
            </a:lvl1pPr>
          </a:lstStyle>
          <a:p>
            <a:fld id="{ACF00FEC-A3DD-4D79-940C-FDBB5F298927}" type="slidenum">
              <a:rPr lang="ar-SA" altLang="ar-EG"/>
              <a:pPr/>
              <a:t>‹#›</a:t>
            </a:fld>
            <a:endParaRPr lang="en-US" altLang="ar-EG"/>
          </a:p>
        </p:txBody>
      </p:sp>
    </p:spTree>
    <p:extLst>
      <p:ext uri="{BB962C8B-B14F-4D97-AF65-F5344CB8AC3E}">
        <p14:creationId xmlns:p14="http://schemas.microsoft.com/office/powerpoint/2010/main" val="1592837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lvl1pPr>
              <a:defRPr/>
            </a:lvl1pPr>
          </a:lstStyle>
          <a:p>
            <a:endParaRPr lang="en-US" altLang="ar-EG"/>
          </a:p>
        </p:txBody>
      </p:sp>
      <p:sp>
        <p:nvSpPr>
          <p:cNvPr id="4" name="عنصر نائب للتذييل 3"/>
          <p:cNvSpPr>
            <a:spLocks noGrp="1"/>
          </p:cNvSpPr>
          <p:nvPr>
            <p:ph type="ftr" sz="quarter" idx="11"/>
          </p:nvPr>
        </p:nvSpPr>
        <p:spPr/>
        <p:txBody>
          <a:bodyPr/>
          <a:lstStyle>
            <a:lvl1pPr>
              <a:defRPr/>
            </a:lvl1pPr>
          </a:lstStyle>
          <a:p>
            <a:endParaRPr lang="en-US" altLang="ar-EG"/>
          </a:p>
        </p:txBody>
      </p:sp>
      <p:sp>
        <p:nvSpPr>
          <p:cNvPr id="5" name="عنصر نائب لرقم الشريحة 4"/>
          <p:cNvSpPr>
            <a:spLocks noGrp="1"/>
          </p:cNvSpPr>
          <p:nvPr>
            <p:ph type="sldNum" sz="quarter" idx="12"/>
          </p:nvPr>
        </p:nvSpPr>
        <p:spPr/>
        <p:txBody>
          <a:bodyPr/>
          <a:lstStyle>
            <a:lvl1pPr>
              <a:defRPr/>
            </a:lvl1pPr>
          </a:lstStyle>
          <a:p>
            <a:fld id="{D2E1CA38-665A-4583-A54F-E63B57F3BFBB}" type="slidenum">
              <a:rPr lang="ar-SA" altLang="ar-EG"/>
              <a:pPr/>
              <a:t>‹#›</a:t>
            </a:fld>
            <a:endParaRPr lang="en-US" altLang="ar-EG"/>
          </a:p>
        </p:txBody>
      </p:sp>
    </p:spTree>
    <p:extLst>
      <p:ext uri="{BB962C8B-B14F-4D97-AF65-F5344CB8AC3E}">
        <p14:creationId xmlns:p14="http://schemas.microsoft.com/office/powerpoint/2010/main" val="3391876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ltLang="ar-EG"/>
          </a:p>
        </p:txBody>
      </p:sp>
      <p:sp>
        <p:nvSpPr>
          <p:cNvPr id="3" name="عنصر نائب للتذييل 2"/>
          <p:cNvSpPr>
            <a:spLocks noGrp="1"/>
          </p:cNvSpPr>
          <p:nvPr>
            <p:ph type="ftr" sz="quarter" idx="11"/>
          </p:nvPr>
        </p:nvSpPr>
        <p:spPr/>
        <p:txBody>
          <a:bodyPr/>
          <a:lstStyle>
            <a:lvl1pPr>
              <a:defRPr/>
            </a:lvl1pPr>
          </a:lstStyle>
          <a:p>
            <a:endParaRPr lang="en-US" altLang="ar-EG"/>
          </a:p>
        </p:txBody>
      </p:sp>
      <p:sp>
        <p:nvSpPr>
          <p:cNvPr id="4" name="عنصر نائب لرقم الشريحة 3"/>
          <p:cNvSpPr>
            <a:spLocks noGrp="1"/>
          </p:cNvSpPr>
          <p:nvPr>
            <p:ph type="sldNum" sz="quarter" idx="12"/>
          </p:nvPr>
        </p:nvSpPr>
        <p:spPr/>
        <p:txBody>
          <a:bodyPr/>
          <a:lstStyle>
            <a:lvl1pPr>
              <a:defRPr/>
            </a:lvl1pPr>
          </a:lstStyle>
          <a:p>
            <a:fld id="{9CCEC095-CD75-45B6-8C17-C62801B56139}" type="slidenum">
              <a:rPr lang="ar-SA" altLang="ar-EG"/>
              <a:pPr/>
              <a:t>‹#›</a:t>
            </a:fld>
            <a:endParaRPr lang="en-US" altLang="ar-EG"/>
          </a:p>
        </p:txBody>
      </p:sp>
    </p:spTree>
    <p:extLst>
      <p:ext uri="{BB962C8B-B14F-4D97-AF65-F5344CB8AC3E}">
        <p14:creationId xmlns:p14="http://schemas.microsoft.com/office/powerpoint/2010/main" val="399324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457200"/>
            <a:ext cx="2949575" cy="1600200"/>
          </a:xfrm>
        </p:spPr>
        <p:txBody>
          <a:bodyPr anchor="b"/>
          <a:lstStyle>
            <a:lvl1pPr>
              <a:defRPr sz="3200"/>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ltLang="ar-EG"/>
          </a:p>
        </p:txBody>
      </p:sp>
      <p:sp>
        <p:nvSpPr>
          <p:cNvPr id="6" name="عنصر نائب للتذييل 5"/>
          <p:cNvSpPr>
            <a:spLocks noGrp="1"/>
          </p:cNvSpPr>
          <p:nvPr>
            <p:ph type="ftr" sz="quarter" idx="11"/>
          </p:nvPr>
        </p:nvSpPr>
        <p:spPr/>
        <p:txBody>
          <a:bodyPr/>
          <a:lstStyle>
            <a:lvl1pPr>
              <a:defRPr/>
            </a:lvl1pPr>
          </a:lstStyle>
          <a:p>
            <a:endParaRPr lang="en-US" altLang="ar-EG"/>
          </a:p>
        </p:txBody>
      </p:sp>
      <p:sp>
        <p:nvSpPr>
          <p:cNvPr id="7" name="عنصر نائب لرقم الشريحة 6"/>
          <p:cNvSpPr>
            <a:spLocks noGrp="1"/>
          </p:cNvSpPr>
          <p:nvPr>
            <p:ph type="sldNum" sz="quarter" idx="12"/>
          </p:nvPr>
        </p:nvSpPr>
        <p:spPr/>
        <p:txBody>
          <a:bodyPr/>
          <a:lstStyle>
            <a:lvl1pPr>
              <a:defRPr/>
            </a:lvl1pPr>
          </a:lstStyle>
          <a:p>
            <a:fld id="{502D4DA4-F133-4DF5-ABDA-D4176421ECDA}" type="slidenum">
              <a:rPr lang="ar-SA" altLang="ar-EG"/>
              <a:pPr/>
              <a:t>‹#›</a:t>
            </a:fld>
            <a:endParaRPr lang="en-US" altLang="ar-EG"/>
          </a:p>
        </p:txBody>
      </p:sp>
    </p:spTree>
    <p:extLst>
      <p:ext uri="{BB962C8B-B14F-4D97-AF65-F5344CB8AC3E}">
        <p14:creationId xmlns:p14="http://schemas.microsoft.com/office/powerpoint/2010/main" val="800305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457200"/>
            <a:ext cx="2949575" cy="1600200"/>
          </a:xfrm>
        </p:spPr>
        <p:txBody>
          <a:bodyPr anchor="b"/>
          <a:lstStyle>
            <a:lvl1pPr>
              <a:defRPr sz="3200"/>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ltLang="ar-EG"/>
          </a:p>
        </p:txBody>
      </p:sp>
      <p:sp>
        <p:nvSpPr>
          <p:cNvPr id="6" name="عنصر نائب للتذييل 5"/>
          <p:cNvSpPr>
            <a:spLocks noGrp="1"/>
          </p:cNvSpPr>
          <p:nvPr>
            <p:ph type="ftr" sz="quarter" idx="11"/>
          </p:nvPr>
        </p:nvSpPr>
        <p:spPr/>
        <p:txBody>
          <a:bodyPr/>
          <a:lstStyle>
            <a:lvl1pPr>
              <a:defRPr/>
            </a:lvl1pPr>
          </a:lstStyle>
          <a:p>
            <a:endParaRPr lang="en-US" altLang="ar-EG"/>
          </a:p>
        </p:txBody>
      </p:sp>
      <p:sp>
        <p:nvSpPr>
          <p:cNvPr id="7" name="عنصر نائب لرقم الشريحة 6"/>
          <p:cNvSpPr>
            <a:spLocks noGrp="1"/>
          </p:cNvSpPr>
          <p:nvPr>
            <p:ph type="sldNum" sz="quarter" idx="12"/>
          </p:nvPr>
        </p:nvSpPr>
        <p:spPr/>
        <p:txBody>
          <a:bodyPr/>
          <a:lstStyle>
            <a:lvl1pPr>
              <a:defRPr/>
            </a:lvl1pPr>
          </a:lstStyle>
          <a:p>
            <a:fld id="{753E74FF-73EA-4C18-9D2F-6351A3236AD9}" type="slidenum">
              <a:rPr lang="ar-SA" altLang="ar-EG"/>
              <a:pPr/>
              <a:t>‹#›</a:t>
            </a:fld>
            <a:endParaRPr lang="en-US" altLang="ar-EG"/>
          </a:p>
        </p:txBody>
      </p:sp>
    </p:spTree>
    <p:extLst>
      <p:ext uri="{BB962C8B-B14F-4D97-AF65-F5344CB8AC3E}">
        <p14:creationId xmlns:p14="http://schemas.microsoft.com/office/powerpoint/2010/main" val="1346542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7282" name="Group 2"/>
          <p:cNvGrpSpPr>
            <a:grpSpLocks/>
          </p:cNvGrpSpPr>
          <p:nvPr/>
        </p:nvGrpSpPr>
        <p:grpSpPr bwMode="auto">
          <a:xfrm>
            <a:off x="0" y="0"/>
            <a:ext cx="7242175" cy="1981200"/>
            <a:chOff x="0" y="0"/>
            <a:chExt cx="4562" cy="1248"/>
          </a:xfrm>
        </p:grpSpPr>
        <p:sp>
          <p:nvSpPr>
            <p:cNvPr id="97283" name="Freeform 3"/>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ar-EG"/>
            </a:p>
          </p:txBody>
        </p:sp>
        <p:sp>
          <p:nvSpPr>
            <p:cNvPr id="97284" name="Freeform 4"/>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Lst>
              <a:ahLst/>
              <a:cxnLst>
                <a:cxn ang="0">
                  <a:pos x="T0" y="T1"/>
                </a:cxn>
                <a:cxn ang="0">
                  <a:pos x="T2" y="T3"/>
                </a:cxn>
                <a:cxn ang="0">
                  <a:pos x="T4" y="T5"/>
                </a:cxn>
                <a:cxn ang="0">
                  <a:pos x="T6" y="T7"/>
                </a:cxn>
                <a:cxn ang="0">
                  <a:pos x="T8" y="T9"/>
                </a:cxn>
                <a:cxn ang="0">
                  <a:pos x="T10" y="T11"/>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ar-EG"/>
            </a:p>
          </p:txBody>
        </p:sp>
      </p:grpSp>
      <p:sp>
        <p:nvSpPr>
          <p:cNvPr id="97285" name="Rectangle 5"/>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ar-SA" altLang="ar-EG" smtClean="0"/>
              <a:t>انقر لتحرير نمط العنوان الرئيسي</a:t>
            </a:r>
          </a:p>
        </p:txBody>
      </p:sp>
      <p:sp>
        <p:nvSpPr>
          <p:cNvPr id="97286" name="Rectangle 6"/>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ar-EG" smtClean="0"/>
              <a:t>انقر لتحرير أنماط النص الرئيسي</a:t>
            </a:r>
          </a:p>
          <a:p>
            <a:pPr lvl="1"/>
            <a:r>
              <a:rPr lang="ar-SA" altLang="ar-EG" smtClean="0"/>
              <a:t>المستوى الثاني</a:t>
            </a:r>
          </a:p>
          <a:p>
            <a:pPr lvl="2"/>
            <a:r>
              <a:rPr lang="ar-SA" altLang="ar-EG" smtClean="0"/>
              <a:t>المستوى الثالث</a:t>
            </a:r>
          </a:p>
          <a:p>
            <a:pPr lvl="3"/>
            <a:r>
              <a:rPr lang="ar-SA" altLang="ar-EG" smtClean="0"/>
              <a:t>المستوى الرابع</a:t>
            </a:r>
          </a:p>
          <a:p>
            <a:pPr lvl="4"/>
            <a:r>
              <a:rPr lang="ar-SA" altLang="ar-EG" smtClean="0"/>
              <a:t>المستوى الخامس</a:t>
            </a:r>
          </a:p>
        </p:txBody>
      </p:sp>
      <p:sp>
        <p:nvSpPr>
          <p:cNvPr id="97287" name="Rectangle 7"/>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latin typeface="+mn-lt"/>
              </a:defRPr>
            </a:lvl1pPr>
          </a:lstStyle>
          <a:p>
            <a:endParaRPr lang="en-US" altLang="ar-EG"/>
          </a:p>
        </p:txBody>
      </p:sp>
      <p:sp>
        <p:nvSpPr>
          <p:cNvPr id="97288"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a:defRPr sz="1200">
                <a:effectLst>
                  <a:outerShdw blurRad="38100" dist="38100" dir="2700000" algn="tl">
                    <a:srgbClr val="000000"/>
                  </a:outerShdw>
                </a:effectLst>
                <a:latin typeface="+mn-lt"/>
              </a:defRPr>
            </a:lvl1pPr>
          </a:lstStyle>
          <a:p>
            <a:endParaRPr lang="en-US" altLang="ar-EG"/>
          </a:p>
        </p:txBody>
      </p:sp>
      <p:sp>
        <p:nvSpPr>
          <p:cNvPr id="97289" name="Rectangle 9"/>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a:defRPr sz="1200">
                <a:effectLst>
                  <a:outerShdw blurRad="38100" dist="38100" dir="2700000" algn="tl">
                    <a:srgbClr val="000000"/>
                  </a:outerShdw>
                </a:effectLst>
                <a:latin typeface="+mn-lt"/>
              </a:defRPr>
            </a:lvl1pPr>
          </a:lstStyle>
          <a:p>
            <a:fld id="{FE0B8F6D-158E-4646-8D5E-FEB0DCEFEA78}" type="slidenum">
              <a:rPr lang="ar-SA" altLang="ar-EG"/>
              <a:pPr/>
              <a:t>‹#›</a:t>
            </a:fld>
            <a:endParaRPr lang="en-US" altLang="ar-EG"/>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txStyles>
    <p:titleStyle>
      <a:lvl1pPr algn="ctr" rtl="1"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r" rtl="1" fontAlgn="base">
        <a:spcBef>
          <a:spcPct val="20000"/>
        </a:spcBef>
        <a:spcAft>
          <a:spcPct val="0"/>
        </a:spcAft>
        <a:buClr>
          <a:schemeClr val="hlink"/>
        </a:buClr>
        <a:buSzPct val="8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r" rtl="1"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r" rtl="1"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r" rtl="1"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250950"/>
            <a:ext cx="7772400" cy="2808288"/>
          </a:xfrm>
        </p:spPr>
        <p:txBody>
          <a:bodyPr/>
          <a:lstStyle/>
          <a:p>
            <a:r>
              <a:rPr lang="en-US" sz="4000" b="1" dirty="0">
                <a:effectLst/>
              </a:rPr>
              <a:t>Introduction to community health nursing </a:t>
            </a:r>
            <a:endParaRPr lang="en-US" altLang="ar-EG" sz="4000" dirty="0"/>
          </a:p>
        </p:txBody>
      </p:sp>
      <p:sp>
        <p:nvSpPr>
          <p:cNvPr id="2051" name="Rectangle 3"/>
          <p:cNvSpPr>
            <a:spLocks noGrp="1" noChangeArrowheads="1"/>
          </p:cNvSpPr>
          <p:nvPr>
            <p:ph type="subTitle" idx="1"/>
          </p:nvPr>
        </p:nvSpPr>
        <p:spPr>
          <a:xfrm>
            <a:off x="395288" y="1557338"/>
            <a:ext cx="8280400" cy="5300662"/>
          </a:xfrm>
        </p:spPr>
        <p:txBody>
          <a:bodyPr/>
          <a:lstStyle/>
          <a:p>
            <a:pPr algn="l">
              <a:lnSpc>
                <a:spcPct val="90000"/>
              </a:lnSpc>
            </a:pPr>
            <a:r>
              <a:rPr lang="en-US" altLang="ar-EG" sz="4000" dirty="0">
                <a:solidFill>
                  <a:schemeClr val="accent1"/>
                </a:solidFill>
              </a:rPr>
              <a:t>Out </a:t>
            </a:r>
            <a:r>
              <a:rPr lang="en-US" altLang="ar-EG" sz="4000" dirty="0" smtClean="0">
                <a:solidFill>
                  <a:schemeClr val="accent1"/>
                </a:solidFill>
              </a:rPr>
              <a:t>line</a:t>
            </a:r>
          </a:p>
          <a:p>
            <a:pPr lvl="0" algn="l">
              <a:lnSpc>
                <a:spcPct val="90000"/>
              </a:lnSpc>
            </a:pPr>
            <a:r>
              <a:rPr lang="en-US" altLang="ar-EG" dirty="0" smtClean="0"/>
              <a:t>1- </a:t>
            </a:r>
            <a:r>
              <a:rPr lang="en-US" dirty="0">
                <a:effectLst/>
              </a:rPr>
              <a:t>Introduction</a:t>
            </a:r>
          </a:p>
          <a:p>
            <a:pPr lvl="0" algn="l">
              <a:lnSpc>
                <a:spcPct val="90000"/>
              </a:lnSpc>
            </a:pPr>
            <a:r>
              <a:rPr lang="en-US" altLang="ar-EG" dirty="0" smtClean="0"/>
              <a:t>2-</a:t>
            </a:r>
            <a:r>
              <a:rPr lang="en-US" dirty="0">
                <a:effectLst/>
              </a:rPr>
              <a:t>Historical Development of CH Ng</a:t>
            </a:r>
          </a:p>
          <a:p>
            <a:pPr algn="l">
              <a:lnSpc>
                <a:spcPct val="90000"/>
              </a:lnSpc>
            </a:pPr>
            <a:r>
              <a:rPr lang="en-US" altLang="ar-EG" dirty="0" smtClean="0"/>
              <a:t>3- </a:t>
            </a:r>
            <a:r>
              <a:rPr lang="en-US" dirty="0">
                <a:effectLst/>
              </a:rPr>
              <a:t>Elements of Community </a:t>
            </a:r>
            <a:r>
              <a:rPr lang="en-US" dirty="0" smtClean="0">
                <a:effectLst/>
              </a:rPr>
              <a:t>health</a:t>
            </a:r>
          </a:p>
          <a:p>
            <a:pPr algn="l">
              <a:lnSpc>
                <a:spcPct val="90000"/>
              </a:lnSpc>
            </a:pPr>
            <a:r>
              <a:rPr lang="en-US" dirty="0" smtClean="0">
                <a:effectLst/>
              </a:rPr>
              <a:t>4- </a:t>
            </a:r>
            <a:r>
              <a:rPr lang="en-US" dirty="0">
                <a:effectLst/>
              </a:rPr>
              <a:t>Community Health </a:t>
            </a:r>
            <a:r>
              <a:rPr lang="en-US" dirty="0" smtClean="0">
                <a:effectLst/>
              </a:rPr>
              <a:t>Nursing</a:t>
            </a:r>
          </a:p>
          <a:p>
            <a:pPr lvl="0" algn="l">
              <a:lnSpc>
                <a:spcPct val="90000"/>
              </a:lnSpc>
            </a:pPr>
            <a:r>
              <a:rPr lang="en-US" dirty="0" smtClean="0">
                <a:effectLst/>
              </a:rPr>
              <a:t>5-</a:t>
            </a:r>
            <a:r>
              <a:rPr lang="en-US" dirty="0">
                <a:effectLst/>
              </a:rPr>
              <a:t>Characteristics of Community health </a:t>
            </a:r>
            <a:r>
              <a:rPr lang="en-US" dirty="0" smtClean="0">
                <a:effectLst/>
              </a:rPr>
              <a:t>Nursing</a:t>
            </a:r>
          </a:p>
          <a:p>
            <a:pPr algn="l">
              <a:lnSpc>
                <a:spcPct val="90000"/>
              </a:lnSpc>
            </a:pPr>
            <a:r>
              <a:rPr lang="en-US" dirty="0" smtClean="0">
                <a:effectLst/>
              </a:rPr>
              <a:t>6-</a:t>
            </a:r>
            <a:r>
              <a:rPr lang="en-US" dirty="0">
                <a:effectLst/>
              </a:rPr>
              <a:t>Standards of Practice for </a:t>
            </a:r>
            <a:r>
              <a:rPr lang="en-US" dirty="0" smtClean="0">
                <a:effectLst/>
              </a:rPr>
              <a:t>Community</a:t>
            </a:r>
          </a:p>
          <a:p>
            <a:pPr algn="l">
              <a:lnSpc>
                <a:spcPct val="90000"/>
              </a:lnSpc>
            </a:pPr>
            <a:r>
              <a:rPr lang="en-US" dirty="0" smtClean="0">
                <a:effectLst/>
              </a:rPr>
              <a:t> </a:t>
            </a:r>
            <a:r>
              <a:rPr lang="en-US" dirty="0">
                <a:effectLst/>
              </a:rPr>
              <a:t>Health Nurses </a:t>
            </a:r>
            <a:r>
              <a:rPr lang="en-US" dirty="0" smtClean="0">
                <a:effectLst/>
              </a:rPr>
              <a:t> </a:t>
            </a:r>
            <a:endParaRPr lang="en-US" alt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539750" y="333375"/>
            <a:ext cx="7848600" cy="5715000"/>
          </a:xfrm>
        </p:spPr>
        <p:txBody>
          <a:bodyPr/>
          <a:lstStyle/>
          <a:p>
            <a:pPr algn="l">
              <a:lnSpc>
                <a:spcPct val="80000"/>
              </a:lnSpc>
            </a:pPr>
            <a:r>
              <a:rPr lang="en-US" altLang="ar-EG" dirty="0" smtClean="0">
                <a:solidFill>
                  <a:schemeClr val="accent1"/>
                </a:solidFill>
              </a:rPr>
              <a:t>  </a:t>
            </a:r>
            <a:r>
              <a:rPr lang="en-US" sz="3600" b="1" dirty="0">
                <a:solidFill>
                  <a:schemeClr val="accent1"/>
                </a:solidFill>
                <a:effectLst/>
              </a:rPr>
              <a:t>Public Health </a:t>
            </a:r>
            <a:r>
              <a:rPr lang="en-US" sz="3600" b="1" dirty="0" smtClean="0">
                <a:solidFill>
                  <a:schemeClr val="accent1"/>
                </a:solidFill>
                <a:effectLst/>
              </a:rPr>
              <a:t>Nursing </a:t>
            </a:r>
            <a:endParaRPr lang="en-US" b="1" dirty="0" smtClean="0">
              <a:solidFill>
                <a:schemeClr val="accent1"/>
              </a:solidFill>
              <a:effectLst/>
            </a:endParaRPr>
          </a:p>
          <a:p>
            <a:pPr algn="l" rtl="0"/>
            <a:r>
              <a:rPr lang="en-US" dirty="0" smtClean="0">
                <a:effectLst/>
              </a:rPr>
              <a:t>It </a:t>
            </a:r>
            <a:r>
              <a:rPr lang="en-US" dirty="0">
                <a:effectLst/>
              </a:rPr>
              <a:t>is aimed to:</a:t>
            </a:r>
          </a:p>
          <a:p>
            <a:pPr algn="l" rtl="0"/>
            <a:r>
              <a:rPr lang="en-US" dirty="0">
                <a:effectLst/>
              </a:rPr>
              <a:t>• improve sanitation</a:t>
            </a:r>
          </a:p>
          <a:p>
            <a:pPr algn="l" rtl="0"/>
            <a:r>
              <a:rPr lang="en-US" dirty="0">
                <a:effectLst/>
              </a:rPr>
              <a:t>• control of community epidemics</a:t>
            </a:r>
          </a:p>
          <a:p>
            <a:pPr algn="l" rtl="0"/>
            <a:r>
              <a:rPr lang="en-US" dirty="0">
                <a:effectLst/>
              </a:rPr>
              <a:t>• prevent the transmission of infection</a:t>
            </a:r>
          </a:p>
          <a:p>
            <a:pPr algn="l" rtl="0"/>
            <a:r>
              <a:rPr lang="en-US" dirty="0">
                <a:effectLst/>
              </a:rPr>
              <a:t>• provide education about the basic principles personal hygiene</a:t>
            </a:r>
          </a:p>
          <a:p>
            <a:pPr algn="l" rtl="0"/>
            <a:r>
              <a:rPr lang="en-US" dirty="0">
                <a:effectLst/>
              </a:rPr>
              <a:t>• organize medical and nursing services for early diagnosis, prevention and treatment of diseases.</a:t>
            </a:r>
          </a:p>
          <a:p>
            <a:pPr algn="l">
              <a:lnSpc>
                <a:spcPct val="80000"/>
              </a:lnSpc>
            </a:pPr>
            <a:endParaRPr lang="en-US" altLang="ar-EG" dirty="0">
              <a:solidFill>
                <a:schemeClr val="accent1"/>
              </a:solidFill>
            </a:endParaRPr>
          </a:p>
        </p:txBody>
      </p:sp>
    </p:spTree>
    <p:extLst>
      <p:ext uri="{BB962C8B-B14F-4D97-AF65-F5344CB8AC3E}">
        <p14:creationId xmlns:p14="http://schemas.microsoft.com/office/powerpoint/2010/main" val="4278476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836613"/>
            <a:ext cx="8363272" cy="5294312"/>
          </a:xfrm>
        </p:spPr>
        <p:txBody>
          <a:bodyPr/>
          <a:lstStyle/>
          <a:p>
            <a:pPr marL="0" indent="0" algn="l" rtl="0">
              <a:buNone/>
            </a:pPr>
            <a:r>
              <a:rPr lang="en-US" sz="3600" b="1" dirty="0" smtClean="0">
                <a:effectLst/>
              </a:rPr>
              <a:t> </a:t>
            </a:r>
            <a:r>
              <a:rPr lang="en-US" sz="3600" b="1" dirty="0">
                <a:solidFill>
                  <a:schemeClr val="accent1"/>
                </a:solidFill>
                <a:effectLst/>
              </a:rPr>
              <a:t>Community Health  Nursing</a:t>
            </a:r>
            <a:endParaRPr lang="en-US" sz="3600" dirty="0">
              <a:solidFill>
                <a:schemeClr val="accent1"/>
              </a:solidFill>
              <a:effectLst/>
            </a:endParaRPr>
          </a:p>
          <a:p>
            <a:pPr marL="0" indent="0" algn="l" rtl="0">
              <a:buNone/>
            </a:pPr>
            <a:r>
              <a:rPr lang="en-US" sz="4000" dirty="0">
                <a:effectLst/>
              </a:rPr>
              <a:t>It is a specialized field of nursing that focuses on the health needs of communities, aggregates, and in particular vulnerable populations. It is a practice that </a:t>
            </a:r>
            <a:r>
              <a:rPr lang="en-US" sz="4000" dirty="0" smtClean="0">
                <a:effectLst/>
              </a:rPr>
              <a:t>is continuous </a:t>
            </a:r>
            <a:r>
              <a:rPr lang="en-US" sz="4000" dirty="0">
                <a:effectLst/>
              </a:rPr>
              <a:t>and comprehensive directed towards all groups of community members.</a:t>
            </a:r>
          </a:p>
          <a:p>
            <a:pPr algn="l">
              <a:buFont typeface="Wingdings" panose="05000000000000000000" pitchFamily="2" charset="2"/>
              <a:buNone/>
            </a:pPr>
            <a:endParaRPr lang="en-US" altLang="ar-EG"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0" y="764704"/>
            <a:ext cx="9144000" cy="5544021"/>
          </a:xfrm>
        </p:spPr>
        <p:txBody>
          <a:bodyPr/>
          <a:lstStyle/>
          <a:p>
            <a:pPr algn="l">
              <a:buNone/>
            </a:pPr>
            <a:r>
              <a:rPr lang="en-US" sz="4000" b="1" dirty="0">
                <a:solidFill>
                  <a:schemeClr val="accent1"/>
                </a:solidFill>
                <a:effectLst/>
              </a:rPr>
              <a:t>Characteristics of Community health </a:t>
            </a:r>
            <a:r>
              <a:rPr lang="en-US" sz="4000" b="1" dirty="0" smtClean="0">
                <a:solidFill>
                  <a:schemeClr val="accent1"/>
                </a:solidFill>
                <a:effectLst/>
              </a:rPr>
              <a:t>Nursing</a:t>
            </a:r>
          </a:p>
          <a:p>
            <a:pPr algn="l" rtl="0"/>
            <a:r>
              <a:rPr lang="en-US" dirty="0">
                <a:effectLst/>
              </a:rPr>
              <a:t>It is a specialty field of nursing</a:t>
            </a:r>
          </a:p>
          <a:p>
            <a:pPr algn="l" rtl="0"/>
            <a:r>
              <a:rPr lang="en-US" dirty="0" smtClean="0">
                <a:effectLst/>
              </a:rPr>
              <a:t> </a:t>
            </a:r>
            <a:r>
              <a:rPr lang="en-US" dirty="0">
                <a:effectLst/>
              </a:rPr>
              <a:t>Its practice combines public health with nursing</a:t>
            </a:r>
          </a:p>
          <a:p>
            <a:pPr algn="l" rtl="0"/>
            <a:r>
              <a:rPr lang="en-US" dirty="0" smtClean="0">
                <a:effectLst/>
              </a:rPr>
              <a:t> It </a:t>
            </a:r>
            <a:r>
              <a:rPr lang="en-US" dirty="0">
                <a:effectLst/>
              </a:rPr>
              <a:t>is population focused.</a:t>
            </a:r>
          </a:p>
          <a:p>
            <a:pPr algn="l" rtl="0"/>
            <a:r>
              <a:rPr lang="en-US" dirty="0" smtClean="0">
                <a:effectLst/>
              </a:rPr>
              <a:t> It </a:t>
            </a:r>
            <a:r>
              <a:rPr lang="en-US" dirty="0">
                <a:effectLst/>
              </a:rPr>
              <a:t>emphasizes on wellness and other than disease or illness</a:t>
            </a:r>
          </a:p>
          <a:p>
            <a:pPr algn="l" rtl="0"/>
            <a:r>
              <a:rPr lang="en-US" dirty="0" smtClean="0">
                <a:effectLst/>
              </a:rPr>
              <a:t>It </a:t>
            </a:r>
            <a:r>
              <a:rPr lang="en-US" dirty="0">
                <a:effectLst/>
              </a:rPr>
              <a:t>involves inter-disciplinary collaboration</a:t>
            </a:r>
          </a:p>
          <a:p>
            <a:pPr algn="l" rtl="0"/>
            <a:r>
              <a:rPr lang="en-US" dirty="0" smtClean="0">
                <a:effectLst/>
              </a:rPr>
              <a:t>It </a:t>
            </a:r>
            <a:r>
              <a:rPr lang="en-US" dirty="0">
                <a:effectLst/>
              </a:rPr>
              <a:t>promotes client’s responsibility and self-care</a:t>
            </a:r>
          </a:p>
          <a:p>
            <a:pPr algn="l" rtl="0"/>
            <a:endParaRPr lang="en-US" sz="2800" dirty="0">
              <a:effectLst/>
            </a:endParaRPr>
          </a:p>
          <a:p>
            <a:pPr algn="l">
              <a:buNone/>
            </a:pPr>
            <a:endParaRPr lang="en-US" altLang="ar-EG" dirty="0">
              <a:solidFill>
                <a:schemeClr val="accent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251520" y="548680"/>
            <a:ext cx="8424936" cy="6120680"/>
          </a:xfrm>
        </p:spPr>
        <p:txBody>
          <a:bodyPr/>
          <a:lstStyle/>
          <a:p>
            <a:pPr algn="l">
              <a:buNone/>
            </a:pPr>
            <a:r>
              <a:rPr lang="en-US" b="1" dirty="0">
                <a:solidFill>
                  <a:schemeClr val="accent1"/>
                </a:solidFill>
                <a:effectLst/>
              </a:rPr>
              <a:t>Standards of Practice for Community Health </a:t>
            </a:r>
            <a:r>
              <a:rPr lang="en-US" b="1" dirty="0" smtClean="0">
                <a:solidFill>
                  <a:schemeClr val="accent1"/>
                </a:solidFill>
                <a:effectLst/>
              </a:rPr>
              <a:t>Nurses</a:t>
            </a:r>
          </a:p>
          <a:p>
            <a:pPr marL="0" indent="0" algn="l" rtl="0">
              <a:buNone/>
            </a:pPr>
            <a:r>
              <a:rPr lang="en-US" b="1" dirty="0">
                <a:solidFill>
                  <a:schemeClr val="accent5"/>
                </a:solidFill>
                <a:effectLst/>
              </a:rPr>
              <a:t>Purpose of Standards of Practice</a:t>
            </a:r>
            <a:endParaRPr lang="en-US" dirty="0">
              <a:solidFill>
                <a:schemeClr val="accent5"/>
              </a:solidFill>
              <a:effectLst/>
            </a:endParaRPr>
          </a:p>
          <a:p>
            <a:pPr algn="l" rtl="0"/>
            <a:r>
              <a:rPr lang="en-US" sz="2800" dirty="0" smtClean="0">
                <a:effectLst/>
              </a:rPr>
              <a:t> </a:t>
            </a:r>
            <a:r>
              <a:rPr lang="en-US" sz="2800" dirty="0">
                <a:effectLst/>
              </a:rPr>
              <a:t>Define the scope and depth of community nursing practice</a:t>
            </a:r>
          </a:p>
          <a:p>
            <a:pPr algn="l" rtl="0"/>
            <a:r>
              <a:rPr lang="en-US" sz="2800" dirty="0" smtClean="0">
                <a:effectLst/>
              </a:rPr>
              <a:t> </a:t>
            </a:r>
            <a:r>
              <a:rPr lang="en-US" sz="2800" dirty="0">
                <a:effectLst/>
              </a:rPr>
              <a:t>Establish criteria and expectations for acceptable nursing practice and safe, ethical care</a:t>
            </a:r>
          </a:p>
          <a:p>
            <a:pPr algn="l" rtl="0"/>
            <a:r>
              <a:rPr lang="en-US" sz="2800" dirty="0" smtClean="0">
                <a:effectLst/>
              </a:rPr>
              <a:t> </a:t>
            </a:r>
            <a:r>
              <a:rPr lang="en-US" sz="2800" dirty="0">
                <a:effectLst/>
              </a:rPr>
              <a:t>Provide criteria for measuring actual performance</a:t>
            </a:r>
          </a:p>
          <a:p>
            <a:pPr algn="l" rtl="0"/>
            <a:r>
              <a:rPr lang="en-US" sz="2800" dirty="0" smtClean="0">
                <a:effectLst/>
              </a:rPr>
              <a:t> </a:t>
            </a:r>
            <a:r>
              <a:rPr lang="en-US" sz="2800" dirty="0">
                <a:effectLst/>
              </a:rPr>
              <a:t>Support ongoing development of community health nursing</a:t>
            </a:r>
          </a:p>
          <a:p>
            <a:pPr algn="l" rtl="0"/>
            <a:r>
              <a:rPr lang="en-US" sz="2800" dirty="0" smtClean="0">
                <a:effectLst/>
              </a:rPr>
              <a:t>Set </a:t>
            </a:r>
            <a:r>
              <a:rPr lang="en-US" sz="2800" dirty="0">
                <a:effectLst/>
              </a:rPr>
              <a:t>a benchmark for new community health nurses.</a:t>
            </a:r>
          </a:p>
          <a:p>
            <a:pPr rtl="0"/>
            <a:r>
              <a:rPr lang="en-US" b="1" dirty="0">
                <a:effectLst/>
              </a:rPr>
              <a:t> </a:t>
            </a:r>
            <a:endParaRPr lang="en-US" dirty="0">
              <a:effectLst/>
            </a:endParaRPr>
          </a:p>
          <a:p>
            <a:pPr algn="l">
              <a:buNone/>
            </a:pPr>
            <a:endParaRPr lang="en-US" dirty="0">
              <a:solidFill>
                <a:schemeClr val="accent1"/>
              </a:solidFill>
              <a:effectLst/>
            </a:endParaRPr>
          </a:p>
          <a:p>
            <a:pPr algn="l">
              <a:buFont typeface="Wingdings" panose="05000000000000000000" pitchFamily="2" charset="2"/>
              <a:buNone/>
            </a:pPr>
            <a:endParaRPr lang="en-US" altLang="ar-EG" dirty="0"/>
          </a:p>
        </p:txBody>
      </p:sp>
      <p:sp>
        <p:nvSpPr>
          <p:cNvPr id="13316" name="Rectangle 4"/>
          <p:cNvSpPr>
            <a:spLocks noChangeArrowheads="1"/>
          </p:cNvSpPr>
          <p:nvPr/>
        </p:nvSpPr>
        <p:spPr bwMode="auto">
          <a:xfrm>
            <a:off x="4805363" y="22637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endParaRPr lang="en-US" altLang="ar-EG" sz="240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79512" y="620688"/>
            <a:ext cx="8964488" cy="6480720"/>
          </a:xfrm>
        </p:spPr>
        <p:txBody>
          <a:bodyPr/>
          <a:lstStyle/>
          <a:p>
            <a:pPr marL="0" indent="0" algn="l" rtl="0">
              <a:buNone/>
            </a:pPr>
            <a:r>
              <a:rPr lang="en-US" sz="2400" b="1" dirty="0" smtClean="0">
                <a:effectLst/>
              </a:rPr>
              <a:t> </a:t>
            </a:r>
            <a:r>
              <a:rPr lang="en-US" b="1" dirty="0">
                <a:solidFill>
                  <a:schemeClr val="accent1"/>
                </a:solidFill>
                <a:effectLst/>
              </a:rPr>
              <a:t>Using the Standards of Practice</a:t>
            </a:r>
            <a:endParaRPr lang="en-US" sz="2400" dirty="0">
              <a:solidFill>
                <a:schemeClr val="accent1"/>
              </a:solidFill>
              <a:effectLst/>
            </a:endParaRPr>
          </a:p>
          <a:p>
            <a:pPr algn="l" rtl="0"/>
            <a:r>
              <a:rPr lang="en-US" dirty="0" smtClean="0">
                <a:effectLst/>
              </a:rPr>
              <a:t> </a:t>
            </a:r>
            <a:r>
              <a:rPr lang="en-US" dirty="0">
                <a:effectLst/>
              </a:rPr>
              <a:t>Nurses in clinical practice use the standards to guide and evaluate their practice.</a:t>
            </a:r>
          </a:p>
          <a:p>
            <a:pPr algn="l" rtl="0"/>
            <a:r>
              <a:rPr lang="en-US" dirty="0" smtClean="0">
                <a:effectLst/>
              </a:rPr>
              <a:t> </a:t>
            </a:r>
            <a:r>
              <a:rPr lang="en-US" dirty="0">
                <a:effectLst/>
              </a:rPr>
              <a:t>Nursing educators include the standards in course </a:t>
            </a:r>
            <a:r>
              <a:rPr lang="en-US" dirty="0" smtClean="0">
                <a:effectLst/>
              </a:rPr>
              <a:t>curriculum </a:t>
            </a:r>
            <a:r>
              <a:rPr lang="en-US" dirty="0">
                <a:effectLst/>
              </a:rPr>
              <a:t>to prepare new graduates for practice in community settings.</a:t>
            </a:r>
          </a:p>
          <a:p>
            <a:pPr algn="l" rtl="0"/>
            <a:r>
              <a:rPr lang="en-US" dirty="0" smtClean="0">
                <a:effectLst/>
              </a:rPr>
              <a:t> </a:t>
            </a:r>
            <a:r>
              <a:rPr lang="en-US" dirty="0">
                <a:effectLst/>
              </a:rPr>
              <a:t>Nurse administrators use the standards to direct policy and guide performance expectations</a:t>
            </a:r>
            <a:r>
              <a:rPr lang="en-US" dirty="0" smtClean="0">
                <a:effectLst/>
              </a:rPr>
              <a:t>.</a:t>
            </a:r>
          </a:p>
          <a:p>
            <a:pPr algn="l" rtl="0"/>
            <a:r>
              <a:rPr lang="en-US" dirty="0" smtClean="0">
                <a:effectLst/>
              </a:rPr>
              <a:t>Nurse researchers use the standards to guide the development of knowledge specific to community health nursing</a:t>
            </a:r>
          </a:p>
          <a:p>
            <a:pPr algn="l" rtl="0"/>
            <a:endParaRPr lang="en-US" sz="2400" dirty="0" smtClean="0">
              <a:effectLst/>
            </a:endParaRPr>
          </a:p>
          <a:p>
            <a:pPr algn="l">
              <a:buFont typeface="Wingdings" panose="05000000000000000000" pitchFamily="2" charset="2"/>
              <a:buNone/>
            </a:pPr>
            <a:endParaRPr lang="en-US" altLang="ar-EG"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250825" y="188913"/>
            <a:ext cx="8641655" cy="5942012"/>
          </a:xfrm>
        </p:spPr>
        <p:txBody>
          <a:bodyPr/>
          <a:lstStyle/>
          <a:p>
            <a:pPr marL="0" indent="0" algn="l" rtl="0">
              <a:buNone/>
            </a:pPr>
            <a:r>
              <a:rPr lang="en-US" sz="4000" b="1" dirty="0">
                <a:solidFill>
                  <a:schemeClr val="accent1"/>
                </a:solidFill>
                <a:effectLst/>
              </a:rPr>
              <a:t>Standard 1</a:t>
            </a:r>
            <a:r>
              <a:rPr lang="en-US" dirty="0">
                <a:solidFill>
                  <a:schemeClr val="accent1"/>
                </a:solidFill>
                <a:effectLst/>
              </a:rPr>
              <a:t>:</a:t>
            </a:r>
          </a:p>
          <a:p>
            <a:pPr marL="0" indent="0" algn="l" rtl="0">
              <a:buNone/>
            </a:pPr>
            <a:r>
              <a:rPr lang="en-US" sz="3600" b="1" dirty="0">
                <a:solidFill>
                  <a:schemeClr val="accent5"/>
                </a:solidFill>
                <a:effectLst/>
              </a:rPr>
              <a:t>Health Promotion</a:t>
            </a:r>
            <a:endParaRPr lang="en-US" sz="3600" dirty="0">
              <a:solidFill>
                <a:schemeClr val="accent5"/>
              </a:solidFill>
              <a:effectLst/>
            </a:endParaRPr>
          </a:p>
          <a:p>
            <a:pPr marL="0" indent="0" algn="l" rtl="0">
              <a:buNone/>
            </a:pPr>
            <a:r>
              <a:rPr lang="en-US" sz="3600" dirty="0">
                <a:effectLst/>
              </a:rPr>
              <a:t>Community health nurses integrate </a:t>
            </a:r>
            <a:r>
              <a:rPr lang="en-US" sz="3600" dirty="0" smtClean="0">
                <a:effectLst/>
              </a:rPr>
              <a:t>health promotion </a:t>
            </a:r>
            <a:r>
              <a:rPr lang="en-US" sz="3600" dirty="0">
                <a:effectLst/>
              </a:rPr>
              <a:t>into their practice. “Health </a:t>
            </a:r>
            <a:r>
              <a:rPr lang="en-US" sz="3600" dirty="0" smtClean="0">
                <a:effectLst/>
              </a:rPr>
              <a:t>promotion is </a:t>
            </a:r>
            <a:r>
              <a:rPr lang="en-US" sz="3600" dirty="0">
                <a:effectLst/>
              </a:rPr>
              <a:t>the process of enabling people to </a:t>
            </a:r>
            <a:r>
              <a:rPr lang="en-US" sz="3600" dirty="0" smtClean="0">
                <a:effectLst/>
              </a:rPr>
              <a:t>increase</a:t>
            </a:r>
            <a:r>
              <a:rPr lang="en-US" sz="3600" dirty="0">
                <a:effectLst/>
              </a:rPr>
              <a:t> </a:t>
            </a:r>
            <a:r>
              <a:rPr lang="en-US" sz="3600" dirty="0" smtClean="0">
                <a:effectLst/>
              </a:rPr>
              <a:t>control </a:t>
            </a:r>
            <a:r>
              <a:rPr lang="en-US" sz="3600" dirty="0">
                <a:effectLst/>
              </a:rPr>
              <a:t>over, and to improve, their </a:t>
            </a:r>
            <a:r>
              <a:rPr lang="en-US" sz="3600" dirty="0" smtClean="0">
                <a:effectLst/>
              </a:rPr>
              <a:t>health”</a:t>
            </a:r>
          </a:p>
          <a:p>
            <a:pPr marL="0" indent="0" algn="l">
              <a:buNone/>
            </a:pPr>
            <a:endParaRPr lang="en-US" dirty="0">
              <a:solidFill>
                <a:schemeClr val="tx2">
                  <a:lumMod val="50000"/>
                </a:schemeClr>
              </a:solidFill>
              <a:effectLst/>
            </a:endParaRPr>
          </a:p>
          <a:p>
            <a:pPr marL="0" indent="0" algn="l">
              <a:buNone/>
            </a:pPr>
            <a:endParaRPr lang="en-US" dirty="0" smtClean="0">
              <a:effectLst/>
            </a:endParaRPr>
          </a:p>
          <a:p>
            <a:pPr algn="l"/>
            <a:endParaRPr lang="en-US" dirty="0">
              <a:effectLst/>
            </a:endParaRPr>
          </a:p>
          <a:p>
            <a:pPr algn="l">
              <a:buFont typeface="Wingdings" panose="05000000000000000000" pitchFamily="2" charset="2"/>
              <a:buNone/>
            </a:pPr>
            <a:endParaRPr lang="en-US" altLang="ar-EG"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79512" y="620712"/>
            <a:ext cx="8784976" cy="5976639"/>
          </a:xfrm>
        </p:spPr>
        <p:txBody>
          <a:bodyPr/>
          <a:lstStyle/>
          <a:p>
            <a:pPr algn="l" rtl="0"/>
            <a:r>
              <a:rPr lang="en-US" sz="4000" b="1" dirty="0">
                <a:solidFill>
                  <a:schemeClr val="accent1"/>
                </a:solidFill>
                <a:effectLst/>
              </a:rPr>
              <a:t>Standard 2:</a:t>
            </a:r>
            <a:endParaRPr lang="en-US" sz="4000" dirty="0">
              <a:solidFill>
                <a:schemeClr val="accent1"/>
              </a:solidFill>
              <a:effectLst/>
            </a:endParaRPr>
          </a:p>
          <a:p>
            <a:pPr marL="0" indent="0" algn="l" rtl="0">
              <a:buNone/>
            </a:pPr>
            <a:r>
              <a:rPr lang="en-US" sz="4000" b="1" dirty="0" smtClean="0">
                <a:solidFill>
                  <a:schemeClr val="tx2">
                    <a:lumMod val="75000"/>
                  </a:schemeClr>
                </a:solidFill>
                <a:effectLst/>
              </a:rPr>
              <a:t>Prevention </a:t>
            </a:r>
            <a:r>
              <a:rPr lang="en-US" sz="4000" b="1" dirty="0">
                <a:solidFill>
                  <a:schemeClr val="tx2">
                    <a:lumMod val="75000"/>
                  </a:schemeClr>
                </a:solidFill>
                <a:effectLst/>
              </a:rPr>
              <a:t>and Health </a:t>
            </a:r>
            <a:r>
              <a:rPr lang="en-US" sz="4000" b="1" dirty="0" smtClean="0">
                <a:solidFill>
                  <a:schemeClr val="tx2">
                    <a:lumMod val="75000"/>
                  </a:schemeClr>
                </a:solidFill>
                <a:effectLst/>
              </a:rPr>
              <a:t>Protection</a:t>
            </a:r>
          </a:p>
          <a:p>
            <a:pPr marL="0" indent="0" algn="l" rtl="0">
              <a:buNone/>
            </a:pPr>
            <a:r>
              <a:rPr lang="en-US" sz="4000" dirty="0">
                <a:solidFill>
                  <a:schemeClr val="tx2"/>
                </a:solidFill>
                <a:effectLst/>
              </a:rPr>
              <a:t>Community health nurses integrate prevention and health protection activates into practice. These activities are often mandated by government programs to minimize the occurrence of diseases or injuries and their consequences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251520" y="692150"/>
            <a:ext cx="8712968" cy="5832475"/>
          </a:xfrm>
        </p:spPr>
        <p:txBody>
          <a:bodyPr/>
          <a:lstStyle/>
          <a:p>
            <a:pPr algn="l" rtl="0"/>
            <a:r>
              <a:rPr lang="en-US" b="1" dirty="0">
                <a:solidFill>
                  <a:schemeClr val="accent1"/>
                </a:solidFill>
                <a:effectLst/>
              </a:rPr>
              <a:t>Standard 3:</a:t>
            </a:r>
          </a:p>
          <a:p>
            <a:pPr marL="0" indent="0" algn="l" rtl="0">
              <a:buNone/>
            </a:pPr>
            <a:r>
              <a:rPr lang="en-US" b="1" dirty="0">
                <a:solidFill>
                  <a:schemeClr val="tx2">
                    <a:lumMod val="75000"/>
                  </a:schemeClr>
                </a:solidFill>
                <a:effectLst/>
              </a:rPr>
              <a:t>Health Maintenance, Restoration and Palliation</a:t>
            </a:r>
            <a:endParaRPr lang="en-US" dirty="0">
              <a:solidFill>
                <a:schemeClr val="tx2">
                  <a:lumMod val="75000"/>
                </a:schemeClr>
              </a:solidFill>
              <a:effectLst/>
            </a:endParaRPr>
          </a:p>
          <a:p>
            <a:pPr marL="0" indent="0" algn="l" rtl="0">
              <a:buNone/>
            </a:pPr>
            <a:r>
              <a:rPr lang="en-US" sz="3600" dirty="0">
                <a:effectLst/>
              </a:rPr>
              <a:t>Community health nurses integrate health </a:t>
            </a:r>
            <a:r>
              <a:rPr lang="en-US" sz="3600" dirty="0" smtClean="0">
                <a:effectLst/>
              </a:rPr>
              <a:t>maintenance , restoration </a:t>
            </a:r>
            <a:r>
              <a:rPr lang="en-US" sz="3600" dirty="0">
                <a:effectLst/>
              </a:rPr>
              <a:t>and palliation into their practice</a:t>
            </a:r>
            <a:r>
              <a:rPr lang="en-US" sz="4000" dirty="0" smtClean="0">
                <a:effectLst/>
              </a:rPr>
              <a:t>. </a:t>
            </a:r>
            <a:r>
              <a:rPr lang="en-US" sz="3600" dirty="0">
                <a:effectLst/>
                <a:latin typeface="Arial" panose="020B0604020202020204" pitchFamily="34" charset="0"/>
                <a:ea typeface="Arial" panose="020B0604020202020204" pitchFamily="34" charset="0"/>
              </a:rPr>
              <a:t>These are systematic and planned methods to maintain maximum function,	improve	health </a:t>
            </a:r>
            <a:r>
              <a:rPr lang="en-US" sz="3600" dirty="0" smtClean="0">
                <a:effectLst/>
                <a:latin typeface="Arial" panose="020B0604020202020204" pitchFamily="34" charset="0"/>
                <a:ea typeface="Arial" panose="020B0604020202020204" pitchFamily="34" charset="0"/>
              </a:rPr>
              <a:t>and support</a:t>
            </a:r>
            <a:r>
              <a:rPr lang="en-US" sz="3600" dirty="0">
                <a:effectLst/>
                <a:latin typeface="Arial" panose="020B0604020202020204" pitchFamily="34" charset="0"/>
                <a:ea typeface="Arial" panose="020B0604020202020204" pitchFamily="34" charset="0"/>
              </a:rPr>
              <a:t>	life transitions including acute, chronic or terminal illness</a:t>
            </a:r>
            <a:endParaRPr lang="en-US" sz="3600" dirty="0" smtClean="0">
              <a:effectLst/>
            </a:endParaRPr>
          </a:p>
          <a:p>
            <a:pPr marL="0" indent="0" algn="l">
              <a:buNone/>
            </a:pPr>
            <a:r>
              <a:rPr lang="en-US" sz="4000" dirty="0" smtClean="0">
                <a:effectLst/>
              </a:rPr>
              <a:t> </a:t>
            </a:r>
            <a:endParaRPr lang="en-US" altLang="ar-EG" sz="40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179512" y="404813"/>
            <a:ext cx="8784976" cy="6264275"/>
          </a:xfrm>
        </p:spPr>
        <p:txBody>
          <a:bodyPr/>
          <a:lstStyle/>
          <a:p>
            <a:pPr algn="l" rtl="0"/>
            <a:r>
              <a:rPr lang="en-US" sz="4000" b="1" dirty="0">
                <a:solidFill>
                  <a:schemeClr val="accent1"/>
                </a:solidFill>
                <a:effectLst/>
              </a:rPr>
              <a:t>Standard 4</a:t>
            </a:r>
            <a:r>
              <a:rPr lang="en-US" b="1" dirty="0">
                <a:solidFill>
                  <a:schemeClr val="accent1"/>
                </a:solidFill>
                <a:effectLst/>
              </a:rPr>
              <a:t>:</a:t>
            </a:r>
            <a:endParaRPr lang="en-US" dirty="0">
              <a:solidFill>
                <a:schemeClr val="accent1"/>
              </a:solidFill>
              <a:effectLst/>
            </a:endParaRPr>
          </a:p>
          <a:p>
            <a:pPr marL="0" indent="0" algn="l" rtl="0">
              <a:buNone/>
            </a:pPr>
            <a:r>
              <a:rPr lang="en-US" sz="4000" b="1" dirty="0">
                <a:solidFill>
                  <a:schemeClr val="tx2">
                    <a:lumMod val="75000"/>
                  </a:schemeClr>
                </a:solidFill>
                <a:effectLst/>
              </a:rPr>
              <a:t>Professional Relationships</a:t>
            </a:r>
            <a:endParaRPr lang="en-US" sz="4000" dirty="0">
              <a:solidFill>
                <a:schemeClr val="tx2">
                  <a:lumMod val="75000"/>
                </a:schemeClr>
              </a:solidFill>
              <a:effectLst/>
            </a:endParaRPr>
          </a:p>
          <a:p>
            <a:pPr marL="0" indent="0" algn="l">
              <a:buNone/>
            </a:pPr>
            <a:r>
              <a:rPr lang="en-US" sz="4000" dirty="0">
                <a:effectLst/>
              </a:rPr>
              <a:t>Community health nurses connect with others to </a:t>
            </a:r>
            <a:r>
              <a:rPr lang="en-US" sz="4000" dirty="0" smtClean="0">
                <a:effectLst/>
              </a:rPr>
              <a:t>establish and </a:t>
            </a:r>
            <a:r>
              <a:rPr lang="en-US" sz="4000" dirty="0">
                <a:effectLst/>
              </a:rPr>
              <a:t>build </a:t>
            </a:r>
            <a:r>
              <a:rPr lang="en-US" sz="4000" dirty="0" smtClean="0">
                <a:effectLst/>
              </a:rPr>
              <a:t> </a:t>
            </a:r>
            <a:r>
              <a:rPr lang="en-US" sz="4000" dirty="0">
                <a:effectLst/>
              </a:rPr>
              <a:t>professional </a:t>
            </a:r>
            <a:r>
              <a:rPr lang="en-US" sz="4000" dirty="0" smtClean="0">
                <a:effectLst/>
              </a:rPr>
              <a:t>relationships</a:t>
            </a:r>
            <a:r>
              <a:rPr lang="en-US" sz="2800" dirty="0" smtClean="0">
                <a:effectLst/>
              </a:rPr>
              <a:t>. </a:t>
            </a:r>
            <a:endParaRPr lang="en-US" sz="2800" dirty="0">
              <a:effectLst/>
            </a:endParaRPr>
          </a:p>
          <a:p>
            <a:pPr marL="0" indent="0" algn="l">
              <a:buNone/>
            </a:pPr>
            <a:endParaRPr lang="en-US" sz="2800" dirty="0" smtClean="0">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0" y="1052513"/>
            <a:ext cx="9144000" cy="5545137"/>
          </a:xfrm>
        </p:spPr>
        <p:txBody>
          <a:bodyPr/>
          <a:lstStyle/>
          <a:p>
            <a:pPr algn="l">
              <a:lnSpc>
                <a:spcPct val="90000"/>
              </a:lnSpc>
              <a:buFont typeface="Wingdings" panose="05000000000000000000" pitchFamily="2" charset="2"/>
              <a:buNone/>
            </a:pPr>
            <a:r>
              <a:rPr lang="en-US" altLang="ar-EG" dirty="0" smtClean="0"/>
              <a:t>.</a:t>
            </a:r>
            <a:endParaRPr lang="en-US" altLang="ar-EG" dirty="0"/>
          </a:p>
          <a:p>
            <a:pPr algn="l">
              <a:lnSpc>
                <a:spcPct val="90000"/>
              </a:lnSpc>
              <a:buFont typeface="Wingdings" panose="05000000000000000000" pitchFamily="2" charset="2"/>
              <a:buNone/>
            </a:pPr>
            <a:endParaRPr lang="en-US" altLang="ar-EG" dirty="0"/>
          </a:p>
          <a:p>
            <a:pPr algn="l">
              <a:lnSpc>
                <a:spcPct val="90000"/>
              </a:lnSpc>
              <a:buFont typeface="Wingdings" panose="05000000000000000000" pitchFamily="2" charset="2"/>
              <a:buNone/>
            </a:pPr>
            <a:endParaRPr lang="en-US" altLang="ar-EG" dirty="0"/>
          </a:p>
          <a:p>
            <a:pPr algn="l">
              <a:lnSpc>
                <a:spcPct val="90000"/>
              </a:lnSpc>
              <a:buFont typeface="Wingdings" panose="05000000000000000000" pitchFamily="2" charset="2"/>
              <a:buNone/>
            </a:pPr>
            <a:endParaRPr lang="en-US" altLang="ar-EG" dirty="0"/>
          </a:p>
          <a:p>
            <a:pPr algn="l">
              <a:lnSpc>
                <a:spcPct val="90000"/>
              </a:lnSpc>
              <a:buFont typeface="Wingdings" panose="05000000000000000000" pitchFamily="2" charset="2"/>
              <a:buNone/>
            </a:pPr>
            <a:endParaRPr lang="en-US" altLang="ar-EG" dirty="0"/>
          </a:p>
        </p:txBody>
      </p:sp>
      <p:sp>
        <p:nvSpPr>
          <p:cNvPr id="2" name="مستطيل 1"/>
          <p:cNvSpPr/>
          <p:nvPr/>
        </p:nvSpPr>
        <p:spPr>
          <a:xfrm>
            <a:off x="179512" y="404664"/>
            <a:ext cx="8964488" cy="9756517"/>
          </a:xfrm>
          <a:prstGeom prst="rect">
            <a:avLst/>
          </a:prstGeom>
        </p:spPr>
        <p:txBody>
          <a:bodyPr wrap="square">
            <a:spAutoFit/>
          </a:bodyPr>
          <a:lstStyle/>
          <a:p>
            <a:pPr marL="342900" indent="-342900" rtl="0">
              <a:spcBef>
                <a:spcPct val="20000"/>
              </a:spcBef>
              <a:buClr>
                <a:schemeClr val="hlink"/>
              </a:buClr>
              <a:buSzPct val="80000"/>
              <a:buFont typeface="Wingdings" panose="05000000000000000000" pitchFamily="2" charset="2"/>
              <a:buChar char="n"/>
            </a:pPr>
            <a:r>
              <a:rPr lang="en-US" sz="4000" b="1" dirty="0" smtClean="0">
                <a:solidFill>
                  <a:schemeClr val="accent1"/>
                </a:solidFill>
                <a:latin typeface="+mn-lt"/>
                <a:cs typeface="+mn-cs"/>
              </a:rPr>
              <a:t>Standard </a:t>
            </a:r>
            <a:r>
              <a:rPr lang="en-US" sz="4000" b="1" dirty="0">
                <a:solidFill>
                  <a:schemeClr val="accent1"/>
                </a:solidFill>
                <a:latin typeface="+mn-lt"/>
                <a:cs typeface="+mn-cs"/>
              </a:rPr>
              <a:t>5:</a:t>
            </a:r>
          </a:p>
          <a:p>
            <a:pPr rtl="0">
              <a:spcBef>
                <a:spcPct val="20000"/>
              </a:spcBef>
              <a:buClr>
                <a:schemeClr val="hlink"/>
              </a:buClr>
              <a:buSzPct val="80000"/>
            </a:pPr>
            <a:r>
              <a:rPr lang="en-US" sz="4000" b="1" dirty="0" smtClean="0">
                <a:solidFill>
                  <a:schemeClr val="tx2">
                    <a:lumMod val="50000"/>
                  </a:schemeClr>
                </a:solidFill>
                <a:latin typeface="+mn-lt"/>
                <a:cs typeface="+mn-cs"/>
              </a:rPr>
              <a:t>Building Capacity</a:t>
            </a:r>
          </a:p>
          <a:p>
            <a:pPr rtl="0"/>
            <a:r>
              <a:rPr lang="en-US" sz="3600" dirty="0"/>
              <a:t>Community health nurses build individual and community capacity by actively involving and collaborating </a:t>
            </a:r>
            <a:r>
              <a:rPr lang="en-US" sz="3600" dirty="0" smtClean="0"/>
              <a:t>with individuals</a:t>
            </a:r>
            <a:r>
              <a:rPr lang="en-US" sz="3600" dirty="0"/>
              <a:t>, families, groups, organizations, </a:t>
            </a:r>
            <a:r>
              <a:rPr lang="en-US" sz="3600" dirty="0" smtClean="0"/>
              <a:t>populations communities </a:t>
            </a:r>
            <a:r>
              <a:rPr lang="en-US" sz="3600" dirty="0"/>
              <a:t>and </a:t>
            </a:r>
            <a:r>
              <a:rPr lang="en-US" sz="3600" dirty="0" smtClean="0"/>
              <a:t>systems. </a:t>
            </a:r>
            <a:endParaRPr lang="en-US" sz="3600" dirty="0"/>
          </a:p>
          <a:p>
            <a:pPr rtl="0"/>
            <a:endParaRPr lang="en-US" sz="3600" b="1" dirty="0"/>
          </a:p>
          <a:p>
            <a:pPr rtl="0"/>
            <a:endParaRPr lang="en-US" b="1" dirty="0" smtClean="0"/>
          </a:p>
          <a:p>
            <a:pPr rtl="0"/>
            <a:endParaRPr lang="en-US" b="1" dirty="0"/>
          </a:p>
          <a:p>
            <a:pPr rtl="0"/>
            <a:endParaRPr lang="en-US" b="1" dirty="0" smtClean="0"/>
          </a:p>
          <a:p>
            <a:pPr rtl="0"/>
            <a:endParaRPr lang="en-US" b="1" dirty="0"/>
          </a:p>
          <a:p>
            <a:pPr rtl="0"/>
            <a:endParaRPr lang="en-US" b="1" dirty="0" smtClean="0"/>
          </a:p>
          <a:p>
            <a:pPr rtl="0"/>
            <a:endParaRPr lang="en-US" b="1" dirty="0"/>
          </a:p>
          <a:p>
            <a:pPr rtl="0"/>
            <a:endParaRPr lang="en-US" b="1" dirty="0" smtClean="0"/>
          </a:p>
          <a:p>
            <a:pPr rtl="0"/>
            <a:endParaRPr lang="en-US" b="1" dirty="0"/>
          </a:p>
          <a:p>
            <a:pPr rtl="0"/>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250950"/>
            <a:ext cx="7772400" cy="2808288"/>
          </a:xfrm>
        </p:spPr>
        <p:txBody>
          <a:bodyPr/>
          <a:lstStyle/>
          <a:p>
            <a:r>
              <a:rPr lang="en-US" sz="4400" b="1" dirty="0" smtClean="0">
                <a:effectLst/>
              </a:rPr>
              <a:t>Introduction to community health nursing </a:t>
            </a:r>
            <a:endParaRPr lang="en-US" altLang="ar-EG" sz="4400" dirty="0"/>
          </a:p>
        </p:txBody>
      </p:sp>
      <p:sp>
        <p:nvSpPr>
          <p:cNvPr id="2051" name="Rectangle 3"/>
          <p:cNvSpPr>
            <a:spLocks noGrp="1" noChangeArrowheads="1"/>
          </p:cNvSpPr>
          <p:nvPr>
            <p:ph type="subTitle" idx="1"/>
          </p:nvPr>
        </p:nvSpPr>
        <p:spPr>
          <a:xfrm>
            <a:off x="395288" y="1557338"/>
            <a:ext cx="8280400" cy="5688086"/>
          </a:xfrm>
        </p:spPr>
        <p:txBody>
          <a:bodyPr/>
          <a:lstStyle/>
          <a:p>
            <a:pPr algn="l">
              <a:lnSpc>
                <a:spcPct val="90000"/>
              </a:lnSpc>
            </a:pPr>
            <a:r>
              <a:rPr lang="en-US" altLang="ar-EG" sz="3600" dirty="0">
                <a:solidFill>
                  <a:schemeClr val="accent1"/>
                </a:solidFill>
              </a:rPr>
              <a:t>Out </a:t>
            </a:r>
            <a:r>
              <a:rPr lang="en-US" altLang="ar-EG" sz="3600" dirty="0" smtClean="0">
                <a:solidFill>
                  <a:schemeClr val="accent1"/>
                </a:solidFill>
              </a:rPr>
              <a:t>line</a:t>
            </a:r>
          </a:p>
          <a:p>
            <a:pPr algn="l">
              <a:lnSpc>
                <a:spcPct val="90000"/>
              </a:lnSpc>
            </a:pPr>
            <a:r>
              <a:rPr lang="en-US" sz="3600" dirty="0">
                <a:effectLst/>
              </a:rPr>
              <a:t>6-Standards of Practice for Community</a:t>
            </a:r>
          </a:p>
          <a:p>
            <a:pPr algn="l">
              <a:lnSpc>
                <a:spcPct val="90000"/>
              </a:lnSpc>
            </a:pPr>
            <a:r>
              <a:rPr lang="en-US" sz="3600" dirty="0">
                <a:effectLst/>
              </a:rPr>
              <a:t> Health Nurses  </a:t>
            </a:r>
            <a:endParaRPr lang="en-US" sz="3600" dirty="0" smtClean="0">
              <a:effectLst/>
            </a:endParaRPr>
          </a:p>
          <a:p>
            <a:pPr algn="l">
              <a:lnSpc>
                <a:spcPct val="90000"/>
              </a:lnSpc>
            </a:pPr>
            <a:r>
              <a:rPr lang="en-US" sz="3600" dirty="0" smtClean="0">
                <a:effectLst/>
              </a:rPr>
              <a:t>7- </a:t>
            </a:r>
            <a:r>
              <a:rPr lang="en-US" sz="3600" dirty="0">
                <a:effectLst/>
              </a:rPr>
              <a:t>Factors Influenced the Growth of Community </a:t>
            </a:r>
            <a:r>
              <a:rPr lang="en-US" sz="3600" dirty="0" smtClean="0">
                <a:effectLst/>
              </a:rPr>
              <a:t>Health Nursing</a:t>
            </a:r>
            <a:endParaRPr lang="ar-SA" sz="3600" dirty="0" smtClean="0">
              <a:effectLst/>
            </a:endParaRPr>
          </a:p>
          <a:p>
            <a:pPr algn="l">
              <a:lnSpc>
                <a:spcPct val="90000"/>
              </a:lnSpc>
            </a:pPr>
            <a:r>
              <a:rPr lang="en-US" sz="3600" dirty="0" smtClean="0">
                <a:effectLst/>
              </a:rPr>
              <a:t>8-</a:t>
            </a:r>
            <a:r>
              <a:rPr lang="en-US" sz="3600" dirty="0">
                <a:effectLst/>
              </a:rPr>
              <a:t>Role and functions of the community health nurse </a:t>
            </a:r>
            <a:endParaRPr lang="en-US" sz="3600" dirty="0" smtClean="0">
              <a:effectLst/>
            </a:endParaRPr>
          </a:p>
          <a:p>
            <a:pPr algn="l">
              <a:lnSpc>
                <a:spcPct val="90000"/>
              </a:lnSpc>
            </a:pPr>
            <a:r>
              <a:rPr lang="en-US" sz="3600" dirty="0" smtClean="0">
                <a:effectLst/>
              </a:rPr>
              <a:t>9- </a:t>
            </a:r>
            <a:r>
              <a:rPr lang="en-US" sz="3600" dirty="0">
                <a:effectLst/>
              </a:rPr>
              <a:t>Settings for Community health Nursing Practice</a:t>
            </a:r>
          </a:p>
          <a:p>
            <a:pPr algn="l">
              <a:lnSpc>
                <a:spcPct val="90000"/>
              </a:lnSpc>
            </a:pPr>
            <a:endParaRPr lang="en-US" dirty="0">
              <a:effectLst/>
            </a:endParaRPr>
          </a:p>
          <a:p>
            <a:pPr lvl="0" algn="l">
              <a:lnSpc>
                <a:spcPct val="90000"/>
              </a:lnSpc>
            </a:pPr>
            <a:endParaRPr lang="en-US" dirty="0">
              <a:effectLst/>
            </a:endParaRPr>
          </a:p>
        </p:txBody>
      </p:sp>
    </p:spTree>
    <p:extLst>
      <p:ext uri="{BB962C8B-B14F-4D97-AF65-F5344CB8AC3E}">
        <p14:creationId xmlns:p14="http://schemas.microsoft.com/office/powerpoint/2010/main" val="31092873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179512" y="188640"/>
            <a:ext cx="8875278" cy="5870575"/>
          </a:xfrm>
        </p:spPr>
        <p:txBody>
          <a:bodyPr/>
          <a:lstStyle/>
          <a:p>
            <a:pPr algn="l" rtl="0"/>
            <a:r>
              <a:rPr lang="en-US" b="1" dirty="0">
                <a:solidFill>
                  <a:schemeClr val="accent1"/>
                </a:solidFill>
                <a:effectLst/>
              </a:rPr>
              <a:t>Standard 6:</a:t>
            </a:r>
            <a:endParaRPr lang="en-US" dirty="0">
              <a:solidFill>
                <a:schemeClr val="accent1"/>
              </a:solidFill>
              <a:effectLst/>
            </a:endParaRPr>
          </a:p>
          <a:p>
            <a:pPr marL="0" indent="0" algn="l" rtl="0">
              <a:buNone/>
            </a:pPr>
            <a:r>
              <a:rPr lang="en-US" sz="4000" b="1" dirty="0">
                <a:solidFill>
                  <a:schemeClr val="tx2">
                    <a:lumMod val="50000"/>
                  </a:schemeClr>
                </a:solidFill>
                <a:effectLst/>
              </a:rPr>
              <a:t>Access and Equity</a:t>
            </a:r>
            <a:endParaRPr lang="en-US" sz="4000" dirty="0">
              <a:solidFill>
                <a:schemeClr val="tx2">
                  <a:lumMod val="50000"/>
                </a:schemeClr>
              </a:solidFill>
              <a:effectLst/>
            </a:endParaRPr>
          </a:p>
          <a:p>
            <a:pPr marL="0" indent="0" algn="l" rtl="0">
              <a:buNone/>
            </a:pPr>
            <a:r>
              <a:rPr lang="en-US" sz="4000" dirty="0">
                <a:effectLst/>
                <a:latin typeface="Arial" panose="020B0604020202020204" pitchFamily="34" charset="0"/>
                <a:ea typeface="Arial" panose="020B0604020202020204" pitchFamily="34" charset="0"/>
              </a:rPr>
              <a:t>Community health nurses facilitate access and equity by working to make sure that resources and services are equitably distributed throughout the population and reach the people who most need </a:t>
            </a:r>
            <a:r>
              <a:rPr lang="en-US" sz="4000" dirty="0" smtClean="0">
                <a:effectLst/>
                <a:latin typeface="Arial" panose="020B0604020202020204" pitchFamily="34" charset="0"/>
                <a:ea typeface="Arial" panose="020B0604020202020204" pitchFamily="34" charset="0"/>
              </a:rPr>
              <a:t>them.</a:t>
            </a:r>
            <a:endParaRPr lang="en-US" sz="4000" dirty="0" smtClean="0">
              <a:effectLst/>
            </a:endParaRPr>
          </a:p>
          <a:p>
            <a:pPr marL="0" indent="0" algn="l" rtl="0">
              <a:buNone/>
            </a:pPr>
            <a:r>
              <a:rPr lang="en-US" sz="4000" dirty="0" smtClean="0">
                <a:effectLst/>
              </a:rPr>
              <a:t> </a:t>
            </a:r>
            <a:endParaRPr lang="en-US" altLang="ar-EG"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179512" y="188913"/>
            <a:ext cx="8784976" cy="5903912"/>
          </a:xfrm>
        </p:spPr>
        <p:txBody>
          <a:bodyPr/>
          <a:lstStyle/>
          <a:p>
            <a:pPr algn="l" rtl="0"/>
            <a:r>
              <a:rPr lang="en-US" sz="2800" b="1" dirty="0">
                <a:solidFill>
                  <a:schemeClr val="accent1"/>
                </a:solidFill>
                <a:effectLst/>
              </a:rPr>
              <a:t>Standard 7</a:t>
            </a:r>
            <a:r>
              <a:rPr lang="en-US" sz="2800" b="1" dirty="0">
                <a:effectLst/>
              </a:rPr>
              <a:t>:</a:t>
            </a:r>
            <a:endParaRPr lang="en-US" sz="2800" dirty="0">
              <a:effectLst/>
            </a:endParaRPr>
          </a:p>
          <a:p>
            <a:pPr marL="0" indent="0" algn="l" rtl="0">
              <a:buNone/>
            </a:pPr>
            <a:r>
              <a:rPr lang="en-US" sz="2800" b="1" dirty="0">
                <a:solidFill>
                  <a:schemeClr val="tx2">
                    <a:lumMod val="50000"/>
                  </a:schemeClr>
                </a:solidFill>
                <a:effectLst/>
              </a:rPr>
              <a:t>Professional Responsibility </a:t>
            </a:r>
            <a:r>
              <a:rPr lang="en-US" sz="2800" b="1" dirty="0" smtClean="0">
                <a:solidFill>
                  <a:schemeClr val="tx2">
                    <a:lumMod val="50000"/>
                  </a:schemeClr>
                </a:solidFill>
                <a:effectLst/>
              </a:rPr>
              <a:t>and Accountability</a:t>
            </a:r>
            <a:endParaRPr lang="en-US" sz="2800" dirty="0">
              <a:solidFill>
                <a:schemeClr val="tx2">
                  <a:lumMod val="50000"/>
                </a:schemeClr>
              </a:solidFill>
              <a:effectLst/>
            </a:endParaRPr>
          </a:p>
          <a:p>
            <a:pPr algn="l" rtl="0"/>
            <a:r>
              <a:rPr lang="en-US" sz="3600" dirty="0">
                <a:effectLst/>
              </a:rPr>
              <a:t>Community health nurses demonstrate </a:t>
            </a:r>
            <a:r>
              <a:rPr lang="en-US" sz="3600" dirty="0" smtClean="0">
                <a:effectLst/>
              </a:rPr>
              <a:t>responsibility and </a:t>
            </a:r>
            <a:r>
              <a:rPr lang="en-US" sz="3600" dirty="0">
                <a:effectLst/>
              </a:rPr>
              <a:t>accountability as a </a:t>
            </a:r>
            <a:r>
              <a:rPr lang="en-US" sz="3600" dirty="0" smtClean="0">
                <a:effectLst/>
              </a:rPr>
              <a:t> fundamental </a:t>
            </a:r>
            <a:r>
              <a:rPr lang="en-US" sz="3600" dirty="0">
                <a:effectLst/>
              </a:rPr>
              <a:t>component </a:t>
            </a:r>
            <a:r>
              <a:rPr lang="en-US" sz="3600" dirty="0" smtClean="0">
                <a:effectLst/>
              </a:rPr>
              <a:t>of their </a:t>
            </a:r>
            <a:r>
              <a:rPr lang="en-US" sz="3600" dirty="0">
                <a:effectLst/>
              </a:rPr>
              <a:t>professional and autonomous </a:t>
            </a:r>
            <a:r>
              <a:rPr lang="en-US" sz="3600" dirty="0" smtClean="0">
                <a:effectLst/>
              </a:rPr>
              <a:t>practice.</a:t>
            </a:r>
            <a:r>
              <a:rPr lang="en-US" altLang="ar-EG" sz="3600" dirty="0" smtClean="0"/>
              <a:t> </a:t>
            </a:r>
            <a:endParaRPr lang="en-US" altLang="ar-EG" sz="3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179512" y="260350"/>
            <a:ext cx="8964488" cy="6337002"/>
          </a:xfrm>
        </p:spPr>
        <p:txBody>
          <a:bodyPr/>
          <a:lstStyle/>
          <a:p>
            <a:pPr algn="l" rtl="0"/>
            <a:r>
              <a:rPr lang="en-US" sz="3600" b="1" dirty="0">
                <a:solidFill>
                  <a:srgbClr val="FF0000"/>
                </a:solidFill>
                <a:effectLst/>
              </a:rPr>
              <a:t>Factors Influenced the Growth of Community </a:t>
            </a:r>
            <a:r>
              <a:rPr lang="en-US" sz="3600" b="1" dirty="0" smtClean="0">
                <a:solidFill>
                  <a:srgbClr val="FF0000"/>
                </a:solidFill>
                <a:effectLst/>
              </a:rPr>
              <a:t>Health</a:t>
            </a:r>
            <a:r>
              <a:rPr lang="en-US" sz="3600" dirty="0">
                <a:solidFill>
                  <a:srgbClr val="FF0000"/>
                </a:solidFill>
                <a:effectLst/>
              </a:rPr>
              <a:t> </a:t>
            </a:r>
            <a:r>
              <a:rPr lang="en-US" sz="3600" b="1" dirty="0" smtClean="0">
                <a:solidFill>
                  <a:srgbClr val="FF0000"/>
                </a:solidFill>
                <a:effectLst/>
              </a:rPr>
              <a:t>Nursing</a:t>
            </a:r>
            <a:endParaRPr lang="en-US" sz="3600" dirty="0">
              <a:solidFill>
                <a:srgbClr val="FF0000"/>
              </a:solidFill>
              <a:effectLst/>
            </a:endParaRPr>
          </a:p>
          <a:p>
            <a:pPr algn="l">
              <a:buNone/>
            </a:pPr>
            <a:r>
              <a:rPr lang="en-US" altLang="ar-EG" dirty="0" smtClean="0">
                <a:solidFill>
                  <a:schemeClr val="folHlink"/>
                </a:solidFill>
              </a:rPr>
              <a:t> </a:t>
            </a:r>
            <a:r>
              <a:rPr lang="en-US" b="1" dirty="0" smtClean="0">
                <a:effectLst/>
              </a:rPr>
              <a:t>a</a:t>
            </a:r>
            <a:r>
              <a:rPr lang="en-US" sz="5400" b="1" dirty="0">
                <a:solidFill>
                  <a:schemeClr val="tx2">
                    <a:lumMod val="75000"/>
                  </a:schemeClr>
                </a:solidFill>
                <a:effectLst/>
              </a:rPr>
              <a:t>. </a:t>
            </a:r>
            <a:r>
              <a:rPr lang="en-US" sz="4000" dirty="0">
                <a:solidFill>
                  <a:schemeClr val="tx2">
                    <a:lumMod val="75000"/>
                  </a:schemeClr>
                </a:solidFill>
                <a:effectLst/>
              </a:rPr>
              <a:t>Advanced technology</a:t>
            </a:r>
          </a:p>
          <a:p>
            <a:pPr marL="0" indent="0" algn="l" rtl="0">
              <a:buNone/>
            </a:pPr>
            <a:r>
              <a:rPr lang="en-US" sz="4000" dirty="0">
                <a:effectLst/>
              </a:rPr>
              <a:t>As technological increased, health care services and nutrition improved, and life style changed, community health nursing has become grown and developed to meet the needs of the communities</a:t>
            </a:r>
            <a:r>
              <a:rPr lang="en-US" sz="5400" dirty="0" smtClean="0">
                <a:effectLst/>
              </a:rPr>
              <a:t>.</a:t>
            </a:r>
            <a:endParaRPr lang="en-US" sz="4800" b="1" dirty="0">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179512" y="260350"/>
            <a:ext cx="8964488" cy="6337002"/>
          </a:xfrm>
        </p:spPr>
        <p:txBody>
          <a:bodyPr/>
          <a:lstStyle/>
          <a:p>
            <a:pPr algn="l" rtl="0"/>
            <a:r>
              <a:rPr lang="en-US" sz="3600" b="1" dirty="0">
                <a:solidFill>
                  <a:srgbClr val="FF0000"/>
                </a:solidFill>
                <a:effectLst/>
              </a:rPr>
              <a:t>Factors Influenced the Growth of Community </a:t>
            </a:r>
            <a:r>
              <a:rPr lang="en-US" sz="3600" b="1" dirty="0" smtClean="0">
                <a:solidFill>
                  <a:srgbClr val="FF0000"/>
                </a:solidFill>
                <a:effectLst/>
              </a:rPr>
              <a:t>Health</a:t>
            </a:r>
            <a:r>
              <a:rPr lang="en-US" sz="3600" dirty="0">
                <a:solidFill>
                  <a:srgbClr val="FF0000"/>
                </a:solidFill>
                <a:effectLst/>
              </a:rPr>
              <a:t> </a:t>
            </a:r>
            <a:r>
              <a:rPr lang="en-US" sz="3600" b="1" dirty="0" smtClean="0">
                <a:solidFill>
                  <a:srgbClr val="FF0000"/>
                </a:solidFill>
                <a:effectLst/>
              </a:rPr>
              <a:t>Nursing</a:t>
            </a:r>
            <a:endParaRPr lang="en-US" sz="3600" b="1" dirty="0">
              <a:effectLst/>
            </a:endParaRPr>
          </a:p>
          <a:p>
            <a:pPr marL="0" indent="0" algn="l" rtl="0">
              <a:buNone/>
            </a:pPr>
            <a:r>
              <a:rPr lang="en-US" sz="3600" b="1" dirty="0" smtClean="0">
                <a:solidFill>
                  <a:schemeClr val="tx2">
                    <a:lumMod val="50000"/>
                  </a:schemeClr>
                </a:solidFill>
                <a:effectLst/>
              </a:rPr>
              <a:t>b-</a:t>
            </a:r>
            <a:r>
              <a:rPr lang="en-US" sz="3600" b="1" dirty="0">
                <a:solidFill>
                  <a:schemeClr val="tx2">
                    <a:lumMod val="50000"/>
                  </a:schemeClr>
                </a:solidFill>
                <a:effectLst/>
              </a:rPr>
              <a:t>Progress in causal </a:t>
            </a:r>
            <a:r>
              <a:rPr lang="en-US" sz="3600" b="1" dirty="0" smtClean="0">
                <a:solidFill>
                  <a:schemeClr val="tx2">
                    <a:lumMod val="50000"/>
                  </a:schemeClr>
                </a:solidFill>
                <a:effectLst/>
              </a:rPr>
              <a:t>thinking</a:t>
            </a:r>
          </a:p>
          <a:p>
            <a:pPr marL="0" indent="0" algn="l" rtl="0">
              <a:buNone/>
            </a:pPr>
            <a:r>
              <a:rPr lang="en-US" sz="3600" b="1" dirty="0">
                <a:effectLst/>
              </a:rPr>
              <a:t> </a:t>
            </a:r>
            <a:r>
              <a:rPr lang="en-US" sz="3600" b="1" dirty="0" smtClean="0">
                <a:effectLst/>
              </a:rPr>
              <a:t> </a:t>
            </a:r>
            <a:r>
              <a:rPr lang="en-US" sz="3600" dirty="0" smtClean="0">
                <a:effectLst/>
              </a:rPr>
              <a:t>The </a:t>
            </a:r>
            <a:r>
              <a:rPr lang="en-US" sz="3600" dirty="0">
                <a:effectLst/>
              </a:rPr>
              <a:t>progress in the study of causality, particularly </a:t>
            </a:r>
            <a:r>
              <a:rPr lang="en-US" sz="3600" dirty="0" smtClean="0">
                <a:effectLst/>
              </a:rPr>
              <a:t>in epidemiology</a:t>
            </a:r>
            <a:r>
              <a:rPr lang="en-US" sz="3600" dirty="0">
                <a:effectLst/>
              </a:rPr>
              <a:t>, has significantly affected the nature </a:t>
            </a:r>
            <a:r>
              <a:rPr lang="en-US" sz="3600" dirty="0" smtClean="0">
                <a:effectLst/>
              </a:rPr>
              <a:t>of community </a:t>
            </a:r>
            <a:r>
              <a:rPr lang="en-US" sz="3600" dirty="0">
                <a:effectLst/>
              </a:rPr>
              <a:t>health nursing to control health problem </a:t>
            </a:r>
            <a:r>
              <a:rPr lang="en-US" sz="3600" dirty="0" smtClean="0">
                <a:effectLst/>
              </a:rPr>
              <a:t>by examining </a:t>
            </a:r>
            <a:r>
              <a:rPr lang="en-US" sz="3600" dirty="0">
                <a:effectLst/>
              </a:rPr>
              <a:t>all possible causes and then </a:t>
            </a:r>
            <a:r>
              <a:rPr lang="en-US" sz="3600" dirty="0" smtClean="0">
                <a:effectLst/>
              </a:rPr>
              <a:t>attacking strategic </a:t>
            </a:r>
            <a:r>
              <a:rPr lang="en-US" sz="3600" dirty="0">
                <a:effectLst/>
              </a:rPr>
              <a:t>causal point.</a:t>
            </a:r>
          </a:p>
          <a:p>
            <a:pPr algn="l">
              <a:buNone/>
            </a:pPr>
            <a:r>
              <a:rPr lang="en-US" sz="4000" b="1" dirty="0" smtClean="0">
                <a:effectLst/>
              </a:rPr>
              <a:t> </a:t>
            </a:r>
            <a:endParaRPr lang="en-US" altLang="ar-EG" sz="4000" dirty="0">
              <a:solidFill>
                <a:schemeClr val="folHlink"/>
              </a:solidFill>
            </a:endParaRPr>
          </a:p>
        </p:txBody>
      </p:sp>
    </p:spTree>
    <p:extLst>
      <p:ext uri="{BB962C8B-B14F-4D97-AF65-F5344CB8AC3E}">
        <p14:creationId xmlns:p14="http://schemas.microsoft.com/office/powerpoint/2010/main" val="7572780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179512" y="332656"/>
            <a:ext cx="8964488" cy="5726112"/>
          </a:xfrm>
        </p:spPr>
        <p:txBody>
          <a:bodyPr/>
          <a:lstStyle/>
          <a:p>
            <a:pPr marL="0" indent="0" algn="l" rtl="0">
              <a:buNone/>
            </a:pPr>
            <a:r>
              <a:rPr lang="en-US" sz="2800" b="1" dirty="0">
                <a:solidFill>
                  <a:schemeClr val="tx2">
                    <a:lumMod val="50000"/>
                  </a:schemeClr>
                </a:solidFill>
                <a:effectLst/>
              </a:rPr>
              <a:t>c. </a:t>
            </a:r>
            <a:r>
              <a:rPr lang="en-US" sz="3600" b="1" dirty="0">
                <a:solidFill>
                  <a:schemeClr val="tx2">
                    <a:lumMod val="50000"/>
                  </a:schemeClr>
                </a:solidFill>
                <a:effectLst/>
              </a:rPr>
              <a:t>Changes in Education</a:t>
            </a:r>
            <a:endParaRPr lang="en-US" sz="2800" dirty="0">
              <a:solidFill>
                <a:schemeClr val="tx2">
                  <a:lumMod val="50000"/>
                </a:schemeClr>
              </a:solidFill>
              <a:effectLst/>
            </a:endParaRPr>
          </a:p>
          <a:p>
            <a:pPr marL="0" indent="0" algn="l" rtl="0">
              <a:buNone/>
            </a:pPr>
            <a:r>
              <a:rPr lang="en-US" sz="4000" dirty="0">
                <a:effectLst/>
              </a:rPr>
              <a:t>When people’s understanding of their </a:t>
            </a:r>
            <a:r>
              <a:rPr lang="en-US" sz="4000" dirty="0" smtClean="0">
                <a:effectLst/>
              </a:rPr>
              <a:t>environment grows</a:t>
            </a:r>
            <a:r>
              <a:rPr lang="en-US" sz="4000" dirty="0">
                <a:effectLst/>
              </a:rPr>
              <a:t>, an increased understanding of health is </a:t>
            </a:r>
            <a:r>
              <a:rPr lang="en-US" sz="4000" dirty="0" smtClean="0">
                <a:effectLst/>
              </a:rPr>
              <a:t>usually involved</a:t>
            </a:r>
            <a:r>
              <a:rPr lang="en-US" sz="4000" dirty="0">
                <a:effectLst/>
              </a:rPr>
              <a:t>. As a result, people feel that they have </a:t>
            </a:r>
            <a:r>
              <a:rPr lang="en-US" sz="4000" dirty="0" smtClean="0">
                <a:effectLst/>
              </a:rPr>
              <a:t>the right </a:t>
            </a:r>
            <a:r>
              <a:rPr lang="en-US" sz="4000" dirty="0">
                <a:effectLst/>
              </a:rPr>
              <a:t>to know and question the reason behind the </a:t>
            </a:r>
            <a:r>
              <a:rPr lang="en-US" sz="4000" dirty="0" smtClean="0">
                <a:effectLst/>
              </a:rPr>
              <a:t>care they </a:t>
            </a:r>
            <a:r>
              <a:rPr lang="en-US" sz="4000" dirty="0">
                <a:effectLst/>
              </a:rPr>
              <a:t>receive. </a:t>
            </a:r>
            <a:endParaRPr lang="en-US" altLang="ar-EG" sz="4000" dirty="0">
              <a:solidFill>
                <a:schemeClr val="folHlink"/>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323528" y="367184"/>
            <a:ext cx="8820472" cy="5726112"/>
          </a:xfrm>
        </p:spPr>
        <p:txBody>
          <a:bodyPr/>
          <a:lstStyle/>
          <a:p>
            <a:pPr marL="0" indent="0" algn="l" rtl="0">
              <a:buNone/>
            </a:pPr>
            <a:r>
              <a:rPr lang="en-US" sz="2400" dirty="0" smtClean="0">
                <a:effectLst/>
              </a:rPr>
              <a:t>.</a:t>
            </a:r>
            <a:endParaRPr lang="en-US" sz="2400" dirty="0">
              <a:effectLst/>
            </a:endParaRPr>
          </a:p>
          <a:p>
            <a:pPr marL="0" indent="0" algn="l" rtl="0">
              <a:buNone/>
            </a:pPr>
            <a:r>
              <a:rPr lang="en-US" sz="3600" b="1" dirty="0">
                <a:solidFill>
                  <a:schemeClr val="tx2">
                    <a:lumMod val="50000"/>
                  </a:schemeClr>
                </a:solidFill>
                <a:effectLst/>
              </a:rPr>
              <a:t>d. Consumer movement</a:t>
            </a:r>
            <a:endParaRPr lang="en-US" sz="3600" dirty="0">
              <a:solidFill>
                <a:schemeClr val="tx2">
                  <a:lumMod val="50000"/>
                </a:schemeClr>
              </a:solidFill>
              <a:effectLst/>
            </a:endParaRPr>
          </a:p>
          <a:p>
            <a:pPr marL="0" indent="0" algn="l" rtl="0">
              <a:buNone/>
            </a:pPr>
            <a:r>
              <a:rPr lang="en-US" sz="4000" dirty="0">
                <a:effectLst/>
              </a:rPr>
              <a:t>Consumers demanding quality service seek </a:t>
            </a:r>
            <a:r>
              <a:rPr lang="en-US" sz="4000" dirty="0" smtClean="0">
                <a:effectLst/>
              </a:rPr>
              <a:t>more comprehensive </a:t>
            </a:r>
            <a:r>
              <a:rPr lang="en-US" sz="4000" dirty="0">
                <a:effectLst/>
              </a:rPr>
              <a:t>and co-coordinated care. </a:t>
            </a:r>
            <a:r>
              <a:rPr lang="en-US" sz="4000" dirty="0" smtClean="0">
                <a:effectLst/>
              </a:rPr>
              <a:t>This movement </a:t>
            </a:r>
            <a:r>
              <a:rPr lang="en-US" sz="4000" dirty="0">
                <a:effectLst/>
              </a:rPr>
              <a:t>has stimulated some basic changes in </a:t>
            </a:r>
            <a:r>
              <a:rPr lang="en-US" sz="4000" dirty="0" smtClean="0">
                <a:effectLst/>
              </a:rPr>
              <a:t>the philosophy </a:t>
            </a:r>
            <a:r>
              <a:rPr lang="en-US" sz="4000" dirty="0">
                <a:effectLst/>
              </a:rPr>
              <a:t>of community health nursing.</a:t>
            </a:r>
          </a:p>
          <a:p>
            <a:pPr algn="l">
              <a:buFont typeface="Wingdings" panose="05000000000000000000" pitchFamily="2" charset="2"/>
              <a:buNone/>
            </a:pPr>
            <a:endParaRPr lang="en-US" altLang="ar-EG" dirty="0">
              <a:solidFill>
                <a:schemeClr val="folHlink"/>
              </a:solidFill>
            </a:endParaRPr>
          </a:p>
        </p:txBody>
      </p:sp>
    </p:spTree>
    <p:extLst>
      <p:ext uri="{BB962C8B-B14F-4D97-AF65-F5344CB8AC3E}">
        <p14:creationId xmlns:p14="http://schemas.microsoft.com/office/powerpoint/2010/main" val="21285896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179513" y="188640"/>
            <a:ext cx="8784976" cy="6768751"/>
          </a:xfrm>
        </p:spPr>
        <p:txBody>
          <a:bodyPr/>
          <a:lstStyle/>
          <a:p>
            <a:pPr marL="0" indent="0" algn="l" rtl="0">
              <a:buNone/>
            </a:pPr>
            <a:r>
              <a:rPr lang="en-US" sz="3600" b="1" dirty="0" smtClean="0">
                <a:solidFill>
                  <a:schemeClr val="tx2">
                    <a:lumMod val="50000"/>
                  </a:schemeClr>
                </a:solidFill>
                <a:effectLst/>
              </a:rPr>
              <a:t>e-</a:t>
            </a:r>
            <a:r>
              <a:rPr lang="en-US" sz="2400" b="1" dirty="0" smtClean="0">
                <a:solidFill>
                  <a:schemeClr val="tx2">
                    <a:lumMod val="50000"/>
                  </a:schemeClr>
                </a:solidFill>
                <a:effectLst/>
              </a:rPr>
              <a:t> </a:t>
            </a:r>
            <a:r>
              <a:rPr lang="en-US" sz="4000" b="1" dirty="0" smtClean="0">
                <a:solidFill>
                  <a:schemeClr val="tx2">
                    <a:lumMod val="50000"/>
                  </a:schemeClr>
                </a:solidFill>
                <a:effectLst/>
              </a:rPr>
              <a:t>Changing </a:t>
            </a:r>
            <a:r>
              <a:rPr lang="en-US" sz="4000" b="1" dirty="0">
                <a:solidFill>
                  <a:schemeClr val="tx2">
                    <a:lumMod val="50000"/>
                  </a:schemeClr>
                </a:solidFill>
                <a:effectLst/>
              </a:rPr>
              <a:t>demography</a:t>
            </a:r>
            <a:endParaRPr lang="en-US" sz="2400" dirty="0">
              <a:solidFill>
                <a:schemeClr val="tx2">
                  <a:lumMod val="50000"/>
                </a:schemeClr>
              </a:solidFill>
              <a:effectLst/>
            </a:endParaRPr>
          </a:p>
          <a:p>
            <a:pPr marL="0" indent="0" algn="l" rtl="0">
              <a:buNone/>
            </a:pPr>
            <a:r>
              <a:rPr lang="en-US" sz="4400" dirty="0">
                <a:effectLst/>
              </a:rPr>
              <a:t>Shifting patterns in immigration, number of births </a:t>
            </a:r>
            <a:r>
              <a:rPr lang="en-US" sz="4400" dirty="0" smtClean="0">
                <a:effectLst/>
              </a:rPr>
              <a:t>and deaths</a:t>
            </a:r>
            <a:r>
              <a:rPr lang="en-US" sz="4400" dirty="0">
                <a:effectLst/>
              </a:rPr>
              <a:t>, and rapidly increasing population of </a:t>
            </a:r>
            <a:r>
              <a:rPr lang="en-US" sz="4400" dirty="0" smtClean="0">
                <a:effectLst/>
              </a:rPr>
              <a:t>elderly persons </a:t>
            </a:r>
            <a:r>
              <a:rPr lang="en-US" sz="4400" dirty="0">
                <a:effectLst/>
              </a:rPr>
              <a:t>affect community health nursing planning </a:t>
            </a:r>
            <a:r>
              <a:rPr lang="en-US" sz="4400" dirty="0" smtClean="0">
                <a:effectLst/>
              </a:rPr>
              <a:t>and programming efforts.</a:t>
            </a:r>
          </a:p>
          <a:p>
            <a:pPr marL="0" indent="0" algn="l" rtl="0">
              <a:buNone/>
            </a:pPr>
            <a:endParaRPr lang="en-US" dirty="0">
              <a:effectLst/>
            </a:endParaRPr>
          </a:p>
          <a:p>
            <a:pPr marL="0" indent="0" algn="l" rtl="0">
              <a:buNone/>
            </a:pPr>
            <a:endParaRPr lang="en-US" altLang="ar-EG"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251521" y="549274"/>
            <a:ext cx="8446392" cy="6408117"/>
          </a:xfrm>
        </p:spPr>
        <p:txBody>
          <a:bodyPr/>
          <a:lstStyle/>
          <a:p>
            <a:pPr marL="0" indent="0" algn="l" rtl="0">
              <a:buNone/>
            </a:pPr>
            <a:endParaRPr lang="en-US" sz="2400" dirty="0">
              <a:effectLst/>
            </a:endParaRPr>
          </a:p>
          <a:p>
            <a:pPr marL="0" indent="0" algn="l" rtl="0">
              <a:buNone/>
            </a:pPr>
            <a:r>
              <a:rPr lang="en-US" sz="4000" b="1" dirty="0">
                <a:solidFill>
                  <a:schemeClr val="tx2">
                    <a:lumMod val="50000"/>
                  </a:schemeClr>
                </a:solidFill>
                <a:effectLst/>
              </a:rPr>
              <a:t>f. Economic </a:t>
            </a:r>
            <a:r>
              <a:rPr lang="en-US" sz="4000" b="1" dirty="0" smtClean="0">
                <a:solidFill>
                  <a:schemeClr val="tx2">
                    <a:lumMod val="50000"/>
                  </a:schemeClr>
                </a:solidFill>
                <a:effectLst/>
              </a:rPr>
              <a:t>forces</a:t>
            </a:r>
            <a:r>
              <a:rPr lang="en-US" sz="2800" b="1" dirty="0" smtClean="0">
                <a:effectLst/>
              </a:rPr>
              <a:t>.</a:t>
            </a:r>
            <a:endParaRPr lang="en-US" sz="2800" dirty="0">
              <a:effectLst/>
            </a:endParaRPr>
          </a:p>
          <a:p>
            <a:pPr marL="0" indent="0" algn="l" rtl="0">
              <a:buNone/>
            </a:pPr>
            <a:r>
              <a:rPr lang="en-US" dirty="0" smtClean="0">
                <a:effectLst/>
              </a:rPr>
              <a:t>Economic </a:t>
            </a:r>
            <a:r>
              <a:rPr lang="en-US" dirty="0">
                <a:effectLst/>
              </a:rPr>
              <a:t>forces like unemployment, increase </a:t>
            </a:r>
            <a:r>
              <a:rPr lang="en-US" dirty="0" smtClean="0">
                <a:effectLst/>
              </a:rPr>
              <a:t>health care </a:t>
            </a:r>
            <a:r>
              <a:rPr lang="en-US" dirty="0">
                <a:effectLst/>
              </a:rPr>
              <a:t>cost, limited access of health services, </a:t>
            </a:r>
            <a:r>
              <a:rPr lang="en-US" dirty="0" smtClean="0">
                <a:effectLst/>
              </a:rPr>
              <a:t>and changing </a:t>
            </a:r>
            <a:r>
              <a:rPr lang="en-US" dirty="0">
                <a:effectLst/>
              </a:rPr>
              <a:t>health care financing patterns </a:t>
            </a:r>
            <a:r>
              <a:rPr lang="en-US" dirty="0" smtClean="0">
                <a:effectLst/>
              </a:rPr>
              <a:t>affected community </a:t>
            </a:r>
            <a:r>
              <a:rPr lang="en-US" dirty="0">
                <a:effectLst/>
              </a:rPr>
              <a:t>nursing practices. In order to respond </a:t>
            </a:r>
            <a:r>
              <a:rPr lang="en-US" dirty="0" smtClean="0">
                <a:effectLst/>
              </a:rPr>
              <a:t>to these </a:t>
            </a:r>
            <a:r>
              <a:rPr lang="en-US" dirty="0">
                <a:effectLst/>
              </a:rPr>
              <a:t>forces community nursing has established new</a:t>
            </a:r>
          </a:p>
          <a:p>
            <a:pPr marL="0" indent="0" algn="l" rtl="0">
              <a:buNone/>
            </a:pPr>
            <a:r>
              <a:rPr lang="en-US" dirty="0">
                <a:effectLst/>
              </a:rPr>
              <a:t>programs and projects.</a:t>
            </a:r>
          </a:p>
          <a:p>
            <a:pPr algn="l">
              <a:buFontTx/>
              <a:buNone/>
            </a:pPr>
            <a:r>
              <a:rPr lang="en-US" altLang="ar-EG" dirty="0" smtClean="0">
                <a:solidFill>
                  <a:schemeClr val="hlink"/>
                </a:solidFill>
              </a:rPr>
              <a:t> </a:t>
            </a:r>
            <a:endParaRPr lang="en-US" altLang="ar-EG" dirty="0"/>
          </a:p>
        </p:txBody>
      </p:sp>
    </p:spTree>
    <p:extLst>
      <p:ext uri="{BB962C8B-B14F-4D97-AF65-F5344CB8AC3E}">
        <p14:creationId xmlns:p14="http://schemas.microsoft.com/office/powerpoint/2010/main" val="2988771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251520" y="404664"/>
            <a:ext cx="8712968" cy="6048672"/>
          </a:xfrm>
        </p:spPr>
        <p:txBody>
          <a:bodyPr/>
          <a:lstStyle/>
          <a:p>
            <a:pPr algn="l">
              <a:buNone/>
            </a:pPr>
            <a:r>
              <a:rPr lang="en-US" sz="3600" b="1" dirty="0">
                <a:solidFill>
                  <a:srgbClr val="FF0000"/>
                </a:solidFill>
                <a:effectLst/>
              </a:rPr>
              <a:t>Role and functions of the community health </a:t>
            </a:r>
            <a:r>
              <a:rPr lang="en-US" sz="3600" b="1" dirty="0" smtClean="0">
                <a:solidFill>
                  <a:srgbClr val="FF0000"/>
                </a:solidFill>
                <a:effectLst/>
              </a:rPr>
              <a:t>nurse</a:t>
            </a:r>
            <a:endParaRPr lang="en-US" sz="3600" dirty="0">
              <a:solidFill>
                <a:srgbClr val="FF0000"/>
              </a:solidFill>
            </a:endParaRPr>
          </a:p>
          <a:p>
            <a:pPr marL="0" indent="0" algn="l" rtl="0">
              <a:buNone/>
            </a:pPr>
            <a:r>
              <a:rPr lang="en-US" sz="3600" b="1" dirty="0" smtClean="0">
                <a:effectLst/>
              </a:rPr>
              <a:t>1-Clinician </a:t>
            </a:r>
            <a:r>
              <a:rPr lang="en-US" sz="3600" b="1" dirty="0">
                <a:effectLst/>
              </a:rPr>
              <a:t>role  (Caregiver) </a:t>
            </a:r>
            <a:endParaRPr lang="en-US" sz="3600" dirty="0">
              <a:effectLst/>
            </a:endParaRPr>
          </a:p>
          <a:p>
            <a:pPr marL="0" indent="0" algn="l">
              <a:buNone/>
            </a:pPr>
            <a:r>
              <a:rPr lang="en-US" sz="4000" dirty="0" smtClean="0">
                <a:effectLst/>
              </a:rPr>
              <a:t>2- </a:t>
            </a:r>
            <a:r>
              <a:rPr lang="en-US" sz="4000" b="1" dirty="0">
                <a:effectLst/>
              </a:rPr>
              <a:t>Health Educator </a:t>
            </a:r>
            <a:r>
              <a:rPr lang="en-US" sz="4000" b="1" dirty="0" smtClean="0">
                <a:effectLst/>
              </a:rPr>
              <a:t>role</a:t>
            </a:r>
            <a:endParaRPr lang="en-US" sz="4000" dirty="0">
              <a:effectLst/>
            </a:endParaRPr>
          </a:p>
          <a:p>
            <a:pPr marL="0" indent="0" algn="l">
              <a:buNone/>
            </a:pPr>
            <a:r>
              <a:rPr lang="en-US" sz="4000" dirty="0" smtClean="0">
                <a:effectLst/>
              </a:rPr>
              <a:t>3-</a:t>
            </a:r>
            <a:r>
              <a:rPr lang="en-US" sz="4000" b="1" dirty="0">
                <a:effectLst/>
              </a:rPr>
              <a:t>Advocate </a:t>
            </a:r>
            <a:r>
              <a:rPr lang="en-US" sz="4000" b="1" dirty="0" smtClean="0">
                <a:effectLst/>
              </a:rPr>
              <a:t>role</a:t>
            </a:r>
          </a:p>
          <a:p>
            <a:pPr marL="0" indent="0" algn="l">
              <a:buNone/>
            </a:pPr>
            <a:r>
              <a:rPr lang="en-US" sz="3600" b="1" dirty="0" smtClean="0">
                <a:effectLst/>
              </a:rPr>
              <a:t>4-</a:t>
            </a:r>
            <a:r>
              <a:rPr lang="en-US" sz="3600" b="1" dirty="0">
                <a:effectLst/>
              </a:rPr>
              <a:t>Case </a:t>
            </a:r>
            <a:r>
              <a:rPr lang="en-US" sz="3600" b="1" dirty="0" smtClean="0">
                <a:effectLst/>
              </a:rPr>
              <a:t>management</a:t>
            </a:r>
          </a:p>
          <a:p>
            <a:pPr marL="0" indent="0" algn="l">
              <a:buNone/>
            </a:pPr>
            <a:r>
              <a:rPr lang="en-US" sz="3600" b="1" dirty="0" smtClean="0">
                <a:effectLst/>
              </a:rPr>
              <a:t>5-</a:t>
            </a:r>
            <a:r>
              <a:rPr lang="en-US" sz="3600" b="1" dirty="0">
                <a:effectLst/>
              </a:rPr>
              <a:t>Manager </a:t>
            </a:r>
            <a:r>
              <a:rPr lang="en-US" sz="3600" b="1" dirty="0" smtClean="0">
                <a:effectLst/>
              </a:rPr>
              <a:t>role</a:t>
            </a:r>
          </a:p>
          <a:p>
            <a:pPr marL="0" indent="0" algn="l">
              <a:buNone/>
            </a:pPr>
            <a:r>
              <a:rPr lang="en-US" sz="3600" b="1" dirty="0" smtClean="0">
                <a:effectLst/>
              </a:rPr>
              <a:t>6- </a:t>
            </a:r>
            <a:r>
              <a:rPr lang="en-US" sz="3600" b="1" dirty="0">
                <a:effectLst/>
              </a:rPr>
              <a:t>Collaborator role</a:t>
            </a:r>
            <a:endParaRPr lang="en-US" sz="3600" dirty="0">
              <a:effectLst/>
            </a:endParaRPr>
          </a:p>
          <a:p>
            <a:pPr marL="0" indent="0" algn="l">
              <a:buNone/>
            </a:pPr>
            <a:r>
              <a:rPr lang="en-US" sz="3600" dirty="0" smtClean="0">
                <a:effectLst/>
              </a:rPr>
              <a:t>7-</a:t>
            </a:r>
            <a:r>
              <a:rPr lang="en-US" sz="3600" b="1" dirty="0">
                <a:effectLst/>
              </a:rPr>
              <a:t>Research </a:t>
            </a:r>
            <a:r>
              <a:rPr lang="en-US" sz="3600" b="1" dirty="0" smtClean="0">
                <a:effectLst/>
              </a:rPr>
              <a:t>role</a:t>
            </a:r>
            <a:endParaRPr lang="ar-SA" sz="3600" b="1" dirty="0" smtClean="0">
              <a:effectLst/>
            </a:endParaRPr>
          </a:p>
          <a:p>
            <a:pPr marL="0" indent="0" algn="l">
              <a:buNone/>
            </a:pPr>
            <a:endParaRPr lang="en-US" sz="2800" dirty="0">
              <a:effectLst/>
            </a:endParaRPr>
          </a:p>
          <a:p>
            <a:pPr marL="0" indent="0" algn="l">
              <a:buNone/>
            </a:pPr>
            <a:r>
              <a:rPr lang="en-US" sz="2800" dirty="0" smtClean="0">
                <a:effectLst/>
              </a:rPr>
              <a:t> </a:t>
            </a:r>
            <a:endParaRPr lang="en-US" sz="2800" dirty="0">
              <a:effectLst/>
            </a:endParaRPr>
          </a:p>
          <a:p>
            <a:pPr marL="0" indent="0" algn="l">
              <a:buNone/>
            </a:pPr>
            <a:endParaRPr lang="en-US" sz="2800" dirty="0">
              <a:effectLst/>
            </a:endParaRPr>
          </a:p>
          <a:p>
            <a:pPr marL="0" indent="0" algn="l">
              <a:buNone/>
            </a:pPr>
            <a:endParaRPr lang="en-US" dirty="0" smtClean="0">
              <a:effectLst/>
            </a:endParaRPr>
          </a:p>
          <a:p>
            <a:pPr marL="0" indent="0" algn="l">
              <a:buNone/>
            </a:pPr>
            <a:r>
              <a:rPr lang="en-US" altLang="ar-EG" dirty="0" smtClean="0">
                <a:effectLst/>
              </a:rPr>
              <a:t> </a:t>
            </a:r>
            <a:r>
              <a:rPr lang="en-US" altLang="ar-EG" dirty="0" smtClean="0"/>
              <a:t> </a:t>
            </a:r>
            <a:endParaRPr lang="en-US" altLang="ar-EG"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179512" y="0"/>
            <a:ext cx="8784976" cy="6669359"/>
          </a:xfrm>
        </p:spPr>
        <p:txBody>
          <a:bodyPr/>
          <a:lstStyle/>
          <a:p>
            <a:pPr algn="l">
              <a:buFontTx/>
              <a:buNone/>
            </a:pPr>
            <a:r>
              <a:rPr lang="en-US" sz="4000" dirty="0" smtClean="0">
                <a:solidFill>
                  <a:srgbClr val="FF0000"/>
                </a:solidFill>
                <a:effectLst/>
              </a:rPr>
              <a:t>Settings </a:t>
            </a:r>
            <a:r>
              <a:rPr lang="en-US" sz="4000" dirty="0">
                <a:solidFill>
                  <a:srgbClr val="FF0000"/>
                </a:solidFill>
                <a:effectLst/>
              </a:rPr>
              <a:t>for Community health Nursing </a:t>
            </a:r>
            <a:r>
              <a:rPr lang="en-US" sz="4000" dirty="0" smtClean="0">
                <a:solidFill>
                  <a:srgbClr val="FF0000"/>
                </a:solidFill>
                <a:effectLst/>
              </a:rPr>
              <a:t>Practice:</a:t>
            </a:r>
          </a:p>
          <a:p>
            <a:pPr marL="0" indent="0" algn="l">
              <a:buNone/>
            </a:pPr>
            <a:r>
              <a:rPr lang="en-US" sz="2800" b="1" dirty="0">
                <a:effectLst/>
              </a:rPr>
              <a:t>These various settings are:</a:t>
            </a:r>
          </a:p>
          <a:p>
            <a:pPr marL="0" lvl="0" indent="0" algn="l">
              <a:buNone/>
            </a:pPr>
            <a:r>
              <a:rPr lang="en-US" sz="2800" b="1" dirty="0" smtClean="0">
                <a:effectLst/>
              </a:rPr>
              <a:t>- Homes </a:t>
            </a:r>
            <a:r>
              <a:rPr lang="en-US" sz="2800" b="1" dirty="0">
                <a:effectLst/>
              </a:rPr>
              <a:t>(residential house</a:t>
            </a:r>
            <a:r>
              <a:rPr lang="en-US" sz="2800" b="1" dirty="0" smtClean="0">
                <a:effectLst/>
              </a:rPr>
              <a:t>)</a:t>
            </a:r>
            <a:endParaRPr lang="en-US" sz="2800" b="1" dirty="0">
              <a:effectLst/>
            </a:endParaRPr>
          </a:p>
          <a:p>
            <a:pPr marL="0" lvl="0" indent="0" algn="l">
              <a:buNone/>
            </a:pPr>
            <a:r>
              <a:rPr lang="en-US" sz="2800" b="1" dirty="0" smtClean="0">
                <a:effectLst/>
              </a:rPr>
              <a:t>- Health centers</a:t>
            </a:r>
            <a:endParaRPr lang="en-US" sz="2800" b="1" dirty="0">
              <a:effectLst/>
            </a:endParaRPr>
          </a:p>
          <a:p>
            <a:pPr marL="0" lvl="0" indent="0" algn="l">
              <a:buNone/>
            </a:pPr>
            <a:r>
              <a:rPr lang="en-US" sz="2800" b="1" dirty="0" smtClean="0">
                <a:effectLst/>
              </a:rPr>
              <a:t>- Schools</a:t>
            </a:r>
            <a:endParaRPr lang="en-US" sz="2800" b="1" dirty="0">
              <a:effectLst/>
            </a:endParaRPr>
          </a:p>
          <a:p>
            <a:pPr marL="0" lvl="0" indent="0" algn="l">
              <a:buNone/>
            </a:pPr>
            <a:r>
              <a:rPr lang="en-US" sz="2800" b="1" dirty="0" smtClean="0">
                <a:effectLst/>
              </a:rPr>
              <a:t>- Occupational </a:t>
            </a:r>
            <a:r>
              <a:rPr lang="en-US" sz="2800" b="1" dirty="0">
                <a:effectLst/>
              </a:rPr>
              <a:t>health settings</a:t>
            </a:r>
          </a:p>
          <a:p>
            <a:pPr marL="0" lvl="0" indent="0" algn="l">
              <a:buNone/>
            </a:pPr>
            <a:r>
              <a:rPr lang="en-US" sz="2800" b="1" dirty="0" smtClean="0">
                <a:effectLst/>
              </a:rPr>
              <a:t>- Residential </a:t>
            </a:r>
            <a:r>
              <a:rPr lang="en-US" sz="2800" b="1" dirty="0">
                <a:effectLst/>
              </a:rPr>
              <a:t>institutions</a:t>
            </a:r>
          </a:p>
          <a:p>
            <a:pPr marL="0" lvl="0" indent="0" algn="l">
              <a:buNone/>
            </a:pPr>
            <a:r>
              <a:rPr lang="en-US" sz="2800" b="1" dirty="0" smtClean="0">
                <a:effectLst/>
              </a:rPr>
              <a:t>- Geriatric homes</a:t>
            </a:r>
            <a:endParaRPr lang="en-US" sz="2800" b="1" dirty="0">
              <a:effectLst/>
            </a:endParaRPr>
          </a:p>
          <a:p>
            <a:pPr marL="0" lvl="0" indent="0" algn="l">
              <a:buNone/>
            </a:pPr>
            <a:r>
              <a:rPr lang="en-US" sz="2800" b="1" dirty="0" smtClean="0">
                <a:effectLst/>
              </a:rPr>
              <a:t>- Mother </a:t>
            </a:r>
            <a:r>
              <a:rPr lang="en-US" sz="2800" b="1" dirty="0">
                <a:effectLst/>
              </a:rPr>
              <a:t>and child health center (MCH center)</a:t>
            </a:r>
            <a:endParaRPr lang="en-US" b="1" dirty="0">
              <a:effectLst/>
            </a:endParaRPr>
          </a:p>
          <a:p>
            <a:pPr marL="0" lvl="0" indent="0" algn="l">
              <a:buNone/>
            </a:pPr>
            <a:r>
              <a:rPr lang="en-US" b="1" dirty="0">
                <a:effectLst/>
              </a:rPr>
              <a:t> </a:t>
            </a:r>
            <a:r>
              <a:rPr lang="en-US" b="1" dirty="0" smtClean="0">
                <a:effectLst/>
              </a:rPr>
              <a:t>- </a:t>
            </a:r>
            <a:r>
              <a:rPr lang="en-US" sz="2800" b="1" dirty="0" smtClean="0">
                <a:effectLst/>
              </a:rPr>
              <a:t>Community </a:t>
            </a:r>
            <a:r>
              <a:rPr lang="en-US" sz="2800" b="1" dirty="0">
                <a:effectLst/>
              </a:rPr>
              <a:t>at large</a:t>
            </a:r>
          </a:p>
          <a:p>
            <a:pPr marL="0" indent="0" algn="l">
              <a:buNone/>
            </a:pPr>
            <a:r>
              <a:rPr lang="ar-SA" sz="3600" dirty="0">
                <a:effectLst/>
              </a:rPr>
              <a:t> </a:t>
            </a:r>
            <a:endParaRPr lang="en-US" sz="3600" dirty="0">
              <a:effectLst/>
            </a:endParaRPr>
          </a:p>
          <a:p>
            <a:pPr algn="l">
              <a:buFontTx/>
              <a:buNone/>
            </a:pPr>
            <a:endParaRPr lang="en-US" altLang="ar-EG"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395288" y="764704"/>
            <a:ext cx="8280400" cy="4896321"/>
          </a:xfrm>
        </p:spPr>
        <p:txBody>
          <a:bodyPr/>
          <a:lstStyle/>
          <a:p>
            <a:pPr algn="l">
              <a:lnSpc>
                <a:spcPct val="90000"/>
              </a:lnSpc>
            </a:pPr>
            <a:r>
              <a:rPr lang="en-US" sz="4000" b="1" dirty="0">
                <a:solidFill>
                  <a:schemeClr val="accent1"/>
                </a:solidFill>
                <a:effectLst/>
              </a:rPr>
              <a:t>Introduction</a:t>
            </a:r>
            <a:r>
              <a:rPr lang="en-US" b="1" dirty="0">
                <a:solidFill>
                  <a:schemeClr val="accent1"/>
                </a:solidFill>
                <a:effectLst/>
              </a:rPr>
              <a:t> </a:t>
            </a:r>
            <a:endParaRPr lang="en-US" dirty="0" smtClean="0">
              <a:solidFill>
                <a:schemeClr val="accent1"/>
              </a:solidFill>
              <a:effectLst/>
            </a:endParaRPr>
          </a:p>
          <a:p>
            <a:pPr algn="l">
              <a:lnSpc>
                <a:spcPct val="90000"/>
              </a:lnSpc>
            </a:pPr>
            <a:r>
              <a:rPr lang="en-US" sz="4400" dirty="0" smtClean="0">
                <a:effectLst/>
              </a:rPr>
              <a:t>A </a:t>
            </a:r>
            <a:r>
              <a:rPr lang="en-US" sz="4400" dirty="0">
                <a:effectLst/>
              </a:rPr>
              <a:t>community is a group of people in </a:t>
            </a:r>
            <a:r>
              <a:rPr lang="en-US" sz="4400" dirty="0" smtClean="0">
                <a:effectLst/>
              </a:rPr>
              <a:t>defined geographical </a:t>
            </a:r>
            <a:r>
              <a:rPr lang="en-US" sz="4400" dirty="0">
                <a:effectLst/>
              </a:rPr>
              <a:t>area with common goal and </a:t>
            </a:r>
            <a:r>
              <a:rPr lang="en-US" sz="4400" dirty="0" smtClean="0">
                <a:effectLst/>
              </a:rPr>
              <a:t>objective and </a:t>
            </a:r>
            <a:r>
              <a:rPr lang="en-US" sz="4400" dirty="0">
                <a:effectLst/>
              </a:rPr>
              <a:t>the potential for interacting with one another</a:t>
            </a:r>
          </a:p>
          <a:p>
            <a:pPr algn="l">
              <a:lnSpc>
                <a:spcPct val="90000"/>
              </a:lnSpc>
            </a:pPr>
            <a:endParaRPr lang="en-US" altLang="ar-EG" dirty="0"/>
          </a:p>
        </p:txBody>
      </p:sp>
    </p:spTree>
    <p:extLst>
      <p:ext uri="{BB962C8B-B14F-4D97-AF65-F5344CB8AC3E}">
        <p14:creationId xmlns:p14="http://schemas.microsoft.com/office/powerpoint/2010/main" val="1193257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4000" dirty="0">
                <a:solidFill>
                  <a:schemeClr val="accent1"/>
                </a:solidFill>
              </a:rPr>
              <a:t>Historical Development of CH </a:t>
            </a:r>
            <a:r>
              <a:rPr lang="en-US" sz="4000" dirty="0" smtClean="0">
                <a:solidFill>
                  <a:schemeClr val="accent1"/>
                </a:solidFill>
              </a:rPr>
              <a:t>Ng</a:t>
            </a:r>
            <a:endParaRPr lang="ar-EG" sz="4000" dirty="0">
              <a:solidFill>
                <a:schemeClr val="accent1"/>
              </a:solidFill>
            </a:endParaRPr>
          </a:p>
        </p:txBody>
      </p:sp>
      <p:sp>
        <p:nvSpPr>
          <p:cNvPr id="3" name="مستطيل 2"/>
          <p:cNvSpPr/>
          <p:nvPr/>
        </p:nvSpPr>
        <p:spPr>
          <a:xfrm>
            <a:off x="179512" y="1417639"/>
            <a:ext cx="8640960" cy="6155531"/>
          </a:xfrm>
          <a:prstGeom prst="rect">
            <a:avLst/>
          </a:prstGeom>
        </p:spPr>
        <p:txBody>
          <a:bodyPr wrap="square">
            <a:spAutoFit/>
          </a:bodyPr>
          <a:lstStyle/>
          <a:p>
            <a:r>
              <a:rPr lang="en-US" sz="3600" dirty="0"/>
              <a:t>Historically, the specialty of </a:t>
            </a:r>
            <a:r>
              <a:rPr lang="en-US" sz="3600" dirty="0" smtClean="0"/>
              <a:t>CH Ng </a:t>
            </a:r>
            <a:r>
              <a:rPr lang="en-US" sz="3600" dirty="0"/>
              <a:t>developed through 3 stages: </a:t>
            </a:r>
            <a:endParaRPr lang="en-US" sz="3600" dirty="0" smtClean="0"/>
          </a:p>
          <a:p>
            <a:pPr marL="76200" marR="166370" indent="179705">
              <a:lnSpc>
                <a:spcPct val="115000"/>
              </a:lnSpc>
              <a:spcBef>
                <a:spcPts val="275"/>
              </a:spcBef>
              <a:spcAft>
                <a:spcPts val="0"/>
              </a:spcAft>
            </a:pPr>
            <a:r>
              <a:rPr lang="en-US" sz="3600" b="1" dirty="0">
                <a:solidFill>
                  <a:schemeClr val="tx2">
                    <a:lumMod val="75000"/>
                  </a:schemeClr>
                </a:solidFill>
                <a:latin typeface="Arial" panose="020B0604020202020204" pitchFamily="34" charset="0"/>
                <a:ea typeface="Arial" panose="020B0604020202020204" pitchFamily="34" charset="0"/>
              </a:rPr>
              <a:t>1</a:t>
            </a:r>
            <a:r>
              <a:rPr lang="en-US" sz="4000" b="1" dirty="0">
                <a:solidFill>
                  <a:schemeClr val="tx2">
                    <a:lumMod val="75000"/>
                  </a:schemeClr>
                </a:solidFill>
                <a:latin typeface="Arial" panose="020B0604020202020204" pitchFamily="34" charset="0"/>
                <a:ea typeface="Arial" panose="020B0604020202020204" pitchFamily="34" charset="0"/>
              </a:rPr>
              <a:t>. The district nursing stage </a:t>
            </a:r>
            <a:endParaRPr lang="en-US" sz="4000" dirty="0">
              <a:solidFill>
                <a:schemeClr val="tx2">
                  <a:lumMod val="75000"/>
                </a:schemeClr>
              </a:solidFill>
              <a:latin typeface="Arial" panose="020B0604020202020204" pitchFamily="34" charset="0"/>
              <a:ea typeface="Arial" panose="020B0604020202020204" pitchFamily="34" charset="0"/>
            </a:endParaRPr>
          </a:p>
          <a:p>
            <a:pPr marL="76200" marR="103505" indent="179705">
              <a:lnSpc>
                <a:spcPct val="115000"/>
              </a:lnSpc>
              <a:spcBef>
                <a:spcPts val="275"/>
              </a:spcBef>
              <a:spcAft>
                <a:spcPts val="0"/>
              </a:spcAft>
            </a:pPr>
            <a:r>
              <a:rPr lang="en-US" sz="3600" dirty="0">
                <a:latin typeface="Arial" panose="020B0604020202020204" pitchFamily="34" charset="0"/>
                <a:ea typeface="Arial" panose="020B0604020202020204" pitchFamily="34" charset="0"/>
              </a:rPr>
              <a:t>This began in 1860 with voluntary home nursing care for the poor. Sometimes called “health nurses”. These specialties treated the sick and taught wholesome living to patients. </a:t>
            </a:r>
          </a:p>
          <a:p>
            <a:endParaRPr lang="en-US" sz="2800" dirty="0" smtClean="0"/>
          </a:p>
          <a:p>
            <a:endParaRPr lang="ar-EG" dirty="0"/>
          </a:p>
        </p:txBody>
      </p:sp>
    </p:spTree>
    <p:extLst>
      <p:ext uri="{BB962C8B-B14F-4D97-AF65-F5344CB8AC3E}">
        <p14:creationId xmlns:p14="http://schemas.microsoft.com/office/powerpoint/2010/main" val="731756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4000" dirty="0">
                <a:solidFill>
                  <a:schemeClr val="accent1"/>
                </a:solidFill>
              </a:rPr>
              <a:t>Historical Development of CH </a:t>
            </a:r>
            <a:r>
              <a:rPr lang="en-US" sz="4000" dirty="0" smtClean="0">
                <a:solidFill>
                  <a:schemeClr val="accent1"/>
                </a:solidFill>
              </a:rPr>
              <a:t>Ng</a:t>
            </a:r>
            <a:endParaRPr lang="ar-EG" sz="4000" dirty="0">
              <a:solidFill>
                <a:schemeClr val="accent1"/>
              </a:solidFill>
            </a:endParaRPr>
          </a:p>
        </p:txBody>
      </p:sp>
      <p:sp>
        <p:nvSpPr>
          <p:cNvPr id="3" name="مستطيل 2"/>
          <p:cNvSpPr/>
          <p:nvPr/>
        </p:nvSpPr>
        <p:spPr>
          <a:xfrm>
            <a:off x="179512" y="1417639"/>
            <a:ext cx="8964488" cy="6109365"/>
          </a:xfrm>
          <a:prstGeom prst="rect">
            <a:avLst/>
          </a:prstGeom>
        </p:spPr>
        <p:txBody>
          <a:bodyPr wrap="square">
            <a:spAutoFit/>
          </a:bodyPr>
          <a:lstStyle/>
          <a:p>
            <a:pPr marL="76200" marR="166370" indent="179705">
              <a:lnSpc>
                <a:spcPct val="115000"/>
              </a:lnSpc>
              <a:spcBef>
                <a:spcPts val="275"/>
              </a:spcBef>
              <a:spcAft>
                <a:spcPts val="0"/>
              </a:spcAft>
            </a:pPr>
            <a:r>
              <a:rPr lang="en-US" b="1" dirty="0">
                <a:solidFill>
                  <a:schemeClr val="tx2">
                    <a:lumMod val="75000"/>
                  </a:schemeClr>
                </a:solidFill>
                <a:latin typeface="Arial" panose="020B0604020202020204" pitchFamily="34" charset="0"/>
                <a:ea typeface="Arial" panose="020B0604020202020204" pitchFamily="34" charset="0"/>
              </a:rPr>
              <a:t>2. </a:t>
            </a:r>
            <a:r>
              <a:rPr lang="en-US" sz="4000" b="1" dirty="0">
                <a:solidFill>
                  <a:schemeClr val="tx2">
                    <a:lumMod val="75000"/>
                  </a:schemeClr>
                </a:solidFill>
                <a:latin typeface="Arial" panose="020B0604020202020204" pitchFamily="34" charset="0"/>
                <a:ea typeface="Arial" panose="020B0604020202020204" pitchFamily="34" charset="0"/>
              </a:rPr>
              <a:t>The public health nursing stage </a:t>
            </a:r>
            <a:endParaRPr lang="en-US" dirty="0">
              <a:solidFill>
                <a:schemeClr val="tx2">
                  <a:lumMod val="75000"/>
                </a:schemeClr>
              </a:solidFill>
              <a:latin typeface="Arial" panose="020B0604020202020204" pitchFamily="34" charset="0"/>
              <a:ea typeface="Arial" panose="020B0604020202020204" pitchFamily="34" charset="0"/>
            </a:endParaRPr>
          </a:p>
          <a:p>
            <a:pPr marL="76200" marR="166370" indent="179705">
              <a:lnSpc>
                <a:spcPct val="115000"/>
              </a:lnSpc>
              <a:spcBef>
                <a:spcPts val="275"/>
              </a:spcBef>
              <a:spcAft>
                <a:spcPts val="0"/>
              </a:spcAft>
            </a:pPr>
            <a:r>
              <a:rPr lang="en-US" sz="4000" dirty="0">
                <a:latin typeface="Arial" panose="020B0604020202020204" pitchFamily="34" charset="0"/>
                <a:ea typeface="Arial" panose="020B0604020202020204" pitchFamily="34" charset="0"/>
              </a:rPr>
              <a:t>This began in 1900 and lasted until about 1970. It was characterized by a consciousness of the general public and their health. The family became the primary unit of care. </a:t>
            </a:r>
          </a:p>
          <a:p>
            <a:pPr marL="76200" marR="166370" indent="179705">
              <a:lnSpc>
                <a:spcPct val="115000"/>
              </a:lnSpc>
              <a:spcBef>
                <a:spcPts val="275"/>
              </a:spcBef>
              <a:spcAft>
                <a:spcPts val="0"/>
              </a:spcAft>
            </a:pPr>
            <a:r>
              <a:rPr lang="en-US" sz="4000" dirty="0" smtClean="0">
                <a:latin typeface="Arial" panose="020B0604020202020204" pitchFamily="34" charset="0"/>
                <a:ea typeface="Arial" panose="020B0604020202020204" pitchFamily="34" charset="0"/>
              </a:rPr>
              <a:t> </a:t>
            </a:r>
            <a:endParaRPr lang="en-US" sz="4000" dirty="0">
              <a:latin typeface="Arial" panose="020B0604020202020204" pitchFamily="34" charset="0"/>
              <a:ea typeface="Arial" panose="020B0604020202020204" pitchFamily="34" charset="0"/>
            </a:endParaRPr>
          </a:p>
          <a:p>
            <a:endParaRPr lang="en-US" dirty="0" smtClean="0"/>
          </a:p>
          <a:p>
            <a:endParaRPr lang="ar-EG" dirty="0"/>
          </a:p>
        </p:txBody>
      </p:sp>
    </p:spTree>
    <p:extLst>
      <p:ext uri="{BB962C8B-B14F-4D97-AF65-F5344CB8AC3E}">
        <p14:creationId xmlns:p14="http://schemas.microsoft.com/office/powerpoint/2010/main" val="457992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4000" dirty="0">
                <a:solidFill>
                  <a:schemeClr val="accent1"/>
                </a:solidFill>
              </a:rPr>
              <a:t>Historical Development of CH </a:t>
            </a:r>
            <a:r>
              <a:rPr lang="en-US" sz="4000" dirty="0" smtClean="0">
                <a:solidFill>
                  <a:schemeClr val="accent1"/>
                </a:solidFill>
              </a:rPr>
              <a:t>Ng</a:t>
            </a:r>
            <a:endParaRPr lang="ar-EG" sz="4000" dirty="0">
              <a:solidFill>
                <a:schemeClr val="accent1"/>
              </a:solidFill>
            </a:endParaRPr>
          </a:p>
        </p:txBody>
      </p:sp>
      <p:sp>
        <p:nvSpPr>
          <p:cNvPr id="3" name="مستطيل 2"/>
          <p:cNvSpPr/>
          <p:nvPr/>
        </p:nvSpPr>
        <p:spPr>
          <a:xfrm>
            <a:off x="179512" y="1417639"/>
            <a:ext cx="8640960" cy="1077218"/>
          </a:xfrm>
          <a:prstGeom prst="rect">
            <a:avLst/>
          </a:prstGeom>
        </p:spPr>
        <p:txBody>
          <a:bodyPr wrap="square">
            <a:spAutoFit/>
          </a:bodyPr>
          <a:lstStyle/>
          <a:p>
            <a:endParaRPr lang="en-US" dirty="0" smtClean="0"/>
          </a:p>
          <a:p>
            <a:endParaRPr lang="ar-EG" dirty="0"/>
          </a:p>
        </p:txBody>
      </p:sp>
      <p:sp>
        <p:nvSpPr>
          <p:cNvPr id="4" name="مستطيل 3"/>
          <p:cNvSpPr/>
          <p:nvPr/>
        </p:nvSpPr>
        <p:spPr>
          <a:xfrm>
            <a:off x="179512" y="1700808"/>
            <a:ext cx="8640960" cy="5015219"/>
          </a:xfrm>
          <a:prstGeom prst="rect">
            <a:avLst/>
          </a:prstGeom>
        </p:spPr>
        <p:txBody>
          <a:bodyPr wrap="square">
            <a:spAutoFit/>
          </a:bodyPr>
          <a:lstStyle/>
          <a:p>
            <a:pPr marL="76200" marR="166370" lvl="0" indent="179705">
              <a:lnSpc>
                <a:spcPct val="115000"/>
              </a:lnSpc>
              <a:spcBef>
                <a:spcPts val="275"/>
              </a:spcBef>
              <a:spcAft>
                <a:spcPts val="0"/>
              </a:spcAft>
            </a:pPr>
            <a:r>
              <a:rPr lang="en-US" b="1" dirty="0">
                <a:solidFill>
                  <a:srgbClr val="FFFFFF"/>
                </a:solidFill>
                <a:latin typeface="Arial" panose="020B0604020202020204" pitchFamily="34" charset="0"/>
                <a:ea typeface="Arial" panose="020B0604020202020204" pitchFamily="34" charset="0"/>
              </a:rPr>
              <a:t>3. </a:t>
            </a:r>
            <a:r>
              <a:rPr lang="en-US" sz="4000" b="1" dirty="0">
                <a:solidFill>
                  <a:schemeClr val="tx2">
                    <a:lumMod val="75000"/>
                  </a:schemeClr>
                </a:solidFill>
                <a:latin typeface="Arial" panose="020B0604020202020204" pitchFamily="34" charset="0"/>
                <a:ea typeface="Arial" panose="020B0604020202020204" pitchFamily="34" charset="0"/>
              </a:rPr>
              <a:t>The community health nursing stage </a:t>
            </a:r>
            <a:endParaRPr lang="en-US" sz="4000" b="1" dirty="0" smtClean="0">
              <a:solidFill>
                <a:schemeClr val="tx2">
                  <a:lumMod val="75000"/>
                </a:schemeClr>
              </a:solidFill>
              <a:latin typeface="Arial" panose="020B0604020202020204" pitchFamily="34" charset="0"/>
              <a:ea typeface="Arial" panose="020B0604020202020204" pitchFamily="34" charset="0"/>
            </a:endParaRPr>
          </a:p>
          <a:p>
            <a:pPr marL="76200" marR="166370" lvl="0" indent="179705">
              <a:lnSpc>
                <a:spcPct val="115000"/>
              </a:lnSpc>
              <a:spcBef>
                <a:spcPts val="275"/>
              </a:spcBef>
              <a:spcAft>
                <a:spcPts val="0"/>
              </a:spcAft>
            </a:pPr>
            <a:r>
              <a:rPr lang="en-US" dirty="0">
                <a:latin typeface="Arial" panose="020B0604020202020204" pitchFamily="34" charset="0"/>
                <a:ea typeface="Arial" panose="020B0604020202020204" pitchFamily="34" charset="0"/>
              </a:rPr>
              <a:t>This began around 1970 and has continued to the present. Nursing schools began to require courses in public health for all baccalaureate graduates. </a:t>
            </a:r>
            <a:r>
              <a:rPr lang="en-US" dirty="0" smtClean="0">
                <a:latin typeface="Arial" panose="020B0604020202020204" pitchFamily="34" charset="0"/>
                <a:ea typeface="Arial" panose="020B0604020202020204" pitchFamily="34" charset="0"/>
              </a:rPr>
              <a:t>This stage made it clear that community nursing involved more than merely working in the community</a:t>
            </a:r>
            <a:r>
              <a:rPr lang="en-US" sz="3600" dirty="0" smtClean="0">
                <a:latin typeface="Arial" panose="020B0604020202020204" pitchFamily="34" charset="0"/>
                <a:ea typeface="Arial" panose="020B0604020202020204" pitchFamily="34" charset="0"/>
              </a:rPr>
              <a:t>.</a:t>
            </a:r>
            <a:endParaRPr lang="en-US" sz="3600" dirty="0">
              <a:solidFill>
                <a:schemeClr val="tx2">
                  <a:lumMod val="75000"/>
                </a:schemeClr>
              </a:soli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57637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260649"/>
            <a:ext cx="7886700" cy="1224136"/>
          </a:xfrm>
        </p:spPr>
        <p:txBody>
          <a:bodyPr/>
          <a:lstStyle/>
          <a:p>
            <a:r>
              <a:rPr lang="en-US" dirty="0">
                <a:solidFill>
                  <a:schemeClr val="accent1"/>
                </a:solidFill>
              </a:rPr>
              <a:t>Community health</a:t>
            </a:r>
            <a:endParaRPr lang="ar-EG" dirty="0">
              <a:solidFill>
                <a:schemeClr val="accent1"/>
              </a:solidFill>
            </a:endParaRPr>
          </a:p>
        </p:txBody>
      </p:sp>
      <p:sp>
        <p:nvSpPr>
          <p:cNvPr id="3" name="عنصر نائب للنص 2"/>
          <p:cNvSpPr>
            <a:spLocks noGrp="1"/>
          </p:cNvSpPr>
          <p:nvPr>
            <p:ph type="body" idx="1"/>
          </p:nvPr>
        </p:nvSpPr>
        <p:spPr>
          <a:xfrm>
            <a:off x="179512" y="1844824"/>
            <a:ext cx="8964488" cy="4244827"/>
          </a:xfrm>
        </p:spPr>
        <p:txBody>
          <a:bodyPr/>
          <a:lstStyle/>
          <a:p>
            <a:pPr algn="l"/>
            <a:r>
              <a:rPr lang="en-US" sz="4000" dirty="0">
                <a:effectLst/>
                <a:latin typeface="Arial" panose="020B0604020202020204" pitchFamily="34" charset="0"/>
                <a:ea typeface="Arial" panose="020B0604020202020204" pitchFamily="34" charset="0"/>
              </a:rPr>
              <a:t>Includes the state of health of the member of the community, the problems effecting their health and the health care provided for the </a:t>
            </a:r>
            <a:r>
              <a:rPr lang="en-US" sz="4000" dirty="0" smtClean="0">
                <a:effectLst/>
                <a:latin typeface="Arial" panose="020B0604020202020204" pitchFamily="34" charset="0"/>
                <a:ea typeface="Arial" panose="020B0604020202020204" pitchFamily="34" charset="0"/>
              </a:rPr>
              <a:t>community</a:t>
            </a:r>
            <a:endParaRPr lang="ar-EG" sz="4000" dirty="0"/>
          </a:p>
        </p:txBody>
      </p:sp>
    </p:spTree>
    <p:extLst>
      <p:ext uri="{BB962C8B-B14F-4D97-AF65-F5344CB8AC3E}">
        <p14:creationId xmlns:p14="http://schemas.microsoft.com/office/powerpoint/2010/main" val="4196524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79388" y="476673"/>
            <a:ext cx="8964612" cy="5832648"/>
          </a:xfrm>
        </p:spPr>
        <p:txBody>
          <a:bodyPr/>
          <a:lstStyle/>
          <a:p>
            <a:pPr algn="l">
              <a:buNone/>
            </a:pPr>
            <a:r>
              <a:rPr lang="en-US" sz="3600" b="1" dirty="0">
                <a:solidFill>
                  <a:schemeClr val="accent1"/>
                </a:solidFill>
                <a:effectLst/>
              </a:rPr>
              <a:t>Elements of Community health Practice</a:t>
            </a:r>
            <a:endParaRPr lang="en-US" sz="3600" dirty="0">
              <a:solidFill>
                <a:schemeClr val="accent1"/>
              </a:solidFill>
              <a:effectLst/>
            </a:endParaRPr>
          </a:p>
          <a:p>
            <a:pPr lvl="0" algn="l">
              <a:buNone/>
            </a:pPr>
            <a:r>
              <a:rPr lang="en-US" b="1" dirty="0" smtClean="0">
                <a:effectLst/>
              </a:rPr>
              <a:t> </a:t>
            </a:r>
            <a:r>
              <a:rPr lang="en-US" sz="3600" b="1" dirty="0" smtClean="0">
                <a:effectLst/>
              </a:rPr>
              <a:t>1- Promotion </a:t>
            </a:r>
            <a:r>
              <a:rPr lang="en-US" sz="3600" b="1" dirty="0">
                <a:effectLst/>
              </a:rPr>
              <a:t>of </a:t>
            </a:r>
            <a:r>
              <a:rPr lang="en-US" sz="3600" b="1" dirty="0" smtClean="0">
                <a:effectLst/>
              </a:rPr>
              <a:t>health</a:t>
            </a:r>
            <a:endParaRPr lang="en-US" sz="3600" dirty="0" smtClean="0">
              <a:effectLst/>
            </a:endParaRPr>
          </a:p>
          <a:p>
            <a:pPr lvl="0" algn="l">
              <a:buNone/>
            </a:pPr>
            <a:r>
              <a:rPr lang="en-US" sz="3600" b="1" dirty="0" smtClean="0">
                <a:effectLst/>
              </a:rPr>
              <a:t>2-Prevention </a:t>
            </a:r>
            <a:r>
              <a:rPr lang="en-US" sz="3600" b="1" dirty="0">
                <a:effectLst/>
              </a:rPr>
              <a:t>of health problems </a:t>
            </a:r>
            <a:endParaRPr lang="en-US" sz="3600" b="1" dirty="0" smtClean="0">
              <a:effectLst/>
            </a:endParaRPr>
          </a:p>
          <a:p>
            <a:pPr lvl="0" algn="l">
              <a:buNone/>
            </a:pPr>
            <a:r>
              <a:rPr lang="en-US" sz="3600" dirty="0" smtClean="0">
                <a:effectLst/>
              </a:rPr>
              <a:t>3-</a:t>
            </a:r>
            <a:r>
              <a:rPr lang="en-US" sz="3600" b="1" dirty="0" smtClean="0">
                <a:effectLst/>
              </a:rPr>
              <a:t>Treatment </a:t>
            </a:r>
            <a:r>
              <a:rPr lang="en-US" sz="3600" b="1" dirty="0">
                <a:effectLst/>
              </a:rPr>
              <a:t>of </a:t>
            </a:r>
            <a:r>
              <a:rPr lang="en-US" sz="3600" b="1" dirty="0" smtClean="0">
                <a:effectLst/>
              </a:rPr>
              <a:t>disorders</a:t>
            </a:r>
          </a:p>
          <a:p>
            <a:pPr algn="l">
              <a:buNone/>
            </a:pPr>
            <a:r>
              <a:rPr lang="en-US" sz="3600" b="1" dirty="0" smtClean="0">
                <a:effectLst/>
              </a:rPr>
              <a:t>4- Rehabilitation</a:t>
            </a:r>
            <a:endParaRPr lang="en-US" sz="3600" dirty="0" smtClean="0">
              <a:effectLst/>
            </a:endParaRPr>
          </a:p>
          <a:p>
            <a:pPr algn="l">
              <a:buNone/>
            </a:pPr>
            <a:r>
              <a:rPr lang="en-US" sz="3600" b="1" dirty="0" smtClean="0">
                <a:effectLst/>
              </a:rPr>
              <a:t> 5- Evaluation</a:t>
            </a:r>
          </a:p>
          <a:p>
            <a:pPr lvl="0" algn="l">
              <a:buNone/>
            </a:pPr>
            <a:r>
              <a:rPr lang="en-US" sz="3600" b="1" dirty="0" smtClean="0">
                <a:effectLst/>
              </a:rPr>
              <a:t> 6- Research</a:t>
            </a:r>
            <a:endParaRPr lang="en-US" sz="3600" dirty="0">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179512" y="333375"/>
            <a:ext cx="8640960" cy="5715000"/>
          </a:xfrm>
        </p:spPr>
        <p:txBody>
          <a:bodyPr/>
          <a:lstStyle/>
          <a:p>
            <a:pPr algn="l">
              <a:lnSpc>
                <a:spcPct val="80000"/>
              </a:lnSpc>
            </a:pPr>
            <a:r>
              <a:rPr lang="en-US" altLang="ar-EG" dirty="0" smtClean="0">
                <a:solidFill>
                  <a:schemeClr val="accent1"/>
                </a:solidFill>
              </a:rPr>
              <a:t>  </a:t>
            </a:r>
            <a:r>
              <a:rPr lang="en-US" sz="4000" b="1" dirty="0">
                <a:solidFill>
                  <a:schemeClr val="accent1"/>
                </a:solidFill>
                <a:effectLst/>
              </a:rPr>
              <a:t>Public Health </a:t>
            </a:r>
            <a:r>
              <a:rPr lang="en-US" sz="4000" b="1" dirty="0" smtClean="0">
                <a:solidFill>
                  <a:schemeClr val="accent1"/>
                </a:solidFill>
                <a:effectLst/>
              </a:rPr>
              <a:t>Nursing </a:t>
            </a:r>
            <a:endParaRPr lang="en-US" b="1" dirty="0" smtClean="0">
              <a:solidFill>
                <a:schemeClr val="accent1"/>
              </a:solidFill>
              <a:effectLst/>
            </a:endParaRPr>
          </a:p>
          <a:p>
            <a:pPr algn="l" rtl="0"/>
            <a:r>
              <a:rPr lang="en-US" sz="4000" dirty="0">
                <a:effectLst/>
              </a:rPr>
              <a:t>It is the art and science of prolonging life, promoting health and preventing disease through organization of community efforts Public health nursing refers to composition of nursing services and health promotion of the </a:t>
            </a:r>
            <a:r>
              <a:rPr lang="en-US" sz="4000" dirty="0" smtClean="0">
                <a:effectLst/>
              </a:rPr>
              <a:t>population</a:t>
            </a:r>
            <a:endParaRPr lang="en-US" altLang="ar-EG" sz="4000" dirty="0">
              <a:solidFill>
                <a:schemeClr val="accent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1" eaLnBrk="1" fontAlgn="base" latinLnBrk="0" hangingPunct="1">
          <a:lnSpc>
            <a:spcPct val="100000"/>
          </a:lnSpc>
          <a:spcBef>
            <a:spcPct val="0"/>
          </a:spcBef>
          <a:spcAft>
            <a:spcPct val="0"/>
          </a:spcAft>
          <a:buClrTx/>
          <a:buSzTx/>
          <a:buFontTx/>
          <a:buNone/>
          <a:tabLst/>
          <a:defRPr kumimoji="0" lang="ar-SA" altLang="ar-EG" sz="32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1" eaLnBrk="1" fontAlgn="base" latinLnBrk="0" hangingPunct="1">
          <a:lnSpc>
            <a:spcPct val="100000"/>
          </a:lnSpc>
          <a:spcBef>
            <a:spcPct val="0"/>
          </a:spcBef>
          <a:spcAft>
            <a:spcPct val="0"/>
          </a:spcAft>
          <a:buClrTx/>
          <a:buSzTx/>
          <a:buFontTx/>
          <a:buNone/>
          <a:tabLst/>
          <a:defRPr kumimoji="0" lang="ar-SA" altLang="ar-EG" sz="32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1717</TotalTime>
  <Words>1168</Words>
  <Application>Microsoft Office PowerPoint</Application>
  <PresentationFormat>On-screen Show (4:3)</PresentationFormat>
  <Paragraphs>150</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Slit</vt:lpstr>
      <vt:lpstr>Introduction to community health nursing </vt:lpstr>
      <vt:lpstr>Introduction to community health nursing </vt:lpstr>
      <vt:lpstr>PowerPoint Presentation</vt:lpstr>
      <vt:lpstr>Historical Development of CH Ng</vt:lpstr>
      <vt:lpstr>Historical Development of CH Ng</vt:lpstr>
      <vt:lpstr>Historical Development of CH Ng</vt:lpstr>
      <vt:lpstr>Community health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Occupational Health</dc:title>
  <dc:creator>User</dc:creator>
  <cp:lastModifiedBy>shimaa</cp:lastModifiedBy>
  <cp:revision>87</cp:revision>
  <dcterms:created xsi:type="dcterms:W3CDTF">2010-02-12T21:37:12Z</dcterms:created>
  <dcterms:modified xsi:type="dcterms:W3CDTF">2020-03-15T10:19:38Z</dcterms:modified>
</cp:coreProperties>
</file>