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 id="2147483756" r:id="rId3"/>
    <p:sldMasterId id="2147483768" r:id="rId4"/>
    <p:sldMasterId id="2147483780" r:id="rId5"/>
    <p:sldMasterId id="2147483792" r:id="rId6"/>
    <p:sldMasterId id="2147483804" r:id="rId7"/>
    <p:sldMasterId id="2147483816" r:id="rId8"/>
    <p:sldMasterId id="2147483828" r:id="rId9"/>
    <p:sldMasterId id="2147483852"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8" r:id="rId22"/>
    <p:sldId id="267" r:id="rId23"/>
    <p:sldId id="269" r:id="rId24"/>
    <p:sldId id="270" r:id="rId25"/>
    <p:sldId id="271" r:id="rId26"/>
    <p:sldId id="272" r:id="rId27"/>
    <p:sldId id="273" r:id="rId28"/>
    <p:sldId id="274" r:id="rId29"/>
    <p:sldId id="275" r:id="rId30"/>
    <p:sldId id="282" r:id="rId31"/>
    <p:sldId id="276" r:id="rId32"/>
    <p:sldId id="277" r:id="rId33"/>
    <p:sldId id="278" r:id="rId34"/>
    <p:sldId id="279" r:id="rId35"/>
    <p:sldId id="280" r:id="rId36"/>
    <p:sldId id="281" r:id="rId37"/>
    <p:sldId id="283" r:id="rId38"/>
    <p:sldId id="284" r:id="rId39"/>
    <p:sldId id="285" r:id="rId40"/>
    <p:sldId id="286" r:id="rId41"/>
    <p:sldId id="287" r:id="rId42"/>
    <p:sldId id="288" r:id="rId43"/>
    <p:sldId id="290" r:id="rId44"/>
    <p:sldId id="289" r:id="rId45"/>
    <p:sldId id="298"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47" autoAdjust="0"/>
    <p:restoredTop sz="94662" autoAdjust="0"/>
  </p:normalViewPr>
  <p:slideViewPr>
    <p:cSldViewPr>
      <p:cViewPr>
        <p:scale>
          <a:sx n="49" d="100"/>
          <a:sy n="49" d="100"/>
        </p:scale>
        <p:origin x="-1980"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23/07/1441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23/07/1441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t>23/07/1441</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t>23/07/1441</a:t>
            </a:fld>
            <a:endParaRPr lang="ar-SA"/>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t>23/07/1441</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1B8ABB09-4A1D-463E-8065-109CC2B7EFAA}" type="datetimeFigureOut">
              <a:rPr lang="ar-SA" smtClean="0"/>
              <a:t>23/07/1441</a:t>
            </a:fld>
            <a:endParaRPr lang="ar-SA"/>
          </a:p>
        </p:txBody>
      </p:sp>
      <p:sp>
        <p:nvSpPr>
          <p:cNvPr id="16" name="عنصر نائب لرقم الشريحة 15"/>
          <p:cNvSpPr>
            <a:spLocks noGrp="1"/>
          </p:cNvSpPr>
          <p:nvPr>
            <p:ph type="sldNum" sz="quarter" idx="11"/>
          </p:nvPr>
        </p:nvSpPr>
        <p:spPr/>
        <p:txBody>
          <a:bodyPr/>
          <a:lstStyle/>
          <a:p>
            <a:fld id="{0B34F065-1154-456A-91E3-76DE8E75E17B}" type="slidenum">
              <a:rPr lang="ar-SA" smtClean="0"/>
              <a:t>‹#›</a:t>
            </a:fld>
            <a:endParaRPr lang="ar-SA"/>
          </a:p>
        </p:txBody>
      </p:sp>
      <p:sp>
        <p:nvSpPr>
          <p:cNvPr id="17" name="عنصر نائب للتذييل 16"/>
          <p:cNvSpPr>
            <a:spLocks noGrp="1"/>
          </p:cNvSpPr>
          <p:nvPr>
            <p:ph type="ftr" sz="quarter" idx="12"/>
          </p:nvPr>
        </p:nvSpPr>
        <p:spPr/>
        <p:txBody>
          <a:bodyPr/>
          <a:lstStyle/>
          <a:p>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1B8ABB09-4A1D-463E-8065-109CC2B7EFAA}" type="datetimeFigureOut">
              <a:rPr lang="ar-SA" smtClean="0"/>
              <a:t>23/07/1441</a:t>
            </a:fld>
            <a:endParaRPr lang="ar-SA"/>
          </a:p>
        </p:txBody>
      </p:sp>
      <p:sp>
        <p:nvSpPr>
          <p:cNvPr id="15" name="عنصر نائب لرقم الشريحة 14"/>
          <p:cNvSpPr>
            <a:spLocks noGrp="1"/>
          </p:cNvSpPr>
          <p:nvPr>
            <p:ph type="sldNum" sz="quarter" idx="15"/>
          </p:nvPr>
        </p:nvSpPr>
        <p:spPr/>
        <p:txBody>
          <a:bodyPr/>
          <a:lstStyle>
            <a:lvl1pPr algn="ctr">
              <a:defRPr/>
            </a:lvl1pPr>
          </a:lstStyle>
          <a:p>
            <a:fld id="{0B34F065-1154-456A-91E3-76DE8E75E17B}" type="slidenum">
              <a:rPr lang="ar-SA" smtClean="0"/>
              <a:t>‹#›</a:t>
            </a:fld>
            <a:endParaRPr lang="ar-SA"/>
          </a:p>
        </p:txBody>
      </p:sp>
      <p:sp>
        <p:nvSpPr>
          <p:cNvPr id="16" name="عنصر نائب للتذييل 15"/>
          <p:cNvSpPr>
            <a:spLocks noGrp="1"/>
          </p:cNvSpPr>
          <p:nvPr>
            <p:ph type="ftr" sz="quarter" idx="16"/>
          </p:nvPr>
        </p:nvSpPr>
        <p:spPr/>
        <p:txBody>
          <a:bodyPr/>
          <a:lstStyle/>
          <a:p>
            <a:endParaRPr lang="ar-SA"/>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23/07/1441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1B8ABB09-4A1D-463E-8065-109CC2B7EFAA}" type="datetimeFigureOut">
              <a:rPr lang="ar-SA" smtClean="0"/>
              <a:t>23/07/1441</a:t>
            </a:fld>
            <a:endParaRPr lang="ar-SA"/>
          </a:p>
        </p:txBody>
      </p:sp>
      <p:sp>
        <p:nvSpPr>
          <p:cNvPr id="9" name="عنصر نائب لرقم الشريحة 8"/>
          <p:cNvSpPr>
            <a:spLocks noGrp="1"/>
          </p:cNvSpPr>
          <p:nvPr>
            <p:ph type="sldNum" sz="quarter" idx="15"/>
          </p:nvPr>
        </p:nvSpPr>
        <p:spPr/>
        <p:txBody>
          <a:bodyPr/>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a:lstStyle/>
          <a:p>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1B8ABB09-4A1D-463E-8065-109CC2B7EFAA}" type="datetimeFigureOut">
              <a:rPr lang="ar-SA" smtClean="0"/>
              <a:t>23/07/1441</a:t>
            </a:fld>
            <a:endParaRPr lang="ar-SA"/>
          </a:p>
        </p:txBody>
      </p:sp>
      <p:sp>
        <p:nvSpPr>
          <p:cNvPr id="9" name="عنصر نائب لرقم الشريحة 8"/>
          <p:cNvSpPr>
            <a:spLocks noGrp="1"/>
          </p:cNvSpPr>
          <p:nvPr>
            <p:ph type="sldNum" sz="quarter" idx="11"/>
          </p:nvPr>
        </p:nvSpPr>
        <p:spPr/>
        <p:txBody>
          <a:bodyPr/>
          <a:lstStyle/>
          <a:p>
            <a:fld id="{0B34F065-1154-456A-91E3-76DE8E75E17B}" type="slidenum">
              <a:rPr lang="ar-SA" smtClean="0"/>
              <a:t>‹#›</a:t>
            </a:fld>
            <a:endParaRPr lang="ar-SA"/>
          </a:p>
        </p:txBody>
      </p:sp>
      <p:sp>
        <p:nvSpPr>
          <p:cNvPr id="10" name="عنصر نائب للتذييل 9"/>
          <p:cNvSpPr>
            <a:spLocks noGrp="1"/>
          </p:cNvSpPr>
          <p:nvPr>
            <p:ph type="ftr" sz="quarter" idx="12"/>
          </p:nvPr>
        </p:nvSpPr>
        <p:spPr/>
        <p:txBody>
          <a:bodyPr/>
          <a:lstStyle/>
          <a:p>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23/07/1441</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23/07/1441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23/07/1441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23/07/1441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B8ABB09-4A1D-463E-8065-109CC2B7EFAA}" type="datetimeFigureOut">
              <a:rPr lang="ar-SA" smtClean="0"/>
              <a:t>23/07/1441</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23/07/1441</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B8ABB09-4A1D-463E-8065-109CC2B7EFAA}" type="datetimeFigureOut">
              <a:rPr lang="ar-SA" smtClean="0"/>
              <a:t>23/07/1441</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0B34F065-1154-456A-91E3-76DE8E75E17B}" type="slidenum">
              <a:rPr lang="ar-SA" smtClean="0"/>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B8ABB09-4A1D-463E-8065-109CC2B7EFAA}" type="datetimeFigureOut">
              <a:rPr lang="ar-SA" smtClean="0"/>
              <a:t>23/07/1441</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0B34F065-1154-456A-91E3-76DE8E75E17B}" type="slidenum">
              <a:rPr lang="ar-SA" smtClean="0"/>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ABB09-4A1D-463E-8065-109CC2B7EFAA}" type="datetimeFigureOut">
              <a:rPr lang="ar-SA" smtClean="0"/>
              <a:t>23/07/1441</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t>23/07/1441</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t>23/07/1441</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0B34F065-1154-456A-91E3-76DE8E75E17B}" type="slidenum">
              <a:rPr lang="ar-SA" smtClean="0"/>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8ABB09-4A1D-463E-8065-109CC2B7EFAA}" type="datetimeFigureOut">
              <a:rPr lang="ar-SA" smtClean="0"/>
              <a:t>23/07/1441</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B8ABB09-4A1D-463E-8065-109CC2B7EFAA}" type="datetimeFigureOut">
              <a:rPr lang="ar-SA" smtClean="0"/>
              <a:t>23/07/1441</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34F065-1154-456A-91E3-76DE8E75E17B}" type="slidenum">
              <a:rPr lang="ar-SA" smtClean="0"/>
              <a:t>‹#›</a:t>
            </a:fld>
            <a:endParaRPr lang="ar-SA"/>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5" name="Date Placeholder 14"/>
          <p:cNvSpPr>
            <a:spLocks noGrp="1"/>
          </p:cNvSpPr>
          <p:nvPr>
            <p:ph type="dt" sz="half" idx="10"/>
          </p:nvPr>
        </p:nvSpPr>
        <p:spPr/>
        <p:txBody>
          <a:bodyPr/>
          <a:lstStyle/>
          <a:p>
            <a:fld id="{1B8ABB09-4A1D-463E-8065-109CC2B7EFAA}" type="datetimeFigureOut">
              <a:rPr lang="ar-SA" smtClean="0"/>
              <a:t>23/07/1441</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t>‹#›</a:t>
            </a:fld>
            <a:endParaRPr lang="ar-SA"/>
          </a:p>
        </p:txBody>
      </p:sp>
      <p:sp>
        <p:nvSpPr>
          <p:cNvPr id="17" name="Footer Placeholder 16"/>
          <p:cNvSpPr>
            <a:spLocks noGrp="1"/>
          </p:cNvSpPr>
          <p:nvPr>
            <p:ph type="ftr" sz="quarter" idx="12"/>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4" name="Date Placeholder 13"/>
          <p:cNvSpPr>
            <a:spLocks noGrp="1"/>
          </p:cNvSpPr>
          <p:nvPr>
            <p:ph type="dt" sz="half" idx="10"/>
          </p:nvPr>
        </p:nvSpPr>
        <p:spPr/>
        <p:txBody>
          <a:bodyPr/>
          <a:lstStyle/>
          <a:p>
            <a:fld id="{1B8ABB09-4A1D-463E-8065-109CC2B7EFAA}" type="datetimeFigureOut">
              <a:rPr lang="ar-SA" smtClean="0"/>
              <a:t>23/07/1441</a:t>
            </a:fld>
            <a:endParaRPr lang="ar-SA"/>
          </a:p>
        </p:txBody>
      </p:sp>
      <p:sp>
        <p:nvSpPr>
          <p:cNvPr id="15" name="Slide Number Placeholder 14"/>
          <p:cNvSpPr>
            <a:spLocks noGrp="1"/>
          </p:cNvSpPr>
          <p:nvPr>
            <p:ph type="sldNum" sz="quarter" idx="11"/>
          </p:nvPr>
        </p:nvSpPr>
        <p:spPr/>
        <p:txBody>
          <a:bodyPr/>
          <a:lstStyle/>
          <a:p>
            <a:fld id="{0B34F065-1154-456A-91E3-76DE8E75E17B}" type="slidenum">
              <a:rPr lang="ar-SA" smtClean="0"/>
              <a:t>‹#›</a:t>
            </a:fld>
            <a:endParaRPr lang="ar-SA"/>
          </a:p>
        </p:txBody>
      </p:sp>
      <p:sp>
        <p:nvSpPr>
          <p:cNvPr id="16" name="Footer Placeholder 15"/>
          <p:cNvSpPr>
            <a:spLocks noGrp="1"/>
          </p:cNvSpPr>
          <p:nvPr>
            <p:ph type="ftr" sz="quarter" idx="12"/>
          </p:nvPr>
        </p:nvSpPr>
        <p:spPr/>
        <p:txBody>
          <a:bodyPr/>
          <a:lstStyle/>
          <a:p>
            <a:endParaRPr lang="ar-SA"/>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2" name="Date Placeholder 11"/>
          <p:cNvSpPr>
            <a:spLocks noGrp="1"/>
          </p:cNvSpPr>
          <p:nvPr>
            <p:ph type="dt" sz="half" idx="10"/>
          </p:nvPr>
        </p:nvSpPr>
        <p:spPr/>
        <p:txBody>
          <a:bodyPr/>
          <a:lstStyle/>
          <a:p>
            <a:fld id="{1B8ABB09-4A1D-463E-8065-109CC2B7EFAA}" type="datetimeFigureOut">
              <a:rPr lang="ar-SA" smtClean="0"/>
              <a:t>23/07/1441</a:t>
            </a:fld>
            <a:endParaRPr lang="ar-SA"/>
          </a:p>
        </p:txBody>
      </p:sp>
      <p:sp>
        <p:nvSpPr>
          <p:cNvPr id="13" name="Slide Number Placeholder 12"/>
          <p:cNvSpPr>
            <a:spLocks noGrp="1"/>
          </p:cNvSpPr>
          <p:nvPr>
            <p:ph type="sldNum" sz="quarter" idx="11"/>
          </p:nvPr>
        </p:nvSpPr>
        <p:spPr/>
        <p:txBody>
          <a:bodyPr/>
          <a:lstStyle/>
          <a:p>
            <a:fld id="{0B34F065-1154-456A-91E3-76DE8E75E17B}" type="slidenum">
              <a:rPr lang="ar-SA" smtClean="0"/>
              <a:t>‹#›</a:t>
            </a:fld>
            <a:endParaRPr lang="ar-SA"/>
          </a:p>
        </p:txBody>
      </p:sp>
      <p:sp>
        <p:nvSpPr>
          <p:cNvPr id="14" name="Footer Placeholder 13"/>
          <p:cNvSpPr>
            <a:spLocks noGrp="1"/>
          </p:cNvSpPr>
          <p:nvPr>
            <p:ph type="ftr" sz="quarter" idx="12"/>
          </p:nvPr>
        </p:nvSpPr>
        <p:spPr/>
        <p:txBody>
          <a:bodyPr/>
          <a:lstStyle/>
          <a:p>
            <a:endParaRPr lang="ar-S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ar-SA" smtClean="0"/>
              <a:t>انقر لتحرير نمط العنوان الرئيسي</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8ABB09-4A1D-463E-8065-109CC2B7EFAA}" type="datetimeFigureOut">
              <a:rPr lang="ar-SA" smtClean="0"/>
              <a:t>23/07/1441</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ar-SA" smtClean="0"/>
              <a:t>انقر لتحرير نمط العنوان الرئيسي</a:t>
            </a:r>
            <a:endParaRPr lang="en-US" dirty="0"/>
          </a:p>
        </p:txBody>
      </p:sp>
      <p:sp>
        <p:nvSpPr>
          <p:cNvPr id="14" name="Date Placeholder 13"/>
          <p:cNvSpPr>
            <a:spLocks noGrp="1"/>
          </p:cNvSpPr>
          <p:nvPr>
            <p:ph type="dt" sz="half" idx="10"/>
          </p:nvPr>
        </p:nvSpPr>
        <p:spPr/>
        <p:txBody>
          <a:bodyPr/>
          <a:lstStyle/>
          <a:p>
            <a:fld id="{1B8ABB09-4A1D-463E-8065-109CC2B7EFAA}" type="datetimeFigureOut">
              <a:rPr lang="ar-SA" smtClean="0"/>
              <a:t>23/07/1441</a:t>
            </a:fld>
            <a:endParaRPr lang="ar-SA"/>
          </a:p>
        </p:txBody>
      </p:sp>
      <p:sp>
        <p:nvSpPr>
          <p:cNvPr id="15" name="Slide Number Placeholder 14"/>
          <p:cNvSpPr>
            <a:spLocks noGrp="1"/>
          </p:cNvSpPr>
          <p:nvPr>
            <p:ph type="sldNum" sz="quarter" idx="11"/>
          </p:nvPr>
        </p:nvSpPr>
        <p:spPr/>
        <p:txBody>
          <a:bodyPr/>
          <a:lstStyle/>
          <a:p>
            <a:fld id="{0B34F065-1154-456A-91E3-76DE8E75E17B}" type="slidenum">
              <a:rPr lang="ar-SA" smtClean="0"/>
              <a:t>‹#›</a:t>
            </a:fld>
            <a:endParaRPr lang="ar-SA"/>
          </a:p>
        </p:txBody>
      </p:sp>
      <p:sp>
        <p:nvSpPr>
          <p:cNvPr id="16" name="Footer Placeholder 15"/>
          <p:cNvSpPr>
            <a:spLocks noGrp="1"/>
          </p:cNvSpPr>
          <p:nvPr>
            <p:ph type="ftr" sz="quarter" idx="12"/>
          </p:nvPr>
        </p:nvSpPr>
        <p:spPr/>
        <p:txBody>
          <a:bodyPr/>
          <a:lstStyle/>
          <a:p>
            <a:endParaRPr lang="ar-SA"/>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23/07/1441</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23/07/1441</a:t>
            </a:fld>
            <a:endParaRPr lang="ar-SA"/>
          </a:p>
        </p:txBody>
      </p:sp>
      <p:sp>
        <p:nvSpPr>
          <p:cNvPr id="6" name="Slide Number Placeholder 5"/>
          <p:cNvSpPr>
            <a:spLocks noGrp="1"/>
          </p:cNvSpPr>
          <p:nvPr>
            <p:ph type="sldNum" sz="quarter" idx="11"/>
          </p:nvPr>
        </p:nvSpPr>
        <p:spPr/>
        <p:txBody>
          <a:bodyPr/>
          <a:lstStyle/>
          <a:p>
            <a:fld id="{0B34F065-1154-456A-91E3-76DE8E75E17B}" type="slidenum">
              <a:rPr lang="ar-SA" smtClean="0"/>
              <a:t>‹#›</a:t>
            </a:fld>
            <a:endParaRPr lang="ar-SA"/>
          </a:p>
        </p:txBody>
      </p:sp>
      <p:sp>
        <p:nvSpPr>
          <p:cNvPr id="7" name="Footer Placeholder 6"/>
          <p:cNvSpPr>
            <a:spLocks noGrp="1"/>
          </p:cNvSpPr>
          <p:nvPr>
            <p:ph type="ftr" sz="quarter" idx="12"/>
          </p:nvPr>
        </p:nvSpPr>
        <p:spPr/>
        <p:txBody>
          <a:bodyPr/>
          <a:lstStyle/>
          <a:p>
            <a:endParaRPr lang="ar-SA"/>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5" name="Date Placeholder 14"/>
          <p:cNvSpPr>
            <a:spLocks noGrp="1"/>
          </p:cNvSpPr>
          <p:nvPr>
            <p:ph type="dt" sz="half" idx="10"/>
          </p:nvPr>
        </p:nvSpPr>
        <p:spPr/>
        <p:txBody>
          <a:bodyPr/>
          <a:lstStyle/>
          <a:p>
            <a:fld id="{1B8ABB09-4A1D-463E-8065-109CC2B7EFAA}" type="datetimeFigureOut">
              <a:rPr lang="ar-SA" smtClean="0"/>
              <a:t>23/07/1441</a:t>
            </a:fld>
            <a:endParaRPr lang="ar-SA"/>
          </a:p>
        </p:txBody>
      </p:sp>
      <p:sp>
        <p:nvSpPr>
          <p:cNvPr id="16" name="Slide Number Placeholder 15"/>
          <p:cNvSpPr>
            <a:spLocks noGrp="1"/>
          </p:cNvSpPr>
          <p:nvPr>
            <p:ph type="sldNum" sz="quarter" idx="11"/>
          </p:nvPr>
        </p:nvSpPr>
        <p:spPr/>
        <p:txBody>
          <a:bodyPr/>
          <a:lstStyle/>
          <a:p>
            <a:fld id="{0B34F065-1154-456A-91E3-76DE8E75E17B}" type="slidenum">
              <a:rPr lang="ar-SA" smtClean="0"/>
              <a:t>‹#›</a:t>
            </a:fld>
            <a:endParaRPr lang="ar-SA"/>
          </a:p>
        </p:txBody>
      </p:sp>
      <p:sp>
        <p:nvSpPr>
          <p:cNvPr id="17" name="Footer Placeholder 16"/>
          <p:cNvSpPr>
            <a:spLocks noGrp="1"/>
          </p:cNvSpPr>
          <p:nvPr>
            <p:ph type="ftr" sz="quarter" idx="12"/>
          </p:nvPr>
        </p:nvSpPr>
        <p:spPr/>
        <p:txBody>
          <a:bodyPr/>
          <a:lstStyle/>
          <a:p>
            <a:endParaRPr lang="ar-SA"/>
          </a:p>
        </p:txBody>
      </p:sp>
      <p:sp>
        <p:nvSpPr>
          <p:cNvPr id="18" name="Title 17"/>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sp>
        <p:nvSpPr>
          <p:cNvPr id="13" name="Date Placeholder 12"/>
          <p:cNvSpPr>
            <a:spLocks noGrp="1"/>
          </p:cNvSpPr>
          <p:nvPr>
            <p:ph type="dt" sz="half" idx="10"/>
          </p:nvPr>
        </p:nvSpPr>
        <p:spPr/>
        <p:txBody>
          <a:bodyPr/>
          <a:lstStyle/>
          <a:p>
            <a:fld id="{1B8ABB09-4A1D-463E-8065-109CC2B7EFAA}" type="datetimeFigureOut">
              <a:rPr lang="ar-SA" smtClean="0"/>
              <a:t>23/07/1441</a:t>
            </a:fld>
            <a:endParaRPr lang="ar-SA"/>
          </a:p>
        </p:txBody>
      </p:sp>
      <p:sp>
        <p:nvSpPr>
          <p:cNvPr id="14" name="Slide Number Placeholder 13"/>
          <p:cNvSpPr>
            <a:spLocks noGrp="1"/>
          </p:cNvSpPr>
          <p:nvPr>
            <p:ph type="sldNum" sz="quarter" idx="11"/>
          </p:nvPr>
        </p:nvSpPr>
        <p:spPr/>
        <p:txBody>
          <a:bodyPr/>
          <a:lstStyle/>
          <a:p>
            <a:fld id="{0B34F065-1154-456A-91E3-76DE8E75E17B}" type="slidenum">
              <a:rPr lang="ar-SA" smtClean="0"/>
              <a:t>‹#›</a:t>
            </a:fld>
            <a:endParaRPr lang="ar-SA"/>
          </a:p>
        </p:txBody>
      </p:sp>
      <p:sp>
        <p:nvSpPr>
          <p:cNvPr id="15" name="Footer Placeholder 14"/>
          <p:cNvSpPr>
            <a:spLocks noGrp="1"/>
          </p:cNvSpPr>
          <p:nvPr>
            <p:ph type="ftr" sz="quarter" idx="12"/>
          </p:nvPr>
        </p:nvSpPr>
        <p:spPr/>
        <p:txBody>
          <a:bodyPr/>
          <a:lstStyle/>
          <a:p>
            <a:endParaRPr lang="ar-SA"/>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23/07/1441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8ABB09-4A1D-463E-8065-109CC2B7EFAA}" type="datetimeFigureOut">
              <a:rPr lang="ar-SA" smtClean="0"/>
              <a:t>23/07/1441</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23/07/1441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t>23/07/1441</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B8ABB09-4A1D-463E-8065-109CC2B7EFAA}" type="datetimeFigureOut">
              <a:rPr lang="ar-SA" smtClean="0"/>
              <a:t>23/07/1441</a:t>
            </a:fld>
            <a:endParaRPr lang="ar-SA"/>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SA"/>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34F065-1154-456A-91E3-76DE8E75E17B}" type="slidenum">
              <a:rPr lang="ar-SA" smtClean="0"/>
              <a:t>‹#›</a:t>
            </a:fld>
            <a:endParaRPr lang="ar-SA"/>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23/07/1441</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t>23/07/1441</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8ABB09-4A1D-463E-8065-109CC2B7EFAA}" type="datetimeFigureOut">
              <a:rPr lang="ar-SA" smtClean="0"/>
              <a:t>23/07/1441</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B8ABB09-4A1D-463E-8065-109CC2B7EFAA}" type="datetimeFigureOut">
              <a:rPr lang="ar-SA" smtClean="0"/>
              <a:t>23/07/1441</a:t>
            </a:fld>
            <a:endParaRPr lang="ar-S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ar-S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323528" y="1484784"/>
            <a:ext cx="8229600" cy="3384376"/>
          </a:xfrm>
        </p:spPr>
        <p:txBody>
          <a:bodyPr>
            <a:normAutofit/>
          </a:bodyPr>
          <a:lstStyle/>
          <a:p>
            <a:pPr marL="69850" marR="157480">
              <a:lnSpc>
                <a:spcPct val="150000"/>
              </a:lnSpc>
              <a:spcBef>
                <a:spcPts val="0"/>
              </a:spcBef>
            </a:pPr>
            <a:r>
              <a:rPr lang="en-US" b="1" dirty="0">
                <a:solidFill>
                  <a:srgbClr val="212121"/>
                </a:solidFill>
                <a:latin typeface="Times New Roman"/>
                <a:ea typeface="Arial"/>
              </a:rPr>
              <a:t>Integrated</a:t>
            </a:r>
            <a:r>
              <a:rPr lang="en-US" b="1" spc="-495" dirty="0">
                <a:solidFill>
                  <a:srgbClr val="212121"/>
                </a:solidFill>
                <a:latin typeface="Times New Roman"/>
                <a:ea typeface="Arial"/>
              </a:rPr>
              <a:t> </a:t>
            </a:r>
            <a:r>
              <a:rPr lang="en-US" b="1" dirty="0">
                <a:solidFill>
                  <a:srgbClr val="212121"/>
                </a:solidFill>
                <a:latin typeface="Times New Roman"/>
                <a:ea typeface="Arial"/>
              </a:rPr>
              <a:t>Management</a:t>
            </a:r>
            <a:r>
              <a:rPr lang="en-US" b="1" spc="-495" dirty="0">
                <a:solidFill>
                  <a:srgbClr val="212121"/>
                </a:solidFill>
                <a:latin typeface="Times New Roman"/>
                <a:ea typeface="Arial"/>
              </a:rPr>
              <a:t> </a:t>
            </a:r>
            <a:r>
              <a:rPr lang="en-US" b="1" dirty="0">
                <a:solidFill>
                  <a:srgbClr val="212121"/>
                </a:solidFill>
                <a:latin typeface="Times New Roman"/>
                <a:ea typeface="Arial"/>
              </a:rPr>
              <a:t>of</a:t>
            </a:r>
            <a:r>
              <a:rPr lang="en-US" b="1" spc="-495" dirty="0">
                <a:solidFill>
                  <a:srgbClr val="212121"/>
                </a:solidFill>
                <a:latin typeface="Times New Roman"/>
                <a:ea typeface="Arial"/>
              </a:rPr>
              <a:t> </a:t>
            </a:r>
            <a:r>
              <a:rPr lang="en-US" b="1" dirty="0">
                <a:solidFill>
                  <a:srgbClr val="212121"/>
                </a:solidFill>
                <a:latin typeface="Times New Roman"/>
                <a:ea typeface="Arial"/>
              </a:rPr>
              <a:t>Childhood Illness</a:t>
            </a:r>
            <a:r>
              <a:rPr lang="en-US" sz="1800" dirty="0">
                <a:latin typeface="Arial"/>
                <a:ea typeface="Arial"/>
              </a:rPr>
              <a:t/>
            </a:r>
            <a:br>
              <a:rPr lang="en-US" sz="1800" dirty="0">
                <a:latin typeface="Arial"/>
                <a:ea typeface="Arial"/>
              </a:rPr>
            </a:br>
            <a:r>
              <a:rPr lang="en-US" b="1" dirty="0">
                <a:solidFill>
                  <a:srgbClr val="212121"/>
                </a:solidFill>
                <a:latin typeface="Algerian"/>
                <a:ea typeface="Arial"/>
                <a:cs typeface="Times New Roman"/>
              </a:rPr>
              <a:t> </a:t>
            </a:r>
            <a:r>
              <a:rPr lang="en-US" b="1" dirty="0">
                <a:solidFill>
                  <a:srgbClr val="212121"/>
                </a:solidFill>
                <a:latin typeface="Times New Roman"/>
                <a:ea typeface="Arial"/>
              </a:rPr>
              <a:t>(IMCI)</a:t>
            </a:r>
            <a:r>
              <a:rPr lang="en-US" sz="1800" dirty="0">
                <a:latin typeface="Arial"/>
                <a:ea typeface="Arial"/>
              </a:rPr>
              <a:t/>
            </a:r>
            <a:br>
              <a:rPr lang="en-US" sz="1800" dirty="0">
                <a:latin typeface="Arial"/>
                <a:ea typeface="Arial"/>
              </a:rPr>
            </a:br>
            <a:endParaRPr lang="en-US" dirty="0"/>
          </a:p>
        </p:txBody>
      </p:sp>
    </p:spTree>
    <p:extLst>
      <p:ext uri="{BB962C8B-B14F-4D97-AF65-F5344CB8AC3E}">
        <p14:creationId xmlns:p14="http://schemas.microsoft.com/office/powerpoint/2010/main" val="425785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11560" y="2348880"/>
            <a:ext cx="8229600" cy="1143000"/>
          </a:xfrm>
        </p:spPr>
        <p:txBody>
          <a:bodyPr>
            <a:normAutofit/>
          </a:bodyPr>
          <a:lstStyle/>
          <a:p>
            <a:r>
              <a:rPr lang="en-US" dirty="0"/>
              <a:t>Key family practices include:</a:t>
            </a:r>
          </a:p>
        </p:txBody>
      </p:sp>
    </p:spTree>
    <p:extLst>
      <p:ext uri="{BB962C8B-B14F-4D97-AF65-F5344CB8AC3E}">
        <p14:creationId xmlns:p14="http://schemas.microsoft.com/office/powerpoint/2010/main" val="3851300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en-US" dirty="0"/>
              <a:t>Key family practices include:</a:t>
            </a:r>
          </a:p>
        </p:txBody>
      </p:sp>
      <p:sp>
        <p:nvSpPr>
          <p:cNvPr id="5" name="عنصر نائب للمحتوى 4"/>
          <p:cNvSpPr>
            <a:spLocks noGrp="1"/>
          </p:cNvSpPr>
          <p:nvPr>
            <p:ph sz="half" idx="1"/>
          </p:nvPr>
        </p:nvSpPr>
        <p:spPr/>
        <p:txBody>
          <a:bodyPr>
            <a:normAutofit/>
          </a:bodyPr>
          <a:lstStyle/>
          <a:p>
            <a:pPr marL="0" lvl="0" indent="0" algn="l" rtl="0">
              <a:buNone/>
            </a:pPr>
            <a:r>
              <a:rPr lang="en-US" dirty="0">
                <a:solidFill>
                  <a:prstClr val="black"/>
                </a:solidFill>
              </a:rPr>
              <a:t>1.Exclusive Breast feeding.</a:t>
            </a:r>
          </a:p>
          <a:p>
            <a:pPr marL="0" lvl="0" indent="0" algn="l" rtl="0">
              <a:buNone/>
            </a:pPr>
            <a:r>
              <a:rPr lang="en-US" dirty="0">
                <a:solidFill>
                  <a:prstClr val="black"/>
                </a:solidFill>
              </a:rPr>
              <a:t>2.Complementary feeding.</a:t>
            </a:r>
          </a:p>
          <a:p>
            <a:pPr marL="0" lvl="0" indent="0" algn="l" rtl="0">
              <a:buNone/>
            </a:pPr>
            <a:r>
              <a:rPr lang="en-US" dirty="0">
                <a:solidFill>
                  <a:prstClr val="black"/>
                </a:solidFill>
              </a:rPr>
              <a:t>3.Micronutrients.</a:t>
            </a:r>
          </a:p>
          <a:p>
            <a:pPr marL="0" lvl="0" indent="0" algn="l" rtl="0">
              <a:buNone/>
            </a:pPr>
            <a:r>
              <a:rPr lang="en-US" dirty="0">
                <a:solidFill>
                  <a:prstClr val="black"/>
                </a:solidFill>
              </a:rPr>
              <a:t>4.Hygiene practices.</a:t>
            </a:r>
          </a:p>
          <a:p>
            <a:pPr marL="0" lvl="0" indent="0" algn="l" rtl="0">
              <a:buNone/>
            </a:pPr>
            <a:r>
              <a:rPr lang="en-US" dirty="0">
                <a:solidFill>
                  <a:prstClr val="black"/>
                </a:solidFill>
              </a:rPr>
              <a:t>5.Vaccination.</a:t>
            </a:r>
          </a:p>
          <a:p>
            <a:pPr marL="0" lvl="0" indent="0" algn="l" rtl="0">
              <a:buNone/>
            </a:pPr>
            <a:r>
              <a:rPr lang="en-US" dirty="0">
                <a:solidFill>
                  <a:prstClr val="black"/>
                </a:solidFill>
              </a:rPr>
              <a:t>6.Malaria use of bed nets.</a:t>
            </a:r>
          </a:p>
          <a:p>
            <a:pPr marL="0" indent="0" algn="l" rtl="0">
              <a:buNone/>
            </a:pPr>
            <a:endParaRPr lang="en-US" dirty="0"/>
          </a:p>
        </p:txBody>
      </p:sp>
      <p:sp>
        <p:nvSpPr>
          <p:cNvPr id="6" name="عنصر نائب للمحتوى 5"/>
          <p:cNvSpPr>
            <a:spLocks noGrp="1"/>
          </p:cNvSpPr>
          <p:nvPr>
            <p:ph sz="half" idx="2"/>
          </p:nvPr>
        </p:nvSpPr>
        <p:spPr/>
        <p:txBody>
          <a:bodyPr>
            <a:normAutofit/>
          </a:bodyPr>
          <a:lstStyle/>
          <a:p>
            <a:pPr marL="0" indent="0" algn="l" rtl="0">
              <a:buNone/>
            </a:pPr>
            <a:r>
              <a:rPr lang="en-US" dirty="0" smtClean="0"/>
              <a:t>7.Psychosocial </a:t>
            </a:r>
            <a:r>
              <a:rPr lang="en-US" dirty="0"/>
              <a:t>development.</a:t>
            </a:r>
          </a:p>
          <a:p>
            <a:pPr marL="0" indent="0" algn="l" rtl="0">
              <a:buNone/>
            </a:pPr>
            <a:r>
              <a:rPr lang="en-US" dirty="0" smtClean="0"/>
              <a:t>8.Home </a:t>
            </a:r>
            <a:r>
              <a:rPr lang="en-US" dirty="0"/>
              <a:t>care for illness.</a:t>
            </a:r>
          </a:p>
          <a:p>
            <a:pPr marL="0" indent="0" algn="l" rtl="0">
              <a:buNone/>
            </a:pPr>
            <a:r>
              <a:rPr lang="en-US" dirty="0" smtClean="0"/>
              <a:t>9.Home </a:t>
            </a:r>
            <a:r>
              <a:rPr lang="en-US" dirty="0"/>
              <a:t>treatment for infection</a:t>
            </a:r>
          </a:p>
          <a:p>
            <a:pPr marL="0" indent="0" algn="l" rtl="0">
              <a:buNone/>
            </a:pPr>
            <a:r>
              <a:rPr lang="en-US" dirty="0" smtClean="0"/>
              <a:t>10.Care-seeking</a:t>
            </a:r>
            <a:endParaRPr lang="en-US" dirty="0"/>
          </a:p>
          <a:p>
            <a:pPr marL="0" indent="0" algn="l" rtl="0">
              <a:buNone/>
            </a:pPr>
            <a:r>
              <a:rPr lang="en-US" dirty="0" smtClean="0"/>
              <a:t>11.Compliance </a:t>
            </a:r>
            <a:r>
              <a:rPr lang="en-US" dirty="0"/>
              <a:t>with advice.</a:t>
            </a:r>
          </a:p>
          <a:p>
            <a:pPr marL="0" indent="0" algn="l" rtl="0">
              <a:buNone/>
            </a:pPr>
            <a:r>
              <a:rPr lang="en-US" dirty="0" smtClean="0"/>
              <a:t>12.Antenatal </a:t>
            </a:r>
            <a:r>
              <a:rPr lang="en-US" dirty="0"/>
              <a:t>care.</a:t>
            </a:r>
          </a:p>
          <a:p>
            <a:pPr marL="0" indent="0" algn="l" rtl="0">
              <a:buNone/>
            </a:pPr>
            <a:endParaRPr lang="en-US" dirty="0"/>
          </a:p>
        </p:txBody>
      </p:sp>
    </p:spTree>
    <p:extLst>
      <p:ext uri="{BB962C8B-B14F-4D97-AF65-F5344CB8AC3E}">
        <p14:creationId xmlns:p14="http://schemas.microsoft.com/office/powerpoint/2010/main" val="42695049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395536" y="2708920"/>
            <a:ext cx="8229600" cy="1143000"/>
          </a:xfrm>
        </p:spPr>
        <p:txBody>
          <a:bodyPr>
            <a:normAutofit/>
          </a:bodyPr>
          <a:lstStyle/>
          <a:p>
            <a:pPr marL="0" marR="157480" rtl="0">
              <a:lnSpc>
                <a:spcPct val="150000"/>
              </a:lnSpc>
              <a:spcBef>
                <a:spcPts val="0"/>
              </a:spcBef>
              <a:spcAft>
                <a:spcPts val="0"/>
              </a:spcAft>
            </a:pPr>
            <a:r>
              <a:rPr lang="en-US" dirty="0"/>
              <a:t>Objectives of </a:t>
            </a:r>
            <a:r>
              <a:rPr lang="en-US" dirty="0" smtClean="0"/>
              <a:t>IMCI</a:t>
            </a:r>
            <a:endParaRPr lang="en-US" dirty="0"/>
          </a:p>
        </p:txBody>
      </p:sp>
    </p:spTree>
    <p:extLst>
      <p:ext uri="{BB962C8B-B14F-4D97-AF65-F5344CB8AC3E}">
        <p14:creationId xmlns:p14="http://schemas.microsoft.com/office/powerpoint/2010/main" val="95758992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Objectives of </a:t>
            </a:r>
            <a:r>
              <a:rPr lang="en-US" dirty="0" smtClean="0"/>
              <a:t>IMCI</a:t>
            </a:r>
            <a:endParaRPr lang="en-US" dirty="0"/>
          </a:p>
        </p:txBody>
      </p:sp>
      <p:sp>
        <p:nvSpPr>
          <p:cNvPr id="3" name="عنصر نائب للمحتوى 2"/>
          <p:cNvSpPr>
            <a:spLocks noGrp="1"/>
          </p:cNvSpPr>
          <p:nvPr>
            <p:ph sz="quarter" idx="1"/>
          </p:nvPr>
        </p:nvSpPr>
        <p:spPr/>
        <p:txBody>
          <a:bodyPr>
            <a:normAutofit fontScale="85000" lnSpcReduction="20000"/>
          </a:bodyPr>
          <a:lstStyle/>
          <a:p>
            <a:pPr marL="0" indent="0" algn="l" rtl="0">
              <a:buNone/>
            </a:pPr>
            <a:r>
              <a:rPr lang="en-US" b="1" dirty="0">
                <a:effectLst>
                  <a:outerShdw blurRad="38100" dist="38100" dir="2700000" algn="tl">
                    <a:srgbClr val="000000">
                      <a:alpha val="43137"/>
                    </a:srgbClr>
                  </a:outerShdw>
                </a:effectLst>
              </a:rPr>
              <a:t>The overall objectives of IMCI in is to:-</a:t>
            </a:r>
          </a:p>
          <a:p>
            <a:pPr marL="0" indent="0" algn="l" rtl="0">
              <a:buNone/>
            </a:pPr>
            <a:r>
              <a:rPr lang="en-US" b="1" u="sng" dirty="0"/>
              <a:t>1-</a:t>
            </a:r>
            <a:r>
              <a:rPr lang="en-US" dirty="0"/>
              <a:t>Reduce infant morbidity and mortality in children under five years of age relation to the major killers:-</a:t>
            </a:r>
          </a:p>
          <a:p>
            <a:pPr marL="0" indent="0" algn="l" rtl="0">
              <a:buNone/>
            </a:pPr>
            <a:r>
              <a:rPr lang="en-US" dirty="0"/>
              <a:t>      1-Diarrhoeal diseases.</a:t>
            </a:r>
          </a:p>
          <a:p>
            <a:pPr marL="0" indent="0" algn="l" rtl="0">
              <a:buNone/>
            </a:pPr>
            <a:r>
              <a:rPr lang="en-US" dirty="0"/>
              <a:t>      2-Acute respiratory infections especially Pneumonia.</a:t>
            </a:r>
          </a:p>
          <a:p>
            <a:pPr marL="0" indent="0" algn="l" rtl="0">
              <a:buNone/>
            </a:pPr>
            <a:r>
              <a:rPr lang="en-US" dirty="0"/>
              <a:t>      3-Malaria.</a:t>
            </a:r>
          </a:p>
          <a:p>
            <a:pPr marL="0" indent="0" algn="l" rtl="0">
              <a:buNone/>
            </a:pPr>
            <a:r>
              <a:rPr lang="en-US" dirty="0"/>
              <a:t>      4-Measles.</a:t>
            </a:r>
          </a:p>
          <a:p>
            <a:pPr marL="0" indent="0" algn="l" rtl="0">
              <a:buNone/>
            </a:pPr>
            <a:r>
              <a:rPr lang="en-US" dirty="0"/>
              <a:t>      5-Malnutrition.</a:t>
            </a:r>
          </a:p>
          <a:p>
            <a:pPr marL="0" indent="0" algn="l" rtl="0">
              <a:buNone/>
            </a:pPr>
            <a:r>
              <a:rPr lang="en-US" b="1" u="sng" dirty="0"/>
              <a:t>2-</a:t>
            </a:r>
            <a:r>
              <a:rPr lang="en-US" dirty="0"/>
              <a:t>To promote improved growth and development  of children.</a:t>
            </a:r>
          </a:p>
          <a:p>
            <a:pPr marL="0" indent="0" algn="l" rtl="0">
              <a:buNone/>
            </a:pPr>
            <a:r>
              <a:rPr lang="en-US" b="1" u="sng" dirty="0"/>
              <a:t>3-</a:t>
            </a:r>
            <a:r>
              <a:rPr lang="en-US" dirty="0"/>
              <a:t>To educate communities on home management of diseases and on disease prevention.</a:t>
            </a:r>
          </a:p>
          <a:p>
            <a:pPr marL="0" indent="0" algn="l" rtl="0">
              <a:buNone/>
            </a:pPr>
            <a:r>
              <a:rPr lang="en-US" b="1" u="sng" dirty="0"/>
              <a:t>4-</a:t>
            </a:r>
            <a:r>
              <a:rPr lang="en-US" dirty="0"/>
              <a:t>To strengthen health system by ensuring that policies pertaining to child health are in place.</a:t>
            </a:r>
          </a:p>
          <a:p>
            <a:pPr algn="l" rtl="0"/>
            <a:endParaRPr lang="en-US" dirty="0"/>
          </a:p>
        </p:txBody>
      </p:sp>
    </p:spTree>
    <p:extLst>
      <p:ext uri="{BB962C8B-B14F-4D97-AF65-F5344CB8AC3E}">
        <p14:creationId xmlns:p14="http://schemas.microsoft.com/office/powerpoint/2010/main" val="193717557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95536" y="2420888"/>
            <a:ext cx="8229600" cy="1143000"/>
          </a:xfrm>
        </p:spPr>
        <p:txBody>
          <a:bodyPr>
            <a:normAutofit fontScale="90000"/>
          </a:bodyPr>
          <a:lstStyle/>
          <a:p>
            <a:r>
              <a:rPr lang="en-US" dirty="0"/>
              <a:t>How do we assess children using IMCI strategy?</a:t>
            </a:r>
          </a:p>
        </p:txBody>
      </p:sp>
    </p:spTree>
    <p:extLst>
      <p:ext uri="{BB962C8B-B14F-4D97-AF65-F5344CB8AC3E}">
        <p14:creationId xmlns:p14="http://schemas.microsoft.com/office/powerpoint/2010/main" val="405946070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algn="l" rtl="0"/>
            <a:r>
              <a:rPr lang="en-US" dirty="0"/>
              <a:t>	</a:t>
            </a:r>
            <a:r>
              <a:rPr lang="en-US" b="1" u="sng" dirty="0"/>
              <a:t>Assess the sick young Infant , Age up to 2 Months</a:t>
            </a:r>
            <a:r>
              <a:rPr lang="en-US" dirty="0"/>
              <a:t>:-</a:t>
            </a:r>
          </a:p>
          <a:p>
            <a:pPr algn="l" rtl="0"/>
            <a:r>
              <a:rPr lang="en-US" dirty="0"/>
              <a:t>Name of the infant.</a:t>
            </a:r>
          </a:p>
          <a:p>
            <a:pPr algn="l" rtl="0"/>
            <a:r>
              <a:rPr lang="en-US" dirty="0"/>
              <a:t>Age.</a:t>
            </a:r>
          </a:p>
          <a:p>
            <a:pPr algn="l" rtl="0"/>
            <a:r>
              <a:rPr lang="en-US" dirty="0"/>
              <a:t>Weight.</a:t>
            </a:r>
          </a:p>
          <a:p>
            <a:pPr algn="l" rtl="0"/>
            <a:r>
              <a:rPr lang="en-US" dirty="0"/>
              <a:t>Temperature.</a:t>
            </a:r>
          </a:p>
          <a:p>
            <a:pPr algn="l" rtl="0"/>
            <a:r>
              <a:rPr lang="en-US" dirty="0"/>
              <a:t>Infant’s  problems.</a:t>
            </a:r>
          </a:p>
          <a:p>
            <a:pPr algn="l" rtl="0"/>
            <a:r>
              <a:rPr lang="en-US" dirty="0"/>
              <a:t>Initial or follow up visit.</a:t>
            </a:r>
          </a:p>
          <a:p>
            <a:pPr algn="l" rtl="0"/>
            <a:r>
              <a:rPr lang="en-US" dirty="0"/>
              <a:t>Check for possible bacterial infection.</a:t>
            </a:r>
          </a:p>
          <a:p>
            <a:pPr algn="l" rtl="0"/>
            <a:r>
              <a:rPr lang="en-US" dirty="0"/>
              <a:t>Check for the presence of Jaundice.</a:t>
            </a:r>
          </a:p>
          <a:p>
            <a:pPr algn="l" rtl="0"/>
            <a:r>
              <a:rPr lang="en-US" dirty="0"/>
              <a:t>Check for diarrhea.</a:t>
            </a:r>
          </a:p>
          <a:p>
            <a:pPr algn="l" rtl="0"/>
            <a:r>
              <a:rPr lang="en-US" dirty="0"/>
              <a:t>Check for feeding problem or low weight.</a:t>
            </a:r>
          </a:p>
          <a:p>
            <a:pPr algn="l" rtl="0"/>
            <a:r>
              <a:rPr lang="en-US" dirty="0"/>
              <a:t>Check for immunization.</a:t>
            </a:r>
          </a:p>
          <a:p>
            <a:pPr algn="l" rtl="0"/>
            <a:r>
              <a:rPr lang="en-US" dirty="0"/>
              <a:t>Assess other problems.</a:t>
            </a:r>
          </a:p>
          <a:p>
            <a:pPr algn="l" rtl="0"/>
            <a:endParaRPr lang="en-US" dirty="0"/>
          </a:p>
          <a:p>
            <a:pPr algn="l" rtl="0"/>
            <a:endParaRPr lang="en-US" dirty="0"/>
          </a:p>
        </p:txBody>
      </p:sp>
      <p:sp>
        <p:nvSpPr>
          <p:cNvPr id="2" name="عنوان 1"/>
          <p:cNvSpPr>
            <a:spLocks noGrp="1"/>
          </p:cNvSpPr>
          <p:nvPr>
            <p:ph type="title"/>
          </p:nvPr>
        </p:nvSpPr>
        <p:spPr/>
        <p:txBody>
          <a:bodyPr>
            <a:normAutofit fontScale="90000"/>
          </a:bodyPr>
          <a:lstStyle/>
          <a:p>
            <a:pPr rtl="0"/>
            <a:r>
              <a:rPr lang="en-US" dirty="0"/>
              <a:t>How do we assess children using IMCI strategy?</a:t>
            </a:r>
          </a:p>
        </p:txBody>
      </p:sp>
    </p:spTree>
    <p:extLst>
      <p:ext uri="{BB962C8B-B14F-4D97-AF65-F5344CB8AC3E}">
        <p14:creationId xmlns:p14="http://schemas.microsoft.com/office/powerpoint/2010/main" val="147121841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a:t>	</a:t>
            </a:r>
            <a:r>
              <a:rPr lang="en-US" b="1" u="sng" dirty="0"/>
              <a:t>Assess the sick child, Age 2 months up to 5 years:-</a:t>
            </a:r>
          </a:p>
          <a:p>
            <a:pPr algn="l" rtl="0"/>
            <a:r>
              <a:rPr lang="en-US" dirty="0" smtClean="0"/>
              <a:t>Name </a:t>
            </a:r>
            <a:r>
              <a:rPr lang="en-US" dirty="0"/>
              <a:t>of the infant.</a:t>
            </a:r>
          </a:p>
          <a:p>
            <a:pPr algn="l" rtl="0"/>
            <a:r>
              <a:rPr lang="en-US" dirty="0" smtClean="0"/>
              <a:t>Age</a:t>
            </a:r>
            <a:r>
              <a:rPr lang="en-US" dirty="0"/>
              <a:t>.</a:t>
            </a:r>
          </a:p>
          <a:p>
            <a:pPr algn="l" rtl="0"/>
            <a:r>
              <a:rPr lang="en-US" dirty="0" smtClean="0"/>
              <a:t>Weight</a:t>
            </a:r>
            <a:r>
              <a:rPr lang="en-US" dirty="0"/>
              <a:t>.</a:t>
            </a:r>
          </a:p>
          <a:p>
            <a:pPr algn="l" rtl="0"/>
            <a:r>
              <a:rPr lang="en-US" dirty="0" smtClean="0"/>
              <a:t>Temperature</a:t>
            </a:r>
            <a:r>
              <a:rPr lang="en-US" dirty="0"/>
              <a:t>.</a:t>
            </a:r>
          </a:p>
          <a:p>
            <a:pPr algn="l" rtl="0"/>
            <a:r>
              <a:rPr lang="en-US" dirty="0" smtClean="0"/>
              <a:t>Infant’s  </a:t>
            </a:r>
            <a:r>
              <a:rPr lang="en-US" dirty="0"/>
              <a:t>problems.</a:t>
            </a:r>
          </a:p>
          <a:p>
            <a:pPr algn="l" rtl="0"/>
            <a:r>
              <a:rPr lang="en-US" dirty="0" smtClean="0"/>
              <a:t>Initial </a:t>
            </a:r>
            <a:r>
              <a:rPr lang="en-US" dirty="0"/>
              <a:t>or follow up visit.</a:t>
            </a:r>
          </a:p>
          <a:p>
            <a:pPr algn="l" rtl="0"/>
            <a:endParaRPr lang="en-US" dirty="0"/>
          </a:p>
        </p:txBody>
      </p:sp>
      <p:sp>
        <p:nvSpPr>
          <p:cNvPr id="2" name="عنوان 1"/>
          <p:cNvSpPr>
            <a:spLocks noGrp="1"/>
          </p:cNvSpPr>
          <p:nvPr>
            <p:ph type="title"/>
          </p:nvPr>
        </p:nvSpPr>
        <p:spPr/>
        <p:txBody>
          <a:bodyPr>
            <a:normAutofit fontScale="90000"/>
          </a:bodyPr>
          <a:lstStyle/>
          <a:p>
            <a:r>
              <a:rPr lang="en-US" dirty="0"/>
              <a:t>How do we assess children using IMCI strategy?</a:t>
            </a:r>
          </a:p>
        </p:txBody>
      </p:sp>
    </p:spTree>
    <p:extLst>
      <p:ext uri="{BB962C8B-B14F-4D97-AF65-F5344CB8AC3E}">
        <p14:creationId xmlns:p14="http://schemas.microsoft.com/office/powerpoint/2010/main" val="191373054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	</a:t>
            </a:r>
            <a:r>
              <a:rPr lang="en-US" b="1" u="sng" dirty="0"/>
              <a:t>Check for general danger signs for all sick children:-</a:t>
            </a:r>
          </a:p>
          <a:p>
            <a:pPr marL="0" indent="0" algn="l" rtl="0">
              <a:buNone/>
            </a:pPr>
            <a:r>
              <a:rPr lang="en-US" dirty="0" smtClean="0"/>
              <a:t> </a:t>
            </a:r>
            <a:r>
              <a:rPr lang="en-US" dirty="0"/>
              <a:t>1- Unable to drink or breastfeed.</a:t>
            </a:r>
          </a:p>
          <a:p>
            <a:pPr marL="0" indent="0" algn="l" rtl="0">
              <a:buNone/>
            </a:pPr>
            <a:r>
              <a:rPr lang="en-US" dirty="0" smtClean="0"/>
              <a:t>2-Vomits </a:t>
            </a:r>
            <a:r>
              <a:rPr lang="en-US" dirty="0"/>
              <a:t>everything.</a:t>
            </a:r>
          </a:p>
          <a:p>
            <a:pPr marL="0" indent="0" algn="l" rtl="0">
              <a:buNone/>
            </a:pPr>
            <a:r>
              <a:rPr lang="en-US" dirty="0" smtClean="0"/>
              <a:t>3- </a:t>
            </a:r>
            <a:r>
              <a:rPr lang="en-US" dirty="0"/>
              <a:t>Has the child had convulsions?</a:t>
            </a:r>
          </a:p>
          <a:p>
            <a:pPr marL="0" indent="0" algn="l" rtl="0">
              <a:buNone/>
            </a:pPr>
            <a:r>
              <a:rPr lang="en-US" dirty="0" smtClean="0"/>
              <a:t>4- </a:t>
            </a:r>
            <a:r>
              <a:rPr lang="en-US" dirty="0"/>
              <a:t>Unconscious, lethargic.</a:t>
            </a:r>
          </a:p>
          <a:p>
            <a:pPr marL="0" indent="0" algn="l" rtl="0">
              <a:buNone/>
            </a:pPr>
            <a:r>
              <a:rPr lang="en-US" dirty="0" smtClean="0"/>
              <a:t>5- </a:t>
            </a:r>
            <a:r>
              <a:rPr lang="en-US" dirty="0"/>
              <a:t>Is the child convulsing now.</a:t>
            </a:r>
          </a:p>
          <a:p>
            <a:pPr algn="l" rtl="0"/>
            <a:endParaRPr lang="en-US" dirty="0"/>
          </a:p>
        </p:txBody>
      </p:sp>
      <p:sp>
        <p:nvSpPr>
          <p:cNvPr id="2" name="عنوان 1"/>
          <p:cNvSpPr>
            <a:spLocks noGrp="1"/>
          </p:cNvSpPr>
          <p:nvPr>
            <p:ph type="title"/>
          </p:nvPr>
        </p:nvSpPr>
        <p:spPr/>
        <p:txBody>
          <a:bodyPr>
            <a:normAutofit fontScale="90000"/>
          </a:bodyPr>
          <a:lstStyle/>
          <a:p>
            <a:r>
              <a:rPr lang="en-US" dirty="0"/>
              <a:t>How do we assess children using IMCI strategy?</a:t>
            </a:r>
          </a:p>
        </p:txBody>
      </p:sp>
    </p:spTree>
    <p:extLst>
      <p:ext uri="{BB962C8B-B14F-4D97-AF65-F5344CB8AC3E}">
        <p14:creationId xmlns:p14="http://schemas.microsoft.com/office/powerpoint/2010/main" val="228764379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u="sng" dirty="0"/>
              <a:t>	Assess major four symptoms:-</a:t>
            </a:r>
          </a:p>
          <a:p>
            <a:pPr marL="0" indent="0" algn="l" rtl="0">
              <a:buNone/>
            </a:pPr>
            <a:r>
              <a:rPr lang="en-US" dirty="0"/>
              <a:t>1-Cough or difficult breathing.</a:t>
            </a:r>
          </a:p>
          <a:p>
            <a:pPr marL="0" indent="0" algn="l" rtl="0">
              <a:buNone/>
            </a:pPr>
            <a:r>
              <a:rPr lang="en-US" dirty="0"/>
              <a:t> 2-Diarrhoea.</a:t>
            </a:r>
          </a:p>
          <a:p>
            <a:pPr marL="0" indent="0" algn="l" rtl="0">
              <a:buNone/>
            </a:pPr>
            <a:r>
              <a:rPr lang="en-US" dirty="0"/>
              <a:t> 3-Fever.</a:t>
            </a:r>
          </a:p>
          <a:p>
            <a:pPr marL="0" indent="0" algn="l" rtl="0">
              <a:buNone/>
            </a:pPr>
            <a:r>
              <a:rPr lang="en-US" dirty="0"/>
              <a:t> 4-Ear problems.</a:t>
            </a:r>
          </a:p>
          <a:p>
            <a:pPr algn="l" rtl="0"/>
            <a:endParaRPr lang="en-US" dirty="0"/>
          </a:p>
          <a:p>
            <a:pPr algn="l" rtl="0"/>
            <a:r>
              <a:rPr lang="en-US" b="1" u="sng" dirty="0"/>
              <a:t>	Check for nutrition, immunization, vitamin A supplementation and feeding problems.</a:t>
            </a:r>
          </a:p>
          <a:p>
            <a:pPr algn="l" rtl="0"/>
            <a:endParaRPr lang="en-US" dirty="0"/>
          </a:p>
        </p:txBody>
      </p:sp>
      <p:sp>
        <p:nvSpPr>
          <p:cNvPr id="2" name="عنوان 1"/>
          <p:cNvSpPr>
            <a:spLocks noGrp="1"/>
          </p:cNvSpPr>
          <p:nvPr>
            <p:ph type="title"/>
          </p:nvPr>
        </p:nvSpPr>
        <p:spPr/>
        <p:txBody>
          <a:bodyPr>
            <a:normAutofit fontScale="90000"/>
          </a:bodyPr>
          <a:lstStyle/>
          <a:p>
            <a:r>
              <a:rPr lang="en-US" dirty="0"/>
              <a:t>How do we assess children using IMCI strategy?</a:t>
            </a:r>
          </a:p>
        </p:txBody>
      </p:sp>
    </p:spTree>
    <p:extLst>
      <p:ext uri="{BB962C8B-B14F-4D97-AF65-F5344CB8AC3E}">
        <p14:creationId xmlns:p14="http://schemas.microsoft.com/office/powerpoint/2010/main" val="247007383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buNone/>
            </a:pPr>
            <a:r>
              <a:rPr lang="en-US" dirty="0"/>
              <a:t>1- Assessment of the child or young infant.</a:t>
            </a:r>
          </a:p>
          <a:p>
            <a:pPr marL="0" indent="0" algn="l" rtl="0">
              <a:buNone/>
            </a:pPr>
            <a:r>
              <a:rPr lang="en-US" dirty="0"/>
              <a:t>2- Classification the illness.</a:t>
            </a:r>
          </a:p>
          <a:p>
            <a:pPr marL="0" indent="0" algn="l" rtl="0">
              <a:buNone/>
            </a:pPr>
            <a:r>
              <a:rPr lang="en-US" dirty="0"/>
              <a:t>3- Identification the treatment.</a:t>
            </a:r>
          </a:p>
          <a:p>
            <a:pPr marL="0" indent="0" algn="l" rtl="0">
              <a:buNone/>
            </a:pPr>
            <a:r>
              <a:rPr lang="en-US" dirty="0"/>
              <a:t>4-Referral, treatment or counselling of the child's care taker </a:t>
            </a:r>
          </a:p>
          <a:p>
            <a:pPr marL="0" indent="0" algn="l" rtl="0">
              <a:buNone/>
            </a:pPr>
            <a:r>
              <a:rPr lang="en-US" dirty="0"/>
              <a:t>(depending on the identified classification(s).</a:t>
            </a:r>
          </a:p>
          <a:p>
            <a:pPr marL="0" indent="0" algn="l" rtl="0">
              <a:buNone/>
            </a:pPr>
            <a:r>
              <a:rPr lang="en-US" dirty="0"/>
              <a:t>5-follow up care.</a:t>
            </a:r>
          </a:p>
          <a:p>
            <a:pPr marL="0" indent="0" algn="l" rtl="0">
              <a:buNone/>
            </a:pPr>
            <a:endParaRPr lang="en-US" dirty="0"/>
          </a:p>
        </p:txBody>
      </p:sp>
      <p:sp>
        <p:nvSpPr>
          <p:cNvPr id="2" name="عنوان 1"/>
          <p:cNvSpPr>
            <a:spLocks noGrp="1"/>
          </p:cNvSpPr>
          <p:nvPr>
            <p:ph type="title"/>
          </p:nvPr>
        </p:nvSpPr>
        <p:spPr/>
        <p:txBody>
          <a:bodyPr>
            <a:normAutofit/>
          </a:bodyPr>
          <a:lstStyle/>
          <a:p>
            <a:r>
              <a:rPr lang="en-US" dirty="0"/>
              <a:t>The case management process </a:t>
            </a:r>
          </a:p>
        </p:txBody>
      </p:sp>
    </p:spTree>
    <p:extLst>
      <p:ext uri="{BB962C8B-B14F-4D97-AF65-F5344CB8AC3E}">
        <p14:creationId xmlns:p14="http://schemas.microsoft.com/office/powerpoint/2010/main" val="188597166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gn="l" rtl="0"/>
            <a:r>
              <a:rPr lang="en-US" dirty="0"/>
              <a:t>Integrated Management of Childhood Illness (IMCI) </a:t>
            </a:r>
          </a:p>
          <a:p>
            <a:pPr algn="l" rtl="0"/>
            <a:r>
              <a:rPr lang="en-US" dirty="0"/>
              <a:t>is a systematic approach to children's health which focuses on the whole child. This means focusing not only on curative care but also on prevention of disease. The approach was developed by United Nations Children's</a:t>
            </a:r>
          </a:p>
          <a:p>
            <a:pPr algn="l" rtl="0"/>
            <a:r>
              <a:rPr lang="en-US" dirty="0"/>
              <a:t> Fund and the World Health Organization in 1995.</a:t>
            </a:r>
          </a:p>
          <a:p>
            <a:pPr algn="l" rtl="0"/>
            <a:r>
              <a:rPr lang="en-US" dirty="0"/>
              <a:t>It includes both preventive components on the part of families and communities, as well as curative actions to be taken by health workers. It also has an objective to help improve health systems.</a:t>
            </a:r>
          </a:p>
          <a:p>
            <a:pPr algn="l" rtl="0"/>
            <a:endParaRPr lang="en-US" dirty="0"/>
          </a:p>
        </p:txBody>
      </p:sp>
      <p:sp>
        <p:nvSpPr>
          <p:cNvPr id="2" name="عنوان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6724067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lstStyle/>
          <a:p>
            <a:pPr algn="l" rtl="0"/>
            <a:r>
              <a:rPr lang="en-US" dirty="0"/>
              <a:t>The IMCI integrated case management process consists of a number of steps that should be taken by a health-care provider to ensure effective case management.</a:t>
            </a:r>
          </a:p>
        </p:txBody>
      </p:sp>
    </p:spTree>
    <p:extLst>
      <p:ext uri="{BB962C8B-B14F-4D97-AF65-F5344CB8AC3E}">
        <p14:creationId xmlns:p14="http://schemas.microsoft.com/office/powerpoint/2010/main" val="3269658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lstStyle/>
          <a:p>
            <a:pPr algn="l" rtl="0"/>
            <a:r>
              <a:rPr lang="en-US" dirty="0" smtClean="0"/>
              <a:t>STEP 1</a:t>
            </a:r>
            <a:r>
              <a:rPr lang="en-US" dirty="0"/>
              <a:t>. </a:t>
            </a:r>
            <a:r>
              <a:rPr lang="en-US" dirty="0" smtClean="0"/>
              <a:t>ASESS</a:t>
            </a:r>
            <a:r>
              <a:rPr lang="ar-EG" dirty="0"/>
              <a:t> </a:t>
            </a:r>
            <a:endParaRPr lang="ar-EG" dirty="0" smtClean="0"/>
          </a:p>
          <a:p>
            <a:pPr algn="l" rtl="0"/>
            <a:r>
              <a:rPr lang="en-US" dirty="0" smtClean="0"/>
              <a:t>STEP 2</a:t>
            </a:r>
            <a:r>
              <a:rPr lang="en-US" dirty="0"/>
              <a:t>. </a:t>
            </a:r>
            <a:r>
              <a:rPr lang="en-US" dirty="0" smtClean="0"/>
              <a:t>CLASSIFY</a:t>
            </a:r>
            <a:endParaRPr lang="ar-EG" dirty="0" smtClean="0"/>
          </a:p>
          <a:p>
            <a:pPr algn="l" rtl="0"/>
            <a:r>
              <a:rPr lang="en-US" dirty="0"/>
              <a:t>STEP 3. IDENTIFY </a:t>
            </a:r>
            <a:r>
              <a:rPr lang="en-US" dirty="0" smtClean="0"/>
              <a:t>TREATMENT</a:t>
            </a:r>
            <a:endParaRPr lang="ar-EG" dirty="0" smtClean="0"/>
          </a:p>
          <a:p>
            <a:pPr algn="l" rtl="0"/>
            <a:r>
              <a:rPr lang="en-US" dirty="0"/>
              <a:t>STEP 4. TREAT</a:t>
            </a:r>
          </a:p>
          <a:p>
            <a:pPr algn="l" rtl="0"/>
            <a:r>
              <a:rPr lang="en-US" dirty="0"/>
              <a:t>STEP 5. COUNSEL</a:t>
            </a:r>
          </a:p>
          <a:p>
            <a:pPr algn="l" rtl="0"/>
            <a:r>
              <a:rPr lang="en-US" dirty="0"/>
              <a:t>STEP 6. FOLLOW-UP</a:t>
            </a:r>
          </a:p>
          <a:p>
            <a:pPr algn="l" rtl="0"/>
            <a:endParaRPr lang="en-US" dirty="0"/>
          </a:p>
          <a:p>
            <a:pPr algn="l" rtl="0"/>
            <a:endParaRPr lang="en-US" dirty="0"/>
          </a:p>
        </p:txBody>
      </p:sp>
    </p:spTree>
    <p:extLst>
      <p:ext uri="{BB962C8B-B14F-4D97-AF65-F5344CB8AC3E}">
        <p14:creationId xmlns:p14="http://schemas.microsoft.com/office/powerpoint/2010/main" val="5018421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normAutofit fontScale="85000" lnSpcReduction="10000"/>
          </a:bodyPr>
          <a:lstStyle/>
          <a:p>
            <a:pPr algn="l" rtl="0"/>
            <a:r>
              <a:rPr lang="en-US" b="1" i="1" dirty="0">
                <a:effectLst>
                  <a:outerShdw blurRad="38100" dist="38100" dir="2700000" algn="tl">
                    <a:srgbClr val="000000">
                      <a:alpha val="43137"/>
                    </a:srgbClr>
                  </a:outerShdw>
                </a:effectLst>
              </a:rPr>
              <a:t>STEP 1. ASESS</a:t>
            </a:r>
          </a:p>
          <a:p>
            <a:pPr algn="l" rtl="0"/>
            <a:r>
              <a:rPr lang="en-US" dirty="0"/>
              <a:t>When a child or young infant is brought to a clinic, a health-care provider uses good communication skills to ask the mother about the child's problems and makes an assessment of the child's condition. The health worker checks ﬁrst for general danger signs, which would indicate any life- threatening condition. In young infant the health worker checks for signs of very severe disease and local bacterial infection. Then the health worker asks speciﬁc questions about the most common conditions affecting a child's health. If the answers are positive, he or she examines the child appropriately. An essential part of the assessment is checking the child's nutrition and immunization status. The assessment includes checking the child for other health problems.</a:t>
            </a:r>
          </a:p>
          <a:p>
            <a:pPr algn="l" rtl="0"/>
            <a:endParaRPr lang="en-US" dirty="0"/>
          </a:p>
        </p:txBody>
      </p:sp>
    </p:spTree>
    <p:extLst>
      <p:ext uri="{BB962C8B-B14F-4D97-AF65-F5344CB8AC3E}">
        <p14:creationId xmlns:p14="http://schemas.microsoft.com/office/powerpoint/2010/main" val="18280632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lstStyle/>
          <a:p>
            <a:pPr algn="l" rtl="0"/>
            <a:r>
              <a:rPr lang="en-US" b="1" i="1" dirty="0">
                <a:effectLst>
                  <a:outerShdw blurRad="38100" dist="38100" dir="2700000" algn="tl">
                    <a:srgbClr val="000000">
                      <a:alpha val="43137"/>
                    </a:srgbClr>
                  </a:outerShdw>
                </a:effectLst>
              </a:rPr>
              <a:t>STEP 2. CLASSIFY</a:t>
            </a:r>
          </a:p>
          <a:p>
            <a:pPr algn="l" rtl="0"/>
            <a:r>
              <a:rPr lang="en-US" dirty="0"/>
              <a:t>Based on the results of the assessment a health-care provider classiﬁes a child's illnesses using a specially developed color-coded triage system. Because many children have more than one condition, each condition is classiﬁed according to whether it requires</a:t>
            </a:r>
          </a:p>
          <a:p>
            <a:pPr algn="l" rtl="0"/>
            <a:endParaRPr lang="en-US" dirty="0"/>
          </a:p>
        </p:txBody>
      </p:sp>
    </p:spTree>
    <p:extLst>
      <p:ext uri="{BB962C8B-B14F-4D97-AF65-F5344CB8AC3E}">
        <p14:creationId xmlns:p14="http://schemas.microsoft.com/office/powerpoint/2010/main" val="41853268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mtClean="0"/>
              <a:t>Steps in Integrated Case Management</a:t>
            </a:r>
            <a:endParaRPr lang="en-US" dirty="0"/>
          </a:p>
        </p:txBody>
      </p:sp>
      <p:sp>
        <p:nvSpPr>
          <p:cNvPr id="3" name="عنصر نائب للمحتوى 2"/>
          <p:cNvSpPr>
            <a:spLocks noGrp="1"/>
          </p:cNvSpPr>
          <p:nvPr>
            <p:ph idx="1"/>
          </p:nvPr>
        </p:nvSpPr>
        <p:spPr/>
        <p:txBody>
          <a:bodyPr>
            <a:normAutofit fontScale="85000" lnSpcReduction="10000"/>
          </a:bodyPr>
          <a:lstStyle/>
          <a:p>
            <a:pPr algn="l" rtl="0"/>
            <a:r>
              <a:rPr lang="en-US" b="1" i="1" dirty="0" smtClean="0">
                <a:effectLst>
                  <a:outerShdw blurRad="38100" dist="38100" dir="2700000" algn="tl">
                    <a:srgbClr val="000000">
                      <a:alpha val="43137"/>
                    </a:srgbClr>
                  </a:outerShdw>
                </a:effectLst>
              </a:rPr>
              <a:t>STEP 3. IDENTIFY TREATMENT</a:t>
            </a:r>
          </a:p>
          <a:p>
            <a:pPr algn="l" rtl="0"/>
            <a:r>
              <a:rPr lang="en-US" dirty="0" smtClean="0"/>
              <a:t>After classifying all the conditions present, a health-care provider identiﬁes speciﬁc treatments for the sick child or the sick young infant.</a:t>
            </a:r>
          </a:p>
          <a:p>
            <a:pPr algn="l" rtl="0"/>
            <a:r>
              <a:rPr lang="en-US" dirty="0" smtClean="0"/>
              <a:t>1.	If a child requires urgent referral (pink classiﬁcation), essential treatment to be given before referral is identiﬁed.</a:t>
            </a:r>
          </a:p>
          <a:p>
            <a:pPr algn="l" rtl="0"/>
            <a:r>
              <a:rPr lang="en-US" dirty="0" smtClean="0"/>
              <a:t>2.	If a child needs speciﬁc treatment (yellow classiﬁcation), a treatment plan is developed, and the drugs to be administered at the clinic are identiﬁed. The content of the advice to be given to the mother is decided on.</a:t>
            </a:r>
          </a:p>
          <a:p>
            <a:pPr algn="l" rtl="0"/>
            <a:r>
              <a:rPr lang="en-US" dirty="0" smtClean="0"/>
              <a:t>3.	If no serious conditions have been found (green classiﬁcation), the mother should be correctly advised on the </a:t>
            </a:r>
            <a:endParaRPr lang="en-US" dirty="0"/>
          </a:p>
        </p:txBody>
      </p:sp>
      <p:sp>
        <p:nvSpPr>
          <p:cNvPr id="4" name="عنصر نائب للمحتوى 2"/>
          <p:cNvSpPr txBox="1">
            <a:spLocks/>
          </p:cNvSpPr>
          <p:nvPr/>
        </p:nvSpPr>
        <p:spPr>
          <a:xfrm>
            <a:off x="-6589240" y="4595018"/>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endParaRPr lang="en-US" dirty="0"/>
          </a:p>
        </p:txBody>
      </p:sp>
    </p:spTree>
    <p:extLst>
      <p:ext uri="{BB962C8B-B14F-4D97-AF65-F5344CB8AC3E}">
        <p14:creationId xmlns:p14="http://schemas.microsoft.com/office/powerpoint/2010/main" val="30820833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normAutofit fontScale="85000" lnSpcReduction="10000"/>
          </a:bodyPr>
          <a:lstStyle/>
          <a:p>
            <a:pPr algn="l" rtl="0"/>
            <a:r>
              <a:rPr lang="en-US" b="1" i="1" dirty="0">
                <a:effectLst>
                  <a:outerShdw blurRad="38100" dist="38100" dir="2700000" algn="tl">
                    <a:srgbClr val="000000">
                      <a:alpha val="43137"/>
                    </a:srgbClr>
                  </a:outerShdw>
                </a:effectLst>
              </a:rPr>
              <a:t>STEP 4. TREAT</a:t>
            </a:r>
          </a:p>
          <a:p>
            <a:pPr algn="l" rtl="0"/>
            <a:r>
              <a:rPr lang="en-US" dirty="0"/>
              <a:t>After identifying appropriate treatment, a health-care provider carries out the necessary procedures relevant to the child's conditions. The health worker:</a:t>
            </a:r>
          </a:p>
          <a:p>
            <a:pPr marL="0" indent="0" algn="l" rtl="0">
              <a:buNone/>
            </a:pPr>
            <a:r>
              <a:rPr lang="en-US" dirty="0"/>
              <a:t>1.	gives pre-referral treatment for sick children being referred;</a:t>
            </a:r>
          </a:p>
          <a:p>
            <a:pPr marL="0" indent="0" algn="l" rtl="0">
              <a:buNone/>
            </a:pPr>
            <a:r>
              <a:rPr lang="en-US" dirty="0"/>
              <a:t>2.	gives the ﬁrst dose of relevant drugs to the children who are in need of speciﬁc treatment, and teaches the mother how to give oral drugs, how to feed and give fluids during illness, and how to treat local infections at home;</a:t>
            </a:r>
          </a:p>
          <a:p>
            <a:pPr marL="0" indent="0" algn="l" rtl="0">
              <a:buNone/>
            </a:pPr>
            <a:r>
              <a:rPr lang="en-US" dirty="0"/>
              <a:t>3.	provides advice on the home management of sick children at home;</a:t>
            </a:r>
          </a:p>
          <a:p>
            <a:pPr marL="0" indent="0" algn="l" rtl="0">
              <a:buNone/>
            </a:pPr>
            <a:r>
              <a:rPr lang="en-US" dirty="0"/>
              <a:t>4.	if needed, asks the mother or other caregiver to return with the child for follow-up on a speciﬁc date.</a:t>
            </a:r>
          </a:p>
          <a:p>
            <a:pPr algn="l" rtl="0"/>
            <a:endParaRPr lang="en-US" dirty="0"/>
          </a:p>
        </p:txBody>
      </p:sp>
    </p:spTree>
    <p:extLst>
      <p:ext uri="{BB962C8B-B14F-4D97-AF65-F5344CB8AC3E}">
        <p14:creationId xmlns:p14="http://schemas.microsoft.com/office/powerpoint/2010/main" val="19468964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normAutofit lnSpcReduction="10000"/>
          </a:bodyPr>
          <a:lstStyle/>
          <a:p>
            <a:pPr algn="l" rtl="0"/>
            <a:r>
              <a:rPr lang="en-US" b="1" i="1" dirty="0">
                <a:effectLst>
                  <a:outerShdw blurRad="38100" dist="38100" dir="2700000" algn="tl">
                    <a:srgbClr val="000000">
                      <a:alpha val="43137"/>
                    </a:srgbClr>
                  </a:outerShdw>
                </a:effectLst>
              </a:rPr>
              <a:t>STEP 5. COUNSEL</a:t>
            </a:r>
          </a:p>
          <a:p>
            <a:pPr algn="l" rtl="0"/>
            <a:r>
              <a:rPr lang="en-US" dirty="0"/>
              <a:t>If the follow-up care is indicated the health-care provider teaches the mother when to return to the clinic, the health worker also teaches the mother how to recognize signs indicating that the child should be brought back to the clinic immediately.</a:t>
            </a:r>
          </a:p>
          <a:p>
            <a:pPr algn="l" rtl="0"/>
            <a:r>
              <a:rPr lang="en-US" dirty="0"/>
              <a:t>When indicated, a health-care provider assesses feeding, including breastfeeding practice, and provides counseling to solve any feeding problems found. This also includes counseling the mother about her own health.</a:t>
            </a:r>
          </a:p>
          <a:p>
            <a:pPr algn="l" rtl="0"/>
            <a:endParaRPr lang="en-US" dirty="0"/>
          </a:p>
        </p:txBody>
      </p:sp>
    </p:spTree>
    <p:extLst>
      <p:ext uri="{BB962C8B-B14F-4D97-AF65-F5344CB8AC3E}">
        <p14:creationId xmlns:p14="http://schemas.microsoft.com/office/powerpoint/2010/main" val="1477595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Steps in Integrated Case Management</a:t>
            </a:r>
          </a:p>
        </p:txBody>
      </p:sp>
      <p:sp>
        <p:nvSpPr>
          <p:cNvPr id="3" name="عنصر نائب للمحتوى 2"/>
          <p:cNvSpPr>
            <a:spLocks noGrp="1"/>
          </p:cNvSpPr>
          <p:nvPr>
            <p:ph idx="1"/>
          </p:nvPr>
        </p:nvSpPr>
        <p:spPr/>
        <p:txBody>
          <a:bodyPr>
            <a:normAutofit/>
          </a:bodyPr>
          <a:lstStyle/>
          <a:p>
            <a:pPr algn="l" rtl="0"/>
            <a:r>
              <a:rPr lang="en-US" b="1" i="1" dirty="0">
                <a:effectLst>
                  <a:outerShdw blurRad="38100" dist="38100" dir="2700000" algn="tl">
                    <a:srgbClr val="000000">
                      <a:alpha val="43137"/>
                    </a:srgbClr>
                  </a:outerShdw>
                </a:effectLst>
              </a:rPr>
              <a:t>STEP 6. FOLLOW-UP</a:t>
            </a:r>
          </a:p>
          <a:p>
            <a:pPr algn="l" rtl="0"/>
            <a:r>
              <a:rPr lang="en-US" dirty="0"/>
              <a:t>Some children need to be seen more than once for a current episode of illness. The IMCI case management process helps to identify those children who require additional follow-up visits. When such children are brought back to the clinic, a health-care provider gives appropriate follow-up care, as indicated in I MCI guidelines, and if necessary, reassess the child for any new problems.</a:t>
            </a:r>
          </a:p>
          <a:p>
            <a:pPr algn="l" rtl="0"/>
            <a:endParaRPr lang="en-US" dirty="0"/>
          </a:p>
        </p:txBody>
      </p:sp>
    </p:spTree>
    <p:extLst>
      <p:ext uri="{BB962C8B-B14F-4D97-AF65-F5344CB8AC3E}">
        <p14:creationId xmlns:p14="http://schemas.microsoft.com/office/powerpoint/2010/main" val="38131971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The Integrated Case Management process	</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913894" y="1706704"/>
            <a:ext cx="5773412" cy="40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928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Diseases covered by IMCI</a:t>
            </a:r>
          </a:p>
        </p:txBody>
      </p:sp>
      <p:sp>
        <p:nvSpPr>
          <p:cNvPr id="3" name="عنصر نائب للمحتوى 2"/>
          <p:cNvSpPr>
            <a:spLocks noGrp="1"/>
          </p:cNvSpPr>
          <p:nvPr>
            <p:ph idx="1"/>
          </p:nvPr>
        </p:nvSpPr>
        <p:spPr/>
        <p:txBody>
          <a:bodyPr>
            <a:normAutofit fontScale="62500" lnSpcReduction="20000"/>
          </a:bodyPr>
          <a:lstStyle/>
          <a:p>
            <a:pPr algn="l" rtl="0"/>
            <a:r>
              <a:rPr lang="en-US" b="1" dirty="0"/>
              <a:t>1-difficulty breathing</a:t>
            </a:r>
          </a:p>
          <a:p>
            <a:pPr algn="l" rtl="0"/>
            <a:r>
              <a:rPr lang="en-US" dirty="0"/>
              <a:t> -Difficulty breathing can present in a number of ways. This include nasal flaring, recession of the skin and muscles under and in between the rib cage, and fast breathing.</a:t>
            </a:r>
          </a:p>
          <a:p>
            <a:pPr algn="l" rtl="0"/>
            <a:r>
              <a:rPr lang="en-US" b="1" dirty="0"/>
              <a:t>2-Dehydration</a:t>
            </a:r>
          </a:p>
          <a:p>
            <a:pPr algn="l" rtl="0"/>
            <a:r>
              <a:rPr lang="en-US" dirty="0"/>
              <a:t>-A dry mouth, little or no tears when crying, decreased number of wet nappies and excessive thirst.</a:t>
            </a:r>
          </a:p>
          <a:p>
            <a:pPr algn="l" rtl="0"/>
            <a:r>
              <a:rPr lang="en-US" b="1" dirty="0"/>
              <a:t>3-head injury</a:t>
            </a:r>
          </a:p>
          <a:p>
            <a:pPr algn="l" rtl="0"/>
            <a:r>
              <a:rPr lang="en-US" dirty="0"/>
              <a:t>-With a history of head injury (child falling on his head, or being struck on the head) look out for a decreased level of consciousness, vomiting, strange behavior, excessive sleepiness, weakness of any body part.</a:t>
            </a:r>
          </a:p>
          <a:p>
            <a:pPr algn="l" rtl="0"/>
            <a:r>
              <a:rPr lang="en-US" b="1" dirty="0"/>
              <a:t>4-severe infection</a:t>
            </a:r>
          </a:p>
          <a:p>
            <a:pPr algn="l" rtl="0"/>
            <a:r>
              <a:rPr lang="en-US" dirty="0"/>
              <a:t>-Often the cause of infection is not immediately apparent like in the case of middle ear or urinary tract infections. Be on the lookout for high fevers, refusing to eat or drink anything, rapid pulse and rapid breathing.</a:t>
            </a:r>
          </a:p>
          <a:p>
            <a:pPr algn="l" rtl="0"/>
            <a:endParaRPr lang="en-US" dirty="0"/>
          </a:p>
        </p:txBody>
      </p:sp>
    </p:spTree>
    <p:extLst>
      <p:ext uri="{BB962C8B-B14F-4D97-AF65-F5344CB8AC3E}">
        <p14:creationId xmlns:p14="http://schemas.microsoft.com/office/powerpoint/2010/main" val="22331734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A strategy for reducing mortality and morbidity associated with major causes of childhood illness </a:t>
            </a:r>
          </a:p>
          <a:p>
            <a:pPr algn="l" rtl="0"/>
            <a:r>
              <a:rPr lang="en-US" dirty="0"/>
              <a:t>OR</a:t>
            </a:r>
          </a:p>
          <a:p>
            <a:pPr algn="l" rtl="0"/>
            <a:r>
              <a:rPr lang="en-US" dirty="0"/>
              <a:t> is an integrated approach to child health that focuses</a:t>
            </a:r>
          </a:p>
          <a:p>
            <a:pPr algn="l" rtl="0"/>
            <a:r>
              <a:rPr lang="en-US" dirty="0"/>
              <a:t>On the well-being of the whole child. </a:t>
            </a:r>
          </a:p>
          <a:p>
            <a:pPr algn="l" rtl="0"/>
            <a:endParaRPr lang="en-US" dirty="0"/>
          </a:p>
        </p:txBody>
      </p:sp>
      <p:sp>
        <p:nvSpPr>
          <p:cNvPr id="2" name="عنوان 1"/>
          <p:cNvSpPr>
            <a:spLocks noGrp="1"/>
          </p:cNvSpPr>
          <p:nvPr>
            <p:ph type="title"/>
          </p:nvPr>
        </p:nvSpPr>
        <p:spPr/>
        <p:txBody>
          <a:bodyPr/>
          <a:lstStyle/>
          <a:p>
            <a:pPr rtl="0"/>
            <a:r>
              <a:rPr lang="en-US" dirty="0"/>
              <a:t>Definition </a:t>
            </a:r>
          </a:p>
        </p:txBody>
      </p:sp>
    </p:spTree>
    <p:extLst>
      <p:ext uri="{BB962C8B-B14F-4D97-AF65-F5344CB8AC3E}">
        <p14:creationId xmlns:p14="http://schemas.microsoft.com/office/powerpoint/2010/main" val="20799215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a:t>Diseases covered by IMCI</a:t>
            </a:r>
          </a:p>
        </p:txBody>
      </p:sp>
      <p:sp>
        <p:nvSpPr>
          <p:cNvPr id="3" name="عنصر نائب للمحتوى 2"/>
          <p:cNvSpPr>
            <a:spLocks noGrp="1"/>
          </p:cNvSpPr>
          <p:nvPr>
            <p:ph idx="1"/>
          </p:nvPr>
        </p:nvSpPr>
        <p:spPr/>
        <p:txBody>
          <a:bodyPr/>
          <a:lstStyle/>
          <a:p>
            <a:pPr algn="l" rtl="0"/>
            <a:r>
              <a:rPr lang="en-US" dirty="0"/>
              <a:t>5-Diarrhoeal diseases.</a:t>
            </a:r>
          </a:p>
          <a:p>
            <a:pPr algn="l" rtl="0"/>
            <a:r>
              <a:rPr lang="en-US" dirty="0"/>
              <a:t>6-Malaria.</a:t>
            </a:r>
          </a:p>
          <a:p>
            <a:pPr algn="l" rtl="0"/>
            <a:r>
              <a:rPr lang="en-US" dirty="0"/>
              <a:t>7-Measles. </a:t>
            </a:r>
          </a:p>
          <a:p>
            <a:pPr algn="l" rtl="0"/>
            <a:r>
              <a:rPr lang="en-US" dirty="0"/>
              <a:t>8-Malnutrition.</a:t>
            </a:r>
          </a:p>
          <a:p>
            <a:pPr algn="l" rtl="0"/>
            <a:endParaRPr lang="en-US" dirty="0"/>
          </a:p>
        </p:txBody>
      </p:sp>
    </p:spTree>
    <p:extLst>
      <p:ext uri="{BB962C8B-B14F-4D97-AF65-F5344CB8AC3E}">
        <p14:creationId xmlns:p14="http://schemas.microsoft.com/office/powerpoint/2010/main" val="95791429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Diseases covered by IMCI</a:t>
            </a:r>
          </a:p>
        </p:txBody>
      </p:sp>
      <p:pic>
        <p:nvPicPr>
          <p:cNvPr id="4" name="Picture 1" descr="C:\Users\FOFO\Desktop\diseases-covered-by-imci-l.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30892" y="1554163"/>
            <a:ext cx="6034616" cy="4525962"/>
          </a:xfrm>
          <a:prstGeom prst="rect">
            <a:avLst/>
          </a:prstGeom>
          <a:noFill/>
          <a:ln>
            <a:noFill/>
          </a:ln>
        </p:spPr>
      </p:pic>
    </p:spTree>
    <p:extLst>
      <p:ext uri="{BB962C8B-B14F-4D97-AF65-F5344CB8AC3E}">
        <p14:creationId xmlns:p14="http://schemas.microsoft.com/office/powerpoint/2010/main" val="381709062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5" descr="C:\Users\FOFO\Desktop\unnamed.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2318544"/>
            <a:ext cx="6840760" cy="4278808"/>
          </a:xfrm>
          <a:prstGeom prst="rect">
            <a:avLst/>
          </a:prstGeom>
          <a:noFill/>
          <a:ln>
            <a:noFill/>
          </a:ln>
        </p:spPr>
      </p:pic>
    </p:spTree>
    <p:extLst>
      <p:ext uri="{BB962C8B-B14F-4D97-AF65-F5344CB8AC3E}">
        <p14:creationId xmlns:p14="http://schemas.microsoft.com/office/powerpoint/2010/main" val="151067842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520" y="1990706"/>
            <a:ext cx="8280920" cy="511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96845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620688"/>
            <a:ext cx="867645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8225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11560" y="3573016"/>
            <a:ext cx="7772400" cy="1143000"/>
          </a:xfrm>
        </p:spPr>
        <p:txBody>
          <a:bodyPr/>
          <a:lstStyle/>
          <a:p>
            <a:r>
              <a:rPr lang="en-US" dirty="0" smtClean="0"/>
              <a:t>Thank you </a:t>
            </a:r>
            <a:endParaRPr lang="en-US" dirty="0"/>
          </a:p>
        </p:txBody>
      </p:sp>
    </p:spTree>
    <p:extLst>
      <p:ext uri="{BB962C8B-B14F-4D97-AF65-F5344CB8AC3E}">
        <p14:creationId xmlns:p14="http://schemas.microsoft.com/office/powerpoint/2010/main" val="5260100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3794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components of IMCI</a:t>
            </a:r>
          </a:p>
        </p:txBody>
      </p:sp>
      <p:sp>
        <p:nvSpPr>
          <p:cNvPr id="3" name="عنصر نائب للمحتوى 2"/>
          <p:cNvSpPr>
            <a:spLocks noGrp="1"/>
          </p:cNvSpPr>
          <p:nvPr>
            <p:ph idx="1"/>
          </p:nvPr>
        </p:nvSpPr>
        <p:spPr/>
        <p:txBody>
          <a:bodyPr/>
          <a:lstStyle/>
          <a:p>
            <a:pPr algn="l" rtl="0"/>
            <a:r>
              <a:rPr lang="en-US" dirty="0"/>
              <a:t>1)	Improve of health worker skills.</a:t>
            </a:r>
          </a:p>
          <a:p>
            <a:pPr algn="l" rtl="0"/>
            <a:r>
              <a:rPr lang="en-US" dirty="0"/>
              <a:t>2)	Improve of health systems.</a:t>
            </a:r>
          </a:p>
          <a:p>
            <a:pPr algn="l" rtl="0"/>
            <a:r>
              <a:rPr lang="en-US" dirty="0"/>
              <a:t>3)	Improve of family and community practices in relation to child health.</a:t>
            </a:r>
          </a:p>
          <a:p>
            <a:pPr algn="l" rtl="0"/>
            <a:endParaRPr lang="en-US" dirty="0"/>
          </a:p>
        </p:txBody>
      </p:sp>
    </p:spTree>
    <p:extLst>
      <p:ext uri="{BB962C8B-B14F-4D97-AF65-F5344CB8AC3E}">
        <p14:creationId xmlns:p14="http://schemas.microsoft.com/office/powerpoint/2010/main" val="389823860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39552" y="1772816"/>
            <a:ext cx="8229600" cy="2880320"/>
          </a:xfrm>
        </p:spPr>
        <p:txBody>
          <a:bodyPr>
            <a:normAutofit/>
          </a:bodyPr>
          <a:lstStyle/>
          <a:p>
            <a:pPr rtl="0"/>
            <a:r>
              <a:rPr lang="en-US" dirty="0"/>
              <a:t>1)	Improving health providers’ skills</a:t>
            </a:r>
          </a:p>
        </p:txBody>
      </p:sp>
    </p:spTree>
    <p:extLst>
      <p:ext uri="{BB962C8B-B14F-4D97-AF65-F5344CB8AC3E}">
        <p14:creationId xmlns:p14="http://schemas.microsoft.com/office/powerpoint/2010/main" val="11822202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1)	Improving health providers’ skills</a:t>
            </a:r>
          </a:p>
        </p:txBody>
      </p:sp>
      <p:sp>
        <p:nvSpPr>
          <p:cNvPr id="3" name="عنصر نائب للمحتوى 2"/>
          <p:cNvSpPr>
            <a:spLocks noGrp="1"/>
          </p:cNvSpPr>
          <p:nvPr>
            <p:ph idx="1"/>
          </p:nvPr>
        </p:nvSpPr>
        <p:spPr/>
        <p:txBody>
          <a:bodyPr>
            <a:normAutofit fontScale="92500" lnSpcReduction="20000"/>
          </a:bodyPr>
          <a:lstStyle/>
          <a:p>
            <a:pPr algn="l" rtl="0"/>
            <a:r>
              <a:rPr lang="en-US" dirty="0"/>
              <a:t>Improving health providers’ skills mostly refers to clinical and communication skills and covers both pre-service education and in-service training, public and private sector.</a:t>
            </a:r>
          </a:p>
          <a:p>
            <a:pPr algn="l" rtl="0"/>
            <a:r>
              <a:rPr lang="en-US" sz="3500" b="1" dirty="0">
                <a:effectLst>
                  <a:outerShdw blurRad="38100" dist="38100" dir="2700000" algn="tl">
                    <a:srgbClr val="000000">
                      <a:alpha val="43137"/>
                    </a:srgbClr>
                  </a:outerShdw>
                </a:effectLst>
              </a:rPr>
              <a:t>In-service through:- </a:t>
            </a:r>
          </a:p>
          <a:p>
            <a:pPr algn="l" rtl="0"/>
            <a:r>
              <a:rPr lang="en-US" dirty="0" smtClean="0"/>
              <a:t>Training </a:t>
            </a:r>
            <a:r>
              <a:rPr lang="en-US" dirty="0"/>
              <a:t>on adapted standard protocols for case management developed by WHO &amp; UNICEF.</a:t>
            </a:r>
          </a:p>
          <a:p>
            <a:pPr algn="l" rtl="0"/>
            <a:r>
              <a:rPr lang="en-US" dirty="0" smtClean="0"/>
              <a:t>On </a:t>
            </a:r>
            <a:r>
              <a:rPr lang="en-US" dirty="0"/>
              <a:t>site follow-up of trained providers after 4-6 weeks.</a:t>
            </a:r>
          </a:p>
          <a:p>
            <a:pPr algn="l" rtl="0"/>
            <a:r>
              <a:rPr lang="en-US" dirty="0" smtClean="0"/>
              <a:t>Supportive </a:t>
            </a:r>
            <a:r>
              <a:rPr lang="en-US" dirty="0"/>
              <a:t>supervision.</a:t>
            </a:r>
          </a:p>
          <a:p>
            <a:pPr algn="l" rtl="0"/>
            <a:endParaRPr lang="en-US" dirty="0"/>
          </a:p>
        </p:txBody>
      </p:sp>
    </p:spTree>
    <p:extLst>
      <p:ext uri="{BB962C8B-B14F-4D97-AF65-F5344CB8AC3E}">
        <p14:creationId xmlns:p14="http://schemas.microsoft.com/office/powerpoint/2010/main" val="280523805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1)	Improving health providers’ skills</a:t>
            </a:r>
          </a:p>
        </p:txBody>
      </p:sp>
      <p:sp>
        <p:nvSpPr>
          <p:cNvPr id="3" name="عنصر نائب للمحتوى 2"/>
          <p:cNvSpPr>
            <a:spLocks noGrp="1"/>
          </p:cNvSpPr>
          <p:nvPr>
            <p:ph idx="1"/>
          </p:nvPr>
        </p:nvSpPr>
        <p:spPr/>
        <p:txBody>
          <a:bodyPr>
            <a:normAutofit fontScale="77500" lnSpcReduction="20000"/>
          </a:bodyPr>
          <a:lstStyle/>
          <a:p>
            <a:pPr algn="l" rtl="0"/>
            <a:r>
              <a:rPr lang="en-US" b="1" dirty="0">
                <a:effectLst>
                  <a:outerShdw blurRad="38100" dist="38100" dir="2700000" algn="tl">
                    <a:srgbClr val="000000">
                      <a:alpha val="43137"/>
                    </a:srgbClr>
                  </a:outerShdw>
                </a:effectLst>
              </a:rPr>
              <a:t>Pre-service through-:</a:t>
            </a:r>
          </a:p>
          <a:p>
            <a:pPr algn="l" rtl="0"/>
            <a:r>
              <a:rPr lang="en-US" dirty="0"/>
              <a:t>-Introduction of IMCI protocol into curricula of medical &amp; nursing schools.</a:t>
            </a:r>
          </a:p>
          <a:p>
            <a:pPr algn="l" rtl="0"/>
            <a:r>
              <a:rPr lang="en-US" dirty="0"/>
              <a:t>-Improving providers’ skills in areas of:-</a:t>
            </a:r>
          </a:p>
          <a:p>
            <a:pPr algn="l" rtl="0"/>
            <a:r>
              <a:rPr lang="en-US" dirty="0"/>
              <a:t>	Comprehensive assessment irrespective of mother’s complaint according to the protocols.</a:t>
            </a:r>
          </a:p>
          <a:p>
            <a:pPr algn="l" rtl="0"/>
            <a:endParaRPr lang="en-US" dirty="0"/>
          </a:p>
          <a:p>
            <a:pPr algn="l" rtl="0"/>
            <a:r>
              <a:rPr lang="en-US" dirty="0"/>
              <a:t>	Proper management &amp; rationalization of drug prescribing particularly antibiotics.</a:t>
            </a:r>
          </a:p>
          <a:p>
            <a:pPr algn="l" rtl="0"/>
            <a:r>
              <a:rPr lang="en-US" dirty="0"/>
              <a:t>	Maximizing home care.</a:t>
            </a:r>
          </a:p>
          <a:p>
            <a:pPr algn="l" rtl="0"/>
            <a:r>
              <a:rPr lang="en-US" dirty="0"/>
              <a:t>	Counseling &amp; giving relevant advice to mothers.</a:t>
            </a:r>
          </a:p>
          <a:p>
            <a:pPr algn="l" rtl="0"/>
            <a:r>
              <a:rPr lang="en-US" dirty="0"/>
              <a:t>	Follow-up of child illness as appropriate.</a:t>
            </a:r>
          </a:p>
          <a:p>
            <a:pPr algn="l" rtl="0"/>
            <a:endParaRPr lang="en-US" dirty="0"/>
          </a:p>
        </p:txBody>
      </p:sp>
    </p:spTree>
    <p:extLst>
      <p:ext uri="{BB962C8B-B14F-4D97-AF65-F5344CB8AC3E}">
        <p14:creationId xmlns:p14="http://schemas.microsoft.com/office/powerpoint/2010/main" val="41786871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dirty="0"/>
              <a:t>2)	Improving health systems</a:t>
            </a:r>
          </a:p>
        </p:txBody>
      </p:sp>
      <p:sp>
        <p:nvSpPr>
          <p:cNvPr id="3" name="عنصر نائب للمحتوى 2"/>
          <p:cNvSpPr>
            <a:spLocks noGrp="1"/>
          </p:cNvSpPr>
          <p:nvPr>
            <p:ph idx="1"/>
          </p:nvPr>
        </p:nvSpPr>
        <p:spPr/>
        <p:txBody>
          <a:bodyPr>
            <a:normAutofit/>
          </a:bodyPr>
          <a:lstStyle/>
          <a:p>
            <a:pPr algn="l" rtl="0"/>
            <a:r>
              <a:rPr lang="en-US" dirty="0" smtClean="0"/>
              <a:t>Improving </a:t>
            </a:r>
            <a:r>
              <a:rPr lang="en-US" dirty="0"/>
              <a:t>health systems to </a:t>
            </a:r>
            <a:r>
              <a:rPr lang="en-US" dirty="0" err="1"/>
              <a:t>deliverIMCI</a:t>
            </a:r>
            <a:r>
              <a:rPr lang="en-US" dirty="0"/>
              <a:t> concerns policy, planning and </a:t>
            </a:r>
          </a:p>
          <a:p>
            <a:pPr algn="l" rtl="0"/>
            <a:r>
              <a:rPr lang="en-US" dirty="0"/>
              <a:t>management, ﬁnancing, organization of work and distribution of  tasks at health facilities, human resources, availability of drugs and supplies, referral, monitoring</a:t>
            </a:r>
          </a:p>
          <a:p>
            <a:pPr algn="l" rtl="0"/>
            <a:r>
              <a:rPr lang="en-US" dirty="0"/>
              <a:t> and health information system, supervision, evaluation and research.</a:t>
            </a:r>
          </a:p>
          <a:p>
            <a:pPr algn="l" rtl="0"/>
            <a:endParaRPr lang="en-US" dirty="0"/>
          </a:p>
        </p:txBody>
      </p:sp>
    </p:spTree>
    <p:extLst>
      <p:ext uri="{BB962C8B-B14F-4D97-AF65-F5344CB8AC3E}">
        <p14:creationId xmlns:p14="http://schemas.microsoft.com/office/powerpoint/2010/main" val="343057416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a:t>3)	Improving family and community practices</a:t>
            </a:r>
          </a:p>
        </p:txBody>
      </p:sp>
      <p:sp>
        <p:nvSpPr>
          <p:cNvPr id="3" name="عنصر نائب للمحتوى 2"/>
          <p:cNvSpPr>
            <a:spLocks noGrp="1"/>
          </p:cNvSpPr>
          <p:nvPr>
            <p:ph idx="1"/>
          </p:nvPr>
        </p:nvSpPr>
        <p:spPr/>
        <p:txBody>
          <a:bodyPr>
            <a:normAutofit fontScale="92500" lnSpcReduction="10000"/>
          </a:bodyPr>
          <a:lstStyle/>
          <a:p>
            <a:pPr algn="l" rtl="0"/>
            <a:r>
              <a:rPr lang="en-US" dirty="0"/>
              <a:t>	Improving family and community practices currently refers to  12 key family and community practices related to child health and development that, if properly promoted and adopted by the targeted communities, would potentially contribute to improving child survival, growth and development .</a:t>
            </a:r>
          </a:p>
          <a:p>
            <a:pPr algn="l" rtl="0"/>
            <a:r>
              <a:rPr lang="en-US" dirty="0"/>
              <a:t>	Aims at initiating, reinforcing &amp; sustaining desired “key family practices” for child survival, growth and development.</a:t>
            </a:r>
          </a:p>
          <a:p>
            <a:pPr algn="l" rtl="0"/>
            <a:endParaRPr lang="en-US" dirty="0"/>
          </a:p>
        </p:txBody>
      </p:sp>
    </p:spTree>
    <p:extLst>
      <p:ext uri="{BB962C8B-B14F-4D97-AF65-F5344CB8AC3E}">
        <p14:creationId xmlns:p14="http://schemas.microsoft.com/office/powerpoint/2010/main" val="8257330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0.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عنصري">
  <a:themeElements>
    <a:clrScheme name="عنصري">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عنصري">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نصري">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TotalTime>
  <Words>1171</Words>
  <Application>Microsoft Office PowerPoint</Application>
  <PresentationFormat>On-screen Show (4:3)</PresentationFormat>
  <Paragraphs>162</Paragraphs>
  <Slides>36</Slides>
  <Notes>0</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غلاف فني</vt:lpstr>
      <vt:lpstr>انقلاب</vt:lpstr>
      <vt:lpstr>حضري</vt:lpstr>
      <vt:lpstr>موازنة</vt:lpstr>
      <vt:lpstr>ورق</vt:lpstr>
      <vt:lpstr>تدفق</vt:lpstr>
      <vt:lpstr>رحلة</vt:lpstr>
      <vt:lpstr>وافر</vt:lpstr>
      <vt:lpstr>عنصري</vt:lpstr>
      <vt:lpstr>فن الخياطه الرفيعة</vt:lpstr>
      <vt:lpstr>Integrated Management of Childhood Illness  (IMCI) </vt:lpstr>
      <vt:lpstr>Introduction</vt:lpstr>
      <vt:lpstr>Definition </vt:lpstr>
      <vt:lpstr>components of IMCI</vt:lpstr>
      <vt:lpstr>1) Improving health providers’ skills</vt:lpstr>
      <vt:lpstr>1) Improving health providers’ skills</vt:lpstr>
      <vt:lpstr>1) Improving health providers’ skills</vt:lpstr>
      <vt:lpstr>2) Improving health systems</vt:lpstr>
      <vt:lpstr>3) Improving family and community practices</vt:lpstr>
      <vt:lpstr>Key family practices include:</vt:lpstr>
      <vt:lpstr>Key family practices include:</vt:lpstr>
      <vt:lpstr>Objectives of IMCI</vt:lpstr>
      <vt:lpstr>Objectives of IMCI</vt:lpstr>
      <vt:lpstr>How do we assess children using IMCI strategy?</vt:lpstr>
      <vt:lpstr>How do we assess children using IMCI strategy?</vt:lpstr>
      <vt:lpstr>How do we assess children using IMCI strategy?</vt:lpstr>
      <vt:lpstr>How do we assess children using IMCI strategy?</vt:lpstr>
      <vt:lpstr>How do we assess children using IMCI strategy?</vt:lpstr>
      <vt:lpstr>The case management process </vt:lpstr>
      <vt:lpstr>Steps in Integrated Case Management</vt:lpstr>
      <vt:lpstr>Steps in Integrated Case Management</vt:lpstr>
      <vt:lpstr>Steps in Integrated Case Management</vt:lpstr>
      <vt:lpstr>Steps in Integrated Case Management</vt:lpstr>
      <vt:lpstr>Steps in Integrated Case Management</vt:lpstr>
      <vt:lpstr>Steps in Integrated Case Management</vt:lpstr>
      <vt:lpstr>Steps in Integrated Case Management</vt:lpstr>
      <vt:lpstr>Steps in Integrated Case Management</vt:lpstr>
      <vt:lpstr>The Integrated Case Management process </vt:lpstr>
      <vt:lpstr>Diseases covered by IMCI</vt:lpstr>
      <vt:lpstr>Diseases covered by IMCI</vt:lpstr>
      <vt:lpstr>Diseases covered by IMCI</vt:lpstr>
      <vt:lpstr>PowerPoint Presentation</vt:lpstr>
      <vt:lpstr>PowerPoint Presentation</vt:lpstr>
      <vt:lpstr>PowerPoint Presentation</vt:lpstr>
      <vt:lpstr>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of Childhood Illness  (IMCI)</dc:title>
  <dc:creator>Al-Sehs</dc:creator>
  <cp:lastModifiedBy>shimaa</cp:lastModifiedBy>
  <cp:revision>9</cp:revision>
  <dcterms:created xsi:type="dcterms:W3CDTF">2020-03-02T14:42:25Z</dcterms:created>
  <dcterms:modified xsi:type="dcterms:W3CDTF">2020-03-17T10:19:11Z</dcterms:modified>
</cp:coreProperties>
</file>