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autoCompressPictures="0">
  <p:sldMasterIdLst>
    <p:sldMasterId id="2147483729" r:id="rId1"/>
  </p:sldMasterIdLst>
  <p:sldIdLst>
    <p:sldId id="256" r:id="rId2"/>
    <p:sldId id="309" r:id="rId3"/>
    <p:sldId id="260" r:id="rId4"/>
    <p:sldId id="257" r:id="rId5"/>
    <p:sldId id="284" r:id="rId6"/>
    <p:sldId id="258" r:id="rId7"/>
    <p:sldId id="273" r:id="rId8"/>
    <p:sldId id="259" r:id="rId9"/>
    <p:sldId id="277" r:id="rId10"/>
    <p:sldId id="297" r:id="rId11"/>
    <p:sldId id="296" r:id="rId12"/>
    <p:sldId id="298" r:id="rId13"/>
    <p:sldId id="288" r:id="rId14"/>
    <p:sldId id="290" r:id="rId15"/>
    <p:sldId id="289" r:id="rId16"/>
    <p:sldId id="291" r:id="rId17"/>
    <p:sldId id="295" r:id="rId18"/>
    <p:sldId id="292" r:id="rId19"/>
    <p:sldId id="294" r:id="rId20"/>
    <p:sldId id="274" r:id="rId21"/>
    <p:sldId id="302" r:id="rId22"/>
    <p:sldId id="301" r:id="rId23"/>
    <p:sldId id="300" r:id="rId24"/>
    <p:sldId id="306" r:id="rId25"/>
    <p:sldId id="304" r:id="rId26"/>
    <p:sldId id="305" r:id="rId27"/>
    <p:sldId id="308" r:id="rId28"/>
    <p:sldId id="299" r:id="rId29"/>
    <p:sldId id="282" r:id="rId30"/>
    <p:sldId id="283"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671" autoAdjust="0"/>
  </p:normalViewPr>
  <p:slideViewPr>
    <p:cSldViewPr>
      <p:cViewPr>
        <p:scale>
          <a:sx n="49" d="100"/>
          <a:sy n="49" d="100"/>
        </p:scale>
        <p:origin x="-1518" y="-540"/>
      </p:cViewPr>
      <p:guideLst>
        <p:guide orient="horz" pos="2160"/>
        <p:guide pos="3840"/>
      </p:guideLst>
    </p:cSldViewPr>
  </p:slideViewPr>
  <p:outlineViewPr>
    <p:cViewPr>
      <p:scale>
        <a:sx n="33" d="100"/>
        <a:sy n="33" d="100"/>
      </p:scale>
      <p:origin x="0" y="16044"/>
    </p:cViewPr>
  </p:outlineViewPr>
  <p:notesTextViewPr>
    <p:cViewPr>
      <p:scale>
        <a:sx n="1" d="1"/>
        <a:sy n="1" d="1"/>
      </p:scale>
      <p:origin x="0" y="0"/>
    </p:cViewPr>
  </p:notesTextViewPr>
  <p:sorterViewPr>
    <p:cViewPr>
      <p:scale>
        <a:sx n="100" d="100"/>
        <a:sy n="100" d="100"/>
      </p:scale>
      <p:origin x="0" y="58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45923" y="3307356"/>
            <a:ext cx="9489573"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345923" y="4777380"/>
            <a:ext cx="9489573"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345924" y="1807361"/>
            <a:ext cx="949744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9415" y="675723"/>
            <a:ext cx="1963949"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45923" y="675724"/>
            <a:ext cx="7290076"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45924" y="3308581"/>
            <a:ext cx="9489571"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345924" y="4777381"/>
            <a:ext cx="9489571"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45924" y="675725"/>
            <a:ext cx="949744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345924" y="1809750"/>
            <a:ext cx="4628369"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217708" y="1809749"/>
            <a:ext cx="4625656"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777192" y="1812927"/>
            <a:ext cx="419709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5924" y="2389190"/>
            <a:ext cx="4628369"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56088" y="1812927"/>
            <a:ext cx="418998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7" y="2389190"/>
            <a:ext cx="462836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smtClean="0"/>
              <a:pPr/>
              <a:t>3/17/2020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smtClean="0"/>
              <a:pPr/>
              <a:t>3/17/2020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5923" y="446088"/>
            <a:ext cx="3547533"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5136873" y="446088"/>
            <a:ext cx="5706492"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45923" y="1631950"/>
            <a:ext cx="3547533"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5924" y="1387058"/>
            <a:ext cx="4641849"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345924" y="2500312"/>
            <a:ext cx="4641849"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grpSp>
        <p:nvGrpSpPr>
          <p:cNvPr id="17" name="Group 16"/>
          <p:cNvGrpSpPr/>
          <p:nvPr/>
        </p:nvGrpSpPr>
        <p:grpSpPr>
          <a:xfrm>
            <a:off x="6291682" y="993076"/>
            <a:ext cx="2462851"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6502400" y="1600200"/>
            <a:ext cx="4572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12" y="-16"/>
            <a:ext cx="12336461"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345923" y="675725"/>
            <a:ext cx="9500151"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345924" y="1807361"/>
            <a:ext cx="9500149"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583125" y="5951811"/>
            <a:ext cx="28448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B61BEF0D-F0BB-DE4B-95CE-6DB70DBA9567}" type="datetimeFigureOut">
              <a:rPr lang="en-US" smtClean="0"/>
              <a:pPr/>
              <a:t>3/17/2020</a:t>
            </a:fld>
            <a:endParaRPr lang="en-US" dirty="0"/>
          </a:p>
        </p:txBody>
      </p:sp>
      <p:sp>
        <p:nvSpPr>
          <p:cNvPr id="5" name="Footer Placeholder 4"/>
          <p:cNvSpPr>
            <a:spLocks noGrp="1"/>
          </p:cNvSpPr>
          <p:nvPr>
            <p:ph type="ftr" sz="quarter" idx="3"/>
          </p:nvPr>
        </p:nvSpPr>
        <p:spPr>
          <a:xfrm>
            <a:off x="1574594" y="5951811"/>
            <a:ext cx="7008532"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63545" y="5951811"/>
            <a:ext cx="811049"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l" defTabSz="457200" rtl="1" eaLnBrk="1" latinLnBrk="0" hangingPunct="1">
        <a:spcBef>
          <a:spcPct val="0"/>
        </a:spcBef>
        <a:buNone/>
        <a:defRPr sz="3200" kern="1200">
          <a:solidFill>
            <a:schemeClr val="tx1">
              <a:lumMod val="75000"/>
              <a:lumOff val="25000"/>
            </a:schemeClr>
          </a:solidFill>
          <a:latin typeface="+mj-lt"/>
          <a:ea typeface="+mj-ea"/>
          <a:cs typeface="Trebuchet M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ct val="20000"/>
        </a:spcBef>
        <a:buFont typeface="Arial"/>
        <a:buChar char="•"/>
        <a:defRPr sz="2000" kern="1200">
          <a:solidFill>
            <a:schemeClr val="tx1"/>
          </a:solidFill>
          <a:latin typeface="+mn-lt"/>
          <a:ea typeface="+mn-ea"/>
          <a:cs typeface="+mn-cs"/>
        </a:defRPr>
      </a:lvl6pPr>
      <a:lvl7pPr marL="2971800" indent="-228600" algn="r" defTabSz="457200" rtl="1" eaLnBrk="1" latinLnBrk="0" hangingPunct="1">
        <a:spcBef>
          <a:spcPct val="20000"/>
        </a:spcBef>
        <a:buFont typeface="Arial"/>
        <a:buChar char="•"/>
        <a:defRPr sz="2000" kern="1200">
          <a:solidFill>
            <a:schemeClr val="tx1"/>
          </a:solidFill>
          <a:latin typeface="+mn-lt"/>
          <a:ea typeface="+mn-ea"/>
          <a:cs typeface="+mn-cs"/>
        </a:defRPr>
      </a:lvl7pPr>
      <a:lvl8pPr marL="3429000" indent="-228600" algn="r" defTabSz="457200" rtl="1" eaLnBrk="1" latinLnBrk="0" hangingPunct="1">
        <a:spcBef>
          <a:spcPct val="20000"/>
        </a:spcBef>
        <a:buFont typeface="Arial"/>
        <a:buChar char="•"/>
        <a:defRPr sz="2000" kern="1200">
          <a:solidFill>
            <a:schemeClr val="tx1"/>
          </a:solidFill>
          <a:latin typeface="+mn-lt"/>
          <a:ea typeface="+mn-ea"/>
          <a:cs typeface="+mn-cs"/>
        </a:defRPr>
      </a:lvl8pPr>
      <a:lvl9pPr marL="3886200" indent="-228600" algn="r" defTabSz="457200" rtl="1"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medical-dictionary.thefreedictionary.com/pain" TargetMode="External"/><Relationship Id="rId2" Type="http://schemas.openxmlformats.org/officeDocument/2006/relationships/hyperlink" Target="http://medical-dictionary.thefreedictionary.com/Exercis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medicinenet.com/stroke_symptoms_and_treatment/article.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agingcare.com/Articles/what-is-parkinsons-disease-95741.htm" TargetMode="External"/><Relationship Id="rId2" Type="http://schemas.openxmlformats.org/officeDocument/2006/relationships/hyperlink" Target="https://www.agingcare.com/Articles/Questions-and-Answers-about-Hip-Replacement-Hip-Fracture-and-Broken-Hip-137782.htm" TargetMode="External"/><Relationship Id="rId1" Type="http://schemas.openxmlformats.org/officeDocument/2006/relationships/slideLayout" Target="../slideLayouts/slideLayout2.xml"/><Relationship Id="rId4" Type="http://schemas.openxmlformats.org/officeDocument/2006/relationships/hyperlink" Target="https://www.agingcare.com/Articles/stroke-victim-rehabilitation-recovery-142560.ht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14E843A9-C5EC-E14F-BF2B-3FBBFDB1C634}"/>
              </a:ext>
            </a:extLst>
          </p:cNvPr>
          <p:cNvSpPr>
            <a:spLocks noGrp="1"/>
          </p:cNvSpPr>
          <p:nvPr>
            <p:ph type="ctrTitle"/>
          </p:nvPr>
        </p:nvSpPr>
        <p:spPr>
          <a:xfrm>
            <a:off x="1371600" y="2209800"/>
            <a:ext cx="9489573" cy="1470025"/>
          </a:xfrm>
        </p:spPr>
        <p:style>
          <a:lnRef idx="0">
            <a:schemeClr val="accent3"/>
          </a:lnRef>
          <a:fillRef idx="3">
            <a:schemeClr val="accent3"/>
          </a:fillRef>
          <a:effectRef idx="3">
            <a:schemeClr val="accent3"/>
          </a:effectRef>
          <a:fontRef idx="minor">
            <a:schemeClr val="lt1"/>
          </a:fontRef>
        </p:style>
        <p:txBody>
          <a:bodyPr>
            <a:normAutofit/>
          </a:bodyPr>
          <a:lstStyle/>
          <a:p>
            <a:r>
              <a:rPr lang="en-US" sz="28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Handicap and </a:t>
            </a:r>
            <a:r>
              <a:rPr lang="en-US" sz="28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Rehabilitation:</a:t>
            </a:r>
            <a:endParaRPr lang="ar-AE"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عنوان فرعي 2">
            <a:extLst>
              <a:ext uri="{FF2B5EF4-FFF2-40B4-BE49-F238E27FC236}">
                <a16:creationId xmlns:a16="http://schemas.microsoft.com/office/drawing/2014/main" xmlns="" id="{91BD0871-9F71-6F49-B762-B40CA5AB31C4}"/>
              </a:ext>
            </a:extLst>
          </p:cNvPr>
          <p:cNvSpPr>
            <a:spLocks noGrp="1"/>
          </p:cNvSpPr>
          <p:nvPr>
            <p:ph type="subTitle" idx="1"/>
          </p:nvPr>
        </p:nvSpPr>
        <p:spPr/>
        <p:txBody>
          <a:bodyPr>
            <a:normAutofit fontScale="77500" lnSpcReduction="20000"/>
          </a:bodyPr>
          <a:lstStyle/>
          <a:p>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lgerian" pitchFamily="82" charset="0"/>
              </a:rPr>
              <a:t>Under </a:t>
            </a:r>
            <a:r>
              <a:rPr lang="en-US" sz="24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lgerian" pitchFamily="82" charset="0"/>
              </a:rPr>
              <a:t>supervesion</a:t>
            </a: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lgerian" pitchFamily="82" charset="0"/>
              </a:rPr>
              <a:t>:</a:t>
            </a:r>
            <a:endPar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lgerian" pitchFamily="82" charset="0"/>
            </a:endParaRPr>
          </a:p>
          <a:p>
            <a:pPr algn="ctr"/>
            <a:r>
              <a:rPr lang="en-US"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Dr</a:t>
            </a:r>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 </a:t>
            </a:r>
            <a:r>
              <a:rPr lang="en-US"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fatma</a:t>
            </a:r>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en-US" sz="36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saied</a:t>
            </a:r>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endParaRPr lang="ar-AE"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163286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grpId="0" nodeType="clickEffect">
                                  <p:stCondLst>
                                    <p:cond delay="0"/>
                                  </p:stCondLst>
                                  <p:childTnLst>
                                    <p:animRot by="21600000">
                                      <p:cBhvr>
                                        <p:cTn id="13" dur="2000" fill="hold"/>
                                        <p:tgtEl>
                                          <p:spTgt spid="3">
                                            <p:txEl>
                                              <p:pRg st="0" end="0"/>
                                            </p:txEl>
                                          </p:spTgt>
                                        </p:tgtEl>
                                        <p:attrNameLst>
                                          <p:attrName>r</p:attrName>
                                        </p:attrNameLst>
                                      </p:cBhvr>
                                    </p:animRot>
                                  </p:childTnLst>
                                </p:cTn>
                              </p:par>
                            </p:childTnLst>
                          </p:cTn>
                        </p:par>
                      </p:childTnLst>
                    </p:cTn>
                  </p:par>
                  <p:par>
                    <p:cTn id="14" fill="hold">
                      <p:stCondLst>
                        <p:cond delay="indefinite"/>
                      </p:stCondLst>
                      <p:childTnLst>
                        <p:par>
                          <p:cTn id="15" fill="hold">
                            <p:stCondLst>
                              <p:cond delay="0"/>
                            </p:stCondLst>
                            <p:childTnLst>
                              <p:par>
                                <p:cTn id="16" presetID="8" presetClass="emph" presetSubtype="0" fill="hold" grpId="0" nodeType="clickEffect">
                                  <p:stCondLst>
                                    <p:cond delay="0"/>
                                  </p:stCondLst>
                                  <p:childTnLst>
                                    <p:animRot by="21600000">
                                      <p:cBhvr>
                                        <p:cTn id="17" dur="2000" fill="hold"/>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685800"/>
            <a:ext cx="9500151" cy="924475"/>
          </a:xfrm>
        </p:spPr>
        <p:txBody>
          <a:bodyPr/>
          <a:lstStyle/>
          <a:p>
            <a:r>
              <a:rPr lang="en-US" dirty="0"/>
              <a:t>Types:</a:t>
            </a:r>
            <a:br>
              <a:rPr lang="en-US" dirty="0"/>
            </a:br>
            <a:endParaRPr lang="ar-EG" dirty="0"/>
          </a:p>
        </p:txBody>
      </p:sp>
      <p:sp>
        <p:nvSpPr>
          <p:cNvPr id="3" name="Content Placeholder 2"/>
          <p:cNvSpPr>
            <a:spLocks noGrp="1"/>
          </p:cNvSpPr>
          <p:nvPr>
            <p:ph idx="1"/>
          </p:nvPr>
        </p:nvSpPr>
        <p:spPr/>
        <p:txBody>
          <a:bodyPr>
            <a:noAutofit/>
          </a:bodyPr>
          <a:lstStyle/>
          <a:p>
            <a:pPr lvl="0" algn="l" rtl="0">
              <a:lnSpc>
                <a:spcPct val="150000"/>
              </a:lnSpc>
              <a:spcAft>
                <a:spcPts val="1000"/>
              </a:spcAft>
              <a:buClr>
                <a:prstClr val="black">
                  <a:lumMod val="75000"/>
                  <a:lumOff val="25000"/>
                </a:prstClr>
              </a:buClr>
            </a:pPr>
            <a:endParaRPr lang="en-US" sz="1600" u="sng" dirty="0" smtClean="0">
              <a:solidFill>
                <a:prstClr val="black">
                  <a:lumMod val="75000"/>
                  <a:lumOff val="25000"/>
                </a:prstClr>
              </a:solidFill>
              <a:latin typeface="Calibri"/>
              <a:ea typeface="Calibri"/>
              <a:cs typeface="Arial"/>
            </a:endParaRPr>
          </a:p>
          <a:p>
            <a:pPr marL="0" lvl="0" indent="0" algn="l" rtl="0">
              <a:lnSpc>
                <a:spcPct val="150000"/>
              </a:lnSpc>
              <a:spcAft>
                <a:spcPts val="1000"/>
              </a:spcAft>
              <a:buClr>
                <a:prstClr val="black">
                  <a:lumMod val="75000"/>
                  <a:lumOff val="25000"/>
                </a:prstClr>
              </a:buClr>
              <a:buNone/>
            </a:pPr>
            <a:r>
              <a:rPr lang="en-US" sz="1600" u="sng" dirty="0" smtClean="0">
                <a:solidFill>
                  <a:prstClr val="black">
                    <a:lumMod val="75000"/>
                    <a:lumOff val="25000"/>
                  </a:prstClr>
                </a:solidFill>
                <a:latin typeface="Calibri"/>
                <a:ea typeface="Calibri"/>
                <a:cs typeface="Arial"/>
              </a:rPr>
              <a:t>1-occupational </a:t>
            </a:r>
            <a:r>
              <a:rPr lang="en-US" sz="1600" u="sng" dirty="0">
                <a:solidFill>
                  <a:prstClr val="black">
                    <a:lumMod val="75000"/>
                    <a:lumOff val="25000"/>
                  </a:prstClr>
                </a:solidFill>
                <a:latin typeface="Calibri"/>
                <a:ea typeface="Calibri"/>
                <a:cs typeface="Arial"/>
              </a:rPr>
              <a:t>therapy:-</a:t>
            </a:r>
            <a:endParaRPr lang="en-US" sz="1600" dirty="0">
              <a:solidFill>
                <a:prstClr val="black">
                  <a:lumMod val="75000"/>
                  <a:lumOff val="25000"/>
                </a:prstClr>
              </a:solidFill>
              <a:latin typeface="Calibri"/>
              <a:ea typeface="Calibri"/>
              <a:cs typeface="Arial"/>
            </a:endParaRPr>
          </a:p>
          <a:p>
            <a:pPr lvl="0" algn="l" rtl="0">
              <a:lnSpc>
                <a:spcPct val="150000"/>
              </a:lnSpc>
              <a:spcAft>
                <a:spcPts val="1000"/>
              </a:spcAft>
              <a:buClr>
                <a:prstClr val="black">
                  <a:lumMod val="75000"/>
                  <a:lumOff val="25000"/>
                </a:prstClr>
              </a:buClr>
            </a:pPr>
            <a:r>
              <a:rPr lang="en-US" sz="1600" dirty="0">
                <a:solidFill>
                  <a:prstClr val="black">
                    <a:lumMod val="75000"/>
                    <a:lumOff val="25000"/>
                  </a:prstClr>
                </a:solidFill>
                <a:latin typeface="Calibri"/>
                <a:ea typeface="Calibri"/>
                <a:cs typeface="Arial"/>
              </a:rPr>
              <a:t>It should start early in the process of medical treatment. It helps in restoring normal body function. E.g. learning to walk with an artificial limb, learning to test ones urine, take necessary medication and diet for diabetes. Making weak muscles regain their strength after a fracture.</a:t>
            </a:r>
          </a:p>
          <a:p>
            <a:pPr lvl="0" algn="l" rtl="0">
              <a:lnSpc>
                <a:spcPct val="150000"/>
              </a:lnSpc>
              <a:spcAft>
                <a:spcPts val="1000"/>
              </a:spcAft>
              <a:buClr>
                <a:prstClr val="black">
                  <a:lumMod val="75000"/>
                  <a:lumOff val="25000"/>
                </a:prstClr>
              </a:buClr>
            </a:pPr>
            <a:r>
              <a:rPr lang="en-US" sz="1600" u="sng" dirty="0">
                <a:solidFill>
                  <a:prstClr val="black">
                    <a:lumMod val="75000"/>
                    <a:lumOff val="25000"/>
                  </a:prstClr>
                </a:solidFill>
                <a:latin typeface="Calibri"/>
                <a:ea typeface="Calibri"/>
                <a:cs typeface="Arial"/>
              </a:rPr>
              <a:t>2-vocational therapy:-</a:t>
            </a:r>
            <a:endParaRPr lang="en-US" sz="1600" dirty="0">
              <a:solidFill>
                <a:prstClr val="black">
                  <a:lumMod val="75000"/>
                  <a:lumOff val="25000"/>
                </a:prstClr>
              </a:solidFill>
              <a:latin typeface="Calibri"/>
              <a:ea typeface="Calibri"/>
              <a:cs typeface="Arial"/>
            </a:endParaRPr>
          </a:p>
          <a:p>
            <a:pPr lvl="0" algn="l" rtl="0">
              <a:lnSpc>
                <a:spcPct val="150000"/>
              </a:lnSpc>
              <a:spcAft>
                <a:spcPts val="1000"/>
              </a:spcAft>
              <a:buClr>
                <a:prstClr val="black">
                  <a:lumMod val="75000"/>
                  <a:lumOff val="25000"/>
                </a:prstClr>
              </a:buClr>
            </a:pPr>
            <a:r>
              <a:rPr lang="en-US" sz="1600" dirty="0">
                <a:solidFill>
                  <a:prstClr val="black">
                    <a:lumMod val="75000"/>
                    <a:lumOff val="25000"/>
                  </a:prstClr>
                </a:solidFill>
                <a:latin typeface="Calibri"/>
                <a:ea typeface="Calibri"/>
                <a:cs typeface="Arial"/>
              </a:rPr>
              <a:t>Restoration of the capacity to earn live hood.</a:t>
            </a:r>
          </a:p>
          <a:p>
            <a:pPr lvl="0" algn="l" rtl="0">
              <a:lnSpc>
                <a:spcPct val="150000"/>
              </a:lnSpc>
              <a:spcAft>
                <a:spcPts val="1000"/>
              </a:spcAft>
              <a:buClr>
                <a:prstClr val="black">
                  <a:lumMod val="75000"/>
                  <a:lumOff val="25000"/>
                </a:prstClr>
              </a:buClr>
            </a:pPr>
            <a:r>
              <a:rPr lang="en-US" sz="1600" u="sng" dirty="0">
                <a:solidFill>
                  <a:prstClr val="black">
                    <a:lumMod val="75000"/>
                    <a:lumOff val="25000"/>
                  </a:prstClr>
                </a:solidFill>
                <a:latin typeface="Calibri"/>
                <a:ea typeface="Calibri"/>
                <a:cs typeface="Arial"/>
              </a:rPr>
              <a:t>3-social therapy:</a:t>
            </a:r>
            <a:endParaRPr lang="en-US" sz="1600" dirty="0">
              <a:solidFill>
                <a:prstClr val="black">
                  <a:lumMod val="75000"/>
                  <a:lumOff val="25000"/>
                </a:prstClr>
              </a:solidFill>
              <a:latin typeface="Calibri"/>
              <a:ea typeface="Calibri"/>
              <a:cs typeface="Arial"/>
            </a:endParaRPr>
          </a:p>
          <a:p>
            <a:pPr lvl="0" algn="l" rtl="0">
              <a:lnSpc>
                <a:spcPct val="150000"/>
              </a:lnSpc>
              <a:spcAft>
                <a:spcPts val="1000"/>
              </a:spcAft>
              <a:buClr>
                <a:prstClr val="black">
                  <a:lumMod val="75000"/>
                  <a:lumOff val="25000"/>
                </a:prstClr>
              </a:buClr>
            </a:pPr>
            <a:r>
              <a:rPr lang="en-US" sz="1600" dirty="0">
                <a:solidFill>
                  <a:prstClr val="black">
                    <a:lumMod val="75000"/>
                    <a:lumOff val="25000"/>
                  </a:prstClr>
                </a:solidFill>
                <a:latin typeface="Calibri"/>
                <a:ea typeface="Calibri"/>
                <a:cs typeface="Arial"/>
              </a:rPr>
              <a:t>Means relearning of important social skills in relating to other people restoration of family and social relationship.</a:t>
            </a:r>
          </a:p>
          <a:p>
            <a:pPr algn="l" rtl="0"/>
            <a:endParaRPr lang="ar-EG" sz="1600" dirty="0"/>
          </a:p>
        </p:txBody>
      </p:sp>
    </p:spTree>
    <p:extLst>
      <p:ext uri="{BB962C8B-B14F-4D97-AF65-F5344CB8AC3E}">
        <p14:creationId xmlns:p14="http://schemas.microsoft.com/office/powerpoint/2010/main" val="2144115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additive="base">
                                        <p:cTn id="4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pPr algn="just" rtl="0">
              <a:lnSpc>
                <a:spcPct val="150000"/>
              </a:lnSpc>
              <a:spcBef>
                <a:spcPts val="450"/>
              </a:spcBef>
              <a:spcAft>
                <a:spcPts val="150"/>
              </a:spcAft>
            </a:pPr>
            <a:r>
              <a:rPr lang="en-US" u="sng" dirty="0" smtClean="0">
                <a:latin typeface="Calibri"/>
                <a:ea typeface="Times New Roman"/>
                <a:cs typeface="Times New Roman"/>
              </a:rPr>
              <a:t>6-</a:t>
            </a:r>
            <a:r>
              <a:rPr lang="en-US" u="sng" dirty="0" smtClean="0">
                <a:solidFill>
                  <a:srgbClr val="404040"/>
                </a:solidFill>
                <a:latin typeface="Calibri"/>
                <a:ea typeface="Times New Roman"/>
                <a:cs typeface="Times New Roman"/>
              </a:rPr>
              <a:t> </a:t>
            </a:r>
            <a:r>
              <a:rPr lang="en-US" u="sng" dirty="0">
                <a:solidFill>
                  <a:srgbClr val="404040"/>
                </a:solidFill>
                <a:latin typeface="Calibri"/>
                <a:ea typeface="Times New Roman"/>
                <a:cs typeface="Times New Roman"/>
              </a:rPr>
              <a:t>Speech therapy:</a:t>
            </a:r>
            <a:endParaRPr lang="en-US" b="1" dirty="0">
              <a:latin typeface="Times New Roman"/>
              <a:ea typeface="Times New Roman"/>
            </a:endParaRPr>
          </a:p>
          <a:p>
            <a:pPr lvl="0" algn="just" rtl="0">
              <a:lnSpc>
                <a:spcPct val="150000"/>
              </a:lnSpc>
              <a:spcAft>
                <a:spcPts val="0"/>
              </a:spcAft>
              <a:buFont typeface="Wingdings"/>
              <a:buChar char=""/>
            </a:pPr>
            <a:r>
              <a:rPr lang="en-US" dirty="0">
                <a:latin typeface="Calibri"/>
                <a:ea typeface="Calibri"/>
                <a:cs typeface="Arial"/>
              </a:rPr>
              <a:t>Speech therapy helps the patient correct speech disorders or restores speech. Speech therapy maybe prescribed to rehabilitate a patient after a brain injury, cancer, neuromuscular diseases, stroke, and other injuries /illnesses.</a:t>
            </a:r>
            <a:endParaRPr lang="en-US" sz="1400" dirty="0">
              <a:latin typeface="Calibri"/>
              <a:ea typeface="Calibri"/>
              <a:cs typeface="Arial"/>
            </a:endParaRPr>
          </a:p>
          <a:p>
            <a:pPr lvl="0" algn="just" rtl="0">
              <a:lnSpc>
                <a:spcPct val="150000"/>
              </a:lnSpc>
              <a:spcAft>
                <a:spcPts val="0"/>
              </a:spcAft>
              <a:buFont typeface="Wingdings"/>
              <a:buChar char=""/>
            </a:pPr>
            <a:r>
              <a:rPr lang="en-US" dirty="0">
                <a:solidFill>
                  <a:srgbClr val="000000"/>
                </a:solidFill>
                <a:latin typeface="Calibri"/>
                <a:ea typeface="Calibri"/>
                <a:cs typeface="Arial"/>
              </a:rPr>
              <a:t>Performed by a speech pathologist, speech therapy involves regular meetings with the therapist in an individual or group setting and home exercises. To strengthen muscles, the patient might be asked to say words, smile, close his mouth, or stick out his tongue</a:t>
            </a:r>
            <a:r>
              <a:rPr lang="en-US" dirty="0">
                <a:latin typeface="Calibri"/>
                <a:ea typeface="Calibri"/>
                <a:cs typeface="Arial"/>
              </a:rPr>
              <a:t>.</a:t>
            </a:r>
            <a:endParaRPr lang="en-US" sz="1400" dirty="0">
              <a:latin typeface="Calibri"/>
              <a:ea typeface="Calibri"/>
              <a:cs typeface="Arial"/>
            </a:endParaRPr>
          </a:p>
          <a:p>
            <a:pPr algn="l" rtl="0"/>
            <a:endParaRPr lang="ar-EG" dirty="0"/>
          </a:p>
        </p:txBody>
      </p:sp>
    </p:spTree>
    <p:extLst>
      <p:ext uri="{BB962C8B-B14F-4D97-AF65-F5344CB8AC3E}">
        <p14:creationId xmlns:p14="http://schemas.microsoft.com/office/powerpoint/2010/main" val="104500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pPr lvl="0" algn="l" rtl="0">
              <a:lnSpc>
                <a:spcPct val="150000"/>
              </a:lnSpc>
              <a:spcAft>
                <a:spcPts val="1000"/>
              </a:spcAft>
              <a:buClr>
                <a:prstClr val="black">
                  <a:lumMod val="75000"/>
                  <a:lumOff val="25000"/>
                </a:prstClr>
              </a:buClr>
            </a:pPr>
            <a:r>
              <a:rPr lang="en-US" sz="1600" u="sng" dirty="0">
                <a:solidFill>
                  <a:prstClr val="black">
                    <a:lumMod val="75000"/>
                    <a:lumOff val="25000"/>
                  </a:prstClr>
                </a:solidFill>
                <a:latin typeface="Calibri"/>
                <a:ea typeface="Calibri"/>
                <a:cs typeface="Arial"/>
              </a:rPr>
              <a:t>4-psychological therapy:-</a:t>
            </a:r>
            <a:endParaRPr lang="en-US" sz="1600" dirty="0">
              <a:solidFill>
                <a:prstClr val="black">
                  <a:lumMod val="75000"/>
                  <a:lumOff val="25000"/>
                </a:prstClr>
              </a:solidFill>
              <a:latin typeface="Calibri"/>
              <a:ea typeface="Calibri"/>
              <a:cs typeface="Arial"/>
            </a:endParaRPr>
          </a:p>
          <a:p>
            <a:pPr lvl="0" algn="l" rtl="0">
              <a:lnSpc>
                <a:spcPct val="150000"/>
              </a:lnSpc>
              <a:spcAft>
                <a:spcPts val="1000"/>
              </a:spcAft>
              <a:buClr>
                <a:prstClr val="black">
                  <a:lumMod val="75000"/>
                  <a:lumOff val="25000"/>
                </a:prstClr>
              </a:buClr>
            </a:pPr>
            <a:r>
              <a:rPr lang="en-US" sz="1600" dirty="0">
                <a:solidFill>
                  <a:prstClr val="black">
                    <a:lumMod val="75000"/>
                    <a:lumOff val="25000"/>
                  </a:prstClr>
                </a:solidFill>
                <a:latin typeface="Calibri"/>
                <a:ea typeface="Calibri"/>
                <a:cs typeface="Arial"/>
              </a:rPr>
              <a:t>It is restoration of personal dignity and confidence.</a:t>
            </a:r>
          </a:p>
          <a:p>
            <a:pPr lvl="0" algn="just" rtl="0">
              <a:lnSpc>
                <a:spcPct val="150000"/>
              </a:lnSpc>
              <a:spcBef>
                <a:spcPts val="450"/>
              </a:spcBef>
              <a:spcAft>
                <a:spcPts val="150"/>
              </a:spcAft>
              <a:buClr>
                <a:prstClr val="black">
                  <a:lumMod val="75000"/>
                  <a:lumOff val="25000"/>
                </a:prstClr>
              </a:buClr>
            </a:pPr>
            <a:r>
              <a:rPr lang="en-US" sz="1600" u="sng" dirty="0">
                <a:solidFill>
                  <a:prstClr val="black">
                    <a:lumMod val="75000"/>
                    <a:lumOff val="25000"/>
                  </a:prstClr>
                </a:solidFill>
                <a:latin typeface="Calibri"/>
                <a:ea typeface="Times New Roman"/>
                <a:cs typeface="Times New Roman"/>
              </a:rPr>
              <a:t>5-</a:t>
            </a:r>
            <a:r>
              <a:rPr lang="en-US" sz="1600" u="sng" dirty="0">
                <a:solidFill>
                  <a:srgbClr val="000000"/>
                </a:solidFill>
                <a:latin typeface="Calibri"/>
                <a:ea typeface="Times New Roman"/>
                <a:cs typeface="Times New Roman"/>
              </a:rPr>
              <a:t> Physical therapy</a:t>
            </a:r>
            <a:endParaRPr lang="en-US" sz="1600" b="1" dirty="0">
              <a:solidFill>
                <a:prstClr val="black">
                  <a:lumMod val="75000"/>
                  <a:lumOff val="25000"/>
                </a:prstClr>
              </a:solidFill>
              <a:latin typeface="Times New Roman"/>
              <a:ea typeface="Times New Roman"/>
            </a:endParaRPr>
          </a:p>
          <a:p>
            <a:pPr lvl="0" algn="just" rtl="0">
              <a:lnSpc>
                <a:spcPct val="150000"/>
              </a:lnSpc>
              <a:spcAft>
                <a:spcPts val="0"/>
              </a:spcAft>
              <a:buClr>
                <a:prstClr val="black">
                  <a:lumMod val="75000"/>
                  <a:lumOff val="25000"/>
                </a:prstClr>
              </a:buClr>
              <a:buFont typeface="Wingdings"/>
              <a:buChar char=""/>
            </a:pPr>
            <a:r>
              <a:rPr lang="en-US" sz="1600" dirty="0">
                <a:solidFill>
                  <a:srgbClr val="000000"/>
                </a:solidFill>
                <a:latin typeface="Calibri"/>
                <a:ea typeface="Calibri"/>
                <a:cs typeface="Arial"/>
              </a:rPr>
              <a:t>Physical therapy helps the patient restore the use </a:t>
            </a:r>
            <a:r>
              <a:rPr lang="en-US" sz="1600" dirty="0" err="1">
                <a:solidFill>
                  <a:srgbClr val="000000"/>
                </a:solidFill>
                <a:latin typeface="Calibri"/>
                <a:ea typeface="Calibri"/>
                <a:cs typeface="Arial"/>
              </a:rPr>
              <a:t>ofmuscles</a:t>
            </a:r>
            <a:r>
              <a:rPr lang="en-US" sz="1600" dirty="0">
                <a:solidFill>
                  <a:srgbClr val="000000"/>
                </a:solidFill>
                <a:latin typeface="Calibri"/>
                <a:ea typeface="Calibri"/>
                <a:cs typeface="Arial"/>
              </a:rPr>
              <a:t>, bones,</a:t>
            </a:r>
            <a:r>
              <a:rPr lang="en-US" sz="1600" dirty="0">
                <a:solidFill>
                  <a:prstClr val="black">
                    <a:lumMod val="75000"/>
                    <a:lumOff val="25000"/>
                  </a:prstClr>
                </a:solidFill>
                <a:latin typeface="Calibri"/>
                <a:ea typeface="Calibri"/>
                <a:cs typeface="Arial"/>
              </a:rPr>
              <a:t> and the nervous system through the use of heat, cold, massage, whirlpool baths, ultrasound, </a:t>
            </a:r>
            <a:r>
              <a:rPr lang="en-US" sz="1600" u="sng" dirty="0">
                <a:solidFill>
                  <a:srgbClr val="0000FF"/>
                </a:solidFill>
                <a:latin typeface="Calibri"/>
                <a:ea typeface="Calibri"/>
                <a:cs typeface="Arial"/>
                <a:hlinkClick r:id="rId2"/>
              </a:rPr>
              <a:t>exercise</a:t>
            </a:r>
            <a:r>
              <a:rPr lang="en-US" sz="1600" dirty="0">
                <a:solidFill>
                  <a:prstClr val="black">
                    <a:lumMod val="75000"/>
                    <a:lumOff val="25000"/>
                  </a:prstClr>
                </a:solidFill>
                <a:latin typeface="Calibri"/>
                <a:ea typeface="Calibri"/>
                <a:cs typeface="Arial"/>
              </a:rPr>
              <a:t>, and other techniques</a:t>
            </a:r>
          </a:p>
          <a:p>
            <a:pPr lvl="0" algn="just" rtl="0">
              <a:lnSpc>
                <a:spcPct val="150000"/>
              </a:lnSpc>
              <a:spcAft>
                <a:spcPts val="0"/>
              </a:spcAft>
              <a:buClr>
                <a:prstClr val="black">
                  <a:lumMod val="75000"/>
                  <a:lumOff val="25000"/>
                </a:prstClr>
              </a:buClr>
              <a:buFont typeface="Wingdings"/>
              <a:buChar char=""/>
            </a:pPr>
            <a:r>
              <a:rPr lang="en-US" sz="1600" dirty="0">
                <a:solidFill>
                  <a:srgbClr val="000000"/>
                </a:solidFill>
                <a:latin typeface="Calibri"/>
                <a:ea typeface="Calibri"/>
                <a:cs typeface="Arial"/>
              </a:rPr>
              <a:t>It seeks to relieve </a:t>
            </a:r>
            <a:r>
              <a:rPr lang="en-US" sz="1600" u="sng" dirty="0">
                <a:solidFill>
                  <a:srgbClr val="000000"/>
                </a:solidFill>
                <a:latin typeface="Calibri"/>
                <a:ea typeface="Calibri"/>
                <a:cs typeface="Arial"/>
                <a:hlinkClick r:id="rId3"/>
              </a:rPr>
              <a:t>pain</a:t>
            </a:r>
            <a:r>
              <a:rPr lang="en-US" sz="1600" dirty="0">
                <a:solidFill>
                  <a:srgbClr val="000000"/>
                </a:solidFill>
                <a:latin typeface="Calibri"/>
                <a:ea typeface="Calibri"/>
                <a:cs typeface="Arial"/>
              </a:rPr>
              <a:t> and improve strength and mobility.</a:t>
            </a:r>
            <a:endParaRPr lang="en-US" sz="1600" dirty="0">
              <a:solidFill>
                <a:prstClr val="black">
                  <a:lumMod val="75000"/>
                  <a:lumOff val="25000"/>
                </a:prstClr>
              </a:solidFill>
              <a:latin typeface="Calibri"/>
              <a:ea typeface="Calibri"/>
              <a:cs typeface="Arial"/>
            </a:endParaRPr>
          </a:p>
          <a:p>
            <a:pPr lvl="0" algn="just" rtl="0">
              <a:lnSpc>
                <a:spcPct val="150000"/>
              </a:lnSpc>
              <a:spcAft>
                <a:spcPts val="0"/>
              </a:spcAft>
              <a:buClr>
                <a:prstClr val="black">
                  <a:lumMod val="75000"/>
                  <a:lumOff val="25000"/>
                </a:prstClr>
              </a:buClr>
              <a:buFont typeface="Wingdings"/>
              <a:buChar char=""/>
            </a:pPr>
            <a:r>
              <a:rPr lang="en-US" sz="1600" dirty="0">
                <a:solidFill>
                  <a:prstClr val="black">
                    <a:lumMod val="75000"/>
                    <a:lumOff val="25000"/>
                  </a:prstClr>
                </a:solidFill>
                <a:latin typeface="Calibri"/>
                <a:ea typeface="Calibri"/>
                <a:cs typeface="Arial"/>
              </a:rPr>
              <a:t>The duration of the physical therapy program varies depending on the injury/illness being treated and the patient's response to therapy</a:t>
            </a:r>
          </a:p>
          <a:p>
            <a:pPr algn="l" rtl="0"/>
            <a:endParaRPr lang="ar-EG" sz="1600" dirty="0"/>
          </a:p>
        </p:txBody>
      </p:sp>
    </p:spTree>
    <p:extLst>
      <p:ext uri="{BB962C8B-B14F-4D97-AF65-F5344CB8AC3E}">
        <p14:creationId xmlns:p14="http://schemas.microsoft.com/office/powerpoint/2010/main" val="2351377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a:latin typeface="Calibri"/>
                <a:ea typeface="Calibri"/>
                <a:cs typeface="Arial"/>
              </a:rPr>
              <a:t>Settings for rehabilitation:-</a:t>
            </a:r>
            <a:r>
              <a:rPr lang="en-US" sz="2000" dirty="0">
                <a:latin typeface="Calibri"/>
                <a:ea typeface="Calibri"/>
                <a:cs typeface="Arial"/>
              </a:rPr>
              <a:t/>
            </a:r>
            <a:br>
              <a:rPr lang="en-US" sz="2000" dirty="0">
                <a:latin typeface="Calibri"/>
                <a:ea typeface="Calibri"/>
                <a:cs typeface="Arial"/>
              </a:rPr>
            </a:br>
            <a:endParaRPr lang="ar-EG" dirty="0"/>
          </a:p>
        </p:txBody>
      </p:sp>
      <p:sp>
        <p:nvSpPr>
          <p:cNvPr id="3" name="Content Placeholder 2"/>
          <p:cNvSpPr>
            <a:spLocks noGrp="1"/>
          </p:cNvSpPr>
          <p:nvPr>
            <p:ph idx="1"/>
          </p:nvPr>
        </p:nvSpPr>
        <p:spPr/>
        <p:txBody>
          <a:bodyPr>
            <a:normAutofit/>
          </a:bodyPr>
          <a:lstStyle/>
          <a:p>
            <a:pPr algn="l" rtl="0">
              <a:lnSpc>
                <a:spcPct val="150000"/>
              </a:lnSpc>
              <a:spcAft>
                <a:spcPts val="1000"/>
              </a:spcAft>
              <a:buFont typeface="Wingdings" pitchFamily="2" charset="2"/>
              <a:buChar char="§"/>
            </a:pPr>
            <a:r>
              <a:rPr lang="en-US" dirty="0" smtClean="0">
                <a:latin typeface="Calibri"/>
                <a:ea typeface="Calibri"/>
                <a:cs typeface="Arial"/>
              </a:rPr>
              <a:t>1-</a:t>
            </a:r>
            <a:r>
              <a:rPr lang="en-US" u="sng" dirty="0" smtClean="0">
                <a:latin typeface="Calibri"/>
                <a:ea typeface="Calibri"/>
                <a:cs typeface="Arial"/>
              </a:rPr>
              <a:t>hospitals</a:t>
            </a:r>
            <a:r>
              <a:rPr lang="en-US" dirty="0" smtClean="0">
                <a:latin typeface="Calibri"/>
                <a:ea typeface="Calibri"/>
                <a:cs typeface="Arial"/>
              </a:rPr>
              <a:t> </a:t>
            </a:r>
            <a:r>
              <a:rPr lang="en-US" dirty="0">
                <a:latin typeface="Calibri"/>
                <a:ea typeface="Calibri"/>
                <a:cs typeface="Arial"/>
              </a:rPr>
              <a:t>(</a:t>
            </a:r>
            <a:r>
              <a:rPr lang="en-US" dirty="0">
                <a:solidFill>
                  <a:srgbClr val="000000"/>
                </a:solidFill>
                <a:latin typeface="Calibri"/>
                <a:ea typeface="Calibri"/>
                <a:cs typeface="Times New Roman"/>
              </a:rPr>
              <a:t>Acute wards</a:t>
            </a:r>
            <a:r>
              <a:rPr lang="en-US" dirty="0">
                <a:latin typeface="Calibri"/>
                <a:ea typeface="Calibri"/>
                <a:cs typeface="Arial"/>
              </a:rPr>
              <a:t>):-</a:t>
            </a:r>
            <a:endParaRPr lang="en-US" sz="1400" dirty="0">
              <a:latin typeface="Calibri"/>
              <a:ea typeface="Calibri"/>
              <a:cs typeface="Arial"/>
            </a:endParaRPr>
          </a:p>
          <a:p>
            <a:pPr algn="l" rtl="0">
              <a:lnSpc>
                <a:spcPct val="150000"/>
              </a:lnSpc>
              <a:spcAft>
                <a:spcPts val="1000"/>
              </a:spcAft>
              <a:buFont typeface="Wingdings" pitchFamily="2" charset="2"/>
              <a:buChar char="§"/>
            </a:pPr>
            <a:r>
              <a:rPr lang="en-US" dirty="0">
                <a:latin typeface="Calibri"/>
                <a:ea typeface="Calibri"/>
                <a:cs typeface="Arial"/>
              </a:rPr>
              <a:t>They are the initial settings for rehabilitation because rehabilitative efforts should begin the instant an injured person enters the hospital. Regardless of the rehabilitative facilities available in the hospital, the nurse should meet the emotional and social needs of the person as well she can help him to understand that the hospitalization is only temporary and that life and responsibility will continue after his discharge</a:t>
            </a:r>
            <a:r>
              <a:rPr lang="en-US" dirty="0" smtClean="0">
                <a:latin typeface="Calibri"/>
                <a:ea typeface="Calibri"/>
                <a:cs typeface="Arial"/>
              </a:rPr>
              <a:t>.</a:t>
            </a:r>
            <a:endParaRPr lang="en-US" sz="1400" dirty="0">
              <a:latin typeface="Calibri"/>
              <a:ea typeface="Calibri"/>
              <a:cs typeface="Arial"/>
            </a:endParaRPr>
          </a:p>
        </p:txBody>
      </p:sp>
    </p:spTree>
    <p:extLst>
      <p:ext uri="{BB962C8B-B14F-4D97-AF65-F5344CB8AC3E}">
        <p14:creationId xmlns:p14="http://schemas.microsoft.com/office/powerpoint/2010/main" val="3471843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pPr lvl="0" algn="l" rtl="0">
              <a:lnSpc>
                <a:spcPct val="150000"/>
              </a:lnSpc>
              <a:spcAft>
                <a:spcPts val="1000"/>
              </a:spcAft>
              <a:buClr>
                <a:prstClr val="black">
                  <a:lumMod val="75000"/>
                  <a:lumOff val="25000"/>
                </a:prstClr>
              </a:buClr>
              <a:buFont typeface="Wingdings" pitchFamily="2" charset="2"/>
              <a:buChar char="§"/>
            </a:pPr>
            <a:r>
              <a:rPr lang="en-US" u="sng" dirty="0">
                <a:solidFill>
                  <a:prstClr val="black">
                    <a:lumMod val="75000"/>
                    <a:lumOff val="25000"/>
                  </a:prstClr>
                </a:solidFill>
                <a:latin typeface="Calibri"/>
                <a:ea typeface="Calibri"/>
                <a:cs typeface="Arial"/>
              </a:rPr>
              <a:t>2-specialized rehabilitation centers:-</a:t>
            </a:r>
            <a:endParaRPr lang="en-US" dirty="0">
              <a:solidFill>
                <a:prstClr val="black">
                  <a:lumMod val="75000"/>
                  <a:lumOff val="25000"/>
                </a:prstClr>
              </a:solidFill>
              <a:latin typeface="Calibri"/>
              <a:ea typeface="Calibri"/>
              <a:cs typeface="Arial"/>
            </a:endParaRPr>
          </a:p>
          <a:p>
            <a:pPr lvl="0" algn="l" rtl="0">
              <a:lnSpc>
                <a:spcPct val="150000"/>
              </a:lnSpc>
              <a:spcAft>
                <a:spcPts val="1000"/>
              </a:spcAft>
              <a:buClr>
                <a:prstClr val="black">
                  <a:lumMod val="75000"/>
                  <a:lumOff val="25000"/>
                </a:prstClr>
              </a:buClr>
              <a:buFont typeface="Wingdings" pitchFamily="2" charset="2"/>
              <a:buChar char="§"/>
            </a:pPr>
            <a:r>
              <a:rPr lang="en-US" dirty="0">
                <a:solidFill>
                  <a:prstClr val="black">
                    <a:lumMod val="75000"/>
                    <a:lumOff val="25000"/>
                  </a:prstClr>
                </a:solidFill>
                <a:latin typeface="Calibri"/>
                <a:ea typeface="Calibri"/>
                <a:cs typeface="Arial"/>
              </a:rPr>
              <a:t>These are set up for long term client rehabilitation. After discharge from the hospital the client requiring specialized rehabilitation care is referred to any of these centers. These are available as outpatient or an inpatient clinic (</a:t>
            </a:r>
            <a:r>
              <a:rPr lang="en-US" dirty="0">
                <a:solidFill>
                  <a:srgbClr val="000000"/>
                </a:solidFill>
                <a:latin typeface="Calibri"/>
                <a:ea typeface="Calibri"/>
                <a:cs typeface="Times New Roman"/>
              </a:rPr>
              <a:t>Outpatient therapy facilities)</a:t>
            </a:r>
            <a:r>
              <a:rPr lang="en-US" dirty="0">
                <a:solidFill>
                  <a:prstClr val="black">
                    <a:lumMod val="75000"/>
                    <a:lumOff val="25000"/>
                  </a:prstClr>
                </a:solidFill>
                <a:latin typeface="Calibri"/>
                <a:ea typeface="Calibri"/>
                <a:cs typeface="Arial"/>
              </a:rPr>
              <a:t>.</a:t>
            </a:r>
          </a:p>
          <a:p>
            <a:pPr lvl="0" algn="l" rtl="0">
              <a:lnSpc>
                <a:spcPct val="150000"/>
              </a:lnSpc>
              <a:spcAft>
                <a:spcPts val="1000"/>
              </a:spcAft>
              <a:buClr>
                <a:prstClr val="black">
                  <a:lumMod val="75000"/>
                  <a:lumOff val="25000"/>
                </a:prstClr>
              </a:buClr>
              <a:buFont typeface="Wingdings" pitchFamily="2" charset="2"/>
              <a:buChar char="§"/>
            </a:pPr>
            <a:endParaRPr lang="ar-EG" dirty="0">
              <a:solidFill>
                <a:prstClr val="black">
                  <a:lumMod val="75000"/>
                  <a:lumOff val="25000"/>
                </a:prstClr>
              </a:solidFill>
            </a:endParaRPr>
          </a:p>
          <a:p>
            <a:pPr algn="l" rtl="0">
              <a:buFont typeface="Wingdings" pitchFamily="2" charset="2"/>
              <a:buChar char="§"/>
            </a:pPr>
            <a:endParaRPr lang="ar-EG" dirty="0"/>
          </a:p>
        </p:txBody>
      </p:sp>
    </p:spTree>
    <p:extLst>
      <p:ext uri="{BB962C8B-B14F-4D97-AF65-F5344CB8AC3E}">
        <p14:creationId xmlns:p14="http://schemas.microsoft.com/office/powerpoint/2010/main" val="3844681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pPr lvl="0" algn="l" rtl="0">
              <a:lnSpc>
                <a:spcPct val="150000"/>
              </a:lnSpc>
              <a:spcAft>
                <a:spcPts val="1000"/>
              </a:spcAft>
              <a:buClr>
                <a:prstClr val="black">
                  <a:lumMod val="75000"/>
                  <a:lumOff val="25000"/>
                </a:prstClr>
              </a:buClr>
              <a:buFont typeface="Wingdings" pitchFamily="2" charset="2"/>
              <a:buChar char="§"/>
            </a:pPr>
            <a:r>
              <a:rPr lang="en-US" u="sng" dirty="0">
                <a:solidFill>
                  <a:prstClr val="black">
                    <a:lumMod val="75000"/>
                    <a:lumOff val="25000"/>
                  </a:prstClr>
                </a:solidFill>
                <a:latin typeface="Calibri"/>
                <a:ea typeface="Calibri"/>
                <a:cs typeface="Arial"/>
              </a:rPr>
              <a:t>community:-</a:t>
            </a:r>
            <a:endParaRPr lang="en-US" dirty="0">
              <a:solidFill>
                <a:prstClr val="black">
                  <a:lumMod val="75000"/>
                  <a:lumOff val="25000"/>
                </a:prstClr>
              </a:solidFill>
              <a:latin typeface="Calibri"/>
              <a:ea typeface="Calibri"/>
              <a:cs typeface="Arial"/>
            </a:endParaRPr>
          </a:p>
          <a:p>
            <a:pPr lvl="0" algn="l" rtl="0">
              <a:lnSpc>
                <a:spcPct val="150000"/>
              </a:lnSpc>
              <a:spcAft>
                <a:spcPts val="1000"/>
              </a:spcAft>
              <a:buClr>
                <a:prstClr val="black">
                  <a:lumMod val="75000"/>
                  <a:lumOff val="25000"/>
                </a:prstClr>
              </a:buClr>
              <a:buFont typeface="Wingdings" pitchFamily="2" charset="2"/>
              <a:buChar char="§"/>
            </a:pPr>
            <a:r>
              <a:rPr lang="en-US" dirty="0">
                <a:solidFill>
                  <a:prstClr val="black">
                    <a:lumMod val="75000"/>
                    <a:lumOff val="25000"/>
                  </a:prstClr>
                </a:solidFill>
                <a:latin typeface="Calibri"/>
                <a:ea typeface="Calibri"/>
                <a:cs typeface="Arial"/>
              </a:rPr>
              <a:t>The client’s family can be of great help to him if they are included in the planning of his rehabilitation. They can be supportive and help him in the rehabilitation process.</a:t>
            </a:r>
          </a:p>
          <a:p>
            <a:pPr lvl="0" algn="l" rtl="0">
              <a:lnSpc>
                <a:spcPct val="150000"/>
              </a:lnSpc>
              <a:spcAft>
                <a:spcPts val="0"/>
              </a:spcAft>
              <a:buClr>
                <a:prstClr val="black">
                  <a:lumMod val="75000"/>
                  <a:lumOff val="25000"/>
                </a:prstClr>
              </a:buClr>
              <a:buFont typeface="Wingdings" pitchFamily="2" charset="2"/>
              <a:buChar char="§"/>
              <a:tabLst>
                <a:tab pos="457200" algn="l"/>
              </a:tabLst>
            </a:pPr>
            <a:r>
              <a:rPr lang="en-US" u="sng" dirty="0">
                <a:solidFill>
                  <a:srgbClr val="000000"/>
                </a:solidFill>
                <a:latin typeface="Calibri"/>
                <a:ea typeface="Calibri"/>
                <a:cs typeface="Times New Roman"/>
              </a:rPr>
              <a:t>4-Specialty wards</a:t>
            </a:r>
            <a:r>
              <a:rPr lang="en-US" dirty="0">
                <a:solidFill>
                  <a:srgbClr val="000000"/>
                </a:solidFill>
                <a:latin typeface="Calibri"/>
                <a:ea typeface="Calibri"/>
                <a:cs typeface="Times New Roman"/>
              </a:rPr>
              <a:t> (e.g., stroke units, orthopedic floors)</a:t>
            </a:r>
            <a:endParaRPr lang="en-US" dirty="0">
              <a:solidFill>
                <a:prstClr val="black">
                  <a:lumMod val="75000"/>
                  <a:lumOff val="25000"/>
                </a:prstClr>
              </a:solidFill>
              <a:latin typeface="Calibri"/>
              <a:ea typeface="Calibri"/>
              <a:cs typeface="Arial"/>
            </a:endParaRPr>
          </a:p>
          <a:p>
            <a:pPr lvl="0" algn="l" rtl="0">
              <a:lnSpc>
                <a:spcPct val="150000"/>
              </a:lnSpc>
              <a:spcAft>
                <a:spcPts val="0"/>
              </a:spcAft>
              <a:buClr>
                <a:prstClr val="black">
                  <a:lumMod val="75000"/>
                  <a:lumOff val="25000"/>
                </a:prstClr>
              </a:buClr>
              <a:buFont typeface="Wingdings" pitchFamily="2" charset="2"/>
              <a:buChar char="§"/>
              <a:tabLst>
                <a:tab pos="457200" algn="l"/>
              </a:tabLst>
            </a:pPr>
            <a:r>
              <a:rPr lang="en-US" u="sng" dirty="0">
                <a:solidFill>
                  <a:srgbClr val="000000"/>
                </a:solidFill>
                <a:latin typeface="Calibri"/>
                <a:ea typeface="Calibri"/>
                <a:cs typeface="Times New Roman"/>
              </a:rPr>
              <a:t>5-Day hospitals</a:t>
            </a:r>
            <a:endParaRPr lang="en-US" dirty="0">
              <a:solidFill>
                <a:prstClr val="black">
                  <a:lumMod val="75000"/>
                  <a:lumOff val="25000"/>
                </a:prstClr>
              </a:solidFill>
              <a:latin typeface="Calibri"/>
              <a:ea typeface="Calibri"/>
              <a:cs typeface="Arial"/>
            </a:endParaRPr>
          </a:p>
          <a:p>
            <a:pPr lvl="0" algn="l" rtl="0">
              <a:lnSpc>
                <a:spcPct val="150000"/>
              </a:lnSpc>
              <a:spcAft>
                <a:spcPts val="0"/>
              </a:spcAft>
              <a:buClr>
                <a:prstClr val="black">
                  <a:lumMod val="75000"/>
                  <a:lumOff val="25000"/>
                </a:prstClr>
              </a:buClr>
              <a:buFont typeface="Wingdings" pitchFamily="2" charset="2"/>
              <a:buChar char="§"/>
              <a:tabLst>
                <a:tab pos="457200" algn="l"/>
              </a:tabLst>
            </a:pPr>
            <a:r>
              <a:rPr lang="en-US" u="sng" dirty="0">
                <a:solidFill>
                  <a:srgbClr val="000000"/>
                </a:solidFill>
                <a:latin typeface="Calibri"/>
                <a:ea typeface="Calibri"/>
                <a:cs typeface="Times New Roman"/>
              </a:rPr>
              <a:t>6-Nursing and residential </a:t>
            </a:r>
            <a:r>
              <a:rPr lang="en-US" u="sng" dirty="0" smtClean="0">
                <a:solidFill>
                  <a:srgbClr val="000000"/>
                </a:solidFill>
                <a:latin typeface="Calibri"/>
                <a:ea typeface="Calibri"/>
                <a:cs typeface="Times New Roman"/>
              </a:rPr>
              <a:t>home</a:t>
            </a:r>
            <a:endParaRPr lang="en-US" dirty="0">
              <a:solidFill>
                <a:prstClr val="black">
                  <a:lumMod val="75000"/>
                  <a:lumOff val="25000"/>
                </a:prstClr>
              </a:solidFill>
              <a:latin typeface="Calibri"/>
              <a:ea typeface="Calibri"/>
              <a:cs typeface="Arial"/>
            </a:endParaRPr>
          </a:p>
        </p:txBody>
      </p:sp>
    </p:spTree>
    <p:extLst>
      <p:ext uri="{BB962C8B-B14F-4D97-AF65-F5344CB8AC3E}">
        <p14:creationId xmlns:p14="http://schemas.microsoft.com/office/powerpoint/2010/main" val="3888014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lvl="0" indent="-342900" rtl="0">
              <a:lnSpc>
                <a:spcPct val="150000"/>
              </a:lnSpc>
              <a:spcBef>
                <a:spcPct val="20000"/>
              </a:spcBef>
              <a:spcAft>
                <a:spcPts val="1000"/>
              </a:spcAft>
            </a:pPr>
            <a:r>
              <a:rPr lang="en-US" sz="1800" b="1" i="1" u="sng" dirty="0">
                <a:solidFill>
                  <a:prstClr val="black">
                    <a:lumMod val="75000"/>
                    <a:lumOff val="25000"/>
                  </a:prstClr>
                </a:solidFill>
                <a:latin typeface="Calibri"/>
                <a:ea typeface="Calibri"/>
                <a:cs typeface="Arial"/>
              </a:rPr>
              <a:t>Precautions:-</a:t>
            </a:r>
            <a:r>
              <a:rPr lang="en-US" sz="1800" dirty="0">
                <a:solidFill>
                  <a:prstClr val="black">
                    <a:lumMod val="75000"/>
                    <a:lumOff val="25000"/>
                  </a:prstClr>
                </a:solidFill>
                <a:latin typeface="Calibri"/>
                <a:ea typeface="Calibri"/>
                <a:cs typeface="Arial"/>
              </a:rPr>
              <a:t/>
            </a:r>
            <a:br>
              <a:rPr lang="en-US" sz="1800" dirty="0">
                <a:solidFill>
                  <a:prstClr val="black">
                    <a:lumMod val="75000"/>
                    <a:lumOff val="25000"/>
                  </a:prstClr>
                </a:solidFill>
                <a:latin typeface="Calibri"/>
                <a:ea typeface="Calibri"/>
                <a:cs typeface="Arial"/>
              </a:rPr>
            </a:br>
            <a:endParaRPr lang="ar-EG" dirty="0"/>
          </a:p>
        </p:txBody>
      </p:sp>
      <p:sp>
        <p:nvSpPr>
          <p:cNvPr id="3" name="Content Placeholder 2"/>
          <p:cNvSpPr>
            <a:spLocks noGrp="1"/>
          </p:cNvSpPr>
          <p:nvPr>
            <p:ph idx="1"/>
          </p:nvPr>
        </p:nvSpPr>
        <p:spPr/>
        <p:txBody>
          <a:bodyPr>
            <a:normAutofit/>
          </a:bodyPr>
          <a:lstStyle/>
          <a:p>
            <a:pPr algn="l" rtl="0">
              <a:lnSpc>
                <a:spcPct val="150000"/>
              </a:lnSpc>
              <a:spcAft>
                <a:spcPts val="0"/>
              </a:spcAft>
              <a:buClr>
                <a:prstClr val="black">
                  <a:lumMod val="75000"/>
                  <a:lumOff val="25000"/>
                </a:prstClr>
              </a:buClr>
              <a:buFont typeface="Wingdings" pitchFamily="2" charset="2"/>
              <a:buChar char="Ø"/>
            </a:pPr>
            <a:r>
              <a:rPr lang="en-US" dirty="0" smtClean="0">
                <a:solidFill>
                  <a:srgbClr val="000000"/>
                </a:solidFill>
                <a:latin typeface="Calibri"/>
                <a:ea typeface="Calibri"/>
                <a:cs typeface="Arial"/>
              </a:rPr>
              <a:t>Rehabilitation</a:t>
            </a:r>
            <a:r>
              <a:rPr lang="en-US" dirty="0">
                <a:solidFill>
                  <a:srgbClr val="000000"/>
                </a:solidFill>
                <a:latin typeface="Calibri"/>
                <a:ea typeface="Calibri"/>
                <a:cs typeface="Arial"/>
              </a:rPr>
              <a:t> should be carried out only by qualified therapists.</a:t>
            </a:r>
            <a:endParaRPr lang="en-US" dirty="0">
              <a:solidFill>
                <a:prstClr val="black">
                  <a:lumMod val="75000"/>
                  <a:lumOff val="25000"/>
                </a:prstClr>
              </a:solidFill>
              <a:latin typeface="Calibri"/>
              <a:ea typeface="Calibri"/>
              <a:cs typeface="Arial"/>
            </a:endParaRPr>
          </a:p>
          <a:p>
            <a:pPr algn="l" rtl="0">
              <a:lnSpc>
                <a:spcPct val="150000"/>
              </a:lnSpc>
              <a:spcAft>
                <a:spcPts val="0"/>
              </a:spcAft>
              <a:buClr>
                <a:prstClr val="black">
                  <a:lumMod val="75000"/>
                  <a:lumOff val="25000"/>
                </a:prstClr>
              </a:buClr>
              <a:buFont typeface="Wingdings" pitchFamily="2" charset="2"/>
              <a:buChar char="Ø"/>
            </a:pPr>
            <a:r>
              <a:rPr lang="en-US" dirty="0">
                <a:solidFill>
                  <a:srgbClr val="000000"/>
                </a:solidFill>
                <a:latin typeface="Calibri"/>
                <a:ea typeface="Calibri"/>
                <a:cs typeface="Arial"/>
              </a:rPr>
              <a:t>Exercises and other physical interventions must take into account the </a:t>
            </a:r>
            <a:r>
              <a:rPr lang="en-US" dirty="0" smtClean="0">
                <a:solidFill>
                  <a:srgbClr val="000000"/>
                </a:solidFill>
                <a:latin typeface="Calibri"/>
                <a:ea typeface="Calibri"/>
                <a:cs typeface="Arial"/>
              </a:rPr>
              <a:t>patient's</a:t>
            </a:r>
            <a:r>
              <a:rPr lang="en-US" dirty="0">
                <a:solidFill>
                  <a:srgbClr val="000000"/>
                </a:solidFill>
                <a:latin typeface="Calibri"/>
                <a:ea typeface="Calibri"/>
                <a:cs typeface="Arial"/>
              </a:rPr>
              <a:t> </a:t>
            </a:r>
            <a:r>
              <a:rPr lang="en-US" dirty="0" smtClean="0">
                <a:solidFill>
                  <a:srgbClr val="000000"/>
                </a:solidFill>
                <a:latin typeface="Calibri"/>
                <a:ea typeface="Calibri"/>
                <a:cs typeface="Arial"/>
              </a:rPr>
              <a:t>deficit</a:t>
            </a:r>
            <a:r>
              <a:rPr lang="en-US" dirty="0">
                <a:solidFill>
                  <a:srgbClr val="000000"/>
                </a:solidFill>
                <a:latin typeface="Calibri"/>
                <a:ea typeface="Calibri"/>
                <a:cs typeface="Arial"/>
              </a:rPr>
              <a:t>. An example of a deficit is the loss of a limb.</a:t>
            </a:r>
            <a:endParaRPr lang="en-US" dirty="0">
              <a:solidFill>
                <a:prstClr val="black">
                  <a:lumMod val="75000"/>
                  <a:lumOff val="25000"/>
                </a:prstClr>
              </a:solidFill>
              <a:latin typeface="Calibri"/>
              <a:ea typeface="Calibri"/>
              <a:cs typeface="Arial"/>
            </a:endParaRPr>
          </a:p>
          <a:p>
            <a:pPr algn="l" rtl="0">
              <a:buClr>
                <a:prstClr val="black">
                  <a:lumMod val="75000"/>
                  <a:lumOff val="25000"/>
                </a:prstClr>
              </a:buClr>
              <a:buFont typeface="Wingdings" pitchFamily="2" charset="2"/>
              <a:buChar char="Ø"/>
            </a:pPr>
            <a:endParaRPr lang="ar-EG" dirty="0">
              <a:solidFill>
                <a:prstClr val="black">
                  <a:lumMod val="75000"/>
                  <a:lumOff val="25000"/>
                </a:prstClr>
              </a:solidFill>
            </a:endParaRPr>
          </a:p>
        </p:txBody>
      </p:sp>
    </p:spTree>
    <p:extLst>
      <p:ext uri="{BB962C8B-B14F-4D97-AF65-F5344CB8AC3E}">
        <p14:creationId xmlns:p14="http://schemas.microsoft.com/office/powerpoint/2010/main" val="1960101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a:solidFill>
                  <a:prstClr val="black">
                    <a:lumMod val="75000"/>
                    <a:lumOff val="25000"/>
                  </a:prstClr>
                </a:solidFill>
                <a:latin typeface="Calibri"/>
                <a:ea typeface="Calibri"/>
                <a:cs typeface="Arial"/>
              </a:rPr>
              <a:t>Process</a:t>
            </a:r>
            <a:endParaRPr lang="ar-EG" dirty="0"/>
          </a:p>
        </p:txBody>
      </p:sp>
      <p:sp>
        <p:nvSpPr>
          <p:cNvPr id="3" name="Content Placeholder 2"/>
          <p:cNvSpPr>
            <a:spLocks noGrp="1"/>
          </p:cNvSpPr>
          <p:nvPr>
            <p:ph idx="1"/>
          </p:nvPr>
        </p:nvSpPr>
        <p:spPr/>
        <p:txBody>
          <a:bodyPr>
            <a:normAutofit/>
          </a:bodyPr>
          <a:lstStyle/>
          <a:p>
            <a:pPr lvl="0" algn="l" rtl="0">
              <a:lnSpc>
                <a:spcPct val="150000"/>
              </a:lnSpc>
              <a:spcAft>
                <a:spcPts val="1000"/>
              </a:spcAft>
              <a:buClr>
                <a:prstClr val="black">
                  <a:lumMod val="75000"/>
                  <a:lumOff val="25000"/>
                </a:prstClr>
              </a:buClr>
            </a:pPr>
            <a:endParaRPr lang="en-US" dirty="0">
              <a:solidFill>
                <a:prstClr val="black">
                  <a:lumMod val="75000"/>
                  <a:lumOff val="25000"/>
                </a:prstClr>
              </a:solidFill>
              <a:latin typeface="Calibri"/>
              <a:ea typeface="Calibri"/>
              <a:cs typeface="Arial"/>
            </a:endParaRPr>
          </a:p>
          <a:p>
            <a:pPr lvl="0" algn="l" rtl="0">
              <a:lnSpc>
                <a:spcPct val="150000"/>
              </a:lnSpc>
              <a:spcAft>
                <a:spcPts val="0"/>
              </a:spcAft>
              <a:buClr>
                <a:prstClr val="black">
                  <a:lumMod val="75000"/>
                  <a:lumOff val="25000"/>
                </a:prstClr>
              </a:buClr>
            </a:pPr>
            <a:r>
              <a:rPr lang="en-US" u="sng" dirty="0">
                <a:solidFill>
                  <a:srgbClr val="000000"/>
                </a:solidFill>
                <a:latin typeface="Calibri"/>
                <a:ea typeface="Calibri"/>
                <a:cs typeface="Times New Roman"/>
              </a:rPr>
              <a:t>1. Selection of patients.</a:t>
            </a:r>
            <a:endParaRPr lang="en-US" dirty="0">
              <a:solidFill>
                <a:prstClr val="black">
                  <a:lumMod val="75000"/>
                  <a:lumOff val="25000"/>
                </a:prstClr>
              </a:solidFill>
              <a:latin typeface="Calibri"/>
              <a:ea typeface="Calibri"/>
              <a:cs typeface="Arial"/>
            </a:endParaRPr>
          </a:p>
          <a:p>
            <a:pPr lvl="0" algn="l" rtl="0">
              <a:lnSpc>
                <a:spcPct val="150000"/>
              </a:lnSpc>
              <a:spcAft>
                <a:spcPts val="0"/>
              </a:spcAft>
              <a:buClr>
                <a:prstClr val="black">
                  <a:lumMod val="75000"/>
                  <a:lumOff val="25000"/>
                </a:prstClr>
              </a:buClr>
            </a:pPr>
            <a:r>
              <a:rPr lang="en-US" u="sng" dirty="0">
                <a:solidFill>
                  <a:srgbClr val="000000"/>
                </a:solidFill>
                <a:latin typeface="Calibri"/>
                <a:ea typeface="Calibri"/>
                <a:cs typeface="Times New Roman"/>
              </a:rPr>
              <a:t>2. Initial assessment</a:t>
            </a:r>
            <a:endParaRPr lang="en-US" dirty="0">
              <a:solidFill>
                <a:prstClr val="black">
                  <a:lumMod val="75000"/>
                  <a:lumOff val="25000"/>
                </a:prstClr>
              </a:solidFill>
              <a:latin typeface="Calibri"/>
              <a:ea typeface="Calibri"/>
              <a:cs typeface="Arial"/>
            </a:endParaRPr>
          </a:p>
          <a:p>
            <a:pPr lvl="0" algn="l" rtl="0">
              <a:lnSpc>
                <a:spcPct val="150000"/>
              </a:lnSpc>
              <a:spcAft>
                <a:spcPts val="0"/>
              </a:spcAft>
              <a:buClr>
                <a:prstClr val="black">
                  <a:lumMod val="75000"/>
                  <a:lumOff val="25000"/>
                </a:prstClr>
              </a:buClr>
              <a:buFont typeface="Wingdings"/>
              <a:buChar char=""/>
            </a:pPr>
            <a:r>
              <a:rPr lang="en-US" dirty="0">
                <a:solidFill>
                  <a:srgbClr val="000000"/>
                </a:solidFill>
                <a:latin typeface="Calibri"/>
                <a:ea typeface="Calibri"/>
                <a:cs typeface="Times New Roman"/>
              </a:rPr>
              <a:t>Know your patient on different levels (e.g., their medical conditions, mood, motivation and expectations, complex psychosocial factors).</a:t>
            </a:r>
            <a:endParaRPr lang="en-US" dirty="0">
              <a:solidFill>
                <a:prstClr val="black">
                  <a:lumMod val="75000"/>
                  <a:lumOff val="25000"/>
                </a:prstClr>
              </a:solidFill>
              <a:latin typeface="Calibri"/>
              <a:ea typeface="Calibri"/>
              <a:cs typeface="Arial"/>
            </a:endParaRPr>
          </a:p>
          <a:p>
            <a:pPr lvl="0" algn="l" rtl="0">
              <a:lnSpc>
                <a:spcPct val="150000"/>
              </a:lnSpc>
              <a:spcAft>
                <a:spcPts val="0"/>
              </a:spcAft>
              <a:buClr>
                <a:prstClr val="black">
                  <a:lumMod val="75000"/>
                  <a:lumOff val="25000"/>
                </a:prstClr>
              </a:buClr>
              <a:buFont typeface="Wingdings"/>
              <a:buChar char=""/>
            </a:pPr>
            <a:r>
              <a:rPr lang="en-US" dirty="0">
                <a:solidFill>
                  <a:srgbClr val="000000"/>
                </a:solidFill>
                <a:latin typeface="Calibri"/>
                <a:ea typeface="Calibri"/>
                <a:cs typeface="Times New Roman"/>
              </a:rPr>
              <a:t>Assess their activity and participation limitations, not just impairments.</a:t>
            </a:r>
            <a:endParaRPr lang="en-US" dirty="0">
              <a:solidFill>
                <a:prstClr val="black">
                  <a:lumMod val="75000"/>
                  <a:lumOff val="25000"/>
                </a:prstClr>
              </a:solidFill>
              <a:latin typeface="Calibri"/>
              <a:ea typeface="Calibri"/>
              <a:cs typeface="Arial"/>
            </a:endParaRPr>
          </a:p>
          <a:p>
            <a:pPr lvl="0" algn="l" rtl="0">
              <a:lnSpc>
                <a:spcPct val="150000"/>
              </a:lnSpc>
              <a:spcAft>
                <a:spcPts val="0"/>
              </a:spcAft>
              <a:buClr>
                <a:prstClr val="black">
                  <a:lumMod val="75000"/>
                  <a:lumOff val="25000"/>
                </a:prstClr>
              </a:buClr>
            </a:pPr>
            <a:r>
              <a:rPr lang="en-US" u="sng" dirty="0">
                <a:solidFill>
                  <a:srgbClr val="000000"/>
                </a:solidFill>
                <a:latin typeface="Calibri"/>
                <a:ea typeface="Calibri"/>
                <a:cs typeface="Times New Roman"/>
              </a:rPr>
              <a:t>3. Goal setting (objectives).</a:t>
            </a:r>
            <a:endParaRPr lang="en-US" dirty="0">
              <a:solidFill>
                <a:prstClr val="black">
                  <a:lumMod val="75000"/>
                  <a:lumOff val="25000"/>
                </a:prstClr>
              </a:solidFill>
              <a:latin typeface="Calibri"/>
              <a:ea typeface="Calibri"/>
              <a:cs typeface="Arial"/>
            </a:endParaRPr>
          </a:p>
          <a:p>
            <a:pPr algn="l" rtl="0"/>
            <a:endParaRPr lang="ar-EG" dirty="0"/>
          </a:p>
        </p:txBody>
      </p:sp>
    </p:spTree>
    <p:extLst>
      <p:ext uri="{BB962C8B-B14F-4D97-AF65-F5344CB8AC3E}">
        <p14:creationId xmlns:p14="http://schemas.microsoft.com/office/powerpoint/2010/main" val="3810913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762000"/>
            <a:ext cx="9500151" cy="924475"/>
          </a:xfrm>
        </p:spPr>
        <p:txBody>
          <a:bodyPr/>
          <a:lstStyle/>
          <a:p>
            <a:endParaRPr lang="ar-EG"/>
          </a:p>
        </p:txBody>
      </p:sp>
      <p:sp>
        <p:nvSpPr>
          <p:cNvPr id="3" name="Content Placeholder 2"/>
          <p:cNvSpPr>
            <a:spLocks noGrp="1"/>
          </p:cNvSpPr>
          <p:nvPr>
            <p:ph idx="1"/>
          </p:nvPr>
        </p:nvSpPr>
        <p:spPr/>
        <p:txBody>
          <a:bodyPr>
            <a:normAutofit fontScale="92500" lnSpcReduction="20000"/>
          </a:bodyPr>
          <a:lstStyle/>
          <a:p>
            <a:pPr algn="l" rtl="0">
              <a:lnSpc>
                <a:spcPct val="150000"/>
              </a:lnSpc>
              <a:spcAft>
                <a:spcPts val="0"/>
              </a:spcAft>
            </a:pPr>
            <a:endParaRPr lang="en-US" sz="1400" dirty="0">
              <a:latin typeface="Calibri"/>
              <a:ea typeface="Calibri"/>
              <a:cs typeface="Arial"/>
            </a:endParaRPr>
          </a:p>
          <a:p>
            <a:pPr algn="l" rtl="0">
              <a:lnSpc>
                <a:spcPct val="150000"/>
              </a:lnSpc>
              <a:spcAft>
                <a:spcPts val="0"/>
              </a:spcAft>
            </a:pPr>
            <a:r>
              <a:rPr lang="en-US" u="sng" dirty="0">
                <a:solidFill>
                  <a:srgbClr val="000000"/>
                </a:solidFill>
                <a:latin typeface="Calibri"/>
                <a:ea typeface="Calibri"/>
                <a:cs typeface="Times New Roman"/>
              </a:rPr>
              <a:t>4. Therapy</a:t>
            </a:r>
            <a:endParaRPr lang="en-US" sz="1400" dirty="0">
              <a:latin typeface="Calibri"/>
              <a:ea typeface="Calibri"/>
              <a:cs typeface="Arial"/>
            </a:endParaRPr>
          </a:p>
          <a:p>
            <a:pPr lvl="1" algn="l" rtl="0">
              <a:lnSpc>
                <a:spcPct val="150000"/>
              </a:lnSpc>
              <a:spcAft>
                <a:spcPts val="0"/>
              </a:spcAft>
              <a:buFont typeface="+mj-lt"/>
              <a:buAutoNum type="alphaLcPeriod"/>
            </a:pPr>
            <a:r>
              <a:rPr lang="en-US" dirty="0">
                <a:solidFill>
                  <a:srgbClr val="000000"/>
                </a:solidFill>
                <a:latin typeface="Calibri"/>
                <a:ea typeface="Calibri"/>
                <a:cs typeface="Times New Roman"/>
              </a:rPr>
              <a:t>Medical: -by doctors in the rehabilitation team.</a:t>
            </a:r>
            <a:endParaRPr lang="en-US" sz="1200" dirty="0">
              <a:latin typeface="Calibri"/>
              <a:ea typeface="Calibri"/>
              <a:cs typeface="Arial"/>
            </a:endParaRPr>
          </a:p>
          <a:p>
            <a:pPr lvl="1" algn="l" rtl="0">
              <a:lnSpc>
                <a:spcPct val="150000"/>
              </a:lnSpc>
              <a:spcAft>
                <a:spcPts val="0"/>
              </a:spcAft>
              <a:buFont typeface="+mj-lt"/>
              <a:buAutoNum type="alphaLcPeriod"/>
            </a:pPr>
            <a:r>
              <a:rPr lang="en-US" dirty="0">
                <a:solidFill>
                  <a:srgbClr val="000000"/>
                </a:solidFill>
                <a:latin typeface="Calibri"/>
                <a:ea typeface="Calibri"/>
                <a:cs typeface="Times New Roman"/>
              </a:rPr>
              <a:t>Physical therapy mainly physiotherapy and nurse aid.</a:t>
            </a:r>
            <a:endParaRPr lang="en-US" sz="1200" dirty="0">
              <a:latin typeface="Calibri"/>
              <a:ea typeface="Calibri"/>
              <a:cs typeface="Arial"/>
            </a:endParaRPr>
          </a:p>
          <a:p>
            <a:pPr lvl="1" algn="l" rtl="0">
              <a:lnSpc>
                <a:spcPct val="150000"/>
              </a:lnSpc>
              <a:spcAft>
                <a:spcPts val="0"/>
              </a:spcAft>
              <a:buFont typeface="+mj-lt"/>
              <a:buAutoNum type="alphaLcPeriod"/>
            </a:pPr>
            <a:r>
              <a:rPr lang="en-US" dirty="0">
                <a:solidFill>
                  <a:srgbClr val="000000"/>
                </a:solidFill>
                <a:latin typeface="Calibri"/>
                <a:ea typeface="Calibri"/>
                <a:cs typeface="Times New Roman"/>
              </a:rPr>
              <a:t>Self-care is coordinated by occupational therapy and by nurses.</a:t>
            </a:r>
            <a:endParaRPr lang="en-US" sz="1200" dirty="0">
              <a:latin typeface="Calibri"/>
              <a:ea typeface="Calibri"/>
              <a:cs typeface="Arial"/>
            </a:endParaRPr>
          </a:p>
          <a:p>
            <a:pPr lvl="1" algn="l" rtl="0">
              <a:lnSpc>
                <a:spcPct val="150000"/>
              </a:lnSpc>
              <a:spcAft>
                <a:spcPts val="0"/>
              </a:spcAft>
              <a:buFont typeface="+mj-lt"/>
              <a:buAutoNum type="alphaLcPeriod"/>
            </a:pPr>
            <a:r>
              <a:rPr lang="en-US" dirty="0">
                <a:solidFill>
                  <a:srgbClr val="000000"/>
                </a:solidFill>
                <a:latin typeface="Calibri"/>
                <a:ea typeface="Calibri"/>
                <a:cs typeface="Times New Roman"/>
              </a:rPr>
              <a:t>Environmental modification is addressed through aids and adaptations.</a:t>
            </a:r>
            <a:endParaRPr lang="en-US" sz="1200" dirty="0">
              <a:latin typeface="Calibri"/>
              <a:ea typeface="Calibri"/>
              <a:cs typeface="Arial"/>
            </a:endParaRPr>
          </a:p>
          <a:p>
            <a:pPr lvl="1" algn="l" rtl="0">
              <a:lnSpc>
                <a:spcPct val="150000"/>
              </a:lnSpc>
              <a:spcAft>
                <a:spcPts val="0"/>
              </a:spcAft>
              <a:buFont typeface="+mj-lt"/>
              <a:buAutoNum type="alphaLcPeriod"/>
            </a:pPr>
            <a:r>
              <a:rPr lang="en-US" dirty="0">
                <a:solidFill>
                  <a:srgbClr val="000000"/>
                </a:solidFill>
                <a:latin typeface="Calibri"/>
                <a:ea typeface="Calibri"/>
                <a:cs typeface="Times New Roman"/>
              </a:rPr>
              <a:t>Caregiver training: Caregivers should identify prior to the patient’s entering the inpatient. Training must start soon after admission.</a:t>
            </a:r>
            <a:endParaRPr lang="en-US" sz="1200" dirty="0">
              <a:latin typeface="Calibri"/>
              <a:ea typeface="Calibri"/>
              <a:cs typeface="Arial"/>
            </a:endParaRPr>
          </a:p>
          <a:p>
            <a:pPr algn="l" rtl="0">
              <a:lnSpc>
                <a:spcPct val="150000"/>
              </a:lnSpc>
              <a:spcAft>
                <a:spcPts val="0"/>
              </a:spcAft>
            </a:pPr>
            <a:r>
              <a:rPr lang="en-US" u="sng" dirty="0">
                <a:solidFill>
                  <a:srgbClr val="000000"/>
                </a:solidFill>
                <a:latin typeface="Calibri"/>
                <a:ea typeface="Calibri"/>
                <a:cs typeface="Times New Roman"/>
              </a:rPr>
              <a:t>5. Reassessment</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This usually occurs at weekly interdisciplinary team conferences.</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Goals are adjusted and new goals are set.</a:t>
            </a:r>
            <a:endParaRPr lang="en-US" sz="1400" dirty="0">
              <a:latin typeface="Calibri"/>
              <a:ea typeface="Calibri"/>
              <a:cs typeface="Arial"/>
            </a:endParaRPr>
          </a:p>
          <a:p>
            <a:pPr algn="l" rtl="0"/>
            <a:endParaRPr lang="ar-EG" dirty="0"/>
          </a:p>
        </p:txBody>
      </p:sp>
    </p:spTree>
    <p:extLst>
      <p:ext uri="{BB962C8B-B14F-4D97-AF65-F5344CB8AC3E}">
        <p14:creationId xmlns:p14="http://schemas.microsoft.com/office/powerpoint/2010/main" val="969048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pPr lvl="0" algn="l" rtl="0">
              <a:lnSpc>
                <a:spcPct val="150000"/>
              </a:lnSpc>
              <a:spcAft>
                <a:spcPts val="0"/>
              </a:spcAft>
              <a:buClr>
                <a:prstClr val="black">
                  <a:lumMod val="75000"/>
                  <a:lumOff val="25000"/>
                </a:prstClr>
              </a:buClr>
            </a:pPr>
            <a:r>
              <a:rPr lang="en-US" u="sng" dirty="0">
                <a:solidFill>
                  <a:srgbClr val="000000"/>
                </a:solidFill>
                <a:latin typeface="Calibri"/>
                <a:ea typeface="Calibri"/>
                <a:cs typeface="Times New Roman"/>
              </a:rPr>
              <a:t>6. Discharge planning</a:t>
            </a:r>
            <a:endParaRPr lang="en-US" dirty="0">
              <a:solidFill>
                <a:prstClr val="black">
                  <a:lumMod val="75000"/>
                  <a:lumOff val="25000"/>
                </a:prstClr>
              </a:solidFill>
              <a:latin typeface="Calibri"/>
              <a:ea typeface="Calibri"/>
              <a:cs typeface="Arial"/>
            </a:endParaRPr>
          </a:p>
          <a:p>
            <a:pPr lvl="0" algn="l" rtl="0">
              <a:lnSpc>
                <a:spcPct val="150000"/>
              </a:lnSpc>
              <a:spcAft>
                <a:spcPts val="0"/>
              </a:spcAft>
              <a:buClr>
                <a:prstClr val="black">
                  <a:lumMod val="75000"/>
                  <a:lumOff val="25000"/>
                </a:prstClr>
              </a:buClr>
              <a:buFont typeface="Wingdings"/>
              <a:buChar char=""/>
            </a:pPr>
            <a:r>
              <a:rPr lang="en-US" dirty="0">
                <a:solidFill>
                  <a:srgbClr val="000000"/>
                </a:solidFill>
                <a:latin typeface="Calibri"/>
                <a:ea typeface="Calibri"/>
                <a:cs typeface="Times New Roman"/>
              </a:rPr>
              <a:t>This should be started prior to the patient’s admission to the inpatient rehabilitation facility by identifying psychosocial and environmental issues.</a:t>
            </a:r>
            <a:endParaRPr lang="en-US" dirty="0">
              <a:solidFill>
                <a:prstClr val="black">
                  <a:lumMod val="75000"/>
                  <a:lumOff val="25000"/>
                </a:prstClr>
              </a:solidFill>
              <a:latin typeface="Calibri"/>
              <a:ea typeface="Calibri"/>
              <a:cs typeface="Arial"/>
            </a:endParaRPr>
          </a:p>
          <a:p>
            <a:pPr lvl="0" algn="l" rtl="0">
              <a:lnSpc>
                <a:spcPct val="150000"/>
              </a:lnSpc>
              <a:spcAft>
                <a:spcPts val="0"/>
              </a:spcAft>
              <a:buClr>
                <a:prstClr val="black">
                  <a:lumMod val="75000"/>
                  <a:lumOff val="25000"/>
                </a:prstClr>
              </a:buClr>
              <a:buFont typeface="Wingdings"/>
              <a:buChar char=""/>
            </a:pPr>
            <a:r>
              <a:rPr lang="en-US" dirty="0">
                <a:solidFill>
                  <a:srgbClr val="000000"/>
                </a:solidFill>
                <a:latin typeface="Calibri"/>
                <a:ea typeface="Calibri"/>
                <a:cs typeface="Times New Roman"/>
              </a:rPr>
              <a:t>Efforts usually escalate toward the end of the inpatient admission.</a:t>
            </a:r>
            <a:endParaRPr lang="en-US" dirty="0">
              <a:solidFill>
                <a:prstClr val="black">
                  <a:lumMod val="75000"/>
                  <a:lumOff val="25000"/>
                </a:prstClr>
              </a:solidFill>
              <a:latin typeface="Calibri"/>
              <a:ea typeface="Calibri"/>
              <a:cs typeface="Arial"/>
            </a:endParaRPr>
          </a:p>
          <a:p>
            <a:pPr lvl="0" algn="l" rtl="0">
              <a:lnSpc>
                <a:spcPct val="150000"/>
              </a:lnSpc>
              <a:spcAft>
                <a:spcPts val="0"/>
              </a:spcAft>
              <a:buClr>
                <a:prstClr val="black">
                  <a:lumMod val="75000"/>
                  <a:lumOff val="25000"/>
                </a:prstClr>
              </a:buClr>
            </a:pPr>
            <a:r>
              <a:rPr lang="en-US" u="sng" dirty="0">
                <a:solidFill>
                  <a:srgbClr val="000000"/>
                </a:solidFill>
                <a:latin typeface="Calibri"/>
                <a:ea typeface="Calibri"/>
                <a:cs typeface="Times New Roman"/>
              </a:rPr>
              <a:t>7. Follow-up and maintenance</a:t>
            </a:r>
            <a:endParaRPr lang="en-US" dirty="0">
              <a:solidFill>
                <a:prstClr val="black">
                  <a:lumMod val="75000"/>
                  <a:lumOff val="25000"/>
                </a:prstClr>
              </a:solidFill>
              <a:latin typeface="Calibri"/>
              <a:ea typeface="Calibri"/>
              <a:cs typeface="Arial"/>
            </a:endParaRPr>
          </a:p>
          <a:p>
            <a:pPr lvl="0" algn="l" rtl="0">
              <a:lnSpc>
                <a:spcPct val="150000"/>
              </a:lnSpc>
              <a:spcAft>
                <a:spcPts val="0"/>
              </a:spcAft>
              <a:buClr>
                <a:prstClr val="black">
                  <a:lumMod val="75000"/>
                  <a:lumOff val="25000"/>
                </a:prstClr>
              </a:buClr>
              <a:buFont typeface="Wingdings"/>
              <a:buChar char=""/>
            </a:pPr>
            <a:r>
              <a:rPr lang="en-US" dirty="0">
                <a:solidFill>
                  <a:srgbClr val="000000"/>
                </a:solidFill>
                <a:latin typeface="Calibri"/>
                <a:ea typeface="Calibri"/>
                <a:cs typeface="Times New Roman"/>
              </a:rPr>
              <a:t>This consists of post-discharge home, outpatient, or day-hospital visits.</a:t>
            </a:r>
            <a:endParaRPr lang="en-US" dirty="0">
              <a:solidFill>
                <a:prstClr val="black">
                  <a:lumMod val="75000"/>
                  <a:lumOff val="25000"/>
                </a:prstClr>
              </a:solidFill>
              <a:latin typeface="Calibri"/>
              <a:ea typeface="Calibri"/>
              <a:cs typeface="Arial"/>
            </a:endParaRPr>
          </a:p>
          <a:p>
            <a:pPr algn="l" rtl="0"/>
            <a:endParaRPr lang="ar-EG" dirty="0"/>
          </a:p>
        </p:txBody>
      </p:sp>
    </p:spTree>
    <p:extLst>
      <p:ext uri="{BB962C8B-B14F-4D97-AF65-F5344CB8AC3E}">
        <p14:creationId xmlns:p14="http://schemas.microsoft.com/office/powerpoint/2010/main" val="4236625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a:solidFill>
                  <a:srgbClr val="000000"/>
                </a:solidFill>
                <a:latin typeface="Calibri"/>
                <a:ea typeface="Times New Roman"/>
                <a:cs typeface="Aharoni"/>
              </a:rPr>
              <a:t>Out lines:</a:t>
            </a:r>
            <a:r>
              <a:rPr lang="en-US" sz="2000" dirty="0">
                <a:latin typeface="Calibri"/>
                <a:ea typeface="Calibri"/>
                <a:cs typeface="Arial"/>
              </a:rPr>
              <a:t/>
            </a:r>
            <a:br>
              <a:rPr lang="en-US" sz="2000" dirty="0">
                <a:latin typeface="Calibri"/>
                <a:ea typeface="Calibri"/>
                <a:cs typeface="Arial"/>
              </a:rPr>
            </a:br>
            <a:endParaRPr lang="ar-EG" dirty="0"/>
          </a:p>
        </p:txBody>
      </p:sp>
      <p:sp>
        <p:nvSpPr>
          <p:cNvPr id="3" name="Content Placeholder 2"/>
          <p:cNvSpPr>
            <a:spLocks noGrp="1"/>
          </p:cNvSpPr>
          <p:nvPr>
            <p:ph idx="1"/>
          </p:nvPr>
        </p:nvSpPr>
        <p:spPr/>
        <p:txBody>
          <a:bodyPr>
            <a:normAutofit fontScale="92500" lnSpcReduction="20000"/>
          </a:bodyPr>
          <a:lstStyle/>
          <a:p>
            <a:pPr lvl="0" algn="l" rtl="0">
              <a:lnSpc>
                <a:spcPct val="150000"/>
              </a:lnSpc>
              <a:spcAft>
                <a:spcPts val="0"/>
              </a:spcAft>
              <a:buFont typeface="+mj-lt"/>
              <a:buAutoNum type="arabicPeriod"/>
            </a:pPr>
            <a:r>
              <a:rPr lang="en-US" sz="1600" dirty="0" smtClean="0">
                <a:latin typeface="Times New Roman"/>
                <a:ea typeface="Calibri"/>
                <a:cs typeface="Arial"/>
              </a:rPr>
              <a:t>introduction </a:t>
            </a:r>
            <a:r>
              <a:rPr lang="en-US" sz="1600" dirty="0">
                <a:latin typeface="Times New Roman"/>
                <a:ea typeface="Calibri"/>
                <a:cs typeface="Arial"/>
              </a:rPr>
              <a:t>of </a:t>
            </a:r>
            <a:r>
              <a:rPr lang="en-US" sz="1600" dirty="0">
                <a:latin typeface="Times New Roman"/>
                <a:ea typeface="Times New Roman"/>
                <a:cs typeface="Arial"/>
              </a:rPr>
              <a:t>rehabilitation</a:t>
            </a:r>
            <a:endParaRPr lang="en-US" sz="1600" dirty="0">
              <a:latin typeface="Calibri"/>
              <a:ea typeface="Calibri"/>
              <a:cs typeface="Arial"/>
            </a:endParaRPr>
          </a:p>
          <a:p>
            <a:pPr lvl="0" algn="l" rtl="0">
              <a:lnSpc>
                <a:spcPct val="150000"/>
              </a:lnSpc>
              <a:spcAft>
                <a:spcPts val="0"/>
              </a:spcAft>
              <a:buFont typeface="+mj-lt"/>
              <a:buAutoNum type="arabicPeriod"/>
            </a:pPr>
            <a:r>
              <a:rPr lang="en-US" sz="1600" dirty="0">
                <a:latin typeface="Times New Roman"/>
                <a:ea typeface="Calibri"/>
                <a:cs typeface="Arial"/>
              </a:rPr>
              <a:t>Definition of </a:t>
            </a:r>
            <a:r>
              <a:rPr lang="en-US" sz="1600" dirty="0">
                <a:latin typeface="Times New Roman"/>
                <a:ea typeface="Times New Roman"/>
                <a:cs typeface="Arial"/>
              </a:rPr>
              <a:t>rehabilitation</a:t>
            </a:r>
            <a:endParaRPr lang="en-US" sz="1600" dirty="0">
              <a:latin typeface="Calibri"/>
              <a:ea typeface="Calibri"/>
              <a:cs typeface="Arial"/>
            </a:endParaRPr>
          </a:p>
          <a:p>
            <a:pPr lvl="0" algn="l" rtl="0">
              <a:lnSpc>
                <a:spcPct val="150000"/>
              </a:lnSpc>
              <a:spcAft>
                <a:spcPts val="0"/>
              </a:spcAft>
              <a:buFont typeface="+mj-lt"/>
              <a:buAutoNum type="arabicPeriod"/>
            </a:pPr>
            <a:r>
              <a:rPr lang="en-US" sz="1600" dirty="0" err="1">
                <a:latin typeface="Times New Roman"/>
                <a:ea typeface="Calibri"/>
                <a:cs typeface="Arial"/>
              </a:rPr>
              <a:t>clasification</a:t>
            </a:r>
            <a:r>
              <a:rPr lang="en-US" sz="1600" dirty="0">
                <a:latin typeface="Times New Roman"/>
                <a:ea typeface="Calibri"/>
                <a:cs typeface="Arial"/>
              </a:rPr>
              <a:t> of dis ability </a:t>
            </a:r>
            <a:endParaRPr lang="en-US" sz="1600" dirty="0">
              <a:latin typeface="Calibri"/>
              <a:ea typeface="Calibri"/>
              <a:cs typeface="Arial"/>
            </a:endParaRPr>
          </a:p>
          <a:p>
            <a:pPr lvl="0" algn="l" rtl="0">
              <a:lnSpc>
                <a:spcPct val="150000"/>
              </a:lnSpc>
              <a:spcAft>
                <a:spcPts val="0"/>
              </a:spcAft>
              <a:buFont typeface="+mj-lt"/>
              <a:buAutoNum type="arabicPeriod"/>
            </a:pPr>
            <a:r>
              <a:rPr lang="en-US" sz="1600" dirty="0">
                <a:latin typeface="Times New Roman"/>
                <a:ea typeface="Calibri"/>
                <a:cs typeface="Arial"/>
              </a:rPr>
              <a:t>purpose of </a:t>
            </a:r>
            <a:r>
              <a:rPr lang="en-US" sz="1600" dirty="0">
                <a:latin typeface="Times New Roman"/>
                <a:ea typeface="Times New Roman"/>
                <a:cs typeface="Arial"/>
              </a:rPr>
              <a:t>rehabilitation</a:t>
            </a:r>
            <a:endParaRPr lang="en-US" sz="1600" dirty="0">
              <a:latin typeface="Calibri"/>
              <a:ea typeface="Calibri"/>
              <a:cs typeface="Arial"/>
            </a:endParaRPr>
          </a:p>
          <a:p>
            <a:pPr lvl="0" algn="l" rtl="0">
              <a:lnSpc>
                <a:spcPct val="150000"/>
              </a:lnSpc>
              <a:spcAft>
                <a:spcPts val="0"/>
              </a:spcAft>
              <a:buFont typeface="+mj-lt"/>
              <a:buAutoNum type="arabicPeriod"/>
            </a:pPr>
            <a:r>
              <a:rPr lang="en-US" sz="1600" dirty="0">
                <a:latin typeface="Times New Roman"/>
                <a:ea typeface="Calibri"/>
                <a:cs typeface="Arial"/>
              </a:rPr>
              <a:t>indication of </a:t>
            </a:r>
            <a:r>
              <a:rPr lang="en-US" sz="1600" dirty="0">
                <a:latin typeface="Times New Roman"/>
                <a:ea typeface="Times New Roman"/>
                <a:cs typeface="Arial"/>
              </a:rPr>
              <a:t>rehabilitation</a:t>
            </a:r>
            <a:endParaRPr lang="en-US" sz="1600" dirty="0">
              <a:latin typeface="Calibri"/>
              <a:ea typeface="Calibri"/>
              <a:cs typeface="Arial"/>
            </a:endParaRPr>
          </a:p>
          <a:p>
            <a:pPr lvl="0" algn="l" rtl="0">
              <a:lnSpc>
                <a:spcPct val="150000"/>
              </a:lnSpc>
              <a:spcAft>
                <a:spcPts val="0"/>
              </a:spcAft>
              <a:buFont typeface="+mj-lt"/>
              <a:buAutoNum type="arabicPeriod"/>
            </a:pPr>
            <a:r>
              <a:rPr lang="en-US" sz="1600" dirty="0">
                <a:latin typeface="Times New Roman"/>
                <a:ea typeface="Calibri"/>
                <a:cs typeface="Arial"/>
              </a:rPr>
              <a:t>types of </a:t>
            </a:r>
            <a:r>
              <a:rPr lang="en-US" sz="1600" dirty="0">
                <a:latin typeface="Times New Roman"/>
                <a:ea typeface="Times New Roman"/>
                <a:cs typeface="Arial"/>
              </a:rPr>
              <a:t>rehabilitation</a:t>
            </a:r>
            <a:endParaRPr lang="en-US" sz="1600" dirty="0">
              <a:latin typeface="Calibri"/>
              <a:ea typeface="Calibri"/>
              <a:cs typeface="Arial"/>
            </a:endParaRPr>
          </a:p>
          <a:p>
            <a:pPr lvl="0" algn="l" rtl="0">
              <a:lnSpc>
                <a:spcPct val="150000"/>
              </a:lnSpc>
              <a:spcAft>
                <a:spcPts val="0"/>
              </a:spcAft>
              <a:buFont typeface="+mj-lt"/>
              <a:buAutoNum type="arabicPeriod"/>
              <a:tabLst>
                <a:tab pos="1047750" algn="l"/>
              </a:tabLst>
            </a:pPr>
            <a:r>
              <a:rPr lang="en-US" sz="1600" dirty="0">
                <a:latin typeface="Times New Roman"/>
                <a:ea typeface="Calibri"/>
                <a:cs typeface="Arial"/>
              </a:rPr>
              <a:t>settings of </a:t>
            </a:r>
            <a:r>
              <a:rPr lang="en-US" sz="1600" dirty="0">
                <a:latin typeface="Times New Roman"/>
                <a:ea typeface="Times New Roman"/>
                <a:cs typeface="Arial"/>
              </a:rPr>
              <a:t>rehabilitation</a:t>
            </a:r>
            <a:endParaRPr lang="en-US" sz="1600" dirty="0">
              <a:latin typeface="Calibri"/>
              <a:ea typeface="Calibri"/>
              <a:cs typeface="Arial"/>
            </a:endParaRPr>
          </a:p>
          <a:p>
            <a:pPr lvl="0" algn="l" rtl="0">
              <a:lnSpc>
                <a:spcPct val="150000"/>
              </a:lnSpc>
              <a:spcAft>
                <a:spcPts val="0"/>
              </a:spcAft>
              <a:buFont typeface="+mj-lt"/>
              <a:buAutoNum type="arabicPeriod"/>
            </a:pPr>
            <a:r>
              <a:rPr lang="en-US" sz="1600" dirty="0">
                <a:latin typeface="Times New Roman"/>
                <a:ea typeface="Calibri"/>
                <a:cs typeface="Arial"/>
              </a:rPr>
              <a:t>precautions of </a:t>
            </a:r>
            <a:r>
              <a:rPr lang="en-US" sz="1600" dirty="0">
                <a:latin typeface="Times New Roman"/>
                <a:ea typeface="Times New Roman"/>
                <a:cs typeface="Arial"/>
              </a:rPr>
              <a:t>rehabilitation</a:t>
            </a:r>
            <a:endParaRPr lang="en-US" sz="1600" dirty="0">
              <a:latin typeface="Calibri"/>
              <a:ea typeface="Calibri"/>
              <a:cs typeface="Arial"/>
            </a:endParaRPr>
          </a:p>
          <a:p>
            <a:pPr lvl="0" algn="l" rtl="0">
              <a:lnSpc>
                <a:spcPct val="150000"/>
              </a:lnSpc>
              <a:spcAft>
                <a:spcPts val="0"/>
              </a:spcAft>
              <a:buFont typeface="+mj-lt"/>
              <a:buAutoNum type="arabicPeriod"/>
            </a:pPr>
            <a:r>
              <a:rPr lang="en-US" sz="1600" dirty="0">
                <a:latin typeface="Times New Roman"/>
                <a:ea typeface="Calibri"/>
                <a:cs typeface="Arial"/>
              </a:rPr>
              <a:t>process of </a:t>
            </a:r>
            <a:r>
              <a:rPr lang="en-US" sz="1600" dirty="0">
                <a:latin typeface="Times New Roman"/>
                <a:ea typeface="Times New Roman"/>
                <a:cs typeface="Arial"/>
              </a:rPr>
              <a:t>rehabilitation</a:t>
            </a:r>
            <a:endParaRPr lang="en-US" sz="1600" dirty="0">
              <a:latin typeface="Calibri"/>
              <a:ea typeface="Calibri"/>
              <a:cs typeface="Arial"/>
            </a:endParaRPr>
          </a:p>
          <a:p>
            <a:pPr lvl="0" algn="l" rtl="0">
              <a:lnSpc>
                <a:spcPct val="150000"/>
              </a:lnSpc>
              <a:spcAft>
                <a:spcPts val="0"/>
              </a:spcAft>
              <a:buFont typeface="+mj-lt"/>
              <a:buAutoNum type="arabicPeriod"/>
            </a:pPr>
            <a:r>
              <a:rPr lang="en-US" sz="1600" dirty="0">
                <a:latin typeface="Times New Roman"/>
                <a:ea typeface="Calibri"/>
                <a:cs typeface="Arial"/>
              </a:rPr>
              <a:t>team role of </a:t>
            </a:r>
            <a:r>
              <a:rPr lang="en-US" sz="1600" dirty="0">
                <a:latin typeface="Times New Roman"/>
                <a:ea typeface="Times New Roman"/>
                <a:cs typeface="Arial"/>
              </a:rPr>
              <a:t>rehabilitation</a:t>
            </a:r>
            <a:endParaRPr lang="en-US" sz="1600" dirty="0">
              <a:latin typeface="Calibri"/>
              <a:ea typeface="Calibri"/>
              <a:cs typeface="Arial"/>
            </a:endParaRPr>
          </a:p>
          <a:p>
            <a:pPr lvl="0" algn="l" rtl="0">
              <a:lnSpc>
                <a:spcPct val="150000"/>
              </a:lnSpc>
              <a:spcAft>
                <a:spcPts val="1000"/>
              </a:spcAft>
              <a:buFont typeface="+mj-lt"/>
              <a:buAutoNum type="arabicPeriod"/>
            </a:pPr>
            <a:r>
              <a:rPr lang="en-US" sz="1600" dirty="0">
                <a:latin typeface="Times New Roman"/>
                <a:ea typeface="Calibri"/>
                <a:cs typeface="Arial"/>
              </a:rPr>
              <a:t>Role of geriatric nurse in physiotherapy</a:t>
            </a:r>
            <a:endParaRPr lang="en-US" sz="1600" dirty="0">
              <a:latin typeface="Calibri"/>
              <a:ea typeface="Calibri"/>
              <a:cs typeface="Arial"/>
            </a:endParaRPr>
          </a:p>
          <a:p>
            <a:pPr algn="l" rtl="0"/>
            <a:endParaRPr lang="ar-EG" dirty="0"/>
          </a:p>
        </p:txBody>
      </p:sp>
    </p:spTree>
    <p:extLst>
      <p:ext uri="{BB962C8B-B14F-4D97-AF65-F5344CB8AC3E}">
        <p14:creationId xmlns:p14="http://schemas.microsoft.com/office/powerpoint/2010/main" val="3256124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additive="base">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additive="base">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 calcmode="lin" valueType="num">
                                      <p:cBhvr additive="base">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3">
                                            <p:txEl>
                                              <p:pRg st="9" end="9"/>
                                            </p:txEl>
                                          </p:spTgt>
                                        </p:tgtEl>
                                        <p:attrNameLst>
                                          <p:attrName>style.visibility</p:attrName>
                                        </p:attrNameLst>
                                      </p:cBhvr>
                                      <p:to>
                                        <p:strVal val="visible"/>
                                      </p:to>
                                    </p:set>
                                    <p:anim calcmode="lin" valueType="num">
                                      <p:cBhvr additive="base">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3">
                                            <p:txEl>
                                              <p:pRg st="10" end="10"/>
                                            </p:txEl>
                                          </p:spTgt>
                                        </p:tgtEl>
                                        <p:attrNameLst>
                                          <p:attrName>style.visibility</p:attrName>
                                        </p:attrNameLst>
                                      </p:cBhvr>
                                      <p:to>
                                        <p:strVal val="visible"/>
                                      </p:to>
                                    </p:set>
                                    <p:anim calcmode="lin" valueType="num">
                                      <p:cBhvr additive="base">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DBF67A77-9D9D-A842-B9C5-697695330A3B}"/>
              </a:ext>
            </a:extLst>
          </p:cNvPr>
          <p:cNvSpPr>
            <a:spLocks noGrp="1"/>
          </p:cNvSpPr>
          <p:nvPr>
            <p:ph type="title"/>
          </p:nvPr>
        </p:nvSpPr>
        <p:spPr/>
        <p:txBody>
          <a:bodyPr/>
          <a:lstStyle/>
          <a:p>
            <a:pPr algn="l"/>
            <a:r>
              <a:rPr lang="af-ZA" dirty="0"/>
              <a:t>Rehabilitation </a:t>
            </a:r>
            <a:r>
              <a:rPr lang="af-ZA" dirty="0" smtClean="0"/>
              <a:t>Team </a:t>
            </a:r>
            <a:endParaRPr lang="ar-AE" dirty="0"/>
          </a:p>
        </p:txBody>
      </p:sp>
      <p:sp>
        <p:nvSpPr>
          <p:cNvPr id="3" name="عنصر نائب للمحتوى 2">
            <a:extLst>
              <a:ext uri="{FF2B5EF4-FFF2-40B4-BE49-F238E27FC236}">
                <a16:creationId xmlns:a16="http://schemas.microsoft.com/office/drawing/2014/main" xmlns="" id="{DABCC029-40DF-3A43-94E7-1663C6B3CD87}"/>
              </a:ext>
            </a:extLst>
          </p:cNvPr>
          <p:cNvSpPr>
            <a:spLocks noGrp="1"/>
          </p:cNvSpPr>
          <p:nvPr>
            <p:ph idx="1"/>
          </p:nvPr>
        </p:nvSpPr>
        <p:spPr>
          <a:xfrm>
            <a:off x="1345924" y="1447801"/>
            <a:ext cx="9500149" cy="4410998"/>
          </a:xfrm>
        </p:spPr>
        <p:txBody>
          <a:bodyPr>
            <a:normAutofit lnSpcReduction="10000"/>
          </a:bodyPr>
          <a:lstStyle/>
          <a:p>
            <a:pPr marL="0" indent="0" algn="l">
              <a:buNone/>
            </a:pPr>
            <a:endParaRPr lang="ar-EG" sz="2000" dirty="0" smtClean="0"/>
          </a:p>
          <a:p>
            <a:pPr marL="0" indent="0" algn="l">
              <a:buNone/>
            </a:pPr>
            <a:r>
              <a:rPr lang="af-ZA" sz="2000" dirty="0" smtClean="0"/>
              <a:t>It </a:t>
            </a:r>
            <a:r>
              <a:rPr lang="af-ZA" sz="2000" dirty="0"/>
              <a:t>consists of: </a:t>
            </a:r>
            <a:endParaRPr lang="ar-EG" sz="2000" dirty="0" smtClean="0"/>
          </a:p>
          <a:p>
            <a:pPr marL="457200" indent="-457200" algn="l" rtl="0">
              <a:buFont typeface="+mj-lt"/>
              <a:buAutoNum type="arabicPeriod"/>
            </a:pPr>
            <a:r>
              <a:rPr lang="en-US" sz="2000" dirty="0" smtClean="0">
                <a:latin typeface="Calibri"/>
                <a:ea typeface="Calibri"/>
                <a:cs typeface="Arial"/>
              </a:rPr>
              <a:t>Physiotherapist</a:t>
            </a:r>
          </a:p>
          <a:p>
            <a:pPr marL="457200" indent="-457200" algn="l" rtl="0">
              <a:buFont typeface="+mj-lt"/>
              <a:buAutoNum type="arabicPeriod"/>
            </a:pPr>
            <a:r>
              <a:rPr lang="en-US" sz="2000" dirty="0" smtClean="0">
                <a:latin typeface="Calibri"/>
                <a:ea typeface="Calibri"/>
                <a:cs typeface="Arial"/>
              </a:rPr>
              <a:t>Occupational therapists</a:t>
            </a:r>
          </a:p>
          <a:p>
            <a:pPr marL="457200" indent="-457200" algn="l" rtl="0">
              <a:buFont typeface="+mj-lt"/>
              <a:buAutoNum type="arabicPeriod"/>
            </a:pPr>
            <a:r>
              <a:rPr lang="en-US" sz="2000" dirty="0" smtClean="0">
                <a:latin typeface="Calibri"/>
                <a:ea typeface="Calibri"/>
                <a:cs typeface="Arial"/>
              </a:rPr>
              <a:t>Physician</a:t>
            </a:r>
          </a:p>
          <a:p>
            <a:pPr marL="457200" indent="-457200" algn="l" rtl="0">
              <a:buFont typeface="+mj-lt"/>
              <a:buAutoNum type="arabicPeriod"/>
            </a:pPr>
            <a:r>
              <a:rPr lang="en-US" sz="1600" i="1" u="sng" dirty="0">
                <a:solidFill>
                  <a:srgbClr val="000000"/>
                </a:solidFill>
                <a:latin typeface="Calibri"/>
                <a:ea typeface="Calibri"/>
                <a:cs typeface="Times New Roman"/>
              </a:rPr>
              <a:t>speech and language </a:t>
            </a:r>
            <a:r>
              <a:rPr lang="en-US" sz="1600" i="1" u="sng" dirty="0" smtClean="0">
                <a:solidFill>
                  <a:srgbClr val="000000"/>
                </a:solidFill>
                <a:latin typeface="Calibri"/>
                <a:ea typeface="Calibri"/>
                <a:cs typeface="Times New Roman"/>
              </a:rPr>
              <a:t>specialist</a:t>
            </a:r>
          </a:p>
          <a:p>
            <a:pPr marL="457200" indent="-457200" algn="l" rtl="0">
              <a:buFont typeface="+mj-lt"/>
              <a:buAutoNum type="arabicPeriod"/>
            </a:pPr>
            <a:r>
              <a:rPr lang="en-US" sz="1600" i="1" u="sng" dirty="0" smtClean="0">
                <a:solidFill>
                  <a:srgbClr val="000000"/>
                </a:solidFill>
                <a:latin typeface="Calibri"/>
                <a:ea typeface="Calibri"/>
                <a:cs typeface="Times New Roman"/>
              </a:rPr>
              <a:t>Pharmacists</a:t>
            </a:r>
            <a:endParaRPr lang="en-US" sz="1600" i="1" u="sng" dirty="0">
              <a:solidFill>
                <a:srgbClr val="000000"/>
              </a:solidFill>
              <a:latin typeface="Calibri"/>
              <a:ea typeface="Calibri"/>
              <a:cs typeface="Times New Roman"/>
            </a:endParaRPr>
          </a:p>
          <a:p>
            <a:pPr marL="457200" indent="-457200" algn="l" rtl="0">
              <a:buFont typeface="+mj-lt"/>
              <a:buAutoNum type="arabicPeriod"/>
            </a:pPr>
            <a:r>
              <a:rPr lang="en-US" sz="1600" i="1" u="sng" dirty="0" smtClean="0">
                <a:solidFill>
                  <a:srgbClr val="000000"/>
                </a:solidFill>
                <a:latin typeface="Calibri"/>
                <a:ea typeface="Calibri"/>
                <a:cs typeface="Times New Roman"/>
              </a:rPr>
              <a:t>Dieticians</a:t>
            </a:r>
          </a:p>
          <a:p>
            <a:pPr marL="457200" indent="-457200" algn="l" rtl="0">
              <a:buFont typeface="+mj-lt"/>
              <a:buAutoNum type="arabicPeriod"/>
            </a:pPr>
            <a:r>
              <a:rPr lang="en-US" sz="1600" dirty="0">
                <a:latin typeface="Calibri"/>
                <a:ea typeface="Calibri"/>
                <a:cs typeface="Arial"/>
              </a:rPr>
              <a:t>The </a:t>
            </a:r>
            <a:r>
              <a:rPr lang="en-US" sz="1600" dirty="0" smtClean="0">
                <a:latin typeface="Calibri"/>
                <a:ea typeface="Calibri"/>
                <a:cs typeface="Arial"/>
              </a:rPr>
              <a:t>psychologist</a:t>
            </a:r>
          </a:p>
          <a:p>
            <a:pPr marL="457200" indent="-457200" algn="l" rtl="0">
              <a:buFont typeface="+mj-lt"/>
              <a:buAutoNum type="arabicPeriod"/>
            </a:pPr>
            <a:r>
              <a:rPr lang="en-US" sz="1600" dirty="0">
                <a:latin typeface="Calibri"/>
                <a:ea typeface="Calibri"/>
                <a:cs typeface="Arial"/>
              </a:rPr>
              <a:t>The recreational </a:t>
            </a:r>
            <a:r>
              <a:rPr lang="en-US" sz="1600" dirty="0" smtClean="0">
                <a:latin typeface="Calibri"/>
                <a:ea typeface="Calibri"/>
                <a:cs typeface="Arial"/>
              </a:rPr>
              <a:t>therapist</a:t>
            </a:r>
          </a:p>
          <a:p>
            <a:pPr marL="457200" indent="-457200" algn="l" rtl="0">
              <a:buFont typeface="+mj-lt"/>
              <a:buAutoNum type="arabicPeriod"/>
            </a:pPr>
            <a:r>
              <a:rPr lang="en-US" sz="1600" dirty="0">
                <a:solidFill>
                  <a:srgbClr val="000000"/>
                </a:solidFill>
                <a:latin typeface="Calibri"/>
                <a:ea typeface="Calibri"/>
                <a:cs typeface="Times New Roman"/>
              </a:rPr>
              <a:t>Nurses</a:t>
            </a:r>
            <a:endParaRPr lang="en-US" sz="1600" dirty="0">
              <a:latin typeface="Calibri"/>
              <a:ea typeface="Calibri"/>
              <a:cs typeface="Arial"/>
            </a:endParaRPr>
          </a:p>
          <a:p>
            <a:pPr marL="457200" indent="-457200" algn="l" rtl="0">
              <a:buFont typeface="+mj-lt"/>
              <a:buAutoNum type="arabicPeriod"/>
            </a:pPr>
            <a:endParaRPr lang="en-US" sz="2000" dirty="0" smtClean="0"/>
          </a:p>
          <a:p>
            <a:pPr marL="457200" indent="-457200" algn="l" rtl="0">
              <a:buFont typeface="+mj-lt"/>
              <a:buAutoNum type="arabicPeriod"/>
            </a:pPr>
            <a:endParaRPr lang="ar-AE" sz="2000" dirty="0"/>
          </a:p>
        </p:txBody>
      </p:sp>
    </p:spTree>
    <p:extLst>
      <p:ext uri="{BB962C8B-B14F-4D97-AF65-F5344CB8AC3E}">
        <p14:creationId xmlns:p14="http://schemas.microsoft.com/office/powerpoint/2010/main" val="471063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additive="base">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additive="base">
                                        <p:cTn id="4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 calcmode="lin" valueType="num">
                                      <p:cBhvr additive="base">
                                        <p:cTn id="5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additive="base">
                                        <p:cTn id="5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 calcmode="lin" valueType="num">
                                      <p:cBhvr additive="base">
                                        <p:cTn id="62"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3">
                                            <p:txEl>
                                              <p:pRg st="10" end="10"/>
                                            </p:txEl>
                                          </p:spTgt>
                                        </p:tgtEl>
                                        <p:attrNameLst>
                                          <p:attrName>style.visibility</p:attrName>
                                        </p:attrNameLst>
                                      </p:cBhvr>
                                      <p:to>
                                        <p:strVal val="visible"/>
                                      </p:to>
                                    </p:set>
                                    <p:anim calcmode="lin" valueType="num">
                                      <p:cBhvr additive="base">
                                        <p:cTn id="68"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a:latin typeface="Calibri"/>
                <a:ea typeface="Calibri"/>
                <a:cs typeface="Arial"/>
              </a:rPr>
              <a:t>Rehabilitation team:-</a:t>
            </a:r>
            <a:r>
              <a:rPr lang="en-US" sz="2000" dirty="0">
                <a:latin typeface="Calibri"/>
                <a:ea typeface="Calibri"/>
                <a:cs typeface="Arial"/>
              </a:rPr>
              <a:t/>
            </a:r>
            <a:br>
              <a:rPr lang="en-US" sz="2000" dirty="0">
                <a:latin typeface="Calibri"/>
                <a:ea typeface="Calibri"/>
                <a:cs typeface="Arial"/>
              </a:rPr>
            </a:br>
            <a:endParaRPr lang="ar-EG" dirty="0"/>
          </a:p>
        </p:txBody>
      </p:sp>
      <p:sp>
        <p:nvSpPr>
          <p:cNvPr id="3" name="Content Placeholder 2"/>
          <p:cNvSpPr>
            <a:spLocks noGrp="1"/>
          </p:cNvSpPr>
          <p:nvPr>
            <p:ph idx="1"/>
          </p:nvPr>
        </p:nvSpPr>
        <p:spPr/>
        <p:txBody>
          <a:bodyPr/>
          <a:lstStyle/>
          <a:p>
            <a:pPr algn="l" rtl="0">
              <a:lnSpc>
                <a:spcPct val="150000"/>
              </a:lnSpc>
              <a:spcAft>
                <a:spcPts val="1000"/>
              </a:spcAft>
            </a:pPr>
            <a:r>
              <a:rPr lang="en-US" dirty="0" smtClean="0">
                <a:latin typeface="Calibri"/>
                <a:ea typeface="Calibri"/>
                <a:cs typeface="Arial"/>
              </a:rPr>
              <a:t>It </a:t>
            </a:r>
            <a:r>
              <a:rPr lang="en-US" dirty="0">
                <a:latin typeface="Calibri"/>
                <a:ea typeface="Calibri"/>
                <a:cs typeface="Arial"/>
              </a:rPr>
              <a:t>consists of:</a:t>
            </a:r>
            <a:endParaRPr lang="en-US" sz="1400" dirty="0">
              <a:latin typeface="Calibri"/>
              <a:ea typeface="Calibri"/>
              <a:cs typeface="Arial"/>
            </a:endParaRPr>
          </a:p>
          <a:p>
            <a:pPr algn="l" rtl="0">
              <a:lnSpc>
                <a:spcPct val="150000"/>
              </a:lnSpc>
              <a:spcAft>
                <a:spcPts val="1000"/>
              </a:spcAft>
            </a:pPr>
            <a:r>
              <a:rPr lang="en-US" dirty="0">
                <a:latin typeface="Calibri"/>
                <a:ea typeface="Calibri"/>
                <a:cs typeface="Arial"/>
              </a:rPr>
              <a:t>1-Physiotherapist-: the Physiatrists job is</a:t>
            </a:r>
            <a:endParaRPr lang="en-US" sz="1400" dirty="0">
              <a:latin typeface="Calibri"/>
              <a:ea typeface="Calibri"/>
              <a:cs typeface="Arial"/>
            </a:endParaRPr>
          </a:p>
          <a:p>
            <a:pPr lvl="0" algn="l" rtl="0">
              <a:lnSpc>
                <a:spcPct val="150000"/>
              </a:lnSpc>
              <a:spcAft>
                <a:spcPts val="0"/>
              </a:spcAft>
              <a:buFont typeface="Wingdings"/>
              <a:buChar char=""/>
            </a:pPr>
            <a:r>
              <a:rPr lang="en-US" dirty="0">
                <a:latin typeface="Calibri"/>
                <a:ea typeface="Calibri"/>
                <a:cs typeface="Arial"/>
              </a:rPr>
              <a:t>evaluating neuromuscular skeletal disorders,</a:t>
            </a:r>
            <a:endParaRPr lang="en-US" sz="1400" dirty="0">
              <a:latin typeface="Calibri"/>
              <a:ea typeface="Calibri"/>
              <a:cs typeface="Arial"/>
            </a:endParaRPr>
          </a:p>
          <a:p>
            <a:pPr lvl="0" algn="l" rtl="0">
              <a:lnSpc>
                <a:spcPct val="150000"/>
              </a:lnSpc>
              <a:spcAft>
                <a:spcPts val="0"/>
              </a:spcAft>
              <a:buFont typeface="Wingdings"/>
              <a:buChar char=""/>
            </a:pPr>
            <a:r>
              <a:rPr lang="en-US" dirty="0">
                <a:latin typeface="Calibri"/>
                <a:ea typeface="Calibri"/>
                <a:cs typeface="Arial"/>
              </a:rPr>
              <a:t>treating of functional defects</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Involved in training caregivers in assisting transfers and ambulation.</a:t>
            </a:r>
            <a:endParaRPr lang="en-US" sz="1400" dirty="0">
              <a:latin typeface="Calibri"/>
              <a:ea typeface="Calibri"/>
              <a:cs typeface="Arial"/>
            </a:endParaRPr>
          </a:p>
          <a:p>
            <a:pPr algn="l" rtl="0"/>
            <a:endParaRPr lang="ar-EG" dirty="0"/>
          </a:p>
        </p:txBody>
      </p:sp>
    </p:spTree>
    <p:extLst>
      <p:ext uri="{BB962C8B-B14F-4D97-AF65-F5344CB8AC3E}">
        <p14:creationId xmlns:p14="http://schemas.microsoft.com/office/powerpoint/2010/main" val="1309878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pPr algn="l" rtl="0">
              <a:lnSpc>
                <a:spcPct val="150000"/>
              </a:lnSpc>
              <a:spcAft>
                <a:spcPts val="1000"/>
              </a:spcAft>
            </a:pPr>
            <a:r>
              <a:rPr lang="en-US" dirty="0">
                <a:latin typeface="Calibri"/>
                <a:ea typeface="Calibri"/>
                <a:cs typeface="Arial"/>
              </a:rPr>
              <a:t>2- Occupational therapists:</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Occupational therapy focuses on enabling people to perform activities of daily living (ADLs).</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OT enables people to achieve health, well-being and life satisfaction through participation in occupation (daily activities that reflect cultural values such activities meet human needs for self-care, enjoyment and participation in society).</a:t>
            </a:r>
            <a:endParaRPr lang="en-US" sz="1400" dirty="0">
              <a:latin typeface="Calibri"/>
              <a:ea typeface="Calibri"/>
              <a:cs typeface="Arial"/>
            </a:endParaRPr>
          </a:p>
          <a:p>
            <a:pPr algn="l" rtl="0"/>
            <a:endParaRPr lang="ar-EG" dirty="0"/>
          </a:p>
        </p:txBody>
      </p:sp>
    </p:spTree>
    <p:extLst>
      <p:ext uri="{BB962C8B-B14F-4D97-AF65-F5344CB8AC3E}">
        <p14:creationId xmlns:p14="http://schemas.microsoft.com/office/powerpoint/2010/main" val="1606860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pPr algn="l" rtl="0">
              <a:lnSpc>
                <a:spcPct val="150000"/>
              </a:lnSpc>
              <a:spcAft>
                <a:spcPts val="1000"/>
              </a:spcAft>
            </a:pPr>
            <a:r>
              <a:rPr lang="en-US" dirty="0">
                <a:solidFill>
                  <a:srgbClr val="000000"/>
                </a:solidFill>
                <a:latin typeface="Calibri"/>
                <a:ea typeface="Calibri"/>
                <a:cs typeface="Times New Roman"/>
              </a:rPr>
              <a:t>Doctors in rehabilitation team</a:t>
            </a:r>
            <a:r>
              <a:rPr lang="en-US" dirty="0">
                <a:latin typeface="Calibri"/>
                <a:ea typeface="Calibri"/>
                <a:cs typeface="Arial"/>
              </a:rPr>
              <a:t>:-</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Optimize and stabilize medical treatments (e.g., monitor blood pressure and blood glucose, ensure adequate pain management).</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Rationalize drug therapy (e.g., facilitate sleep or stop daytime sedation).</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Anticipate and treat complications (e.g., pressure sores, DVT).</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Diagnose and treat depression.</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Identify and manage comorbid conditions (e.g., bowel and bladder incontinence)</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Initiate secondary prevention (e.g., aspirin for stroke).</a:t>
            </a:r>
            <a:endParaRPr lang="en-US" sz="1400" dirty="0">
              <a:latin typeface="Calibri"/>
              <a:ea typeface="Calibri"/>
              <a:cs typeface="Arial"/>
            </a:endParaRPr>
          </a:p>
          <a:p>
            <a:pPr algn="l" rtl="0"/>
            <a:endParaRPr lang="ar-EG" dirty="0"/>
          </a:p>
        </p:txBody>
      </p:sp>
    </p:spTree>
    <p:extLst>
      <p:ext uri="{BB962C8B-B14F-4D97-AF65-F5344CB8AC3E}">
        <p14:creationId xmlns:p14="http://schemas.microsoft.com/office/powerpoint/2010/main" val="3541847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685800" lvl="0" indent="-342900" rtl="0">
              <a:lnSpc>
                <a:spcPct val="150000"/>
              </a:lnSpc>
              <a:spcBef>
                <a:spcPct val="20000"/>
              </a:spcBef>
            </a:pPr>
            <a:r>
              <a:rPr lang="en-US" sz="1600" b="1" i="1" u="sng" dirty="0">
                <a:solidFill>
                  <a:srgbClr val="000000"/>
                </a:solidFill>
                <a:latin typeface="Calibri"/>
                <a:ea typeface="Calibri"/>
                <a:cs typeface="Times New Roman"/>
              </a:rPr>
              <a:t>5-Other members (speech and language specialist-pharmacists-dieticians).</a:t>
            </a:r>
            <a:r>
              <a:rPr lang="en-US" sz="1600" b="1" i="1" u="sng" dirty="0">
                <a:solidFill>
                  <a:prstClr val="black">
                    <a:lumMod val="75000"/>
                    <a:lumOff val="25000"/>
                  </a:prstClr>
                </a:solidFill>
                <a:latin typeface="Calibri"/>
                <a:ea typeface="Calibri"/>
                <a:cs typeface="Arial"/>
              </a:rPr>
              <a:t/>
            </a:r>
            <a:br>
              <a:rPr lang="en-US" sz="1600" b="1" i="1" u="sng" dirty="0">
                <a:solidFill>
                  <a:prstClr val="black">
                    <a:lumMod val="75000"/>
                    <a:lumOff val="25000"/>
                  </a:prstClr>
                </a:solidFill>
                <a:latin typeface="Calibri"/>
                <a:ea typeface="Calibri"/>
                <a:cs typeface="Arial"/>
              </a:rPr>
            </a:br>
            <a:endParaRPr lang="ar-EG" sz="1600" b="1" i="1" u="sng" dirty="0"/>
          </a:p>
        </p:txBody>
      </p:sp>
      <p:sp>
        <p:nvSpPr>
          <p:cNvPr id="3" name="Content Placeholder 2"/>
          <p:cNvSpPr>
            <a:spLocks noGrp="1"/>
          </p:cNvSpPr>
          <p:nvPr>
            <p:ph idx="1"/>
          </p:nvPr>
        </p:nvSpPr>
        <p:spPr/>
        <p:txBody>
          <a:bodyPr/>
          <a:lstStyle/>
          <a:p>
            <a:pPr marL="457200" algn="l" rtl="0">
              <a:lnSpc>
                <a:spcPct val="150000"/>
              </a:lnSpc>
              <a:spcAft>
                <a:spcPts val="0"/>
              </a:spcAft>
            </a:pPr>
            <a:r>
              <a:rPr lang="en-US" i="1" u="sng" dirty="0">
                <a:solidFill>
                  <a:srgbClr val="000000"/>
                </a:solidFill>
                <a:latin typeface="Calibri"/>
                <a:ea typeface="Calibri"/>
                <a:cs typeface="Times New Roman"/>
              </a:rPr>
              <a:t>The role of the speech and language specialist:-</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Assessment and treatment of speech disorders commonly following stroke, or head and neck surgery. </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They provide advice to the patient, caregivers, and staff; alternatives to   speech including communication boards and non-verbal strategies. </a:t>
            </a:r>
            <a:endParaRPr lang="en-US" sz="1400" dirty="0">
              <a:latin typeface="Calibri"/>
              <a:ea typeface="Calibri"/>
              <a:cs typeface="Arial"/>
            </a:endParaRPr>
          </a:p>
          <a:p>
            <a:pPr algn="l" rtl="0"/>
            <a:endParaRPr lang="ar-EG" dirty="0"/>
          </a:p>
        </p:txBody>
      </p:sp>
    </p:spTree>
    <p:extLst>
      <p:ext uri="{BB962C8B-B14F-4D97-AF65-F5344CB8AC3E}">
        <p14:creationId xmlns:p14="http://schemas.microsoft.com/office/powerpoint/2010/main" val="2352216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pPr marL="457200" algn="l" rtl="0">
              <a:lnSpc>
                <a:spcPct val="150000"/>
              </a:lnSpc>
              <a:spcAft>
                <a:spcPts val="0"/>
              </a:spcAft>
            </a:pPr>
            <a:r>
              <a:rPr lang="en-US" i="1" u="sng" dirty="0">
                <a:solidFill>
                  <a:srgbClr val="000000"/>
                </a:solidFill>
                <a:latin typeface="Calibri"/>
                <a:ea typeface="Calibri"/>
                <a:cs typeface="Times New Roman"/>
              </a:rPr>
              <a:t>The role of pharmacists:-</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Pharmacists are involved in the preparation, prescribing, packaging, and dispensing of medicines. </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They are the gatekeepers of many hospitals formularies (limited drug lists optimizing costs and effectiveness).</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They advise on all aspects of prescribing, especially interactions and dosing.</a:t>
            </a:r>
            <a:endParaRPr lang="en-US" sz="1400" dirty="0">
              <a:latin typeface="Calibri"/>
              <a:ea typeface="Calibri"/>
              <a:cs typeface="Arial"/>
            </a:endParaRPr>
          </a:p>
          <a:p>
            <a:pPr marL="114300" indent="0" algn="l" rtl="0">
              <a:lnSpc>
                <a:spcPct val="150000"/>
              </a:lnSpc>
              <a:spcAft>
                <a:spcPts val="0"/>
              </a:spcAft>
              <a:buNone/>
            </a:pPr>
            <a:endParaRPr lang="en-US" sz="1400" dirty="0">
              <a:latin typeface="Calibri"/>
              <a:ea typeface="Calibri"/>
              <a:cs typeface="Arial"/>
            </a:endParaRPr>
          </a:p>
          <a:p>
            <a:pPr algn="l" rtl="0"/>
            <a:endParaRPr lang="ar-EG" dirty="0"/>
          </a:p>
        </p:txBody>
      </p:sp>
    </p:spTree>
    <p:extLst>
      <p:ext uri="{BB962C8B-B14F-4D97-AF65-F5344CB8AC3E}">
        <p14:creationId xmlns:p14="http://schemas.microsoft.com/office/powerpoint/2010/main" val="1221390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pPr marL="457200" algn="l" rtl="0">
              <a:lnSpc>
                <a:spcPct val="150000"/>
              </a:lnSpc>
              <a:spcAft>
                <a:spcPts val="0"/>
              </a:spcAft>
            </a:pPr>
            <a:r>
              <a:rPr lang="en-US" i="1" u="sng" dirty="0">
                <a:solidFill>
                  <a:srgbClr val="000000"/>
                </a:solidFill>
                <a:latin typeface="Calibri"/>
                <a:ea typeface="Calibri"/>
                <a:cs typeface="Times New Roman"/>
              </a:rPr>
              <a:t>The role of dieticians:-</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Dieticians are experts in the assessment </a:t>
            </a:r>
            <a:r>
              <a:rPr lang="en-US" dirty="0" err="1">
                <a:solidFill>
                  <a:srgbClr val="000000"/>
                </a:solidFill>
                <a:latin typeface="Calibri"/>
                <a:ea typeface="Calibri"/>
                <a:cs typeface="Times New Roman"/>
              </a:rPr>
              <a:t>andtreatment</a:t>
            </a:r>
            <a:r>
              <a:rPr lang="en-US" dirty="0">
                <a:solidFill>
                  <a:srgbClr val="000000"/>
                </a:solidFill>
                <a:latin typeface="Calibri"/>
                <a:ea typeface="Calibri"/>
                <a:cs typeface="Times New Roman"/>
              </a:rPr>
              <a:t> of nutritional problems.</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Effective interventions include offering attractive food tailored to the individual, asking the family to bring in food, offering food frequently, and providing a staff member or caregiver at the bedside to assist with feeding.</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When “normal” feeding is impossible, e.g., after acute stroke, the dietician can provide assessment, monitoring, and advice to the patient and caregiver regarding alternative means of feeding.</a:t>
            </a:r>
            <a:endParaRPr lang="en-US" sz="1400" dirty="0">
              <a:latin typeface="Calibri"/>
              <a:ea typeface="Calibri"/>
              <a:cs typeface="Arial"/>
            </a:endParaRPr>
          </a:p>
          <a:p>
            <a:pPr algn="l" rtl="0"/>
            <a:endParaRPr lang="ar-EG" dirty="0"/>
          </a:p>
        </p:txBody>
      </p:sp>
    </p:spTree>
    <p:extLst>
      <p:ext uri="{BB962C8B-B14F-4D97-AF65-F5344CB8AC3E}">
        <p14:creationId xmlns:p14="http://schemas.microsoft.com/office/powerpoint/2010/main" val="2303391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pPr algn="l" rtl="0">
              <a:lnSpc>
                <a:spcPct val="150000"/>
              </a:lnSpc>
              <a:spcAft>
                <a:spcPts val="1000"/>
              </a:spcAft>
            </a:pPr>
            <a:r>
              <a:rPr lang="en-US" dirty="0">
                <a:latin typeface="Calibri"/>
                <a:ea typeface="Calibri"/>
                <a:cs typeface="Arial"/>
              </a:rPr>
              <a:t>6- The psychologist: evaluates the client’s emotional status.</a:t>
            </a:r>
            <a:endParaRPr lang="en-US" sz="1400" dirty="0">
              <a:latin typeface="Calibri"/>
              <a:ea typeface="Calibri"/>
              <a:cs typeface="Arial"/>
            </a:endParaRPr>
          </a:p>
          <a:p>
            <a:pPr algn="l" rtl="0">
              <a:lnSpc>
                <a:spcPct val="150000"/>
              </a:lnSpc>
              <a:spcAft>
                <a:spcPts val="1000"/>
              </a:spcAft>
            </a:pPr>
            <a:r>
              <a:rPr lang="en-US" dirty="0">
                <a:latin typeface="Calibri"/>
                <a:ea typeface="Calibri"/>
                <a:cs typeface="Arial"/>
              </a:rPr>
              <a:t>7- The recreational therapist: Uses recreation as a means to cause a physical, emotional, or behavioral change and promote growth and development. All activities are planned according to individual capabilities and interest.</a:t>
            </a:r>
            <a:endParaRPr lang="en-US" sz="1400" dirty="0">
              <a:latin typeface="Calibri"/>
              <a:ea typeface="Calibri"/>
              <a:cs typeface="Arial"/>
            </a:endParaRPr>
          </a:p>
          <a:p>
            <a:pPr algn="l" rtl="0"/>
            <a:endParaRPr lang="ar-EG" dirty="0"/>
          </a:p>
        </p:txBody>
      </p:sp>
    </p:spTree>
    <p:extLst>
      <p:ext uri="{BB962C8B-B14F-4D97-AF65-F5344CB8AC3E}">
        <p14:creationId xmlns:p14="http://schemas.microsoft.com/office/powerpoint/2010/main" val="3990530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lnSpcReduction="10000"/>
          </a:bodyPr>
          <a:lstStyle/>
          <a:p>
            <a:pPr marL="457200" algn="l" rtl="0">
              <a:lnSpc>
                <a:spcPct val="150000"/>
              </a:lnSpc>
              <a:spcAft>
                <a:spcPts val="0"/>
              </a:spcAft>
            </a:pPr>
            <a:r>
              <a:rPr lang="en-US" dirty="0">
                <a:solidFill>
                  <a:srgbClr val="000000"/>
                </a:solidFill>
                <a:latin typeface="Calibri"/>
                <a:ea typeface="Calibri"/>
                <a:cs typeface="Times New Roman"/>
              </a:rPr>
              <a:t>- Nurses in rehabilitation team:-</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Communication and liaison. Nurses are the first call for members of the interdisciplinary team, patient, and caregivers.</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Nocturnal assessment. Nurses and aides are best able to monitor sleep, nocturnal confusion or wandering, and nocturnal continence and toileting.</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Continence management.</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Pressure and wound care management.</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Medication administration and monitoring of self-medication</a:t>
            </a:r>
            <a:endParaRPr lang="en-US" sz="1400" dirty="0">
              <a:latin typeface="Calibri"/>
              <a:ea typeface="Calibri"/>
              <a:cs typeface="Arial"/>
            </a:endParaRPr>
          </a:p>
          <a:p>
            <a:pPr lvl="0" algn="l" rtl="0">
              <a:lnSpc>
                <a:spcPct val="150000"/>
              </a:lnSpc>
              <a:spcAft>
                <a:spcPts val="0"/>
              </a:spcAft>
              <a:buFont typeface="Wingdings"/>
              <a:buChar char=""/>
            </a:pPr>
            <a:r>
              <a:rPr lang="en-US" dirty="0">
                <a:solidFill>
                  <a:srgbClr val="000000"/>
                </a:solidFill>
                <a:latin typeface="Calibri"/>
                <a:ea typeface="Calibri"/>
                <a:cs typeface="Times New Roman"/>
              </a:rPr>
              <a:t>Ward or unit management.</a:t>
            </a:r>
            <a:endParaRPr lang="en-US" sz="1400" dirty="0">
              <a:latin typeface="Calibri"/>
              <a:ea typeface="Calibri"/>
              <a:cs typeface="Arial"/>
            </a:endParaRPr>
          </a:p>
          <a:p>
            <a:pPr algn="l" rtl="0"/>
            <a:endParaRPr lang="ar-EG" dirty="0"/>
          </a:p>
        </p:txBody>
      </p:sp>
    </p:spTree>
    <p:extLst>
      <p:ext uri="{BB962C8B-B14F-4D97-AF65-F5344CB8AC3E}">
        <p14:creationId xmlns:p14="http://schemas.microsoft.com/office/powerpoint/2010/main" val="158652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396A763C-FA0C-304F-A4CB-C67E6356962D}"/>
              </a:ext>
            </a:extLst>
          </p:cNvPr>
          <p:cNvSpPr>
            <a:spLocks noGrp="1"/>
          </p:cNvSpPr>
          <p:nvPr>
            <p:ph type="title"/>
          </p:nvPr>
        </p:nvSpPr>
        <p:spPr/>
        <p:txBody>
          <a:bodyPr/>
          <a:lstStyle/>
          <a:p>
            <a:endParaRPr lang="ar-AE"/>
          </a:p>
        </p:txBody>
      </p:sp>
      <p:sp>
        <p:nvSpPr>
          <p:cNvPr id="3" name="عنصر نائب للمحتوى 2">
            <a:extLst>
              <a:ext uri="{FF2B5EF4-FFF2-40B4-BE49-F238E27FC236}">
                <a16:creationId xmlns:a16="http://schemas.microsoft.com/office/drawing/2014/main" xmlns="" id="{3127D7EF-05EC-6148-9022-2051272AB169}"/>
              </a:ext>
            </a:extLst>
          </p:cNvPr>
          <p:cNvSpPr>
            <a:spLocks noGrp="1"/>
          </p:cNvSpPr>
          <p:nvPr>
            <p:ph idx="1"/>
          </p:nvPr>
        </p:nvSpPr>
        <p:spPr/>
        <p:txBody>
          <a:bodyPr/>
          <a:lstStyle/>
          <a:p>
            <a:endParaRPr lang="ar-AE"/>
          </a:p>
        </p:txBody>
      </p:sp>
    </p:spTree>
    <p:extLst>
      <p:ext uri="{BB962C8B-B14F-4D97-AF65-F5344CB8AC3E}">
        <p14:creationId xmlns:p14="http://schemas.microsoft.com/office/powerpoint/2010/main" val="4084175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4DFF89DC-4734-A74F-8CA0-E49E07CE51DD}"/>
              </a:ext>
            </a:extLst>
          </p:cNvPr>
          <p:cNvSpPr>
            <a:spLocks noGrp="1"/>
          </p:cNvSpPr>
          <p:nvPr>
            <p:ph type="title"/>
          </p:nvPr>
        </p:nvSpPr>
        <p:spPr/>
        <p:txBody>
          <a:bodyPr/>
          <a:lstStyle/>
          <a:p>
            <a:pPr algn="l" rtl="0"/>
            <a:r>
              <a:rPr lang="af-ZA"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lgerian" pitchFamily="82" charset="0"/>
              </a:rPr>
              <a:t>Introduction</a:t>
            </a:r>
            <a:endParaRPr lang="ar-AE"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lgerian" pitchFamily="82" charset="0"/>
            </a:endParaRPr>
          </a:p>
        </p:txBody>
      </p:sp>
      <p:sp>
        <p:nvSpPr>
          <p:cNvPr id="3" name="عنصر نائب للمحتوى 2">
            <a:extLst>
              <a:ext uri="{FF2B5EF4-FFF2-40B4-BE49-F238E27FC236}">
                <a16:creationId xmlns:a16="http://schemas.microsoft.com/office/drawing/2014/main" xmlns="" id="{B41F8A78-7AC0-9D4B-A875-57BD7EF4B80E}"/>
              </a:ext>
            </a:extLst>
          </p:cNvPr>
          <p:cNvSpPr>
            <a:spLocks noGrp="1"/>
          </p:cNvSpPr>
          <p:nvPr>
            <p:ph idx="1"/>
          </p:nvPr>
        </p:nvSpPr>
        <p:spPr/>
        <p:txBody>
          <a:bodyPr>
            <a:normAutofit/>
          </a:bodyPr>
          <a:lstStyle/>
          <a:p>
            <a:pPr marL="0" indent="0" algn="l">
              <a:buNone/>
            </a:pPr>
            <a:endParaRPr lang="en-US" sz="2000" dirty="0">
              <a:latin typeface="Baskerville Old Face" pitchFamily="18" charset="0"/>
            </a:endParaRPr>
          </a:p>
          <a:p>
            <a:pPr marL="0" indent="0" algn="l">
              <a:buNone/>
            </a:pPr>
            <a:r>
              <a:rPr lang="en-US" sz="2000" dirty="0">
                <a:latin typeface="Baskerville Old Face" pitchFamily="18" charset="0"/>
              </a:rPr>
              <a:t>Rehabilitation is a core element in the practice of medicine for older people involving multidisciplinary team working – crucially physiotherapists, occupational therapists and often (dependent on patient need) speech and language therapists, psychologists or others. </a:t>
            </a:r>
            <a:endParaRPr lang="en-US" sz="2000" dirty="0" smtClean="0">
              <a:latin typeface="Baskerville Old Face" pitchFamily="18" charset="0"/>
            </a:endParaRPr>
          </a:p>
          <a:p>
            <a:pPr marL="0" indent="0" algn="l">
              <a:buNone/>
            </a:pPr>
            <a:r>
              <a:rPr lang="en-US" sz="2000" dirty="0" smtClean="0">
                <a:latin typeface="Baskerville Old Face" pitchFamily="18" charset="0"/>
              </a:rPr>
              <a:t>Many </a:t>
            </a:r>
            <a:r>
              <a:rPr lang="en-US" sz="2000" dirty="0">
                <a:latin typeface="Baskerville Old Face" pitchFamily="18" charset="0"/>
              </a:rPr>
              <a:t>older people who require rehabilitation may have both physical and mental health issues.</a:t>
            </a:r>
          </a:p>
          <a:p>
            <a:pPr marL="0" indent="0" algn="l">
              <a:buNone/>
            </a:pPr>
            <a:endParaRPr lang="ar-AE" sz="2000" dirty="0">
              <a:latin typeface="Baskerville Old Face" pitchFamily="18" charset="0"/>
            </a:endParaRPr>
          </a:p>
        </p:txBody>
      </p:sp>
    </p:spTree>
    <p:extLst>
      <p:ext uri="{BB962C8B-B14F-4D97-AF65-F5344CB8AC3E}">
        <p14:creationId xmlns:p14="http://schemas.microsoft.com/office/powerpoint/2010/main" val="133839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334A5F00-2C9B-4A44-B9BE-A5A8842A5B44}"/>
              </a:ext>
            </a:extLst>
          </p:cNvPr>
          <p:cNvSpPr>
            <a:spLocks noGrp="1"/>
          </p:cNvSpPr>
          <p:nvPr>
            <p:ph type="title"/>
          </p:nvPr>
        </p:nvSpPr>
        <p:spPr/>
        <p:txBody>
          <a:bodyPr/>
          <a:lstStyle/>
          <a:p>
            <a:endParaRPr lang="ar-AE"/>
          </a:p>
        </p:txBody>
      </p:sp>
      <p:sp>
        <p:nvSpPr>
          <p:cNvPr id="3" name="عنصر نائب للمحتوى 2">
            <a:extLst>
              <a:ext uri="{FF2B5EF4-FFF2-40B4-BE49-F238E27FC236}">
                <a16:creationId xmlns:a16="http://schemas.microsoft.com/office/drawing/2014/main" xmlns="" id="{8F3E02A6-4B5B-7D42-A07A-B5F4D7525103}"/>
              </a:ext>
            </a:extLst>
          </p:cNvPr>
          <p:cNvSpPr>
            <a:spLocks noGrp="1"/>
          </p:cNvSpPr>
          <p:nvPr>
            <p:ph idx="1"/>
          </p:nvPr>
        </p:nvSpPr>
        <p:spPr/>
        <p:txBody>
          <a:bodyPr/>
          <a:lstStyle/>
          <a:p>
            <a:endParaRPr lang="ar-AE"/>
          </a:p>
        </p:txBody>
      </p:sp>
    </p:spTree>
    <p:extLst>
      <p:ext uri="{BB962C8B-B14F-4D97-AF65-F5344CB8AC3E}">
        <p14:creationId xmlns:p14="http://schemas.microsoft.com/office/powerpoint/2010/main" val="4373519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EA3A8D3F-1702-6D47-92D2-5CD3F5E0893A}"/>
              </a:ext>
            </a:extLst>
          </p:cNvPr>
          <p:cNvSpPr>
            <a:spLocks noGrp="1"/>
          </p:cNvSpPr>
          <p:nvPr>
            <p:ph type="title"/>
          </p:nvPr>
        </p:nvSpPr>
        <p:spPr/>
        <p:txBody>
          <a:bodyPr/>
          <a:lstStyle/>
          <a:p>
            <a:pPr algn="l"/>
            <a:r>
              <a:rPr lang="af-ZA" dirty="0" smtClean="0">
                <a:latin typeface="Times New Roman" pitchFamily="18" charset="0"/>
                <a:cs typeface="Times New Roman" pitchFamily="18" charset="0"/>
              </a:rPr>
              <a:t>Definitions:</a:t>
            </a:r>
            <a:endParaRPr lang="ar-AE" dirty="0">
              <a:latin typeface="Times New Roman" pitchFamily="18" charset="0"/>
              <a:cs typeface="Times New Roman" pitchFamily="18" charset="0"/>
            </a:endParaRPr>
          </a:p>
        </p:txBody>
      </p:sp>
      <p:sp>
        <p:nvSpPr>
          <p:cNvPr id="3" name="عنصر نائب للمحتوى 2">
            <a:extLst>
              <a:ext uri="{FF2B5EF4-FFF2-40B4-BE49-F238E27FC236}">
                <a16:creationId xmlns:a16="http://schemas.microsoft.com/office/drawing/2014/main" xmlns="" id="{4C7A3F23-BCEE-4845-BC7A-1955662DC052}"/>
              </a:ext>
            </a:extLst>
          </p:cNvPr>
          <p:cNvSpPr>
            <a:spLocks noGrp="1"/>
          </p:cNvSpPr>
          <p:nvPr>
            <p:ph idx="1"/>
          </p:nvPr>
        </p:nvSpPr>
        <p:spPr/>
        <p:txBody>
          <a:bodyPr>
            <a:normAutofit fontScale="92500" lnSpcReduction="10000"/>
          </a:bodyPr>
          <a:lstStyle/>
          <a:p>
            <a:pPr marL="0" indent="0" algn="l" fontAlgn="base">
              <a:buNone/>
            </a:pPr>
            <a:r>
              <a:rPr lang="en-US" sz="2000" i="1" dirty="0">
                <a:ln w="18415" cmpd="sng">
                  <a:solidFill>
                    <a:srgbClr val="FFFFFF"/>
                  </a:solidFill>
                  <a:prstDash val="solid"/>
                </a:ln>
                <a:solidFill>
                  <a:srgbClr val="FFFFFF"/>
                </a:solidFill>
                <a:effectLst>
                  <a:outerShdw blurRad="63500" dir="3600000" algn="tl" rotWithShape="0">
                    <a:srgbClr val="000000">
                      <a:alpha val="70000"/>
                    </a:srgbClr>
                  </a:outerShdw>
                </a:effectLst>
              </a:rPr>
              <a:t>Impairment</a:t>
            </a:r>
            <a:r>
              <a:rPr lang="en-US" sz="2000" b="1" i="1" dirty="0"/>
              <a:t> </a:t>
            </a:r>
            <a:endParaRPr lang="en-US" sz="2000" dirty="0"/>
          </a:p>
          <a:p>
            <a:pPr marL="0" indent="0" algn="l" fontAlgn="base">
              <a:buNone/>
            </a:pPr>
            <a:r>
              <a:rPr lang="en-US" sz="2000" b="1" i="1" dirty="0"/>
              <a:t>any temporary or permanent loss of normality of body structure or function  whether physiological or psychological. An impairment is disturbance affecting functions that are essentially mental memory consciousness or sensory  internal organ  heart kidney the head the trunk the limbs  </a:t>
            </a:r>
            <a:endParaRPr lang="en-US" sz="2000" dirty="0"/>
          </a:p>
          <a:p>
            <a:pPr marL="0" indent="0" algn="l" fontAlgn="base">
              <a:buNone/>
            </a:pPr>
            <a:r>
              <a:rPr lang="en-US" sz="2000" b="1" i="1" dirty="0"/>
              <a:t> </a:t>
            </a:r>
            <a:endParaRPr lang="en-US" sz="2000" dirty="0"/>
          </a:p>
          <a:p>
            <a:pPr marL="0" indent="0" algn="l" fontAlgn="base">
              <a:buNone/>
            </a:pPr>
            <a:r>
              <a:rPr lang="en-US" sz="2000" i="1" dirty="0">
                <a:ln w="18415" cmpd="sng">
                  <a:solidFill>
                    <a:srgbClr val="FFFFFF"/>
                  </a:solidFill>
                  <a:prstDash val="solid"/>
                </a:ln>
                <a:solidFill>
                  <a:srgbClr val="FFFFFF"/>
                </a:solidFill>
                <a:effectLst>
                  <a:outerShdw blurRad="63500" dir="3600000" algn="tl" rotWithShape="0">
                    <a:srgbClr val="000000">
                      <a:alpha val="70000"/>
                    </a:srgbClr>
                  </a:outerShdw>
                </a:effectLst>
              </a:rPr>
              <a:t>Disability </a:t>
            </a:r>
            <a:endPar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marL="0" indent="0" algn="l" fontAlgn="base">
              <a:buNone/>
            </a:pPr>
            <a:r>
              <a:rPr lang="en-US" sz="2000" b="1" i="1" dirty="0"/>
              <a:t>A restriction or inability to perform an activity in the manner or within the range considered normal for a human being mostly result from impairment</a:t>
            </a:r>
            <a:endParaRPr lang="en-US" sz="2000" dirty="0"/>
          </a:p>
          <a:p>
            <a:pPr marL="0" indent="0" algn="l" fontAlgn="base">
              <a:buNone/>
            </a:pPr>
            <a:r>
              <a:rPr lang="en-US" sz="2000" b="1" i="1" dirty="0"/>
              <a:t> </a:t>
            </a:r>
            <a:endParaRPr lang="en-US" sz="2000" dirty="0"/>
          </a:p>
        </p:txBody>
      </p:sp>
    </p:spTree>
    <p:extLst>
      <p:ext uri="{BB962C8B-B14F-4D97-AF65-F5344CB8AC3E}">
        <p14:creationId xmlns:p14="http://schemas.microsoft.com/office/powerpoint/2010/main" val="3364273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dirty="0"/>
          </a:p>
        </p:txBody>
      </p:sp>
      <p:sp>
        <p:nvSpPr>
          <p:cNvPr id="3" name="Content Placeholder 2"/>
          <p:cNvSpPr>
            <a:spLocks noGrp="1"/>
          </p:cNvSpPr>
          <p:nvPr>
            <p:ph idx="1"/>
          </p:nvPr>
        </p:nvSpPr>
        <p:spPr>
          <a:xfrm>
            <a:off x="1371600" y="1676400"/>
            <a:ext cx="9500149" cy="4487198"/>
          </a:xfrm>
        </p:spPr>
        <p:txBody>
          <a:bodyPr>
            <a:normAutofit/>
          </a:bodyPr>
          <a:lstStyle/>
          <a:p>
            <a:pPr marL="0" indent="0" algn="l" fontAlgn="base">
              <a:buNone/>
            </a:pPr>
            <a:r>
              <a:rPr lang="en-US" sz="2400"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Handicap </a:t>
            </a:r>
            <a:endPar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marL="0" indent="0" algn="l" fontAlgn="base">
              <a:buNone/>
            </a:pPr>
            <a:r>
              <a:rPr lang="en-US" sz="2000" b="1" i="1" dirty="0"/>
              <a:t>This is the result of impairment or disability   that limits or prevents the fulfillment of one or several roles regarded as normal depending on age sex and social and culture factors</a:t>
            </a:r>
            <a:endParaRPr lang="en-US" sz="2000" dirty="0"/>
          </a:p>
          <a:p>
            <a:pPr marL="0" indent="0" algn="l" fontAlgn="base">
              <a:buNone/>
            </a:pPr>
            <a:endParaRPr lang="en-US" sz="2000" dirty="0"/>
          </a:p>
          <a:p>
            <a:pPr marL="0" indent="0" algn="l">
              <a:buNone/>
            </a:pPr>
            <a:r>
              <a:rPr lang="en-US" sz="2000" dirty="0"/>
              <a:t> </a:t>
            </a:r>
            <a:r>
              <a:rPr lang="en-US" sz="2400" i="1" dirty="0">
                <a:ln w="18415" cmpd="sng">
                  <a:solidFill>
                    <a:srgbClr val="FFFFFF"/>
                  </a:solidFill>
                  <a:prstDash val="solid"/>
                </a:ln>
                <a:solidFill>
                  <a:srgbClr val="FFFFFF"/>
                </a:solidFill>
                <a:effectLst>
                  <a:outerShdw blurRad="63500" dir="3600000" algn="tl" rotWithShape="0">
                    <a:srgbClr val="000000">
                      <a:alpha val="70000"/>
                    </a:srgbClr>
                  </a:outerShdw>
                </a:effectLst>
              </a:rPr>
              <a:t>Rehabilitation</a:t>
            </a:r>
            <a:r>
              <a:rPr lang="en-US" sz="2000" b="1" i="1" dirty="0" smtClean="0"/>
              <a:t>:</a:t>
            </a:r>
          </a:p>
          <a:p>
            <a:pPr marL="0" indent="0" algn="l">
              <a:buNone/>
            </a:pPr>
            <a:r>
              <a:rPr lang="en-US" sz="2000" b="1" i="1" dirty="0"/>
              <a:t> The process of helping a person who has suffered an illness or injury restore lost skills and so regain maximum self-sufficiency. For example, rehabilitation work after a </a:t>
            </a:r>
            <a:r>
              <a:rPr lang="en-US" sz="2000" b="1" i="1" u="sng" dirty="0">
                <a:hlinkClick r:id="rId2"/>
              </a:rPr>
              <a:t>stroke</a:t>
            </a:r>
            <a:r>
              <a:rPr lang="en-US" sz="2000" b="1" i="1" dirty="0"/>
              <a:t> may help the patient walk and speak clearly again.</a:t>
            </a:r>
            <a:r>
              <a:rPr lang="en-US" sz="2000" dirty="0"/>
              <a:t> </a:t>
            </a:r>
          </a:p>
          <a:p>
            <a:pPr marL="0" indent="0" algn="l">
              <a:buNone/>
            </a:pPr>
            <a:endParaRPr lang="ar-AE" sz="2000" dirty="0"/>
          </a:p>
          <a:p>
            <a:endParaRPr lang="ar-EG" sz="2000" dirty="0"/>
          </a:p>
        </p:txBody>
      </p:sp>
    </p:spTree>
    <p:extLst>
      <p:ext uri="{BB962C8B-B14F-4D97-AF65-F5344CB8AC3E}">
        <p14:creationId xmlns:p14="http://schemas.microsoft.com/office/powerpoint/2010/main" val="362203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79A0AF05-5CEB-4044-8544-BC7636F7E219}"/>
              </a:ext>
            </a:extLst>
          </p:cNvPr>
          <p:cNvSpPr>
            <a:spLocks noGrp="1"/>
          </p:cNvSpPr>
          <p:nvPr>
            <p:ph type="title"/>
          </p:nvPr>
        </p:nvSpPr>
        <p:spPr/>
        <p:txBody>
          <a:bodyPr/>
          <a:lstStyle/>
          <a:p>
            <a:pPr algn="l"/>
            <a:r>
              <a:rPr lang="af-ZA" dirty="0" smtClean="0">
                <a:latin typeface="Times New Roman" pitchFamily="18" charset="0"/>
                <a:cs typeface="Times New Roman" pitchFamily="18" charset="0"/>
              </a:rPr>
              <a:t>Classification Of </a:t>
            </a:r>
            <a:r>
              <a:rPr lang="af-ZA" dirty="0">
                <a:latin typeface="Times New Roman" pitchFamily="18" charset="0"/>
                <a:cs typeface="Times New Roman" pitchFamily="18" charset="0"/>
              </a:rPr>
              <a:t>Disability</a:t>
            </a:r>
            <a:endParaRPr lang="ar-AE" dirty="0">
              <a:latin typeface="Times New Roman" pitchFamily="18" charset="0"/>
              <a:cs typeface="Times New Roman" pitchFamily="18" charset="0"/>
            </a:endParaRPr>
          </a:p>
        </p:txBody>
      </p:sp>
      <p:sp>
        <p:nvSpPr>
          <p:cNvPr id="3" name="عنصر نائب للمحتوى 2">
            <a:extLst>
              <a:ext uri="{FF2B5EF4-FFF2-40B4-BE49-F238E27FC236}">
                <a16:creationId xmlns:a16="http://schemas.microsoft.com/office/drawing/2014/main" xmlns="" id="{329F1DDC-05FE-C04C-B88A-2BE93F989A66}"/>
              </a:ext>
            </a:extLst>
          </p:cNvPr>
          <p:cNvSpPr>
            <a:spLocks noGrp="1"/>
          </p:cNvSpPr>
          <p:nvPr>
            <p:ph idx="1"/>
          </p:nvPr>
        </p:nvSpPr>
        <p:spPr/>
        <p:txBody>
          <a:bodyPr>
            <a:noAutofit/>
          </a:bodyPr>
          <a:lstStyle/>
          <a:p>
            <a:pPr marL="571500" indent="-571500" algn="l" rtl="0">
              <a:buFont typeface="+mj-lt"/>
              <a:buAutoNum type="romanUcPeriod"/>
            </a:pPr>
            <a:r>
              <a:rPr lang="af-ZA" sz="2400" dirty="0">
                <a:latin typeface="Times New Roman" pitchFamily="18" charset="0"/>
                <a:cs typeface="Times New Roman" pitchFamily="18" charset="0"/>
              </a:rPr>
              <a:t>Physical&amp; mobility impairment e.g: upper&amp; lower limb disability. </a:t>
            </a:r>
            <a:endParaRPr lang="ar-EG" sz="2400" dirty="0">
              <a:latin typeface="Times New Roman" pitchFamily="18" charset="0"/>
              <a:cs typeface="Times New Roman" pitchFamily="18" charset="0"/>
            </a:endParaRPr>
          </a:p>
          <a:p>
            <a:pPr marL="571500" indent="-571500" algn="l" rtl="0">
              <a:buFont typeface="+mj-lt"/>
              <a:buAutoNum type="romanUcPeriod"/>
            </a:pPr>
            <a:r>
              <a:rPr lang="af-ZA" sz="2400" dirty="0">
                <a:latin typeface="Times New Roman" pitchFamily="18" charset="0"/>
                <a:cs typeface="Times New Roman" pitchFamily="18" charset="0"/>
              </a:rPr>
              <a:t>Spinal cord injury:-accidents which lead to complete or in complete injury </a:t>
            </a:r>
            <a:endParaRPr lang="ar-EG" sz="2400" dirty="0">
              <a:latin typeface="Times New Roman" pitchFamily="18" charset="0"/>
              <a:cs typeface="Times New Roman" pitchFamily="18" charset="0"/>
            </a:endParaRPr>
          </a:p>
          <a:p>
            <a:pPr marL="571500" indent="-571500" algn="l" rtl="0">
              <a:buFont typeface="+mj-lt"/>
              <a:buAutoNum type="romanUcPeriod"/>
            </a:pPr>
            <a:r>
              <a:rPr lang="af-ZA" sz="2400" dirty="0">
                <a:latin typeface="Times New Roman" pitchFamily="18" charset="0"/>
                <a:cs typeface="Times New Roman" pitchFamily="18" charset="0"/>
              </a:rPr>
              <a:t>Brain disability:-acquired or traumatic head injury </a:t>
            </a:r>
            <a:endParaRPr lang="ar-EG" sz="2400" dirty="0">
              <a:latin typeface="Times New Roman" pitchFamily="18" charset="0"/>
              <a:cs typeface="Times New Roman" pitchFamily="18" charset="0"/>
            </a:endParaRPr>
          </a:p>
          <a:p>
            <a:pPr marL="571500" indent="-571500" algn="l" rtl="0">
              <a:buFont typeface="+mj-lt"/>
              <a:buAutoNum type="romanUcPeriod"/>
            </a:pPr>
            <a:r>
              <a:rPr lang="af-ZA" sz="2400" dirty="0">
                <a:latin typeface="Times New Roman" pitchFamily="18" charset="0"/>
                <a:cs typeface="Times New Roman" pitchFamily="18" charset="0"/>
              </a:rPr>
              <a:t>Cognitive or learning Disability:-Speech &amp;dyslexia</a:t>
            </a:r>
            <a:endParaRPr lang="ar-EG" sz="2400" dirty="0">
              <a:latin typeface="Times New Roman" pitchFamily="18" charset="0"/>
              <a:cs typeface="Times New Roman" pitchFamily="18" charset="0"/>
            </a:endParaRPr>
          </a:p>
          <a:p>
            <a:pPr marL="571500" indent="-571500" algn="l" rtl="0">
              <a:buFont typeface="+mj-lt"/>
              <a:buAutoNum type="romanUcPeriod"/>
            </a:pPr>
            <a:r>
              <a:rPr lang="af-ZA" sz="2400" dirty="0">
                <a:latin typeface="Times New Roman" pitchFamily="18" charset="0"/>
                <a:cs typeface="Times New Roman" pitchFamily="18" charset="0"/>
              </a:rPr>
              <a:t>Psychological disability:- mood disorders &amp; personality disorders.</a:t>
            </a:r>
            <a:endParaRPr lang="ar-EG" sz="2400" dirty="0">
              <a:latin typeface="Times New Roman" pitchFamily="18" charset="0"/>
              <a:cs typeface="Times New Roman" pitchFamily="18" charset="0"/>
            </a:endParaRPr>
          </a:p>
          <a:p>
            <a:pPr marL="571500" indent="-571500" algn="l" rtl="0">
              <a:buFont typeface="+mj-lt"/>
              <a:buAutoNum type="romanUcPeriod"/>
            </a:pPr>
            <a:r>
              <a:rPr lang="af-ZA" sz="2400" dirty="0">
                <a:latin typeface="Times New Roman" pitchFamily="18" charset="0"/>
                <a:cs typeface="Times New Roman" pitchFamily="18" charset="0"/>
              </a:rPr>
              <a:t>Visual :-blindness ,ocular trauma&amp; dry eye.</a:t>
            </a:r>
            <a:endParaRPr lang="ar-EG" sz="2400" dirty="0">
              <a:latin typeface="Times New Roman" pitchFamily="18" charset="0"/>
              <a:cs typeface="Times New Roman" pitchFamily="18" charset="0"/>
            </a:endParaRPr>
          </a:p>
          <a:p>
            <a:pPr marL="571500" indent="-571500" algn="l" rtl="0">
              <a:buFont typeface="+mj-lt"/>
              <a:buAutoNum type="romanUcPeriod"/>
            </a:pPr>
            <a:r>
              <a:rPr lang="af-ZA" sz="2400" dirty="0">
                <a:latin typeface="Times New Roman" pitchFamily="18" charset="0"/>
                <a:cs typeface="Times New Roman" pitchFamily="18" charset="0"/>
              </a:rPr>
              <a:t>Hearing:-deaf</a:t>
            </a:r>
            <a:endParaRPr lang="ar-AE" sz="2400" dirty="0">
              <a:latin typeface="Times New Roman" pitchFamily="18" charset="0"/>
              <a:cs typeface="Times New Roman" pitchFamily="18" charset="0"/>
            </a:endParaRPr>
          </a:p>
          <a:p>
            <a:pPr marL="571500" indent="-571500" algn="l" rtl="0">
              <a:buFont typeface="+mj-lt"/>
              <a:buAutoNum type="romanUcPeriod"/>
            </a:pPr>
            <a:endParaRPr lang="ar-AE" sz="2400" dirty="0">
              <a:latin typeface="Times New Roman" pitchFamily="18" charset="0"/>
              <a:cs typeface="Times New Roman" pitchFamily="18" charset="0"/>
            </a:endParaRPr>
          </a:p>
        </p:txBody>
      </p:sp>
    </p:spTree>
    <p:extLst>
      <p:ext uri="{BB962C8B-B14F-4D97-AF65-F5344CB8AC3E}">
        <p14:creationId xmlns:p14="http://schemas.microsoft.com/office/powerpoint/2010/main" val="1022712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FBD97069-F30F-DF40-B880-D3470AE2D04E}"/>
              </a:ext>
            </a:extLst>
          </p:cNvPr>
          <p:cNvSpPr>
            <a:spLocks noGrp="1"/>
          </p:cNvSpPr>
          <p:nvPr>
            <p:ph type="title"/>
          </p:nvPr>
        </p:nvSpPr>
        <p:spPr/>
        <p:txBody>
          <a:bodyPr/>
          <a:lstStyle/>
          <a:p>
            <a:pPr rtl="0"/>
            <a:r>
              <a:rPr lang="af-ZA" dirty="0" smtClean="0"/>
              <a:t>Purposes Of </a:t>
            </a:r>
            <a:r>
              <a:rPr lang="af-ZA" dirty="0"/>
              <a:t>Rehabilitation </a:t>
            </a:r>
            <a:endParaRPr lang="ar-AE" dirty="0"/>
          </a:p>
        </p:txBody>
      </p:sp>
      <p:sp>
        <p:nvSpPr>
          <p:cNvPr id="3" name="عنصر نائب للمحتوى 2">
            <a:extLst>
              <a:ext uri="{FF2B5EF4-FFF2-40B4-BE49-F238E27FC236}">
                <a16:creationId xmlns:a16="http://schemas.microsoft.com/office/drawing/2014/main" xmlns="" id="{9ADF3A57-F2C1-B64C-96F1-8ED153FBE76E}"/>
              </a:ext>
            </a:extLst>
          </p:cNvPr>
          <p:cNvSpPr>
            <a:spLocks noGrp="1"/>
          </p:cNvSpPr>
          <p:nvPr>
            <p:ph idx="1"/>
          </p:nvPr>
        </p:nvSpPr>
        <p:spPr/>
        <p:txBody>
          <a:bodyPr>
            <a:normAutofit lnSpcReduction="10000"/>
          </a:bodyPr>
          <a:lstStyle/>
          <a:p>
            <a:pPr algn="l" rtl="0">
              <a:lnSpc>
                <a:spcPct val="150000"/>
              </a:lnSpc>
              <a:spcAft>
                <a:spcPts val="0"/>
              </a:spcAft>
              <a:buFont typeface="Wingdings" pitchFamily="2" charset="2"/>
              <a:buChar char="§"/>
            </a:pPr>
            <a:r>
              <a:rPr lang="en-US" dirty="0" smtClean="0">
                <a:latin typeface="Calibri"/>
                <a:ea typeface="Times New Roman"/>
                <a:cs typeface="Arial"/>
              </a:rPr>
              <a:t>A </a:t>
            </a:r>
            <a:r>
              <a:rPr lang="en-US" dirty="0">
                <a:latin typeface="Calibri"/>
                <a:ea typeface="Times New Roman"/>
                <a:cs typeface="Arial"/>
              </a:rPr>
              <a:t>major goal of rehabilitation is to restore or maintain maximal wellness and health.</a:t>
            </a:r>
            <a:endParaRPr lang="en-US" sz="1400" dirty="0">
              <a:latin typeface="Calibri"/>
              <a:ea typeface="Calibri"/>
              <a:cs typeface="Arial"/>
            </a:endParaRPr>
          </a:p>
          <a:p>
            <a:pPr algn="l" rtl="0">
              <a:lnSpc>
                <a:spcPct val="150000"/>
              </a:lnSpc>
              <a:spcAft>
                <a:spcPts val="0"/>
              </a:spcAft>
              <a:buFont typeface="Wingdings" pitchFamily="2" charset="2"/>
              <a:buChar char="§"/>
            </a:pPr>
            <a:r>
              <a:rPr lang="en-US" dirty="0" smtClean="0">
                <a:latin typeface="Calibri"/>
                <a:ea typeface="Times New Roman"/>
                <a:cs typeface="Arial"/>
              </a:rPr>
              <a:t>assist </a:t>
            </a:r>
            <a:r>
              <a:rPr lang="en-US" dirty="0">
                <a:latin typeface="Calibri"/>
                <a:ea typeface="Times New Roman"/>
                <a:cs typeface="Arial"/>
              </a:rPr>
              <a:t>client and their families to adjust to disability limitation, direct the clients own care, mobilize resources on the clients own behalf and become knowledgeable consumers of care.</a:t>
            </a:r>
            <a:endParaRPr lang="en-US" sz="1400" dirty="0">
              <a:latin typeface="Calibri"/>
              <a:ea typeface="Calibri"/>
              <a:cs typeface="Arial"/>
            </a:endParaRPr>
          </a:p>
          <a:p>
            <a:pPr algn="l" rtl="0">
              <a:lnSpc>
                <a:spcPct val="150000"/>
              </a:lnSpc>
              <a:spcAft>
                <a:spcPts val="0"/>
              </a:spcAft>
              <a:buFont typeface="Wingdings" pitchFamily="2" charset="2"/>
              <a:buChar char="§"/>
            </a:pPr>
            <a:r>
              <a:rPr lang="en-US" dirty="0" smtClean="0">
                <a:latin typeface="Calibri"/>
                <a:ea typeface="Times New Roman"/>
                <a:cs typeface="Arial"/>
              </a:rPr>
              <a:t>To </a:t>
            </a:r>
            <a:r>
              <a:rPr lang="en-US" dirty="0">
                <a:latin typeface="Calibri"/>
                <a:ea typeface="Times New Roman"/>
                <a:cs typeface="Arial"/>
              </a:rPr>
              <a:t>promote quality of life for client, families and communities.</a:t>
            </a:r>
            <a:endParaRPr lang="en-US" sz="1400" dirty="0">
              <a:latin typeface="Calibri"/>
              <a:ea typeface="Calibri"/>
              <a:cs typeface="Arial"/>
            </a:endParaRPr>
          </a:p>
          <a:p>
            <a:pPr algn="l" rtl="0">
              <a:lnSpc>
                <a:spcPct val="150000"/>
              </a:lnSpc>
              <a:spcAft>
                <a:spcPts val="0"/>
              </a:spcAft>
              <a:buFont typeface="Wingdings" pitchFamily="2" charset="2"/>
              <a:buChar char="§"/>
            </a:pPr>
            <a:r>
              <a:rPr lang="en-US" dirty="0" smtClean="0">
                <a:latin typeface="Calibri"/>
                <a:ea typeface="Times New Roman"/>
                <a:cs typeface="Arial"/>
              </a:rPr>
              <a:t>help </a:t>
            </a:r>
            <a:r>
              <a:rPr lang="en-US" dirty="0">
                <a:latin typeface="Calibri"/>
                <a:ea typeface="Times New Roman"/>
                <a:cs typeface="Arial"/>
              </a:rPr>
              <a:t>disabled individuals to reintegrate into a society as a productive citizen.</a:t>
            </a:r>
            <a:endParaRPr lang="en-US" sz="1400" dirty="0">
              <a:latin typeface="Calibri"/>
              <a:ea typeface="Calibri"/>
              <a:cs typeface="Arial"/>
            </a:endParaRPr>
          </a:p>
          <a:p>
            <a:pPr algn="l" rtl="0">
              <a:lnSpc>
                <a:spcPct val="150000"/>
              </a:lnSpc>
              <a:spcAft>
                <a:spcPts val="0"/>
              </a:spcAft>
              <a:buFont typeface="Wingdings" pitchFamily="2" charset="2"/>
              <a:buChar char="§"/>
            </a:pPr>
            <a:r>
              <a:rPr lang="en-US" dirty="0" smtClean="0">
                <a:latin typeface="Calibri"/>
                <a:ea typeface="Times New Roman"/>
                <a:cs typeface="Arial"/>
              </a:rPr>
              <a:t>decrease </a:t>
            </a:r>
            <a:r>
              <a:rPr lang="en-US" dirty="0">
                <a:latin typeface="Calibri"/>
                <a:ea typeface="Times New Roman"/>
                <a:cs typeface="Arial"/>
              </a:rPr>
              <a:t>complications related to injuries</a:t>
            </a:r>
            <a:endParaRPr lang="en-US" sz="1400" dirty="0">
              <a:latin typeface="Calibri"/>
              <a:ea typeface="Calibri"/>
              <a:cs typeface="Arial"/>
            </a:endParaRPr>
          </a:p>
          <a:p>
            <a:pPr algn="l" rtl="0">
              <a:buFont typeface="Wingdings" pitchFamily="2" charset="2"/>
              <a:buChar char="§"/>
            </a:pPr>
            <a:r>
              <a:rPr lang="af-ZA" dirty="0" smtClean="0"/>
              <a:t>To </a:t>
            </a:r>
            <a:r>
              <a:rPr lang="af-ZA" dirty="0"/>
              <a:t>prevent disability and return to normalcy.  </a:t>
            </a:r>
            <a:endParaRPr lang="en-US" dirty="0" smtClean="0"/>
          </a:p>
          <a:p>
            <a:pPr algn="l" rtl="0">
              <a:buFont typeface="Wingdings" pitchFamily="2" charset="2"/>
              <a:buChar char="§"/>
            </a:pPr>
            <a:r>
              <a:rPr lang="ar-AE" dirty="0" smtClean="0"/>
              <a:t> </a:t>
            </a:r>
            <a:r>
              <a:rPr lang="af-ZA" dirty="0"/>
              <a:t>To maximize level of restoration through different interventions. </a:t>
            </a:r>
            <a:endParaRPr lang="af-ZA" dirty="0" smtClean="0"/>
          </a:p>
          <a:p>
            <a:pPr algn="l" rtl="0">
              <a:buFont typeface="Wingdings" pitchFamily="2" charset="2"/>
              <a:buChar char="§"/>
            </a:pPr>
            <a:r>
              <a:rPr lang="af-ZA" dirty="0" smtClean="0"/>
              <a:t>Training </a:t>
            </a:r>
            <a:r>
              <a:rPr lang="af-ZA" dirty="0"/>
              <a:t>in Vocational methods to suit working with residual disability and earn a lively and independently.</a:t>
            </a:r>
            <a:endParaRPr lang="ar-AE" dirty="0"/>
          </a:p>
        </p:txBody>
      </p:sp>
    </p:spTree>
    <p:extLst>
      <p:ext uri="{BB962C8B-B14F-4D97-AF65-F5344CB8AC3E}">
        <p14:creationId xmlns:p14="http://schemas.microsoft.com/office/powerpoint/2010/main" val="3534005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additive="base">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additive="base">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E8F09B55-BAC3-0A48-A943-8630D9C6CA97}"/>
              </a:ext>
            </a:extLst>
          </p:cNvPr>
          <p:cNvSpPr>
            <a:spLocks noGrp="1"/>
          </p:cNvSpPr>
          <p:nvPr>
            <p:ph type="title"/>
          </p:nvPr>
        </p:nvSpPr>
        <p:spPr/>
        <p:txBody>
          <a:bodyPr/>
          <a:lstStyle/>
          <a:p>
            <a:pPr algn="l"/>
            <a:r>
              <a:rPr lang="en-US" dirty="0" smtClean="0">
                <a:latin typeface="Times New Roman" pitchFamily="18" charset="0"/>
                <a:cs typeface="Times New Roman" pitchFamily="18" charset="0"/>
              </a:rPr>
              <a:t>Indications </a:t>
            </a:r>
            <a:r>
              <a:rPr lang="af-ZA" dirty="0" smtClean="0">
                <a:latin typeface="Times New Roman" pitchFamily="18" charset="0"/>
                <a:cs typeface="Times New Roman" pitchFamily="18" charset="0"/>
              </a:rPr>
              <a:t>of rehabilitation  </a:t>
            </a:r>
            <a:endParaRPr lang="ar-AE" dirty="0">
              <a:latin typeface="Times New Roman" pitchFamily="18" charset="0"/>
              <a:cs typeface="Times New Roman" pitchFamily="18" charset="0"/>
            </a:endParaRPr>
          </a:p>
        </p:txBody>
      </p:sp>
      <p:sp>
        <p:nvSpPr>
          <p:cNvPr id="3" name="عنصر نائب للمحتوى 2">
            <a:extLst>
              <a:ext uri="{FF2B5EF4-FFF2-40B4-BE49-F238E27FC236}">
                <a16:creationId xmlns:a16="http://schemas.microsoft.com/office/drawing/2014/main" xmlns="" id="{85B4F4AB-B449-B447-9817-79C56EFFCA01}"/>
              </a:ext>
            </a:extLst>
          </p:cNvPr>
          <p:cNvSpPr>
            <a:spLocks noGrp="1"/>
          </p:cNvSpPr>
          <p:nvPr>
            <p:ph idx="1"/>
          </p:nvPr>
        </p:nvSpPr>
        <p:spPr>
          <a:xfrm>
            <a:off x="685801" y="1752601"/>
            <a:ext cx="10131425" cy="4800600"/>
          </a:xfrm>
        </p:spPr>
        <p:txBody>
          <a:bodyPr>
            <a:noAutofit/>
          </a:bodyPr>
          <a:lstStyle/>
          <a:p>
            <a:pPr algn="l" rtl="0"/>
            <a:r>
              <a:rPr lang="af-ZA" sz="2000" dirty="0" smtClean="0">
                <a:latin typeface="Times New Roman" pitchFamily="18" charset="0"/>
                <a:cs typeface="Times New Roman" pitchFamily="18" charset="0"/>
              </a:rPr>
              <a:t>Physical</a:t>
            </a:r>
            <a:r>
              <a:rPr lang="af-ZA" sz="2000" dirty="0">
                <a:latin typeface="Times New Roman" pitchFamily="18" charset="0"/>
                <a:cs typeface="Times New Roman" pitchFamily="18" charset="0"/>
              </a:rPr>
              <a:t>: Polio, Amputation, </a:t>
            </a:r>
            <a:r>
              <a:rPr lang="af-ZA" sz="2000" dirty="0" smtClean="0">
                <a:latin typeface="Times New Roman" pitchFamily="18" charset="0"/>
                <a:cs typeface="Times New Roman" pitchFamily="18" charset="0"/>
              </a:rPr>
              <a:t>Accidents,</a:t>
            </a:r>
            <a:r>
              <a:rPr lang="en-US" sz="2000" dirty="0">
                <a:solidFill>
                  <a:srgbClr val="000000"/>
                </a:solidFill>
                <a:latin typeface="Calibri"/>
                <a:ea typeface="Calibri"/>
                <a:cs typeface="Arial"/>
              </a:rPr>
              <a:t> Fracture or </a:t>
            </a:r>
            <a:r>
              <a:rPr lang="en-US" sz="2000" dirty="0">
                <a:solidFill>
                  <a:srgbClr val="000000"/>
                </a:solidFill>
                <a:latin typeface="Calibri"/>
                <a:ea typeface="Calibri"/>
                <a:cs typeface="Arial"/>
                <a:hlinkClick r:id="rId2"/>
              </a:rPr>
              <a:t>broken </a:t>
            </a:r>
            <a:r>
              <a:rPr lang="en-US" sz="2000" dirty="0" smtClean="0">
                <a:solidFill>
                  <a:srgbClr val="000000"/>
                </a:solidFill>
                <a:latin typeface="Calibri"/>
                <a:ea typeface="Calibri"/>
                <a:cs typeface="Arial"/>
                <a:hlinkClick r:id="rId2"/>
              </a:rPr>
              <a:t>hip</a:t>
            </a:r>
            <a:r>
              <a:rPr lang="en-US" sz="2000" dirty="0" smtClean="0">
                <a:solidFill>
                  <a:srgbClr val="000000"/>
                </a:solidFill>
                <a:latin typeface="Calibri"/>
                <a:ea typeface="Calibri"/>
                <a:cs typeface="Arial"/>
              </a:rPr>
              <a:t> &amp;</a:t>
            </a:r>
            <a:r>
              <a:rPr lang="en-US" sz="1600" dirty="0">
                <a:solidFill>
                  <a:srgbClr val="000000"/>
                </a:solidFill>
                <a:latin typeface="Calibri"/>
                <a:ea typeface="Calibri"/>
                <a:cs typeface="Arial"/>
              </a:rPr>
              <a:t>Joint injury or replacement </a:t>
            </a:r>
            <a:r>
              <a:rPr lang="en-US" sz="1600" dirty="0" smtClean="0">
                <a:solidFill>
                  <a:srgbClr val="000000"/>
                </a:solidFill>
                <a:latin typeface="Calibri"/>
                <a:ea typeface="Calibri"/>
                <a:cs typeface="Arial"/>
              </a:rPr>
              <a:t>aneurysm</a:t>
            </a:r>
            <a:endParaRPr lang="ar-EG" sz="2000" dirty="0" smtClean="0">
              <a:latin typeface="Times New Roman" pitchFamily="18" charset="0"/>
              <a:cs typeface="Times New Roman" pitchFamily="18" charset="0"/>
            </a:endParaRPr>
          </a:p>
          <a:p>
            <a:pPr algn="l" rtl="0"/>
            <a:r>
              <a:rPr lang="af-ZA" sz="2000" dirty="0" smtClean="0">
                <a:latin typeface="Times New Roman" pitchFamily="18" charset="0"/>
                <a:cs typeface="Times New Roman" pitchFamily="18" charset="0"/>
              </a:rPr>
              <a:t> </a:t>
            </a:r>
            <a:r>
              <a:rPr lang="af-ZA" sz="2000" dirty="0">
                <a:latin typeface="Times New Roman" pitchFamily="18" charset="0"/>
                <a:cs typeface="Times New Roman" pitchFamily="18" charset="0"/>
              </a:rPr>
              <a:t>Hearing: Congenital, Otitis Media, Perforation, Neuro Surgery, Acostic Labrynthitis </a:t>
            </a:r>
            <a:endParaRPr lang="ar-EG" sz="2000" dirty="0" smtClean="0">
              <a:latin typeface="Times New Roman" pitchFamily="18" charset="0"/>
              <a:cs typeface="Times New Roman" pitchFamily="18" charset="0"/>
            </a:endParaRPr>
          </a:p>
          <a:p>
            <a:pPr algn="l" rtl="0"/>
            <a:r>
              <a:rPr lang="af-ZA" sz="2000" dirty="0" smtClean="0">
                <a:latin typeface="Times New Roman" pitchFamily="18" charset="0"/>
                <a:cs typeface="Times New Roman" pitchFamily="18" charset="0"/>
              </a:rPr>
              <a:t>Visual</a:t>
            </a:r>
            <a:r>
              <a:rPr lang="af-ZA" sz="2000" dirty="0">
                <a:latin typeface="Times New Roman" pitchFamily="18" charset="0"/>
                <a:cs typeface="Times New Roman" pitchFamily="18" charset="0"/>
              </a:rPr>
              <a:t>: Cataract, Glaucoma, Trachoma, Vit A Deficiency.  </a:t>
            </a:r>
            <a:endParaRPr lang="ar-EG" sz="2000" dirty="0" smtClean="0">
              <a:latin typeface="Times New Roman" pitchFamily="18" charset="0"/>
              <a:cs typeface="Times New Roman" pitchFamily="18" charset="0"/>
            </a:endParaRPr>
          </a:p>
          <a:p>
            <a:pPr algn="l" rtl="0"/>
            <a:r>
              <a:rPr lang="af-ZA" sz="2000" dirty="0" smtClean="0">
                <a:latin typeface="Times New Roman" pitchFamily="18" charset="0"/>
                <a:cs typeface="Times New Roman" pitchFamily="18" charset="0"/>
              </a:rPr>
              <a:t>Speech</a:t>
            </a:r>
            <a:r>
              <a:rPr lang="af-ZA" sz="2000" dirty="0">
                <a:latin typeface="Times New Roman" pitchFamily="18" charset="0"/>
                <a:cs typeface="Times New Roman" pitchFamily="18" charset="0"/>
              </a:rPr>
              <a:t>: Congenital, Brain Damage </a:t>
            </a:r>
            <a:endParaRPr lang="ar-EG" sz="2000" dirty="0" smtClean="0">
              <a:latin typeface="Times New Roman" pitchFamily="18" charset="0"/>
              <a:cs typeface="Times New Roman" pitchFamily="18" charset="0"/>
            </a:endParaRPr>
          </a:p>
          <a:p>
            <a:pPr algn="l" rtl="0"/>
            <a:r>
              <a:rPr lang="af-ZA" sz="2000" dirty="0" smtClean="0">
                <a:latin typeface="Times New Roman" pitchFamily="18" charset="0"/>
                <a:cs typeface="Times New Roman" pitchFamily="18" charset="0"/>
              </a:rPr>
              <a:t>Mental</a:t>
            </a:r>
            <a:r>
              <a:rPr lang="af-ZA" sz="2000" dirty="0">
                <a:latin typeface="Times New Roman" pitchFamily="18" charset="0"/>
                <a:cs typeface="Times New Roman" pitchFamily="18" charset="0"/>
              </a:rPr>
              <a:t>: Cori genital, Cretinism, Depression, Schizophrenia </a:t>
            </a:r>
            <a:endParaRPr lang="ar-EG" sz="2000" dirty="0" smtClean="0">
              <a:latin typeface="Times New Roman" pitchFamily="18" charset="0"/>
              <a:cs typeface="Times New Roman" pitchFamily="18" charset="0"/>
            </a:endParaRPr>
          </a:p>
          <a:p>
            <a:pPr algn="l" rtl="0"/>
            <a:r>
              <a:rPr lang="af-ZA" sz="2000" dirty="0" smtClean="0">
                <a:latin typeface="Times New Roman" pitchFamily="18" charset="0"/>
                <a:cs typeface="Times New Roman" pitchFamily="18" charset="0"/>
              </a:rPr>
              <a:t>Neural</a:t>
            </a:r>
            <a:r>
              <a:rPr lang="af-ZA" sz="2000" dirty="0">
                <a:latin typeface="Times New Roman" pitchFamily="18" charset="0"/>
                <a:cs typeface="Times New Roman" pitchFamily="18" charset="0"/>
              </a:rPr>
              <a:t>: CVA, Hemiplegia, Quadriplegia, Epilepsy </a:t>
            </a:r>
            <a:r>
              <a:rPr lang="af-ZA" sz="2000" dirty="0" smtClean="0">
                <a:latin typeface="Times New Roman" pitchFamily="18" charset="0"/>
                <a:cs typeface="Times New Roman" pitchFamily="18" charset="0"/>
              </a:rPr>
              <a:t>,</a:t>
            </a:r>
            <a:r>
              <a:rPr lang="en-US" sz="2000" dirty="0">
                <a:solidFill>
                  <a:srgbClr val="000000"/>
                </a:solidFill>
                <a:latin typeface="Calibri"/>
                <a:ea typeface="Calibri"/>
                <a:cs typeface="Arial"/>
                <a:hlinkClick r:id="rId3"/>
              </a:rPr>
              <a:t> Parkinson's </a:t>
            </a:r>
            <a:r>
              <a:rPr lang="en-US" sz="2000" dirty="0" smtClean="0">
                <a:solidFill>
                  <a:srgbClr val="000000"/>
                </a:solidFill>
                <a:latin typeface="Calibri"/>
                <a:ea typeface="Calibri"/>
                <a:cs typeface="Arial"/>
                <a:hlinkClick r:id="rId3"/>
              </a:rPr>
              <a:t>Disease</a:t>
            </a:r>
            <a:r>
              <a:rPr lang="en-US" sz="2000" dirty="0" smtClean="0">
                <a:solidFill>
                  <a:srgbClr val="000000"/>
                </a:solidFill>
                <a:latin typeface="Calibri"/>
                <a:ea typeface="Calibri"/>
                <a:cs typeface="Arial"/>
              </a:rPr>
              <a:t>,</a:t>
            </a:r>
            <a:r>
              <a:rPr lang="en-US" sz="1600" dirty="0">
                <a:solidFill>
                  <a:srgbClr val="000000"/>
                </a:solidFill>
                <a:latin typeface="Calibri"/>
                <a:ea typeface="Calibri"/>
                <a:cs typeface="Arial"/>
                <a:hlinkClick r:id="rId4"/>
              </a:rPr>
              <a:t> </a:t>
            </a:r>
            <a:r>
              <a:rPr lang="en-US" sz="1600" dirty="0" smtClean="0">
                <a:solidFill>
                  <a:srgbClr val="000000"/>
                </a:solidFill>
                <a:latin typeface="Calibri"/>
                <a:ea typeface="Calibri"/>
                <a:cs typeface="Arial"/>
                <a:hlinkClick r:id="rId4"/>
              </a:rPr>
              <a:t>Stroke</a:t>
            </a:r>
            <a:endParaRPr lang="ar-EG" sz="2000" dirty="0" smtClean="0">
              <a:latin typeface="Times New Roman" pitchFamily="18" charset="0"/>
              <a:cs typeface="Times New Roman" pitchFamily="18" charset="0"/>
            </a:endParaRPr>
          </a:p>
          <a:p>
            <a:pPr algn="l" rtl="0"/>
            <a:r>
              <a:rPr lang="af-ZA" sz="2000" dirty="0" smtClean="0">
                <a:latin typeface="Times New Roman" pitchFamily="18" charset="0"/>
                <a:cs typeface="Times New Roman" pitchFamily="18" charset="0"/>
              </a:rPr>
              <a:t>Psychiatric</a:t>
            </a:r>
            <a:r>
              <a:rPr lang="af-ZA" sz="2000" dirty="0">
                <a:latin typeface="Times New Roman" pitchFamily="18" charset="0"/>
                <a:cs typeface="Times New Roman" pitchFamily="18" charset="0"/>
              </a:rPr>
              <a:t>: Alcoholism - Schizophrenia </a:t>
            </a:r>
            <a:endParaRPr lang="ar-EG" sz="2000" dirty="0" smtClean="0">
              <a:latin typeface="Times New Roman" pitchFamily="18" charset="0"/>
              <a:cs typeface="Times New Roman" pitchFamily="18" charset="0"/>
            </a:endParaRPr>
          </a:p>
          <a:p>
            <a:pPr algn="l" rtl="0"/>
            <a:r>
              <a:rPr lang="af-ZA" sz="2000" dirty="0" smtClean="0">
                <a:latin typeface="Times New Roman" pitchFamily="18" charset="0"/>
                <a:cs typeface="Times New Roman" pitchFamily="18" charset="0"/>
              </a:rPr>
              <a:t>Drug </a:t>
            </a:r>
            <a:r>
              <a:rPr lang="af-ZA" sz="2000" dirty="0">
                <a:latin typeface="Times New Roman" pitchFamily="18" charset="0"/>
                <a:cs typeface="Times New Roman" pitchFamily="18" charset="0"/>
              </a:rPr>
              <a:t>Abuse.  Drug Abuse Mental Depression D.  </a:t>
            </a:r>
            <a:endParaRPr lang="ar-EG" sz="2000" dirty="0" smtClean="0">
              <a:latin typeface="Times New Roman" pitchFamily="18" charset="0"/>
              <a:cs typeface="Times New Roman" pitchFamily="18" charset="0"/>
            </a:endParaRPr>
          </a:p>
          <a:p>
            <a:pPr algn="l" rtl="0"/>
            <a:r>
              <a:rPr lang="af-ZA" sz="2000" dirty="0" smtClean="0">
                <a:latin typeface="Times New Roman" pitchFamily="18" charset="0"/>
                <a:cs typeface="Times New Roman" pitchFamily="18" charset="0"/>
              </a:rPr>
              <a:t>Mal </a:t>
            </a:r>
            <a:r>
              <a:rPr lang="af-ZA" sz="2000" dirty="0">
                <a:latin typeface="Times New Roman" pitchFamily="18" charset="0"/>
                <a:cs typeface="Times New Roman" pitchFamily="18" charset="0"/>
              </a:rPr>
              <a:t>Nutrition - Protein Deficiency, Anemia, Vita A Deficiency </a:t>
            </a:r>
            <a:endParaRPr lang="ar-EG" sz="2000" dirty="0" smtClean="0">
              <a:latin typeface="Times New Roman" pitchFamily="18" charset="0"/>
              <a:cs typeface="Times New Roman" pitchFamily="18" charset="0"/>
            </a:endParaRPr>
          </a:p>
          <a:p>
            <a:pPr algn="l" rtl="0"/>
            <a:r>
              <a:rPr lang="af-ZA" sz="2000" dirty="0" smtClean="0">
                <a:latin typeface="Times New Roman" pitchFamily="18" charset="0"/>
                <a:cs typeface="Times New Roman" pitchFamily="18" charset="0"/>
              </a:rPr>
              <a:t>Natural </a:t>
            </a:r>
            <a:r>
              <a:rPr lang="af-ZA" sz="2000" dirty="0">
                <a:latin typeface="Times New Roman" pitchFamily="18" charset="0"/>
                <a:cs typeface="Times New Roman" pitchFamily="18" charset="0"/>
              </a:rPr>
              <a:t>Calamities Argemon Oil Poisoning Trauma, Accidents</a:t>
            </a:r>
            <a:endParaRPr lang="ar-AE" sz="2000" dirty="0">
              <a:latin typeface="Times New Roman" pitchFamily="18" charset="0"/>
              <a:cs typeface="Times New Roman" pitchFamily="18" charset="0"/>
            </a:endParaRPr>
          </a:p>
        </p:txBody>
      </p:sp>
    </p:spTree>
    <p:extLst>
      <p:ext uri="{BB962C8B-B14F-4D97-AF65-F5344CB8AC3E}">
        <p14:creationId xmlns:p14="http://schemas.microsoft.com/office/powerpoint/2010/main" val="1072276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additive="base">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additive="base">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 calcmode="lin" valueType="num">
                                      <p:cBhvr additive="base">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3">
                                            <p:txEl>
                                              <p:pRg st="9" end="9"/>
                                            </p:txEl>
                                          </p:spTgt>
                                        </p:tgtEl>
                                        <p:attrNameLst>
                                          <p:attrName>style.visibility</p:attrName>
                                        </p:attrNameLst>
                                      </p:cBhvr>
                                      <p:to>
                                        <p:strVal val="visible"/>
                                      </p:to>
                                    </p:set>
                                    <p:anim calcmode="lin" valueType="num">
                                      <p:cBhvr additive="base">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F25A943C-1A5C-B346-BAA6-7D5C30E32B87}"/>
              </a:ext>
            </a:extLst>
          </p:cNvPr>
          <p:cNvSpPr>
            <a:spLocks noGrp="1"/>
          </p:cNvSpPr>
          <p:nvPr>
            <p:ph type="title"/>
          </p:nvPr>
        </p:nvSpPr>
        <p:spPr>
          <a:xfrm>
            <a:off x="685800" y="381001"/>
            <a:ext cx="10131425" cy="1244600"/>
          </a:xfrm>
        </p:spPr>
        <p:txBody>
          <a:bodyPr/>
          <a:lstStyle/>
          <a:p>
            <a:pPr algn="l"/>
            <a:r>
              <a:rPr lang="af-ZA" dirty="0" smtClean="0"/>
              <a:t>Types </a:t>
            </a:r>
            <a:r>
              <a:rPr lang="af-ZA" dirty="0"/>
              <a:t>of Rehabilitation </a:t>
            </a:r>
            <a:endParaRPr lang="ar-AE" dirty="0"/>
          </a:p>
        </p:txBody>
      </p:sp>
      <p:sp>
        <p:nvSpPr>
          <p:cNvPr id="3" name="عنصر نائب للمحتوى 2">
            <a:extLst>
              <a:ext uri="{FF2B5EF4-FFF2-40B4-BE49-F238E27FC236}">
                <a16:creationId xmlns:a16="http://schemas.microsoft.com/office/drawing/2014/main" xmlns="" id="{14FD386B-315D-3D4D-8151-CDFBD81EB932}"/>
              </a:ext>
            </a:extLst>
          </p:cNvPr>
          <p:cNvSpPr>
            <a:spLocks noGrp="1"/>
          </p:cNvSpPr>
          <p:nvPr>
            <p:ph idx="1"/>
          </p:nvPr>
        </p:nvSpPr>
        <p:spPr>
          <a:xfrm>
            <a:off x="685801" y="1600201"/>
            <a:ext cx="10131425" cy="4572000"/>
          </a:xfrm>
        </p:spPr>
        <p:txBody>
          <a:bodyPr>
            <a:noAutofit/>
          </a:bodyPr>
          <a:lstStyle/>
          <a:p>
            <a:pPr marL="0" indent="0" algn="l">
              <a:buNone/>
            </a:pPr>
            <a:r>
              <a:rPr lang="af-ZA" sz="2000" dirty="0" smtClean="0"/>
              <a:t>• </a:t>
            </a:r>
            <a:r>
              <a:rPr lang="af-ZA" sz="2000" dirty="0"/>
              <a:t>There are different types of rehabilitation available for different types of disabilities.  Some of them are listed below </a:t>
            </a:r>
            <a:endParaRPr lang="ar-EG" sz="2000" dirty="0" smtClean="0"/>
          </a:p>
          <a:p>
            <a:pPr marL="0" indent="0" algn="l">
              <a:buNone/>
            </a:pPr>
            <a:r>
              <a:rPr lang="af-ZA" sz="2000" dirty="0" smtClean="0"/>
              <a:t>1</a:t>
            </a:r>
            <a:r>
              <a:rPr lang="af-ZA" sz="2000" dirty="0"/>
              <a:t>.  Neurological rehabilitation </a:t>
            </a:r>
            <a:endParaRPr lang="ar-EG" sz="2000" dirty="0" smtClean="0"/>
          </a:p>
          <a:p>
            <a:pPr marL="0" indent="0" algn="l">
              <a:buNone/>
            </a:pPr>
            <a:r>
              <a:rPr lang="af-ZA" sz="2000" dirty="0" smtClean="0"/>
              <a:t>2</a:t>
            </a:r>
            <a:r>
              <a:rPr lang="af-ZA" sz="2000" dirty="0"/>
              <a:t>.  Cardiac Rehabilitation </a:t>
            </a:r>
            <a:endParaRPr lang="ar-EG" sz="2000" dirty="0" smtClean="0"/>
          </a:p>
          <a:p>
            <a:pPr marL="0" indent="0" algn="l">
              <a:buNone/>
            </a:pPr>
            <a:r>
              <a:rPr lang="af-ZA" sz="2000" dirty="0" smtClean="0"/>
              <a:t>3</a:t>
            </a:r>
            <a:r>
              <a:rPr lang="af-ZA" sz="2000" dirty="0"/>
              <a:t>.  Drug rehabilitation </a:t>
            </a:r>
            <a:endParaRPr lang="ar-EG" sz="2000" dirty="0" smtClean="0"/>
          </a:p>
          <a:p>
            <a:pPr marL="0" indent="0" algn="l">
              <a:buNone/>
            </a:pPr>
            <a:r>
              <a:rPr lang="af-ZA" sz="2000" dirty="0" smtClean="0"/>
              <a:t>4</a:t>
            </a:r>
            <a:r>
              <a:rPr lang="af-ZA" sz="2000" dirty="0"/>
              <a:t>.  Alcohol rehabilitation </a:t>
            </a:r>
            <a:endParaRPr lang="ar-EG" sz="2000" dirty="0" smtClean="0"/>
          </a:p>
          <a:p>
            <a:pPr marL="0" indent="0" algn="l">
              <a:buNone/>
            </a:pPr>
            <a:r>
              <a:rPr lang="af-ZA" sz="2000" dirty="0" smtClean="0"/>
              <a:t>5</a:t>
            </a:r>
            <a:r>
              <a:rPr lang="af-ZA" sz="2000" dirty="0"/>
              <a:t>.  Physical </a:t>
            </a:r>
            <a:r>
              <a:rPr lang="af-ZA" sz="2000" dirty="0" smtClean="0"/>
              <a:t>rehabilitation</a:t>
            </a:r>
            <a:endParaRPr lang="ar-EG" sz="2000" dirty="0" smtClean="0"/>
          </a:p>
          <a:p>
            <a:pPr marL="0" indent="0" algn="l">
              <a:buNone/>
            </a:pPr>
            <a:r>
              <a:rPr lang="af-ZA" sz="2000" dirty="0" smtClean="0"/>
              <a:t> </a:t>
            </a:r>
            <a:r>
              <a:rPr lang="af-ZA" sz="2000" dirty="0"/>
              <a:t>6.  Medical rehabilitation </a:t>
            </a:r>
            <a:endParaRPr lang="ar-EG" sz="2000" dirty="0" smtClean="0"/>
          </a:p>
          <a:p>
            <a:pPr marL="0" indent="0" algn="l">
              <a:buNone/>
            </a:pPr>
            <a:r>
              <a:rPr lang="af-ZA" sz="2000" dirty="0" smtClean="0"/>
              <a:t>7</a:t>
            </a:r>
            <a:r>
              <a:rPr lang="af-ZA" sz="2000" dirty="0"/>
              <a:t>.  Vocational </a:t>
            </a:r>
            <a:r>
              <a:rPr lang="af-ZA" sz="2000" dirty="0" smtClean="0"/>
              <a:t>rehabilitation</a:t>
            </a:r>
            <a:endParaRPr lang="ar-EG" sz="2000" dirty="0" smtClean="0"/>
          </a:p>
          <a:p>
            <a:pPr marL="0" indent="0" algn="l">
              <a:buNone/>
            </a:pPr>
            <a:r>
              <a:rPr lang="af-ZA" sz="2000" dirty="0" smtClean="0"/>
              <a:t> </a:t>
            </a:r>
            <a:r>
              <a:rPr lang="af-ZA" sz="2000" dirty="0"/>
              <a:t>8.  Vestibular </a:t>
            </a:r>
            <a:r>
              <a:rPr lang="af-ZA" sz="2000" dirty="0" smtClean="0"/>
              <a:t>rehabilitation</a:t>
            </a:r>
            <a:endParaRPr lang="ar-EG" sz="2000" dirty="0" smtClean="0"/>
          </a:p>
          <a:p>
            <a:pPr marL="0" indent="0" algn="l">
              <a:buNone/>
            </a:pPr>
            <a:r>
              <a:rPr lang="af-ZA" sz="2000" dirty="0" smtClean="0"/>
              <a:t> </a:t>
            </a:r>
            <a:r>
              <a:rPr lang="af-ZA" sz="2000" dirty="0"/>
              <a:t>9.  Stroke Rehabilitation</a:t>
            </a:r>
            <a:endParaRPr lang="ar-AE" sz="2000" dirty="0"/>
          </a:p>
        </p:txBody>
      </p:sp>
    </p:spTree>
    <p:extLst>
      <p:ext uri="{BB962C8B-B14F-4D97-AF65-F5344CB8AC3E}">
        <p14:creationId xmlns:p14="http://schemas.microsoft.com/office/powerpoint/2010/main" val="2707693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additive="base">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additive="base">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 calcmode="lin" valueType="num">
                                      <p:cBhvr additive="base">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3">
                                            <p:txEl>
                                              <p:pRg st="9" end="9"/>
                                            </p:txEl>
                                          </p:spTgt>
                                        </p:tgtEl>
                                        <p:attrNameLst>
                                          <p:attrName>style.visibility</p:attrName>
                                        </p:attrNameLst>
                                      </p:cBhvr>
                                      <p:to>
                                        <p:strVal val="visible"/>
                                      </p:to>
                                    </p:set>
                                    <p:anim calcmode="lin" valueType="num">
                                      <p:cBhvr additive="base">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TM02455596[[fn=Spring]]</Template>
  <TotalTime>240</TotalTime>
  <Words>1506</Words>
  <Application>Microsoft Office PowerPoint</Application>
  <PresentationFormat>Custom</PresentationFormat>
  <Paragraphs>171</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Spring</vt:lpstr>
      <vt:lpstr>Handicap and Rehabilitation:</vt:lpstr>
      <vt:lpstr>Out lines: </vt:lpstr>
      <vt:lpstr>Introduction</vt:lpstr>
      <vt:lpstr>Definitions:</vt:lpstr>
      <vt:lpstr>PowerPoint Presentation</vt:lpstr>
      <vt:lpstr>Classification Of Disability</vt:lpstr>
      <vt:lpstr>Purposes Of Rehabilitation </vt:lpstr>
      <vt:lpstr>Indications of rehabilitation  </vt:lpstr>
      <vt:lpstr>Types of Rehabilitation </vt:lpstr>
      <vt:lpstr>Types: </vt:lpstr>
      <vt:lpstr>PowerPoint Presentation</vt:lpstr>
      <vt:lpstr>PowerPoint Presentation</vt:lpstr>
      <vt:lpstr>Settings for rehabilitation:- </vt:lpstr>
      <vt:lpstr>PowerPoint Presentation</vt:lpstr>
      <vt:lpstr>PowerPoint Presentation</vt:lpstr>
      <vt:lpstr>Precautions:- </vt:lpstr>
      <vt:lpstr>Process</vt:lpstr>
      <vt:lpstr>PowerPoint Presentation</vt:lpstr>
      <vt:lpstr>PowerPoint Presentation</vt:lpstr>
      <vt:lpstr>Rehabilitation Team </vt:lpstr>
      <vt:lpstr>Rehabilitation team:- </vt:lpstr>
      <vt:lpstr>PowerPoint Presentation</vt:lpstr>
      <vt:lpstr>PowerPoint Presentation</vt:lpstr>
      <vt:lpstr>5-Other members (speech and language specialist-pharmacists-dieticians).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مستخدم غير معروف</dc:creator>
  <cp:lastModifiedBy>shimaa</cp:lastModifiedBy>
  <cp:revision>56</cp:revision>
  <dcterms:created xsi:type="dcterms:W3CDTF">2020-02-19T07:11:30Z</dcterms:created>
  <dcterms:modified xsi:type="dcterms:W3CDTF">2020-03-17T11:06:58Z</dcterms:modified>
</cp:coreProperties>
</file>