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83" r:id="rId4"/>
    <p:sldId id="258" r:id="rId5"/>
    <p:sldId id="284" r:id="rId6"/>
    <p:sldId id="280" r:id="rId7"/>
    <p:sldId id="259" r:id="rId8"/>
    <p:sldId id="285" r:id="rId9"/>
    <p:sldId id="260" r:id="rId10"/>
    <p:sldId id="261" r:id="rId11"/>
    <p:sldId id="262" r:id="rId12"/>
    <p:sldId id="286" r:id="rId13"/>
    <p:sldId id="263" r:id="rId14"/>
    <p:sldId id="287" r:id="rId15"/>
    <p:sldId id="266" r:id="rId16"/>
    <p:sldId id="267" r:id="rId17"/>
    <p:sldId id="288" r:id="rId18"/>
    <p:sldId id="268" r:id="rId19"/>
    <p:sldId id="289" r:id="rId20"/>
    <p:sldId id="269" r:id="rId21"/>
    <p:sldId id="270" r:id="rId22"/>
    <p:sldId id="271" r:id="rId23"/>
    <p:sldId id="276" r:id="rId24"/>
    <p:sldId id="272" r:id="rId25"/>
    <p:sldId id="290" r:id="rId26"/>
    <p:sldId id="273" r:id="rId27"/>
    <p:sldId id="274" r:id="rId28"/>
    <p:sldId id="277" r:id="rId29"/>
    <p:sldId id="275" r:id="rId30"/>
    <p:sldId id="291" r:id="rId31"/>
    <p:sldId id="278" r:id="rId32"/>
    <p:sldId id="292" r:id="rId33"/>
    <p:sldId id="279" r:id="rId34"/>
    <p:sldId id="281" r:id="rId3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170" y="1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3/29/2020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3/29/2020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3/29/2020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4800" y="197241"/>
            <a:ext cx="7772400" cy="1470025"/>
          </a:xfrm>
        </p:spPr>
        <p:txBody>
          <a:bodyPr/>
          <a:lstStyle/>
          <a:p>
            <a:r>
              <a:rPr lang="en-US" b="1" dirty="0"/>
              <a:t>Field Trip</a:t>
            </a:r>
            <a:r>
              <a:rPr lang="en-US" dirty="0"/>
              <a:t/>
            </a:r>
            <a:br>
              <a:rPr lang="en-US" dirty="0"/>
            </a:br>
            <a:endParaRPr lang="ar-EG" dirty="0"/>
          </a:p>
        </p:txBody>
      </p:sp>
      <p:pic>
        <p:nvPicPr>
          <p:cNvPr id="1026" name="Picture 2" descr="ÙØªÙØ¬Ø© Ø¨Ø­Ø« Ø§ÙØµÙØ± Ø¹Ù âªfield trip picturesâ¬â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2630" y="990600"/>
            <a:ext cx="7254052" cy="47923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153716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85800"/>
            <a:ext cx="8229600" cy="731838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/>
              <a:t/>
            </a:r>
            <a:br>
              <a:rPr lang="en-US" b="1" dirty="0"/>
            </a:br>
            <a:r>
              <a:rPr lang="en-US" b="1" dirty="0" smtClean="0"/>
              <a:t>organization </a:t>
            </a:r>
            <a:r>
              <a:rPr lang="en-US" b="1" dirty="0"/>
              <a:t>and procedure of field trip</a:t>
            </a:r>
            <a:br>
              <a:rPr lang="en-US" b="1" dirty="0"/>
            </a:br>
            <a:r>
              <a:rPr lang="en-US" dirty="0"/>
              <a:t> </a:t>
            </a:r>
            <a:br>
              <a:rPr lang="en-US" dirty="0"/>
            </a:br>
            <a:endParaRPr lang="ar-E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A- Pre planning.</a:t>
            </a:r>
          </a:p>
          <a:p>
            <a:r>
              <a:rPr lang="en-US" dirty="0"/>
              <a:t>B- Actual conduct of the trip.</a:t>
            </a:r>
          </a:p>
          <a:p>
            <a:r>
              <a:rPr lang="en-US" dirty="0"/>
              <a:t>C- Evaluation.</a:t>
            </a:r>
          </a:p>
          <a:p>
            <a:endParaRPr lang="ar-EG" dirty="0"/>
          </a:p>
        </p:txBody>
      </p:sp>
    </p:spTree>
    <p:extLst>
      <p:ext uri="{BB962C8B-B14F-4D97-AF65-F5344CB8AC3E}">
        <p14:creationId xmlns:p14="http://schemas.microsoft.com/office/powerpoint/2010/main" val="23926613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A- Pre planning</a:t>
            </a:r>
            <a:r>
              <a:rPr lang="en-US" dirty="0"/>
              <a:t/>
            </a:r>
            <a:br>
              <a:rPr lang="en-US" dirty="0"/>
            </a:br>
            <a:endParaRPr lang="ar-E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83163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US" b="1" dirty="0"/>
              <a:t>By teacher</a:t>
            </a:r>
            <a:r>
              <a:rPr lang="en-US" b="1" dirty="0" smtClean="0"/>
              <a:t>:</a:t>
            </a:r>
            <a:r>
              <a:rPr lang="en-US" dirty="0"/>
              <a:t> 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dirty="0"/>
              <a:t>1- Decide on the trip.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dirty="0"/>
              <a:t>2- Know the resources.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dirty="0"/>
              <a:t>3- Obtain administrative agreement of school /college.</a:t>
            </a:r>
          </a:p>
          <a:p>
            <a:pPr>
              <a:lnSpc>
                <a:spcPct val="150000"/>
              </a:lnSpc>
            </a:pPr>
            <a:endParaRPr lang="en-US" dirty="0" smtClean="0"/>
          </a:p>
          <a:p>
            <a:pPr>
              <a:lnSpc>
                <a:spcPct val="150000"/>
              </a:lnSpc>
            </a:pPr>
            <a:endParaRPr lang="en-US" dirty="0" smtClean="0"/>
          </a:p>
          <a:p>
            <a:pPr>
              <a:lnSpc>
                <a:spcPct val="150000"/>
              </a:lnSpc>
            </a:pPr>
            <a:endParaRPr lang="ar-EG" dirty="0"/>
          </a:p>
        </p:txBody>
      </p:sp>
    </p:spTree>
    <p:extLst>
      <p:ext uri="{BB962C8B-B14F-4D97-AF65-F5344CB8AC3E}">
        <p14:creationId xmlns:p14="http://schemas.microsoft.com/office/powerpoint/2010/main" val="17466405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516563"/>
          </a:xfrm>
        </p:spPr>
        <p:txBody>
          <a:bodyPr/>
          <a:lstStyle/>
          <a:p>
            <a:pPr marL="0" indent="0">
              <a:lnSpc>
                <a:spcPct val="150000"/>
              </a:lnSpc>
              <a:buNone/>
            </a:pPr>
            <a:r>
              <a:rPr lang="en-US" dirty="0"/>
              <a:t>4- Dealing with organization, obtain permission, data, time, visit and know the resources, inform the objective.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dirty="0"/>
              <a:t>5- Arrange transport, time, date.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dirty="0"/>
              <a:t>6- Prepare the students with theoretical base.      </a:t>
            </a:r>
          </a:p>
          <a:p>
            <a:pPr>
              <a:lnSpc>
                <a:spcPct val="150000"/>
              </a:lnSpc>
            </a:pPr>
            <a:endParaRPr lang="ar-EG" dirty="0"/>
          </a:p>
        </p:txBody>
      </p:sp>
    </p:spTree>
    <p:extLst>
      <p:ext uri="{BB962C8B-B14F-4D97-AF65-F5344CB8AC3E}">
        <p14:creationId xmlns:p14="http://schemas.microsoft.com/office/powerpoint/2010/main" val="3709498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Teacher plan with student:  </a:t>
            </a:r>
            <a:r>
              <a:rPr lang="en-US" dirty="0"/>
              <a:t/>
            </a:r>
            <a:br>
              <a:rPr lang="en-US" dirty="0"/>
            </a:br>
            <a:endParaRPr lang="ar-E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US" dirty="0"/>
              <a:t>Formulate objectives.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dirty="0"/>
              <a:t>2- List down specific information to be obtained.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dirty="0"/>
              <a:t>3- Formulate questions to be asked to the guide and prepare  guide sheet.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dirty="0" smtClean="0"/>
              <a:t>.</a:t>
            </a:r>
          </a:p>
          <a:p>
            <a:pPr>
              <a:lnSpc>
                <a:spcPct val="150000"/>
              </a:lnSpc>
            </a:pPr>
            <a:endParaRPr lang="ar-EG" dirty="0"/>
          </a:p>
        </p:txBody>
      </p:sp>
    </p:spTree>
    <p:extLst>
      <p:ext uri="{BB962C8B-B14F-4D97-AF65-F5344CB8AC3E}">
        <p14:creationId xmlns:p14="http://schemas.microsoft.com/office/powerpoint/2010/main" val="4050991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135563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4- If a large group, divide and allot specific jobs.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dirty="0"/>
              <a:t>5- Brief them-</a:t>
            </a:r>
            <a:r>
              <a:rPr lang="en-US" dirty="0" err="1"/>
              <a:t>equipments</a:t>
            </a:r>
            <a:r>
              <a:rPr lang="en-US" dirty="0"/>
              <a:t> or accessories needed, data and time transport, actual location, setup, conduct and behavior during trip, safety precaution to be observed</a:t>
            </a:r>
            <a:endParaRPr lang="ar-EG" dirty="0"/>
          </a:p>
        </p:txBody>
      </p:sp>
    </p:spTree>
    <p:extLst>
      <p:ext uri="{BB962C8B-B14F-4D97-AF65-F5344CB8AC3E}">
        <p14:creationId xmlns:p14="http://schemas.microsoft.com/office/powerpoint/2010/main" val="1318440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How to write filed trip report ?</a:t>
            </a:r>
            <a:endParaRPr lang="ar-E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b="1" dirty="0"/>
              <a:t>the report must include : </a:t>
            </a:r>
            <a:endParaRPr lang="en-US" dirty="0"/>
          </a:p>
          <a:p>
            <a:pPr marL="0" indent="0">
              <a:buNone/>
            </a:pPr>
            <a:r>
              <a:rPr lang="en-US" b="1" dirty="0"/>
              <a:t> </a:t>
            </a:r>
            <a:endParaRPr lang="en-US" dirty="0"/>
          </a:p>
          <a:p>
            <a:pPr marL="0" indent="0">
              <a:buNone/>
            </a:pPr>
            <a:r>
              <a:rPr lang="en-US" b="1" dirty="0"/>
              <a:t> -Name                             Telephone number                    Address</a:t>
            </a:r>
            <a:endParaRPr lang="en-US" dirty="0"/>
          </a:p>
          <a:p>
            <a:pPr marL="0" indent="0">
              <a:buNone/>
            </a:pPr>
            <a:r>
              <a:rPr lang="en-US" b="1" dirty="0" smtClean="0"/>
              <a:t>- </a:t>
            </a:r>
            <a:r>
              <a:rPr lang="en-US" b="1" dirty="0"/>
              <a:t>objectives                      Workers                                   Area served </a:t>
            </a:r>
            <a:endParaRPr lang="en-US" dirty="0"/>
          </a:p>
          <a:p>
            <a:pPr marL="0" indent="0">
              <a:buNone/>
            </a:pPr>
            <a:r>
              <a:rPr lang="en-US" b="1" dirty="0" smtClean="0"/>
              <a:t>- </a:t>
            </a:r>
            <a:r>
              <a:rPr lang="en-US" b="1" dirty="0"/>
              <a:t>Budget (governmental)                                                 conditions</a:t>
            </a:r>
            <a:endParaRPr lang="en-US" dirty="0"/>
          </a:p>
          <a:p>
            <a:pPr marL="0" indent="0">
              <a:buNone/>
            </a:pPr>
            <a:r>
              <a:rPr lang="en-US" b="1" dirty="0"/>
              <a:t> - Population </a:t>
            </a:r>
            <a:r>
              <a:rPr lang="en-US" b="1"/>
              <a:t>served                                        </a:t>
            </a:r>
            <a:r>
              <a:rPr lang="en-US" b="1" smtClean="0"/>
              <a:t>       </a:t>
            </a:r>
            <a:r>
              <a:rPr lang="en-US" b="1" dirty="0"/>
              <a:t>services given</a:t>
            </a:r>
            <a:endParaRPr lang="en-US" dirty="0"/>
          </a:p>
          <a:p>
            <a:pPr marL="0" indent="0">
              <a:buNone/>
            </a:pPr>
            <a:r>
              <a:rPr lang="en-US" b="1" dirty="0"/>
              <a:t> - Future plan                                                         </a:t>
            </a:r>
            <a:r>
              <a:rPr lang="en-US" b="1" dirty="0" smtClean="0"/>
              <a:t> </a:t>
            </a:r>
            <a:r>
              <a:rPr lang="en-US" b="1" dirty="0"/>
              <a:t>ways of referral </a:t>
            </a:r>
            <a:endParaRPr lang="en-US" dirty="0"/>
          </a:p>
          <a:p>
            <a:endParaRPr lang="ar-EG" dirty="0"/>
          </a:p>
        </p:txBody>
      </p:sp>
    </p:spTree>
    <p:extLst>
      <p:ext uri="{BB962C8B-B14F-4D97-AF65-F5344CB8AC3E}">
        <p14:creationId xmlns:p14="http://schemas.microsoft.com/office/powerpoint/2010/main" val="24275512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Advantages of filed trip:</a:t>
            </a:r>
            <a:br>
              <a:rPr lang="en-US" b="1" dirty="0"/>
            </a:br>
            <a:endParaRPr lang="ar-E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US" dirty="0"/>
              <a:t>1- Provides a real life experience.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dirty="0"/>
              <a:t>2- It provides opportunities in learning and acquiring skills e.g. observation, communication, critical thinking and social skills.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dirty="0"/>
              <a:t>3- It provide direct touch with persons and with community situations.</a:t>
            </a:r>
          </a:p>
          <a:p>
            <a:pPr>
              <a:lnSpc>
                <a:spcPct val="150000"/>
              </a:lnSpc>
            </a:pPr>
            <a:endParaRPr lang="ar-EG" dirty="0"/>
          </a:p>
        </p:txBody>
      </p:sp>
    </p:spTree>
    <p:extLst>
      <p:ext uri="{BB962C8B-B14F-4D97-AF65-F5344CB8AC3E}">
        <p14:creationId xmlns:p14="http://schemas.microsoft.com/office/powerpoint/2010/main" val="35852992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592763"/>
          </a:xfrm>
        </p:spPr>
        <p:txBody>
          <a:bodyPr>
            <a:normAutofit/>
          </a:bodyPr>
          <a:lstStyle/>
          <a:p>
            <a:pPr marL="0" indent="0">
              <a:lnSpc>
                <a:spcPct val="160000"/>
              </a:lnSpc>
              <a:buNone/>
            </a:pPr>
            <a:r>
              <a:rPr lang="en-US" dirty="0"/>
              <a:t>4- It provide opportunities in learning attitudes and positive values as cooperation.</a:t>
            </a:r>
          </a:p>
          <a:p>
            <a:pPr marL="0" indent="0">
              <a:lnSpc>
                <a:spcPct val="160000"/>
              </a:lnSpc>
              <a:buNone/>
            </a:pPr>
            <a:r>
              <a:rPr lang="en-US" dirty="0"/>
              <a:t>5- Students develop better understanding of a etiologic factors of disease.</a:t>
            </a:r>
          </a:p>
          <a:p>
            <a:pPr marL="0" indent="0">
              <a:lnSpc>
                <a:spcPct val="160000"/>
              </a:lnSpc>
              <a:buNone/>
            </a:pPr>
            <a:r>
              <a:rPr lang="en-US" dirty="0"/>
              <a:t>6- Provide opportunity to solve problems.</a:t>
            </a:r>
          </a:p>
          <a:p>
            <a:pPr marL="0" indent="0">
              <a:lnSpc>
                <a:spcPct val="160000"/>
              </a:lnSpc>
              <a:buNone/>
            </a:pPr>
            <a:r>
              <a:rPr lang="en-US" dirty="0"/>
              <a:t> </a:t>
            </a:r>
            <a:endParaRPr lang="en-US" b="1" dirty="0"/>
          </a:p>
          <a:p>
            <a:pPr>
              <a:lnSpc>
                <a:spcPct val="160000"/>
              </a:lnSpc>
            </a:pPr>
            <a:endParaRPr lang="ar-EG" dirty="0"/>
          </a:p>
        </p:txBody>
      </p:sp>
    </p:spTree>
    <p:extLst>
      <p:ext uri="{BB962C8B-B14F-4D97-AF65-F5344CB8AC3E}">
        <p14:creationId xmlns:p14="http://schemas.microsoft.com/office/powerpoint/2010/main" val="31080385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Disadvantages of filed trip:</a:t>
            </a:r>
            <a:br>
              <a:rPr lang="en-US" b="1" dirty="0"/>
            </a:br>
            <a:endParaRPr lang="ar-E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dirty="0"/>
              <a:t>1- Filed trip is time consuming.</a:t>
            </a:r>
          </a:p>
          <a:p>
            <a:pPr>
              <a:lnSpc>
                <a:spcPct val="150000"/>
              </a:lnSpc>
            </a:pPr>
            <a:r>
              <a:rPr lang="en-US" dirty="0"/>
              <a:t>2- Carefully planning is required.</a:t>
            </a:r>
          </a:p>
          <a:p>
            <a:pPr>
              <a:lnSpc>
                <a:spcPct val="150000"/>
              </a:lnSpc>
            </a:pPr>
            <a:r>
              <a:rPr lang="en-US" dirty="0"/>
              <a:t>3- Many parties to be involved, cooperation, coordination of various agencies required.</a:t>
            </a:r>
          </a:p>
          <a:p>
            <a:pPr>
              <a:lnSpc>
                <a:spcPct val="150000"/>
              </a:lnSpc>
            </a:pPr>
            <a:r>
              <a:rPr lang="en-US" dirty="0"/>
              <a:t>4- Trans potation may be a problem.</a:t>
            </a:r>
          </a:p>
          <a:p>
            <a:pPr>
              <a:lnSpc>
                <a:spcPct val="150000"/>
              </a:lnSpc>
            </a:pPr>
            <a:endParaRPr lang="ar-EG" dirty="0"/>
          </a:p>
        </p:txBody>
      </p:sp>
    </p:spTree>
    <p:extLst>
      <p:ext uri="{BB962C8B-B14F-4D97-AF65-F5344CB8AC3E}">
        <p14:creationId xmlns:p14="http://schemas.microsoft.com/office/powerpoint/2010/main" val="21645662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135563"/>
          </a:xfrm>
        </p:spPr>
        <p:txBody>
          <a:bodyPr>
            <a:normAutofit lnSpcReduction="10000"/>
          </a:bodyPr>
          <a:lstStyle/>
          <a:p>
            <a:pPr>
              <a:lnSpc>
                <a:spcPct val="150000"/>
              </a:lnSpc>
            </a:pPr>
            <a:r>
              <a:rPr lang="en-US" dirty="0"/>
              <a:t>5- Since the student are going out of school/ collage premises it is risky, safety precaution essential.</a:t>
            </a:r>
          </a:p>
          <a:p>
            <a:pPr>
              <a:lnSpc>
                <a:spcPct val="150000"/>
              </a:lnSpc>
            </a:pPr>
            <a:r>
              <a:rPr lang="en-US" dirty="0"/>
              <a:t>6- If group is too large, effective observation become difficult.</a:t>
            </a:r>
          </a:p>
          <a:p>
            <a:pPr>
              <a:lnSpc>
                <a:spcPct val="150000"/>
              </a:lnSpc>
            </a:pPr>
            <a:r>
              <a:rPr lang="en-US" dirty="0"/>
              <a:t>7- It involves cost e.g. some time involvement is more.</a:t>
            </a:r>
          </a:p>
          <a:p>
            <a:pPr>
              <a:lnSpc>
                <a:spcPct val="150000"/>
              </a:lnSpc>
            </a:pPr>
            <a:endParaRPr lang="ar-EG" dirty="0"/>
          </a:p>
        </p:txBody>
      </p:sp>
    </p:spTree>
    <p:extLst>
      <p:ext uri="{BB962C8B-B14F-4D97-AF65-F5344CB8AC3E}">
        <p14:creationId xmlns:p14="http://schemas.microsoft.com/office/powerpoint/2010/main" val="31576887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Definition</a:t>
            </a:r>
            <a:endParaRPr lang="ar-E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24400"/>
          </a:xfrm>
        </p:spPr>
        <p:txBody>
          <a:bodyPr/>
          <a:lstStyle/>
          <a:p>
            <a:pPr marL="0" indent="0">
              <a:lnSpc>
                <a:spcPct val="150000"/>
              </a:lnSpc>
              <a:buNone/>
            </a:pPr>
            <a:r>
              <a:rPr lang="en-US" dirty="0" smtClean="0"/>
              <a:t>1- Is an </a:t>
            </a:r>
            <a:r>
              <a:rPr lang="en-US" dirty="0"/>
              <a:t>educational procedure by which the student obtain first-hand information by observing place, objective, phenomena or activities and process in Their natural setting to further learning.</a:t>
            </a:r>
          </a:p>
          <a:p>
            <a:pPr>
              <a:lnSpc>
                <a:spcPct val="150000"/>
              </a:lnSpc>
            </a:pPr>
            <a:endParaRPr lang="ar-EG" dirty="0"/>
          </a:p>
        </p:txBody>
      </p:sp>
    </p:spTree>
    <p:extLst>
      <p:ext uri="{BB962C8B-B14F-4D97-AF65-F5344CB8AC3E}">
        <p14:creationId xmlns:p14="http://schemas.microsoft.com/office/powerpoint/2010/main" val="40278261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2" descr="ÙØªÙØ¬Ø© Ø¨Ø­Ø« Ø§ÙØµÙØ± Ø¹Ù âªcase study picturesâ¬â"/>
          <p:cNvSpPr>
            <a:spLocks noChangeAspect="1" noChangeArrowheads="1"/>
          </p:cNvSpPr>
          <p:nvPr/>
        </p:nvSpPr>
        <p:spPr bwMode="auto">
          <a:xfrm>
            <a:off x="8923338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ar-EG"/>
          </a:p>
        </p:txBody>
      </p:sp>
      <p:sp>
        <p:nvSpPr>
          <p:cNvPr id="5" name="AutoShape 4" descr="ÙØªÙØ¬Ø© Ø¨Ø­Ø« Ø§ÙØµÙØ± Ø¹Ù âªcase study picturesâ¬â"/>
          <p:cNvSpPr>
            <a:spLocks noChangeAspect="1" noChangeArrowheads="1"/>
          </p:cNvSpPr>
          <p:nvPr/>
        </p:nvSpPr>
        <p:spPr bwMode="auto">
          <a:xfrm>
            <a:off x="9075738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ar-EG"/>
          </a:p>
        </p:txBody>
      </p:sp>
      <p:sp>
        <p:nvSpPr>
          <p:cNvPr id="6" name="AutoShape 6" descr="ÙØªÙØ¬Ø© Ø¨Ø­Ø« Ø§ÙØµÙØ± Ø¹Ù âªcase study picturesâ¬â"/>
          <p:cNvSpPr>
            <a:spLocks noChangeAspect="1" noChangeArrowheads="1"/>
          </p:cNvSpPr>
          <p:nvPr/>
        </p:nvSpPr>
        <p:spPr bwMode="auto">
          <a:xfrm>
            <a:off x="9228138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ar-EG"/>
          </a:p>
        </p:txBody>
      </p:sp>
      <p:pic>
        <p:nvPicPr>
          <p:cNvPr id="7" name="Picture 2" descr="ÙØªÙØ¬Ø© Ø¨Ø­Ø« Ø§ÙØµÙØ± Ø¹Ù âªfield trip for faculty of nursing picturesâ¬â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312738"/>
            <a:ext cx="8458200" cy="60880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169311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590800"/>
            <a:ext cx="8229600" cy="1143000"/>
          </a:xfrm>
        </p:spPr>
        <p:txBody>
          <a:bodyPr>
            <a:noAutofit/>
          </a:bodyPr>
          <a:lstStyle/>
          <a:p>
            <a:r>
              <a:rPr lang="en-US" sz="6600" b="1" dirty="0"/>
              <a:t>Case Study</a:t>
            </a:r>
            <a:r>
              <a:rPr lang="en-US" sz="6600" dirty="0"/>
              <a:t/>
            </a:r>
            <a:br>
              <a:rPr lang="en-US" sz="6600" dirty="0"/>
            </a:br>
            <a:endParaRPr lang="ar-EG" sz="6600" dirty="0"/>
          </a:p>
        </p:txBody>
      </p:sp>
      <p:sp>
        <p:nvSpPr>
          <p:cNvPr id="4" name="AutoShape 2" descr="ÙØªÙØ¬Ø© Ø¨Ø­Ø« Ø§ÙØµÙØ± Ø¹Ù âªcase study picturesâ¬â"/>
          <p:cNvSpPr>
            <a:spLocks noChangeAspect="1" noChangeArrowheads="1"/>
          </p:cNvSpPr>
          <p:nvPr/>
        </p:nvSpPr>
        <p:spPr bwMode="auto">
          <a:xfrm>
            <a:off x="8923338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ar-EG"/>
          </a:p>
        </p:txBody>
      </p:sp>
      <p:sp>
        <p:nvSpPr>
          <p:cNvPr id="5" name="AutoShape 4" descr="ÙØªÙØ¬Ø© Ø¨Ø­Ø« Ø§ÙØµÙØ± Ø¹Ù âªcase study picturesâ¬â"/>
          <p:cNvSpPr>
            <a:spLocks noChangeAspect="1" noChangeArrowheads="1"/>
          </p:cNvSpPr>
          <p:nvPr/>
        </p:nvSpPr>
        <p:spPr bwMode="auto">
          <a:xfrm>
            <a:off x="9075738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ar-EG"/>
          </a:p>
        </p:txBody>
      </p:sp>
      <p:sp>
        <p:nvSpPr>
          <p:cNvPr id="6" name="AutoShape 6" descr="ÙØªÙØ¬Ø© Ø¨Ø­Ø« Ø§ÙØµÙØ± Ø¹Ù âªcase study picturesâ¬â"/>
          <p:cNvSpPr>
            <a:spLocks noChangeAspect="1" noChangeArrowheads="1"/>
          </p:cNvSpPr>
          <p:nvPr/>
        </p:nvSpPr>
        <p:spPr bwMode="auto">
          <a:xfrm>
            <a:off x="9228138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11377540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u="sng" dirty="0"/>
              <a:t>Definitions of case study:</a:t>
            </a:r>
            <a:endParaRPr lang="ar-E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1- It is a learning activity that uses realistic scenarios focusing on a specific issue , topic or problem.</a:t>
            </a:r>
          </a:p>
          <a:p>
            <a:endParaRPr lang="en-US" dirty="0" smtClean="0"/>
          </a:p>
          <a:p>
            <a:r>
              <a:rPr lang="en-US" dirty="0" smtClean="0"/>
              <a:t>2- </a:t>
            </a:r>
            <a:r>
              <a:rPr lang="en-US" dirty="0"/>
              <a:t>It describes the real life history of an individual or all factors which affect individual.</a:t>
            </a:r>
          </a:p>
          <a:p>
            <a:endParaRPr lang="ar-EG" dirty="0"/>
          </a:p>
        </p:txBody>
      </p:sp>
    </p:spTree>
    <p:extLst>
      <p:ext uri="{BB962C8B-B14F-4D97-AF65-F5344CB8AC3E}">
        <p14:creationId xmlns:p14="http://schemas.microsoft.com/office/powerpoint/2010/main" val="38289115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u="sng" dirty="0"/>
              <a:t>* Case study in nursing</a:t>
            </a:r>
            <a:endParaRPr lang="ar-E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Is a comprehensive study of patient is made for understanding of needed care.</a:t>
            </a:r>
          </a:p>
          <a:p>
            <a:pPr marL="0" indent="0">
              <a:buNone/>
            </a:pPr>
            <a:endParaRPr lang="ar-EG" dirty="0"/>
          </a:p>
        </p:txBody>
      </p:sp>
    </p:spTree>
    <p:extLst>
      <p:ext uri="{BB962C8B-B14F-4D97-AF65-F5344CB8AC3E}">
        <p14:creationId xmlns:p14="http://schemas.microsoft.com/office/powerpoint/2010/main" val="2164200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u="sng" dirty="0" smtClean="0"/>
              <a:t/>
            </a:r>
            <a:br>
              <a:rPr lang="en-US" b="1" u="sng" dirty="0" smtClean="0"/>
            </a:br>
            <a:r>
              <a:rPr lang="en-US" b="1" u="sng" dirty="0" smtClean="0"/>
              <a:t>Uses </a:t>
            </a:r>
            <a:r>
              <a:rPr lang="en-US" b="1" u="sng" dirty="0"/>
              <a:t>of Case Study:</a:t>
            </a:r>
            <a:r>
              <a:rPr lang="en-US" b="1" dirty="0"/>
              <a:t/>
            </a:r>
            <a:br>
              <a:rPr lang="en-US" b="1" dirty="0"/>
            </a:br>
            <a:r>
              <a:rPr lang="en-US" dirty="0"/>
              <a:t> </a:t>
            </a:r>
            <a:br>
              <a:rPr lang="en-US" dirty="0"/>
            </a:br>
            <a:endParaRPr lang="ar-E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dirty="0"/>
              <a:t>1-Allow the application of theoretical concepts to be demonstrated, thus remove the gap between theory and practice.</a:t>
            </a:r>
          </a:p>
          <a:p>
            <a:pPr>
              <a:lnSpc>
                <a:spcPct val="150000"/>
              </a:lnSpc>
            </a:pPr>
            <a:r>
              <a:rPr lang="en-US" dirty="0"/>
              <a:t>2-Encourage active learning.</a:t>
            </a:r>
          </a:p>
          <a:p>
            <a:pPr>
              <a:lnSpc>
                <a:spcPct val="150000"/>
              </a:lnSpc>
            </a:pPr>
            <a:endParaRPr lang="ar-EG" dirty="0"/>
          </a:p>
        </p:txBody>
      </p:sp>
    </p:spTree>
    <p:extLst>
      <p:ext uri="{BB962C8B-B14F-4D97-AF65-F5344CB8AC3E}">
        <p14:creationId xmlns:p14="http://schemas.microsoft.com/office/powerpoint/2010/main" val="38440485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211763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n-US" dirty="0"/>
              <a:t>3-Provide an opportunity for the development of key skills such as communication, group working and problem solving.</a:t>
            </a:r>
          </a:p>
          <a:p>
            <a:pPr>
              <a:lnSpc>
                <a:spcPct val="150000"/>
              </a:lnSpc>
            </a:pPr>
            <a:r>
              <a:rPr lang="en-US" dirty="0"/>
              <a:t>4- Increase the student's enjoyment of the topic and increase their desire to learn.</a:t>
            </a:r>
          </a:p>
          <a:p>
            <a:pPr>
              <a:lnSpc>
                <a:spcPct val="150000"/>
              </a:lnSpc>
            </a:pPr>
            <a:endParaRPr lang="ar-EG" dirty="0"/>
          </a:p>
        </p:txBody>
      </p:sp>
    </p:spTree>
    <p:extLst>
      <p:ext uri="{BB962C8B-B14F-4D97-AF65-F5344CB8AC3E}">
        <p14:creationId xmlns:p14="http://schemas.microsoft.com/office/powerpoint/2010/main" val="22087365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u="sng" dirty="0" smtClean="0"/>
              <a:t> </a:t>
            </a:r>
            <a:br>
              <a:rPr lang="en-US" b="1" u="sng" dirty="0" smtClean="0"/>
            </a:br>
            <a:r>
              <a:rPr lang="en-US" b="1" u="sng" dirty="0" smtClean="0"/>
              <a:t>Factors </a:t>
            </a:r>
            <a:r>
              <a:rPr lang="en-US" b="1" u="sng" dirty="0"/>
              <a:t>affecting of case study</a:t>
            </a:r>
            <a:r>
              <a:rPr lang="en-US" dirty="0"/>
              <a:t/>
            </a:r>
            <a:br>
              <a:rPr lang="en-US" dirty="0"/>
            </a:br>
            <a:r>
              <a:rPr lang="en-US" b="1" dirty="0"/>
              <a:t> </a:t>
            </a:r>
            <a:r>
              <a:rPr lang="en-US" dirty="0"/>
              <a:t/>
            </a:r>
            <a:br>
              <a:rPr lang="en-US" dirty="0"/>
            </a:br>
            <a:endParaRPr lang="ar-E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83163"/>
          </a:xfrm>
        </p:spPr>
        <p:txBody>
          <a:bodyPr/>
          <a:lstStyle/>
          <a:p>
            <a:r>
              <a:rPr lang="en-US" b="1" dirty="0"/>
              <a:t>A-</a:t>
            </a:r>
            <a:r>
              <a:rPr lang="en-US" b="1" u="sng" dirty="0"/>
              <a:t> factors related to teacher</a:t>
            </a:r>
            <a:r>
              <a:rPr lang="en-US" b="1" dirty="0" smtClean="0"/>
              <a:t>:</a:t>
            </a:r>
            <a:endParaRPr lang="en-US" dirty="0"/>
          </a:p>
          <a:p>
            <a:pPr marL="0" indent="0">
              <a:lnSpc>
                <a:spcPct val="150000"/>
              </a:lnSpc>
              <a:buNone/>
            </a:pPr>
            <a:r>
              <a:rPr lang="en-US" dirty="0"/>
              <a:t>1- Lack of motivation to teach.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dirty="0"/>
              <a:t>2- Lack of knowledge about this case.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dirty="0"/>
              <a:t>3- Unsuitable time to teach.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dirty="0"/>
              <a:t>4- put teaching to a low priority status.</a:t>
            </a:r>
          </a:p>
          <a:p>
            <a:pPr>
              <a:lnSpc>
                <a:spcPct val="150000"/>
              </a:lnSpc>
            </a:pPr>
            <a:endParaRPr lang="ar-EG" dirty="0"/>
          </a:p>
        </p:txBody>
      </p:sp>
    </p:spTree>
    <p:extLst>
      <p:ext uri="{BB962C8B-B14F-4D97-AF65-F5344CB8AC3E}">
        <p14:creationId xmlns:p14="http://schemas.microsoft.com/office/powerpoint/2010/main" val="1084402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668963"/>
          </a:xfrm>
        </p:spPr>
        <p:txBody>
          <a:bodyPr>
            <a:normAutofit fontScale="92500" lnSpcReduction="20000"/>
          </a:bodyPr>
          <a:lstStyle/>
          <a:p>
            <a:r>
              <a:rPr lang="en-US" b="1" dirty="0"/>
              <a:t>B-</a:t>
            </a:r>
            <a:r>
              <a:rPr lang="en-US" b="1" u="sng" dirty="0"/>
              <a:t>Factors related to learners</a:t>
            </a:r>
            <a:r>
              <a:rPr lang="en-US" b="1" u="sng" dirty="0" smtClean="0"/>
              <a:t>:</a:t>
            </a:r>
            <a:endParaRPr lang="en-US" dirty="0"/>
          </a:p>
          <a:p>
            <a:pPr marL="0" indent="0">
              <a:lnSpc>
                <a:spcPct val="170000"/>
              </a:lnSpc>
              <a:buNone/>
            </a:pPr>
            <a:r>
              <a:rPr lang="en-US" dirty="0"/>
              <a:t>1- Lack of learner motivation.</a:t>
            </a:r>
          </a:p>
          <a:p>
            <a:pPr marL="0" indent="0">
              <a:lnSpc>
                <a:spcPct val="170000"/>
              </a:lnSpc>
              <a:buNone/>
            </a:pPr>
            <a:r>
              <a:rPr lang="en-US" dirty="0"/>
              <a:t>2- Lack of support and positive reinforcement.</a:t>
            </a:r>
          </a:p>
          <a:p>
            <a:pPr marL="0" indent="0">
              <a:lnSpc>
                <a:spcPct val="170000"/>
              </a:lnSpc>
              <a:buNone/>
            </a:pPr>
            <a:r>
              <a:rPr lang="en-US" dirty="0"/>
              <a:t>3- Lack of time to learn interfering with the ability and willingness to learn.</a:t>
            </a:r>
          </a:p>
          <a:p>
            <a:pPr marL="0" indent="0">
              <a:lnSpc>
                <a:spcPct val="170000"/>
              </a:lnSpc>
              <a:buNone/>
            </a:pPr>
            <a:r>
              <a:rPr lang="en-US" dirty="0"/>
              <a:t>4- Denial of learning need and lack of willingness to authority.</a:t>
            </a:r>
          </a:p>
          <a:p>
            <a:pPr marL="0" indent="0">
              <a:buNone/>
            </a:pPr>
            <a:r>
              <a:rPr lang="en-US" b="1" dirty="0"/>
              <a:t> </a:t>
            </a:r>
            <a:endParaRPr lang="en-US" dirty="0"/>
          </a:p>
          <a:p>
            <a:endParaRPr lang="en-US" dirty="0" smtClean="0"/>
          </a:p>
          <a:p>
            <a:endParaRPr lang="ar-EG" dirty="0"/>
          </a:p>
        </p:txBody>
      </p:sp>
    </p:spTree>
    <p:extLst>
      <p:ext uri="{BB962C8B-B14F-4D97-AF65-F5344CB8AC3E}">
        <p14:creationId xmlns:p14="http://schemas.microsoft.com/office/powerpoint/2010/main" val="39863418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440363"/>
          </a:xfrm>
        </p:spPr>
        <p:txBody>
          <a:bodyPr/>
          <a:lstStyle/>
          <a:p>
            <a:pPr marL="0" indent="0">
              <a:buNone/>
            </a:pPr>
            <a:r>
              <a:rPr lang="en-US" b="1" dirty="0"/>
              <a:t>C-</a:t>
            </a:r>
            <a:r>
              <a:rPr lang="en-US" b="1" u="sng" dirty="0"/>
              <a:t>Factors related to environment:</a:t>
            </a:r>
            <a:endParaRPr lang="en-US" dirty="0"/>
          </a:p>
          <a:p>
            <a:pPr marL="0" indent="0">
              <a:lnSpc>
                <a:spcPct val="150000"/>
              </a:lnSpc>
              <a:buNone/>
            </a:pPr>
            <a:r>
              <a:rPr lang="en-US" b="1" dirty="0"/>
              <a:t> </a:t>
            </a:r>
            <a:r>
              <a:rPr lang="en-US" dirty="0" smtClean="0"/>
              <a:t>1- </a:t>
            </a:r>
            <a:r>
              <a:rPr lang="en-US" dirty="0"/>
              <a:t>Too hot or too cold environment.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dirty="0"/>
              <a:t>2- Unavailable resources.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dirty="0"/>
              <a:t>3- Unsuitable size of class room.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dirty="0"/>
              <a:t>4- Lack of control and lack of privacy</a:t>
            </a:r>
            <a:endParaRPr lang="ar-EG" dirty="0"/>
          </a:p>
        </p:txBody>
      </p:sp>
    </p:spTree>
    <p:extLst>
      <p:ext uri="{BB962C8B-B14F-4D97-AF65-F5344CB8AC3E}">
        <p14:creationId xmlns:p14="http://schemas.microsoft.com/office/powerpoint/2010/main" val="34350746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u="sng" dirty="0"/>
              <a:t> Steps of Case Study:</a:t>
            </a:r>
            <a:endParaRPr lang="ar-E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800" b="1" dirty="0"/>
              <a:t>1-Analysis of the problem:</a:t>
            </a:r>
            <a:endParaRPr lang="en-US" sz="2800" dirty="0"/>
          </a:p>
          <a:p>
            <a:pPr marL="0" indent="0">
              <a:buNone/>
            </a:pPr>
            <a:r>
              <a:rPr lang="en-US" sz="2800" dirty="0" smtClean="0"/>
              <a:t>The </a:t>
            </a:r>
            <a:r>
              <a:rPr lang="en-US" sz="2800" dirty="0"/>
              <a:t>students are asked to analyze the situation and determine source of problem.</a:t>
            </a:r>
          </a:p>
          <a:p>
            <a:pPr marL="0" indent="0">
              <a:buNone/>
            </a:pPr>
            <a:r>
              <a:rPr lang="en-US" sz="2800" b="1" dirty="0"/>
              <a:t> </a:t>
            </a:r>
            <a:endParaRPr lang="en-US" sz="2800" dirty="0"/>
          </a:p>
          <a:p>
            <a:pPr marL="0" indent="0">
              <a:buNone/>
            </a:pPr>
            <a:r>
              <a:rPr lang="en-US" sz="2800" b="1" dirty="0"/>
              <a:t>2-Problem solution</a:t>
            </a:r>
            <a:r>
              <a:rPr lang="en-US" sz="2800" b="1" dirty="0" smtClean="0"/>
              <a:t>:</a:t>
            </a:r>
            <a:endParaRPr lang="en-US" sz="2800" dirty="0"/>
          </a:p>
          <a:p>
            <a:pPr marL="0" indent="0">
              <a:buNone/>
            </a:pPr>
            <a:r>
              <a:rPr lang="en-US" sz="2800" dirty="0"/>
              <a:t>The students are asked to offer possible solution.</a:t>
            </a:r>
          </a:p>
          <a:p>
            <a:pPr marL="0" indent="0">
              <a:buNone/>
            </a:pPr>
            <a:r>
              <a:rPr lang="en-US" sz="2800" dirty="0"/>
              <a:t>For example" How would you manage this case?"</a:t>
            </a:r>
          </a:p>
          <a:p>
            <a:pPr marL="0" indent="0">
              <a:buNone/>
            </a:pPr>
            <a:r>
              <a:rPr lang="en-US" sz="2800" b="1" dirty="0"/>
              <a:t> 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081266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lnSpc>
                <a:spcPct val="150000"/>
              </a:lnSpc>
              <a:buNone/>
            </a:pPr>
            <a:r>
              <a:rPr lang="en-US" dirty="0" smtClean="0"/>
              <a:t>2- It </a:t>
            </a:r>
            <a:r>
              <a:rPr lang="en-US" dirty="0"/>
              <a:t>is learning situation outside the regular classroom in which students travel to another location outside the facility.  </a:t>
            </a:r>
          </a:p>
          <a:p>
            <a:endParaRPr lang="ar-EG" dirty="0"/>
          </a:p>
        </p:txBody>
      </p:sp>
    </p:spTree>
    <p:extLst>
      <p:ext uri="{BB962C8B-B14F-4D97-AF65-F5344CB8AC3E}">
        <p14:creationId xmlns:p14="http://schemas.microsoft.com/office/powerpoint/2010/main" val="40366342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/>
              <a:t>3-Discussion of the responses: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The student discuss of the responses giving by different group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b="1" dirty="0"/>
              <a:t>4-Summary of key point</a:t>
            </a:r>
            <a:r>
              <a:rPr lang="en-US" b="1" dirty="0" smtClean="0"/>
              <a:t>: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Each group summarizes the key point of case study</a:t>
            </a:r>
            <a:endParaRPr lang="ar-EG" dirty="0"/>
          </a:p>
          <a:p>
            <a:endParaRPr lang="ar-EG" dirty="0"/>
          </a:p>
        </p:txBody>
      </p:sp>
    </p:spTree>
    <p:extLst>
      <p:ext uri="{BB962C8B-B14F-4D97-AF65-F5344CB8AC3E}">
        <p14:creationId xmlns:p14="http://schemas.microsoft.com/office/powerpoint/2010/main" val="2264428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u="sng" dirty="0"/>
              <a:t>* Advantages of case study:</a:t>
            </a:r>
            <a:r>
              <a:rPr lang="en-US" b="1" dirty="0"/>
              <a:t/>
            </a:r>
            <a:br>
              <a:rPr lang="en-US" b="1" dirty="0"/>
            </a:br>
            <a:endParaRPr lang="ar-E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906963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US" dirty="0" smtClean="0"/>
              <a:t>1-It </a:t>
            </a:r>
            <a:r>
              <a:rPr lang="en-US" dirty="0"/>
              <a:t>focus on  practical thinking.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dirty="0"/>
              <a:t>2-It provides real situation.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dirty="0"/>
              <a:t>3-It is participating in nature.</a:t>
            </a:r>
          </a:p>
          <a:p>
            <a:pPr marL="0" indent="0">
              <a:lnSpc>
                <a:spcPct val="150000"/>
              </a:lnSpc>
              <a:buNone/>
            </a:pPr>
            <a:endParaRPr lang="ar-EG" dirty="0"/>
          </a:p>
        </p:txBody>
      </p:sp>
    </p:spTree>
    <p:extLst>
      <p:ext uri="{BB962C8B-B14F-4D97-AF65-F5344CB8AC3E}">
        <p14:creationId xmlns:p14="http://schemas.microsoft.com/office/powerpoint/2010/main" val="17952300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990600"/>
            <a:ext cx="8229600" cy="4525963"/>
          </a:xfrm>
        </p:spPr>
        <p:txBody>
          <a:bodyPr/>
          <a:lstStyle/>
          <a:p>
            <a:pPr marL="0" indent="0">
              <a:lnSpc>
                <a:spcPct val="150000"/>
              </a:lnSpc>
              <a:buNone/>
            </a:pPr>
            <a:r>
              <a:rPr lang="en-US" dirty="0"/>
              <a:t>4-Develops analytic and problem solving skills.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dirty="0"/>
              <a:t>5-Allows for exploration of solutions for complex issues.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dirty="0"/>
              <a:t>6-Allows student to apply new knowledge and skills</a:t>
            </a:r>
          </a:p>
          <a:p>
            <a:pPr>
              <a:lnSpc>
                <a:spcPct val="150000"/>
              </a:lnSpc>
            </a:pPr>
            <a:endParaRPr lang="ar-EG" dirty="0"/>
          </a:p>
        </p:txBody>
      </p:sp>
    </p:spTree>
    <p:extLst>
      <p:ext uri="{BB962C8B-B14F-4D97-AF65-F5344CB8AC3E}">
        <p14:creationId xmlns:p14="http://schemas.microsoft.com/office/powerpoint/2010/main" val="12084473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u="sng" dirty="0"/>
              <a:t>Disadvantages of case study:</a:t>
            </a:r>
            <a:endParaRPr lang="ar-E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1- Students may not see relevance to own situation.</a:t>
            </a:r>
          </a:p>
          <a:p>
            <a:r>
              <a:rPr lang="en-US" dirty="0"/>
              <a:t>2-Insufficient information can lead to inappropriate results.</a:t>
            </a:r>
          </a:p>
          <a:p>
            <a:r>
              <a:rPr lang="en-US" dirty="0"/>
              <a:t>3- Not appropriate for elementary level.</a:t>
            </a:r>
          </a:p>
          <a:p>
            <a:r>
              <a:rPr lang="en-US" dirty="0"/>
              <a:t>4-Complexity of these cases also means that take long time to prepare and for learner to fully comprehend.</a:t>
            </a:r>
          </a:p>
          <a:p>
            <a:endParaRPr lang="ar-EG" dirty="0"/>
          </a:p>
        </p:txBody>
      </p:sp>
    </p:spTree>
    <p:extLst>
      <p:ext uri="{BB962C8B-B14F-4D97-AF65-F5344CB8AC3E}">
        <p14:creationId xmlns:p14="http://schemas.microsoft.com/office/powerpoint/2010/main" val="32868536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sweet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051974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Purpose of field trip</a:t>
            </a:r>
            <a:endParaRPr lang="ar-E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dirty="0" smtClean="0"/>
              <a:t>1-To </a:t>
            </a:r>
            <a:r>
              <a:rPr lang="en-US" dirty="0"/>
              <a:t>provide real life situation for first-hand information.</a:t>
            </a:r>
          </a:p>
          <a:p>
            <a:pPr>
              <a:lnSpc>
                <a:spcPct val="150000"/>
              </a:lnSpc>
            </a:pPr>
            <a:r>
              <a:rPr lang="en-US" dirty="0"/>
              <a:t>2- To supplement classroom instruction. </a:t>
            </a:r>
          </a:p>
          <a:p>
            <a:pPr>
              <a:lnSpc>
                <a:spcPct val="150000"/>
              </a:lnSpc>
            </a:pPr>
            <a:r>
              <a:rPr lang="en-US" dirty="0"/>
              <a:t>3- To serve as a preview of a lesson and for gathering instructional materials.</a:t>
            </a:r>
          </a:p>
          <a:p>
            <a:pPr>
              <a:lnSpc>
                <a:spcPct val="150000"/>
              </a:lnSpc>
            </a:pPr>
            <a:endParaRPr lang="ar-EG" dirty="0"/>
          </a:p>
        </p:txBody>
      </p:sp>
    </p:spTree>
    <p:extLst>
      <p:ext uri="{BB962C8B-B14F-4D97-AF65-F5344CB8AC3E}">
        <p14:creationId xmlns:p14="http://schemas.microsoft.com/office/powerpoint/2010/main" val="40581887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5364163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170000"/>
              </a:lnSpc>
            </a:pPr>
            <a:r>
              <a:rPr lang="en-US" dirty="0"/>
              <a:t>4- To verify previous information, class discussion and conclusion of individual experiments.</a:t>
            </a:r>
          </a:p>
          <a:p>
            <a:pPr>
              <a:lnSpc>
                <a:spcPct val="170000"/>
              </a:lnSpc>
            </a:pPr>
            <a:r>
              <a:rPr lang="en-US" dirty="0"/>
              <a:t>5- To serve as a means of arouse specific interest in materials objectives, places, or process.</a:t>
            </a:r>
          </a:p>
          <a:p>
            <a:pPr>
              <a:lnSpc>
                <a:spcPct val="170000"/>
              </a:lnSpc>
            </a:pPr>
            <a:r>
              <a:rPr lang="en-US" dirty="0"/>
              <a:t>6- To create teaching situation for cultivating observation, values and skills.</a:t>
            </a:r>
          </a:p>
          <a:p>
            <a:pPr marL="0" indent="0">
              <a:lnSpc>
                <a:spcPct val="170000"/>
              </a:lnSpc>
              <a:buNone/>
            </a:pPr>
            <a:r>
              <a:rPr lang="en-US" dirty="0"/>
              <a:t> </a:t>
            </a:r>
          </a:p>
          <a:p>
            <a:pPr>
              <a:lnSpc>
                <a:spcPct val="170000"/>
              </a:lnSpc>
            </a:pPr>
            <a:endParaRPr lang="ar-EG" dirty="0"/>
          </a:p>
        </p:txBody>
      </p:sp>
    </p:spTree>
    <p:extLst>
      <p:ext uri="{BB962C8B-B14F-4D97-AF65-F5344CB8AC3E}">
        <p14:creationId xmlns:p14="http://schemas.microsoft.com/office/powerpoint/2010/main" val="23006372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ÙØªÙØ¬Ø© Ø¨Ø­Ø« Ø§ÙØµÙØ± Ø¹Ù âªfield trip in nursing picturesâ¬â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533400"/>
            <a:ext cx="8229599" cy="571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585252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>Principles </a:t>
            </a:r>
            <a:r>
              <a:rPr lang="en-US" b="1" dirty="0"/>
              <a:t>are needed for successful field trip: </a:t>
            </a:r>
            <a:r>
              <a:rPr lang="en-US" b="1" i="1" dirty="0"/>
              <a:t/>
            </a:r>
            <a:br>
              <a:rPr lang="en-US" b="1" i="1" dirty="0"/>
            </a:br>
            <a:endParaRPr lang="ar-E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1- Knowledge:</a:t>
            </a:r>
            <a:r>
              <a:rPr lang="en-US" dirty="0"/>
              <a:t>  teacher has to survey the area </a:t>
            </a:r>
            <a:r>
              <a:rPr lang="en-US" dirty="0" smtClean="0"/>
              <a:t>to know whether the </a:t>
            </a:r>
          </a:p>
          <a:p>
            <a:pPr marL="0" indent="0">
              <a:buNone/>
            </a:pPr>
            <a:r>
              <a:rPr lang="en-US" b="1" dirty="0" smtClean="0"/>
              <a:t>2- Field trip</a:t>
            </a:r>
            <a:r>
              <a:rPr lang="en-US" dirty="0" smtClean="0"/>
              <a:t> planned will contribute to the attainment of desired objectives.</a:t>
            </a:r>
          </a:p>
          <a:p>
            <a:pPr marL="0" indent="0">
              <a:buNone/>
            </a:pPr>
            <a:r>
              <a:rPr lang="en-US" b="1" dirty="0" smtClean="0"/>
              <a:t>3- </a:t>
            </a:r>
            <a:r>
              <a:rPr lang="en-US" b="1" dirty="0"/>
              <a:t>Rapport:</a:t>
            </a:r>
            <a:r>
              <a:rPr lang="en-US" dirty="0"/>
              <a:t> the teacher should establish and maintain cordial relations with those in charge of the situations to be visited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54297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5364163"/>
          </a:xfrm>
        </p:spPr>
        <p:txBody>
          <a:bodyPr>
            <a:normAutofit fontScale="92500"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US" b="1" dirty="0"/>
              <a:t>4- Objectives: </a:t>
            </a:r>
            <a:r>
              <a:rPr lang="en-US" dirty="0"/>
              <a:t>objectives should be stated carefully and </a:t>
            </a:r>
            <a:r>
              <a:rPr lang="en-US" dirty="0" smtClean="0"/>
              <a:t>completely.</a:t>
            </a:r>
            <a:endParaRPr lang="en-US" b="1" dirty="0"/>
          </a:p>
          <a:p>
            <a:pPr marL="0" indent="0">
              <a:lnSpc>
                <a:spcPct val="150000"/>
              </a:lnSpc>
              <a:buNone/>
            </a:pPr>
            <a:r>
              <a:rPr lang="en-US" b="1" dirty="0" smtClean="0"/>
              <a:t>5-Time </a:t>
            </a:r>
            <a:r>
              <a:rPr lang="en-US" b="1" dirty="0"/>
              <a:t>and transportation:</a:t>
            </a:r>
            <a:r>
              <a:rPr lang="en-US" dirty="0"/>
              <a:t> Necessary </a:t>
            </a:r>
            <a:r>
              <a:rPr lang="en-US" dirty="0" smtClean="0"/>
              <a:t>arrangements  </a:t>
            </a:r>
            <a:r>
              <a:rPr lang="en-US" dirty="0"/>
              <a:t>with the administrative personnel of the place to be visited regarding the </a:t>
            </a:r>
            <a:r>
              <a:rPr lang="en-US" dirty="0" smtClean="0"/>
              <a:t>time</a:t>
            </a:r>
            <a:endParaRPr lang="en-US" dirty="0"/>
          </a:p>
          <a:p>
            <a:pPr marL="0" indent="0">
              <a:lnSpc>
                <a:spcPct val="150000"/>
              </a:lnSpc>
              <a:buNone/>
            </a:pPr>
            <a:r>
              <a:rPr lang="en-US" b="1" dirty="0"/>
              <a:t>6-Preparation of the </a:t>
            </a:r>
            <a:r>
              <a:rPr lang="en-US" b="1" dirty="0" smtClean="0"/>
              <a:t>students</a:t>
            </a:r>
            <a:endParaRPr lang="en-US" dirty="0"/>
          </a:p>
          <a:p>
            <a:pPr marL="0" indent="0">
              <a:lnSpc>
                <a:spcPct val="150000"/>
              </a:lnSpc>
              <a:buNone/>
            </a:pPr>
            <a:r>
              <a:rPr lang="en-US" b="1" dirty="0" smtClean="0"/>
              <a:t>7-Supervision</a:t>
            </a:r>
            <a:endParaRPr lang="en-US" dirty="0"/>
          </a:p>
          <a:p>
            <a:pPr>
              <a:lnSpc>
                <a:spcPct val="150000"/>
              </a:lnSpc>
            </a:pPr>
            <a:endParaRPr lang="ar-EG" dirty="0"/>
          </a:p>
          <a:p>
            <a:pPr>
              <a:lnSpc>
                <a:spcPct val="150000"/>
              </a:lnSpc>
            </a:pPr>
            <a:endParaRPr lang="ar-EG" dirty="0"/>
          </a:p>
        </p:txBody>
      </p:sp>
    </p:spTree>
    <p:extLst>
      <p:ext uri="{BB962C8B-B14F-4D97-AF65-F5344CB8AC3E}">
        <p14:creationId xmlns:p14="http://schemas.microsoft.com/office/powerpoint/2010/main" val="33503358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Types of field </a:t>
            </a:r>
            <a:r>
              <a:rPr lang="en-US" b="1" dirty="0" smtClean="0"/>
              <a:t>trip</a:t>
            </a:r>
            <a:r>
              <a:rPr lang="en-US" dirty="0"/>
              <a:t/>
            </a:r>
            <a:br>
              <a:rPr lang="en-US" dirty="0"/>
            </a:br>
            <a:endParaRPr lang="ar-E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990600"/>
            <a:ext cx="8229600" cy="4525963"/>
          </a:xfrm>
        </p:spPr>
        <p:txBody>
          <a:bodyPr>
            <a:noAutofit/>
          </a:bodyPr>
          <a:lstStyle/>
          <a:p>
            <a:r>
              <a:rPr lang="en-US" sz="2800" b="1" u="sng" dirty="0"/>
              <a:t>1- Instructional trip. </a:t>
            </a:r>
            <a:endParaRPr lang="en-US" sz="2800" dirty="0"/>
          </a:p>
          <a:p>
            <a:pPr marL="0" indent="0">
              <a:buNone/>
            </a:pPr>
            <a:r>
              <a:rPr lang="en-US" sz="2800" dirty="0" smtClean="0"/>
              <a:t>Is </a:t>
            </a:r>
            <a:r>
              <a:rPr lang="en-US" sz="2800" dirty="0"/>
              <a:t>a visit by a class or classes to a location outside the regular classroom.</a:t>
            </a:r>
          </a:p>
          <a:p>
            <a:pPr marL="0" indent="0">
              <a:buNone/>
            </a:pPr>
            <a:r>
              <a:rPr lang="en-US" sz="2800" b="1" i="1" dirty="0"/>
              <a:t> </a:t>
            </a:r>
            <a:endParaRPr lang="en-US" sz="2800" dirty="0"/>
          </a:p>
          <a:p>
            <a:pPr marL="0" indent="0">
              <a:buNone/>
            </a:pPr>
            <a:r>
              <a:rPr lang="en-US" sz="2800" b="1" u="sng" dirty="0"/>
              <a:t>2-A school contest festival or evaluation </a:t>
            </a:r>
            <a:r>
              <a:rPr lang="en-US" sz="2800" b="1" u="sng" dirty="0" smtClean="0"/>
              <a:t>.</a:t>
            </a:r>
            <a:endParaRPr lang="en-US" sz="2800" dirty="0"/>
          </a:p>
          <a:p>
            <a:pPr marL="0" indent="0">
              <a:buNone/>
            </a:pPr>
            <a:r>
              <a:rPr lang="en-US" sz="2800" dirty="0"/>
              <a:t>It provides an opportunity for students to demonstrate knowledge and skills</a:t>
            </a:r>
            <a:r>
              <a:rPr lang="en-US" sz="2800" dirty="0" smtClean="0"/>
              <a:t>.</a:t>
            </a:r>
            <a:endParaRPr lang="en-US" sz="2800" dirty="0"/>
          </a:p>
          <a:p>
            <a:pPr marL="0" indent="0">
              <a:buNone/>
            </a:pPr>
            <a:r>
              <a:rPr lang="en-US" sz="2800" b="1" u="sng" dirty="0" smtClean="0"/>
              <a:t>3- Motivational </a:t>
            </a:r>
            <a:r>
              <a:rPr lang="en-US" sz="2800" b="1" u="sng" dirty="0"/>
              <a:t>filed trip</a:t>
            </a:r>
            <a:r>
              <a:rPr lang="en-US" sz="2800" b="1" u="sng" dirty="0" smtClean="0"/>
              <a:t>.</a:t>
            </a:r>
            <a:endParaRPr lang="en-US" sz="2800" dirty="0"/>
          </a:p>
          <a:p>
            <a:pPr marL="0" indent="0">
              <a:buNone/>
            </a:pPr>
            <a:r>
              <a:rPr lang="en-US" sz="2800" dirty="0"/>
              <a:t>It is not a part of the </a:t>
            </a:r>
            <a:r>
              <a:rPr lang="en-US" sz="2800" dirty="0" smtClean="0"/>
              <a:t>school </a:t>
            </a:r>
            <a:r>
              <a:rPr lang="en-US" sz="2800" dirty="0"/>
              <a:t>it provides incentive for the school, group or the class</a:t>
            </a:r>
            <a:endParaRPr lang="ar-EG" sz="2800" dirty="0"/>
          </a:p>
        </p:txBody>
      </p:sp>
    </p:spTree>
    <p:extLst>
      <p:ext uri="{BB962C8B-B14F-4D97-AF65-F5344CB8AC3E}">
        <p14:creationId xmlns:p14="http://schemas.microsoft.com/office/powerpoint/2010/main" val="14977411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115</TotalTime>
  <Words>904</Words>
  <Application>Microsoft Office PowerPoint</Application>
  <PresentationFormat>On-screen Show (4:3)</PresentationFormat>
  <Paragraphs>126</Paragraphs>
  <Slides>34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34</vt:i4>
      </vt:variant>
    </vt:vector>
  </HeadingPairs>
  <TitlesOfParts>
    <vt:vector size="35" baseType="lpstr">
      <vt:lpstr>Office Theme</vt:lpstr>
      <vt:lpstr>Field Trip </vt:lpstr>
      <vt:lpstr>Definition</vt:lpstr>
      <vt:lpstr>PowerPoint Presentation</vt:lpstr>
      <vt:lpstr>Purpose of field trip</vt:lpstr>
      <vt:lpstr>PowerPoint Presentation</vt:lpstr>
      <vt:lpstr>PowerPoint Presentation</vt:lpstr>
      <vt:lpstr> Principles are needed for successful field trip:  </vt:lpstr>
      <vt:lpstr>PowerPoint Presentation</vt:lpstr>
      <vt:lpstr>Types of field trip </vt:lpstr>
      <vt:lpstr>  organization and procedure of field trip   </vt:lpstr>
      <vt:lpstr>A- Pre planning </vt:lpstr>
      <vt:lpstr>PowerPoint Presentation</vt:lpstr>
      <vt:lpstr>Teacher plan with student:   </vt:lpstr>
      <vt:lpstr>PowerPoint Presentation</vt:lpstr>
      <vt:lpstr>How to write filed trip report ?</vt:lpstr>
      <vt:lpstr>Advantages of filed trip: </vt:lpstr>
      <vt:lpstr>PowerPoint Presentation</vt:lpstr>
      <vt:lpstr>Disadvantages of filed trip: </vt:lpstr>
      <vt:lpstr>PowerPoint Presentation</vt:lpstr>
      <vt:lpstr>PowerPoint Presentation</vt:lpstr>
      <vt:lpstr>Case Study </vt:lpstr>
      <vt:lpstr>Definitions of case study:</vt:lpstr>
      <vt:lpstr>* Case study in nursing</vt:lpstr>
      <vt:lpstr> Uses of Case Study:   </vt:lpstr>
      <vt:lpstr>PowerPoint Presentation</vt:lpstr>
      <vt:lpstr>  Factors affecting of case study   </vt:lpstr>
      <vt:lpstr>PowerPoint Presentation</vt:lpstr>
      <vt:lpstr>PowerPoint Presentation</vt:lpstr>
      <vt:lpstr> Steps of Case Study:</vt:lpstr>
      <vt:lpstr>PowerPoint Presentation</vt:lpstr>
      <vt:lpstr>* Advantages of case study: </vt:lpstr>
      <vt:lpstr>PowerPoint Presentation</vt:lpstr>
      <vt:lpstr>Disadvantages of case study: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الله</dc:creator>
  <cp:lastModifiedBy>ismail - [2010]</cp:lastModifiedBy>
  <cp:revision>99</cp:revision>
  <dcterms:created xsi:type="dcterms:W3CDTF">2006-08-16T00:00:00Z</dcterms:created>
  <dcterms:modified xsi:type="dcterms:W3CDTF">2020-03-29T12:43:55Z</dcterms:modified>
</cp:coreProperties>
</file>