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60" r:id="rId1"/>
  </p:sldMasterIdLst>
  <p:sldIdLst>
    <p:sldId id="256" r:id="rId2"/>
    <p:sldId id="271" r:id="rId3"/>
    <p:sldId id="257" r:id="rId4"/>
    <p:sldId id="258" r:id="rId5"/>
    <p:sldId id="273" r:id="rId6"/>
    <p:sldId id="259" r:id="rId7"/>
    <p:sldId id="260" r:id="rId8"/>
    <p:sldId id="265" r:id="rId9"/>
    <p:sldId id="272" r:id="rId10"/>
    <p:sldId id="261" r:id="rId11"/>
    <p:sldId id="262" r:id="rId12"/>
    <p:sldId id="263" r:id="rId13"/>
    <p:sldId id="264" r:id="rId14"/>
    <p:sldId id="266" r:id="rId15"/>
    <p:sldId id="267" r:id="rId16"/>
    <p:sldId id="268" r:id="rId17"/>
    <p:sldId id="269" r:id="rId18"/>
    <p:sldId id="270" r:id="rId19"/>
    <p:sldId id="274" r:id="rId20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>
        <p:scale>
          <a:sx n="76" d="100"/>
          <a:sy n="76" d="100"/>
        </p:scale>
        <p:origin x="-1170" y="1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>
            <a:noAutofit/>
          </a:bodyPr>
          <a:lstStyle>
            <a:lvl1pPr>
              <a:defRPr sz="5400">
                <a:solidFill>
                  <a:srgbClr val="592989"/>
                </a:solidFill>
              </a:defRPr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rgbClr val="4CB29A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66384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fld id="{1B8ABB09-4A1D-463E-8065-109CC2B7EFAA}" type="datetimeFigureOut">
              <a:rPr lang="ar-SA" smtClean="0"/>
              <a:t>27/07/1441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0826721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fld id="{1B8ABB09-4A1D-463E-8065-109CC2B7EFAA}" type="datetimeFigureOut">
              <a:rPr lang="ar-SA" smtClean="0"/>
              <a:t>27/07/1441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27006257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54565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981200"/>
            <a:ext cx="8001000" cy="3810000"/>
          </a:xfrm>
        </p:spPr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fld id="{1B8ABB09-4A1D-463E-8065-109CC2B7EFAA}" type="datetimeFigureOut">
              <a:rPr lang="ar-SA" smtClean="0"/>
              <a:t>27/07/1441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8245124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fld id="{1B8ABB09-4A1D-463E-8065-109CC2B7EFAA}" type="datetimeFigureOut">
              <a:rPr lang="ar-SA" smtClean="0"/>
              <a:t>27/07/1441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9869196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fld id="{1B8ABB09-4A1D-463E-8065-109CC2B7EFAA}" type="datetimeFigureOut">
              <a:rPr lang="ar-SA" smtClean="0"/>
              <a:t>27/07/1441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4696654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fld id="{1B8ABB09-4A1D-463E-8065-109CC2B7EFAA}" type="datetimeFigureOut">
              <a:rPr lang="ar-SA" smtClean="0"/>
              <a:t>27/07/1441</a:t>
            </a:fld>
            <a:endParaRPr lang="ar-S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endParaRPr lang="ar-S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7756102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fld id="{1B8ABB09-4A1D-463E-8065-109CC2B7EFAA}" type="datetimeFigureOut">
              <a:rPr lang="ar-SA" smtClean="0"/>
              <a:t>27/07/1441</a:t>
            </a:fld>
            <a:endParaRPr lang="ar-S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endParaRPr lang="ar-S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0252336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fld id="{1B8ABB09-4A1D-463E-8065-109CC2B7EFAA}" type="datetimeFigureOut">
              <a:rPr lang="ar-SA" smtClean="0"/>
              <a:t>27/07/1441</a:t>
            </a:fld>
            <a:endParaRPr lang="ar-S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endParaRPr lang="ar-S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303958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fld id="{1B8ABB09-4A1D-463E-8065-109CC2B7EFAA}" type="datetimeFigureOut">
              <a:rPr lang="ar-SA" smtClean="0"/>
              <a:t>27/07/1441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7577166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ar-SA" noProof="0" smtClean="0"/>
              <a:t>انقر فوق الأيقونة لإضافة صورة</a:t>
            </a:r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fld id="{1B8ABB09-4A1D-463E-8065-109CC2B7EFAA}" type="datetimeFigureOut">
              <a:rPr lang="ar-SA" smtClean="0"/>
              <a:t>27/07/1441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5455871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685800" y="274638"/>
            <a:ext cx="80010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ar-SA" smtClean="0"/>
              <a:t>انقر لتحرير نمط العنوان الرئيسي</a:t>
            </a:r>
            <a:endParaRPr lang="en-US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85800" y="1981200"/>
            <a:ext cx="8001000" cy="3886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ctr" rtl="1" eaLnBrk="1" fontAlgn="base" hangingPunct="1">
        <a:spcBef>
          <a:spcPct val="0"/>
        </a:spcBef>
        <a:spcAft>
          <a:spcPct val="0"/>
        </a:spcAft>
        <a:defRPr sz="4400" b="1" kern="1200">
          <a:solidFill>
            <a:srgbClr val="592989"/>
          </a:solidFill>
          <a:latin typeface="+mj-lt"/>
          <a:ea typeface="+mj-ea"/>
          <a:cs typeface="+mj-cs"/>
        </a:defRPr>
      </a:lvl1pPr>
      <a:lvl2pPr algn="ctr" rtl="1" eaLnBrk="1" fontAlgn="base" hangingPunct="1">
        <a:spcBef>
          <a:spcPct val="0"/>
        </a:spcBef>
        <a:spcAft>
          <a:spcPct val="0"/>
        </a:spcAft>
        <a:defRPr sz="4400" b="1">
          <a:solidFill>
            <a:srgbClr val="592989"/>
          </a:solidFill>
          <a:latin typeface="Calibri" pitchFamily="34" charset="0"/>
        </a:defRPr>
      </a:lvl2pPr>
      <a:lvl3pPr algn="ctr" rtl="1" eaLnBrk="1" fontAlgn="base" hangingPunct="1">
        <a:spcBef>
          <a:spcPct val="0"/>
        </a:spcBef>
        <a:spcAft>
          <a:spcPct val="0"/>
        </a:spcAft>
        <a:defRPr sz="4400" b="1">
          <a:solidFill>
            <a:srgbClr val="592989"/>
          </a:solidFill>
          <a:latin typeface="Calibri" pitchFamily="34" charset="0"/>
        </a:defRPr>
      </a:lvl3pPr>
      <a:lvl4pPr algn="ctr" rtl="1" eaLnBrk="1" fontAlgn="base" hangingPunct="1">
        <a:spcBef>
          <a:spcPct val="0"/>
        </a:spcBef>
        <a:spcAft>
          <a:spcPct val="0"/>
        </a:spcAft>
        <a:defRPr sz="4400" b="1">
          <a:solidFill>
            <a:srgbClr val="592989"/>
          </a:solidFill>
          <a:latin typeface="Calibri" pitchFamily="34" charset="0"/>
        </a:defRPr>
      </a:lvl4pPr>
      <a:lvl5pPr algn="ctr" rtl="1" eaLnBrk="1" fontAlgn="base" hangingPunct="1">
        <a:spcBef>
          <a:spcPct val="0"/>
        </a:spcBef>
        <a:spcAft>
          <a:spcPct val="0"/>
        </a:spcAft>
        <a:defRPr sz="4400" b="1">
          <a:solidFill>
            <a:srgbClr val="592989"/>
          </a:solidFill>
          <a:latin typeface="Calibri" pitchFamily="34" charset="0"/>
        </a:defRPr>
      </a:lvl5pPr>
      <a:lvl6pPr marL="457200" algn="ctr" rtl="1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Calibri" pitchFamily="34" charset="0"/>
        </a:defRPr>
      </a:lvl6pPr>
      <a:lvl7pPr marL="914400" algn="ctr" rtl="1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Calibri" pitchFamily="34" charset="0"/>
        </a:defRPr>
      </a:lvl7pPr>
      <a:lvl8pPr marL="1371600" algn="ctr" rtl="1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Calibri" pitchFamily="34" charset="0"/>
        </a:defRPr>
      </a:lvl8pPr>
      <a:lvl9pPr marL="1828800" algn="ctr" rtl="1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Calibri" pitchFamily="34" charset="0"/>
        </a:defRPr>
      </a:lvl9pPr>
    </p:titleStyle>
    <p:bodyStyle>
      <a:lvl1pPr marL="342900" indent="-342900" algn="r" rtl="1" eaLnBrk="1" fontAlgn="base" hangingPunct="1">
        <a:spcBef>
          <a:spcPct val="20000"/>
        </a:spcBef>
        <a:spcAft>
          <a:spcPct val="0"/>
        </a:spcAft>
        <a:buClr>
          <a:srgbClr val="592989"/>
        </a:buClr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rtl="1" eaLnBrk="1" fontAlgn="base" hangingPunct="1">
        <a:spcBef>
          <a:spcPct val="20000"/>
        </a:spcBef>
        <a:spcAft>
          <a:spcPct val="0"/>
        </a:spcAft>
        <a:buClr>
          <a:srgbClr val="592989"/>
        </a:buClr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rtl="1" eaLnBrk="1" fontAlgn="base" hangingPunct="1">
        <a:spcBef>
          <a:spcPct val="20000"/>
        </a:spcBef>
        <a:spcAft>
          <a:spcPct val="0"/>
        </a:spcAft>
        <a:buClr>
          <a:srgbClr val="592989"/>
        </a:buClr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rtl="1" eaLnBrk="1" fontAlgn="base" hangingPunct="1">
        <a:spcBef>
          <a:spcPct val="20000"/>
        </a:spcBef>
        <a:spcAft>
          <a:spcPct val="0"/>
        </a:spcAft>
        <a:buClr>
          <a:srgbClr val="592989"/>
        </a:buClr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rtl="1" eaLnBrk="1" fontAlgn="base" hangingPunct="1">
        <a:spcBef>
          <a:spcPct val="20000"/>
        </a:spcBef>
        <a:spcAft>
          <a:spcPct val="0"/>
        </a:spcAft>
        <a:buClr>
          <a:srgbClr val="592989"/>
        </a:buClr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Pulmonary Embolism </a:t>
            </a:r>
            <a:endParaRPr lang="ar-EG" dirty="0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Prepared by</a:t>
            </a:r>
          </a:p>
          <a:p>
            <a:r>
              <a:rPr lang="en-US" dirty="0" smtClean="0"/>
              <a:t>Dr/ Sanaa Saber Mohamed</a:t>
            </a:r>
          </a:p>
          <a:p>
            <a:r>
              <a:rPr lang="en-US" dirty="0" smtClean="0"/>
              <a:t>Critical care nursing department</a:t>
            </a:r>
            <a:endParaRPr lang="ar-EG" dirty="0"/>
          </a:p>
        </p:txBody>
      </p:sp>
    </p:spTree>
    <p:extLst>
      <p:ext uri="{BB962C8B-B14F-4D97-AF65-F5344CB8AC3E}">
        <p14:creationId xmlns:p14="http://schemas.microsoft.com/office/powerpoint/2010/main" val="27485080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rtl="0"/>
            <a:r>
              <a:rPr lang="en-US" b="1" u="sng" dirty="0">
                <a:latin typeface="Agency FB" pitchFamily="34" charset="0"/>
              </a:rPr>
              <a:t>Clinical </a:t>
            </a:r>
            <a:r>
              <a:rPr lang="en-US" b="1" u="sng" dirty="0" smtClean="0">
                <a:latin typeface="Agency FB" pitchFamily="34" charset="0"/>
              </a:rPr>
              <a:t>manifestation of pulmonary embolism</a:t>
            </a:r>
            <a:endParaRPr lang="ar-EG" b="1" u="sng" dirty="0">
              <a:latin typeface="Agency FB" pitchFamily="34" charset="0"/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5184576"/>
          </a:xfrm>
        </p:spPr>
        <p:txBody>
          <a:bodyPr>
            <a:normAutofit fontScale="70000" lnSpcReduction="20000"/>
          </a:bodyPr>
          <a:lstStyle/>
          <a:p>
            <a:pPr marL="0" lvl="0" indent="0" algn="l" rtl="0">
              <a:lnSpc>
                <a:spcPct val="170000"/>
              </a:lnSpc>
              <a:buNone/>
            </a:pPr>
            <a:r>
              <a:rPr lang="en-US" b="1" dirty="0" smtClean="0"/>
              <a:t>a)_ Small </a:t>
            </a:r>
            <a:r>
              <a:rPr lang="en-US" b="1" dirty="0"/>
              <a:t>to Moderate Embolus</a:t>
            </a:r>
            <a:endParaRPr lang="en-US" dirty="0"/>
          </a:p>
          <a:p>
            <a:pPr lvl="0" algn="l" rtl="0">
              <a:lnSpc>
                <a:spcPct val="170000"/>
              </a:lnSpc>
              <a:buFont typeface="Wingdings" pitchFamily="2" charset="2"/>
              <a:buChar char="ü"/>
            </a:pPr>
            <a:r>
              <a:rPr lang="en-US" sz="2600" dirty="0">
                <a:cs typeface="+mj-cs"/>
              </a:rPr>
              <a:t>Chest pain - sharp, stabbing pain that might become worse when breathing </a:t>
            </a:r>
          </a:p>
          <a:p>
            <a:pPr lvl="0" algn="l" rtl="0">
              <a:lnSpc>
                <a:spcPct val="170000"/>
              </a:lnSpc>
              <a:buFont typeface="Wingdings" pitchFamily="2" charset="2"/>
              <a:buChar char="ü"/>
            </a:pPr>
            <a:r>
              <a:rPr lang="en-US" sz="2600" dirty="0">
                <a:cs typeface="+mj-cs"/>
              </a:rPr>
              <a:t>Increased or irregular heartbeat</a:t>
            </a:r>
          </a:p>
          <a:p>
            <a:pPr lvl="0" algn="l" rtl="0">
              <a:lnSpc>
                <a:spcPct val="170000"/>
              </a:lnSpc>
              <a:buFont typeface="Wingdings" pitchFamily="2" charset="2"/>
              <a:buChar char="ü"/>
            </a:pPr>
            <a:r>
              <a:rPr lang="en-US" sz="2600" dirty="0">
                <a:cs typeface="+mj-cs"/>
              </a:rPr>
              <a:t>Dyspnea</a:t>
            </a:r>
          </a:p>
          <a:p>
            <a:pPr lvl="0" algn="l" rtl="0">
              <a:lnSpc>
                <a:spcPct val="170000"/>
              </a:lnSpc>
              <a:buFont typeface="Wingdings" pitchFamily="2" charset="2"/>
              <a:buChar char="ü"/>
            </a:pPr>
            <a:r>
              <a:rPr lang="en-US" sz="2600" dirty="0">
                <a:cs typeface="+mj-cs"/>
              </a:rPr>
              <a:t>Diaphoresis	- Wheezing</a:t>
            </a:r>
          </a:p>
          <a:p>
            <a:pPr lvl="0" algn="l" rtl="0">
              <a:lnSpc>
                <a:spcPct val="170000"/>
              </a:lnSpc>
              <a:buFont typeface="Wingdings" pitchFamily="2" charset="2"/>
              <a:buChar char="ü"/>
            </a:pPr>
            <a:r>
              <a:rPr lang="en-US" sz="2600" dirty="0">
                <a:cs typeface="+mj-cs"/>
              </a:rPr>
              <a:t>Dizziness</a:t>
            </a:r>
          </a:p>
          <a:p>
            <a:pPr lvl="0" algn="l" rtl="0">
              <a:lnSpc>
                <a:spcPct val="170000"/>
              </a:lnSpc>
              <a:buFont typeface="Wingdings" pitchFamily="2" charset="2"/>
              <a:buChar char="ü"/>
            </a:pPr>
            <a:r>
              <a:rPr lang="en-US" sz="2600" dirty="0">
                <a:cs typeface="+mj-cs"/>
              </a:rPr>
              <a:t>Difficulty breath - this could occur suddenly, or slowly develop over time</a:t>
            </a:r>
          </a:p>
          <a:p>
            <a:pPr lvl="0" algn="l" rtl="0">
              <a:lnSpc>
                <a:spcPct val="170000"/>
              </a:lnSpc>
              <a:buFont typeface="Wingdings" pitchFamily="2" charset="2"/>
              <a:buChar char="ü"/>
            </a:pPr>
            <a:r>
              <a:rPr lang="en-US" sz="2600" dirty="0">
                <a:cs typeface="+mj-cs"/>
              </a:rPr>
              <a:t>Rapid breathing</a:t>
            </a:r>
          </a:p>
          <a:p>
            <a:pPr lvl="0" algn="l" rtl="0">
              <a:lnSpc>
                <a:spcPct val="170000"/>
              </a:lnSpc>
              <a:buFont typeface="Wingdings" pitchFamily="2" charset="2"/>
              <a:buChar char="ü"/>
            </a:pPr>
            <a:r>
              <a:rPr lang="en-US" sz="2600" dirty="0">
                <a:cs typeface="+mj-cs"/>
              </a:rPr>
              <a:t>Cough - normally a dry cough but sometimes blood, or mucus containing blood may be coughed up.</a:t>
            </a:r>
          </a:p>
          <a:p>
            <a:pPr algn="l" rtl="0">
              <a:lnSpc>
                <a:spcPct val="170000"/>
              </a:lnSpc>
            </a:pPr>
            <a:endParaRPr lang="ar-EG" dirty="0"/>
          </a:p>
        </p:txBody>
      </p:sp>
    </p:spTree>
    <p:extLst>
      <p:ext uri="{BB962C8B-B14F-4D97-AF65-F5344CB8AC3E}">
        <p14:creationId xmlns:p14="http://schemas.microsoft.com/office/powerpoint/2010/main" val="172014435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217443"/>
          </a:xfrm>
        </p:spPr>
        <p:txBody>
          <a:bodyPr>
            <a:normAutofit/>
          </a:bodyPr>
          <a:lstStyle/>
          <a:p>
            <a:pPr marL="0" lvl="0" indent="0" algn="l" rtl="0">
              <a:lnSpc>
                <a:spcPct val="150000"/>
              </a:lnSpc>
              <a:buNone/>
            </a:pPr>
            <a:r>
              <a:rPr lang="en-US" sz="2400" b="1" i="1" dirty="0" smtClean="0"/>
              <a:t>b)- Massive </a:t>
            </a:r>
            <a:r>
              <a:rPr lang="en-US" sz="2400" b="1" i="1" dirty="0"/>
              <a:t>embolus (above manifestation plus the following)</a:t>
            </a:r>
            <a:endParaRPr lang="en-US" sz="2400" dirty="0"/>
          </a:p>
          <a:p>
            <a:pPr lvl="0" algn="l" rtl="0">
              <a:lnSpc>
                <a:spcPct val="150000"/>
              </a:lnSpc>
              <a:buFont typeface="Wingdings" pitchFamily="2" charset="2"/>
              <a:buChar char="§"/>
            </a:pPr>
            <a:r>
              <a:rPr lang="en-US" sz="2400" dirty="0"/>
              <a:t>Cyanosis		                  </a:t>
            </a:r>
            <a:endParaRPr lang="en-US" sz="2400" dirty="0" smtClean="0"/>
          </a:p>
          <a:p>
            <a:pPr lvl="0" algn="l" rtl="0">
              <a:lnSpc>
                <a:spcPct val="150000"/>
              </a:lnSpc>
              <a:buFont typeface="Wingdings" pitchFamily="2" charset="2"/>
              <a:buChar char="§"/>
            </a:pPr>
            <a:r>
              <a:rPr lang="en-US" sz="2400" dirty="0" smtClean="0"/>
              <a:t>Restlessness</a:t>
            </a:r>
            <a:r>
              <a:rPr lang="en-US" sz="2400" dirty="0"/>
              <a:t>	</a:t>
            </a:r>
          </a:p>
          <a:p>
            <a:pPr lvl="0" algn="l" rtl="0">
              <a:lnSpc>
                <a:spcPct val="150000"/>
              </a:lnSpc>
              <a:buFont typeface="Wingdings" pitchFamily="2" charset="2"/>
              <a:buChar char="§"/>
            </a:pPr>
            <a:r>
              <a:rPr lang="en-US" sz="2400" dirty="0"/>
              <a:t> Anxiety                                  </a:t>
            </a:r>
            <a:endParaRPr lang="en-US" sz="2400" dirty="0" smtClean="0"/>
          </a:p>
          <a:p>
            <a:pPr lvl="0" algn="l" rtl="0">
              <a:lnSpc>
                <a:spcPct val="150000"/>
              </a:lnSpc>
              <a:buFont typeface="Wingdings" pitchFamily="2" charset="2"/>
              <a:buChar char="§"/>
            </a:pPr>
            <a:r>
              <a:rPr lang="en-US" sz="2400" dirty="0" smtClean="0"/>
              <a:t>Confusion</a:t>
            </a:r>
            <a:r>
              <a:rPr lang="en-US" sz="2400" dirty="0"/>
              <a:t>	      </a:t>
            </a:r>
          </a:p>
          <a:p>
            <a:pPr lvl="0" algn="l" rtl="0">
              <a:lnSpc>
                <a:spcPct val="150000"/>
              </a:lnSpc>
              <a:buFont typeface="Wingdings" pitchFamily="2" charset="2"/>
              <a:buChar char="§"/>
            </a:pPr>
            <a:r>
              <a:rPr lang="en-US" sz="2400" dirty="0"/>
              <a:t> </a:t>
            </a:r>
            <a:r>
              <a:rPr lang="en-US" sz="2400" dirty="0" smtClean="0"/>
              <a:t>Cool</a:t>
            </a:r>
            <a:r>
              <a:rPr lang="en-US" sz="2400" dirty="0"/>
              <a:t>, clammy </a:t>
            </a:r>
            <a:r>
              <a:rPr lang="en-US" sz="2400" dirty="0" smtClean="0"/>
              <a:t>skin</a:t>
            </a:r>
            <a:endParaRPr lang="en-US" sz="2400" dirty="0"/>
          </a:p>
          <a:p>
            <a:pPr lvl="0" algn="l" rtl="0">
              <a:lnSpc>
                <a:spcPct val="150000"/>
              </a:lnSpc>
              <a:buFont typeface="Wingdings" pitchFamily="2" charset="2"/>
              <a:buChar char="§"/>
            </a:pPr>
            <a:r>
              <a:rPr lang="en-US" sz="2400" dirty="0"/>
              <a:t> Decreased urinary output</a:t>
            </a:r>
          </a:p>
          <a:p>
            <a:pPr algn="l" rtl="0">
              <a:lnSpc>
                <a:spcPct val="150000"/>
              </a:lnSpc>
            </a:pPr>
            <a:endParaRPr lang="ar-EG" sz="2400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4088" y="1700808"/>
            <a:ext cx="3522365" cy="4956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9598024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692696"/>
            <a:ext cx="8435280" cy="5433467"/>
          </a:xfrm>
        </p:spPr>
        <p:txBody>
          <a:bodyPr>
            <a:normAutofit fontScale="92500" lnSpcReduction="10000"/>
          </a:bodyPr>
          <a:lstStyle/>
          <a:p>
            <a:pPr marL="0" lvl="0" indent="0" algn="l" rtl="0">
              <a:lnSpc>
                <a:spcPct val="150000"/>
              </a:lnSpc>
              <a:buNone/>
            </a:pPr>
            <a:r>
              <a:rPr lang="en-US" sz="2400" b="1" dirty="0" smtClean="0"/>
              <a:t>c)_ Signs </a:t>
            </a:r>
            <a:r>
              <a:rPr lang="en-US" sz="2400" b="1" dirty="0"/>
              <a:t>of Pulmonary Embolism in Intensive Care Patients</a:t>
            </a:r>
            <a:endParaRPr lang="en-US" sz="2400" dirty="0"/>
          </a:p>
          <a:p>
            <a:pPr lvl="0" algn="l" rtl="0">
              <a:lnSpc>
                <a:spcPct val="150000"/>
              </a:lnSpc>
              <a:buFont typeface="Courier New" pitchFamily="49" charset="0"/>
              <a:buChar char="o"/>
            </a:pPr>
            <a:r>
              <a:rPr lang="en-US" sz="2400" dirty="0"/>
              <a:t>Worsening hypoxemia or hypocapnia in a patient on spontaneous ventilation</a:t>
            </a:r>
          </a:p>
          <a:p>
            <a:pPr lvl="0" algn="l" rtl="0">
              <a:lnSpc>
                <a:spcPct val="150000"/>
              </a:lnSpc>
              <a:buFont typeface="Courier New" pitchFamily="49" charset="0"/>
              <a:buChar char="o"/>
            </a:pPr>
            <a:r>
              <a:rPr lang="en-US" sz="2400" dirty="0"/>
              <a:t>Worsening hypoxemia and hypercapnia in a sedate patient on controlled mechanical ventilation</a:t>
            </a:r>
          </a:p>
          <a:p>
            <a:pPr lvl="0" algn="l" rtl="0">
              <a:lnSpc>
                <a:spcPct val="150000"/>
              </a:lnSpc>
              <a:buFont typeface="Courier New" pitchFamily="49" charset="0"/>
              <a:buChar char="o"/>
            </a:pPr>
            <a:r>
              <a:rPr lang="en-US" sz="2400" dirty="0"/>
              <a:t>Worsening dyspnea, hypoxemia, and a reduction in PaCO2in a patient with chronic lung disease and known carbon dioxide retention</a:t>
            </a:r>
          </a:p>
          <a:p>
            <a:pPr lvl="0" algn="l" rtl="0">
              <a:lnSpc>
                <a:spcPct val="150000"/>
              </a:lnSpc>
              <a:buFont typeface="Courier New" pitchFamily="49" charset="0"/>
              <a:buChar char="o"/>
            </a:pPr>
            <a:r>
              <a:rPr lang="en-US" sz="2400" dirty="0"/>
              <a:t>Unexplained fever</a:t>
            </a:r>
          </a:p>
          <a:p>
            <a:pPr lvl="0" algn="l" rtl="0">
              <a:lnSpc>
                <a:spcPct val="150000"/>
              </a:lnSpc>
              <a:buFont typeface="Courier New" pitchFamily="49" charset="0"/>
              <a:buChar char="o"/>
            </a:pPr>
            <a:r>
              <a:rPr lang="en-US" sz="2400" dirty="0"/>
              <a:t>Sudden elevation in pulmonary artery pressure or central venous pressure in a </a:t>
            </a:r>
            <a:r>
              <a:rPr lang="en-US" sz="2400" dirty="0" smtClean="0"/>
              <a:t>hemodynamically </a:t>
            </a:r>
            <a:r>
              <a:rPr lang="en-US" sz="2400" dirty="0"/>
              <a:t>monitored patient.</a:t>
            </a:r>
          </a:p>
          <a:p>
            <a:pPr algn="l" rtl="0">
              <a:lnSpc>
                <a:spcPct val="150000"/>
              </a:lnSpc>
            </a:pPr>
            <a:endParaRPr lang="ar-EG" sz="2400" dirty="0"/>
          </a:p>
        </p:txBody>
      </p:sp>
    </p:spTree>
    <p:extLst>
      <p:ext uri="{BB962C8B-B14F-4D97-AF65-F5344CB8AC3E}">
        <p14:creationId xmlns:p14="http://schemas.microsoft.com/office/powerpoint/2010/main" val="4897842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u="sng" dirty="0">
                <a:latin typeface="Agency FB" pitchFamily="34" charset="0"/>
              </a:rPr>
              <a:t>Diagnostic tests of pulmonary embolism </a:t>
            </a:r>
            <a:endParaRPr lang="ar-EG" sz="4000" b="1" u="sng" dirty="0">
              <a:latin typeface="Agency FB" pitchFamily="34" charset="0"/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539552" y="1556791"/>
            <a:ext cx="8217024" cy="4562475"/>
          </a:xfrm>
        </p:spPr>
        <p:txBody>
          <a:bodyPr>
            <a:normAutofit fontScale="92500" lnSpcReduction="20000"/>
          </a:bodyPr>
          <a:lstStyle/>
          <a:p>
            <a:pPr lvl="0" algn="l" rtl="0"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2400" dirty="0"/>
              <a:t>Physical exam.</a:t>
            </a:r>
          </a:p>
          <a:p>
            <a:pPr lvl="0" algn="l" rtl="0"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2400" dirty="0"/>
              <a:t>History for the </a:t>
            </a:r>
            <a:r>
              <a:rPr lang="en-US" sz="2400" dirty="0" smtClean="0"/>
              <a:t>previous</a:t>
            </a:r>
          </a:p>
          <a:p>
            <a:pPr marL="0" lvl="0" indent="0" algn="l" rtl="0">
              <a:lnSpc>
                <a:spcPct val="150000"/>
              </a:lnSpc>
              <a:buNone/>
            </a:pPr>
            <a:r>
              <a:rPr lang="en-US" sz="2400" dirty="0" smtClean="0"/>
              <a:t> </a:t>
            </a:r>
            <a:r>
              <a:rPr lang="en-US" sz="2400" dirty="0"/>
              <a:t>risk factors</a:t>
            </a:r>
          </a:p>
          <a:p>
            <a:pPr lvl="0" algn="l" rtl="0"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2400" dirty="0"/>
              <a:t> ECG.</a:t>
            </a:r>
          </a:p>
          <a:p>
            <a:pPr lvl="0" algn="l" rtl="0"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2400" dirty="0"/>
              <a:t> Arterial blood </a:t>
            </a:r>
            <a:r>
              <a:rPr lang="en-US" sz="2400" dirty="0" smtClean="0"/>
              <a:t>gases </a:t>
            </a:r>
            <a:endParaRPr lang="en-US" sz="2400" dirty="0"/>
          </a:p>
          <a:p>
            <a:pPr lvl="0" algn="l" rtl="0"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2400" dirty="0"/>
              <a:t>Chest X-ray.</a:t>
            </a:r>
          </a:p>
          <a:p>
            <a:pPr lvl="0" algn="l" rtl="0"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2400" dirty="0"/>
              <a:t>Pulmonary angiography.</a:t>
            </a:r>
          </a:p>
          <a:p>
            <a:pPr lvl="0" algn="l" rtl="0"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2400" dirty="0"/>
              <a:t>Doppler ultrasound </a:t>
            </a:r>
            <a:endParaRPr lang="en-US" sz="2400" dirty="0" smtClean="0"/>
          </a:p>
          <a:p>
            <a:pPr marL="0" lvl="0" indent="0" algn="l" rtl="0">
              <a:lnSpc>
                <a:spcPct val="150000"/>
              </a:lnSpc>
              <a:buNone/>
            </a:pPr>
            <a:r>
              <a:rPr lang="en-US" sz="2400" dirty="0" smtClean="0"/>
              <a:t>(</a:t>
            </a:r>
            <a:r>
              <a:rPr lang="en-US" sz="2400" dirty="0"/>
              <a:t>to rule out DVT).</a:t>
            </a:r>
          </a:p>
          <a:p>
            <a:pPr algn="l" rtl="0">
              <a:lnSpc>
                <a:spcPct val="150000"/>
              </a:lnSpc>
              <a:buFont typeface="Wingdings" pitchFamily="2" charset="2"/>
              <a:buChar char="Ø"/>
            </a:pPr>
            <a:endParaRPr lang="en-US" sz="2400" dirty="0" smtClean="0"/>
          </a:p>
          <a:p>
            <a:pPr algn="l" rtl="0">
              <a:lnSpc>
                <a:spcPct val="150000"/>
              </a:lnSpc>
              <a:buFont typeface="Wingdings" pitchFamily="2" charset="2"/>
              <a:buChar char="Ø"/>
            </a:pPr>
            <a:endParaRPr lang="ar-EG" sz="2400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3968" y="1556792"/>
            <a:ext cx="4564782" cy="4562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8540633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rtl="0"/>
            <a:r>
              <a:rPr lang="en-US" sz="4000" b="1" u="sng" dirty="0">
                <a:latin typeface="Agency FB" pitchFamily="34" charset="0"/>
              </a:rPr>
              <a:t>Medical treatment of pulmonary embolism</a:t>
            </a:r>
            <a:endParaRPr lang="ar-EG" sz="4000" b="1" u="sng" dirty="0">
              <a:latin typeface="Agency FB" pitchFamily="34" charset="0"/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lvl="1" algn="l" rtl="0">
              <a:lnSpc>
                <a:spcPct val="200000"/>
              </a:lnSpc>
              <a:buFont typeface="Wingdings" pitchFamily="2" charset="2"/>
              <a:buChar char="§"/>
            </a:pPr>
            <a:r>
              <a:rPr lang="en-US" sz="2400" dirty="0"/>
              <a:t>Anticoagulant therapy with low-dose or adjusted-dose heparin, LMW heparin.</a:t>
            </a:r>
            <a:endParaRPr lang="en-US" sz="2000" dirty="0"/>
          </a:p>
          <a:p>
            <a:pPr lvl="1" algn="l" rtl="0">
              <a:lnSpc>
                <a:spcPct val="200000"/>
              </a:lnSpc>
              <a:buFont typeface="Wingdings" pitchFamily="2" charset="2"/>
              <a:buChar char="§"/>
            </a:pPr>
            <a:r>
              <a:rPr lang="en-US" sz="2400" dirty="0"/>
              <a:t>Thrombolytic therapy as streptokinase.</a:t>
            </a:r>
            <a:endParaRPr lang="en-US" sz="2000" dirty="0"/>
          </a:p>
          <a:p>
            <a:pPr lvl="1" algn="l" rtl="0">
              <a:lnSpc>
                <a:spcPct val="200000"/>
              </a:lnSpc>
              <a:buFont typeface="Wingdings" pitchFamily="2" charset="2"/>
              <a:buChar char="§"/>
            </a:pPr>
            <a:r>
              <a:rPr lang="en-US" sz="2400" dirty="0"/>
              <a:t>Elastic stoking or intermittent pneumatic leg compression devices.</a:t>
            </a:r>
            <a:endParaRPr lang="en-US" sz="2000" dirty="0"/>
          </a:p>
          <a:p>
            <a:pPr lvl="1" algn="l" rtl="0">
              <a:lnSpc>
                <a:spcPct val="200000"/>
              </a:lnSpc>
              <a:buFont typeface="Wingdings" pitchFamily="2" charset="2"/>
              <a:buChar char="§"/>
            </a:pPr>
            <a:r>
              <a:rPr lang="en-US" sz="2400" dirty="0"/>
              <a:t>Surgical intervention (pulmonary </a:t>
            </a:r>
            <a:r>
              <a:rPr lang="en-US" sz="2400" dirty="0" err="1"/>
              <a:t>embolectomy</a:t>
            </a:r>
            <a:r>
              <a:rPr lang="en-US" sz="2400" dirty="0"/>
              <a:t>).</a:t>
            </a:r>
            <a:endParaRPr lang="en-US" sz="2000" dirty="0"/>
          </a:p>
          <a:p>
            <a:pPr algn="l" rtl="0">
              <a:lnSpc>
                <a:spcPct val="200000"/>
              </a:lnSpc>
              <a:buFont typeface="Wingdings" pitchFamily="2" charset="2"/>
              <a:buChar char="§"/>
            </a:pPr>
            <a:endParaRPr lang="ar-EG" sz="2800" dirty="0"/>
          </a:p>
        </p:txBody>
      </p:sp>
    </p:spTree>
    <p:extLst>
      <p:ext uri="{BB962C8B-B14F-4D97-AF65-F5344CB8AC3E}">
        <p14:creationId xmlns:p14="http://schemas.microsoft.com/office/powerpoint/2010/main" val="235516159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rtl="0"/>
            <a:r>
              <a:rPr lang="en-US" sz="4000" b="1" u="sng" dirty="0">
                <a:latin typeface="Agency FB" pitchFamily="34" charset="0"/>
              </a:rPr>
              <a:t>Collaborative management</a:t>
            </a:r>
            <a:endParaRPr lang="ar-EG" sz="4000" b="1" u="sng" dirty="0">
              <a:latin typeface="Agency FB" pitchFamily="34" charset="0"/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lvl="0" algn="just" rtl="0">
              <a:lnSpc>
                <a:spcPct val="150000"/>
              </a:lnSpc>
            </a:pPr>
            <a:r>
              <a:rPr lang="en-US" sz="2400" b="1" dirty="0"/>
              <a:t>Administer oxygen therapy</a:t>
            </a:r>
            <a:r>
              <a:rPr lang="en-US" sz="2400" dirty="0"/>
              <a:t>, Intubate patient, Initiate mechanical ventilation</a:t>
            </a:r>
          </a:p>
          <a:p>
            <a:pPr lvl="0" algn="just" rtl="0">
              <a:lnSpc>
                <a:spcPct val="150000"/>
              </a:lnSpc>
            </a:pPr>
            <a:r>
              <a:rPr lang="en-US" sz="2400" b="1" dirty="0"/>
              <a:t>Administer medication As bronchodilators</a:t>
            </a:r>
            <a:r>
              <a:rPr lang="en-US" sz="2400" dirty="0"/>
              <a:t>, </a:t>
            </a:r>
            <a:r>
              <a:rPr lang="en-US" sz="2400" dirty="0" err="1"/>
              <a:t>intropic</a:t>
            </a:r>
            <a:r>
              <a:rPr lang="en-US" sz="2400" dirty="0"/>
              <a:t> agents , Sedatives, and analgesics</a:t>
            </a:r>
          </a:p>
          <a:p>
            <a:pPr lvl="0" algn="just" rtl="0">
              <a:lnSpc>
                <a:spcPct val="150000"/>
              </a:lnSpc>
            </a:pPr>
            <a:r>
              <a:rPr lang="en-US" sz="2400" b="1" dirty="0"/>
              <a:t>Administer fluids</a:t>
            </a:r>
          </a:p>
          <a:p>
            <a:pPr lvl="0" algn="just" rtl="0">
              <a:lnSpc>
                <a:spcPct val="150000"/>
              </a:lnSpc>
            </a:pPr>
            <a:r>
              <a:rPr lang="en-US" sz="2400" b="1" dirty="0"/>
              <a:t>Position patient to optimize ventilation/perfusion </a:t>
            </a:r>
            <a:r>
              <a:rPr lang="en-US" sz="2400" dirty="0"/>
              <a:t>matching</a:t>
            </a:r>
          </a:p>
          <a:p>
            <a:pPr lvl="0" algn="just" rtl="0">
              <a:lnSpc>
                <a:spcPct val="150000"/>
              </a:lnSpc>
            </a:pPr>
            <a:r>
              <a:rPr lang="en-US" sz="2400" b="1" dirty="0"/>
              <a:t>Maintaining surveillance for complications </a:t>
            </a:r>
            <a:r>
              <a:rPr lang="en-US" sz="2400" dirty="0"/>
              <a:t>such as ( Bleeding  , ARDS)</a:t>
            </a:r>
          </a:p>
          <a:p>
            <a:pPr algn="just" rtl="0">
              <a:lnSpc>
                <a:spcPct val="150000"/>
              </a:lnSpc>
            </a:pPr>
            <a:endParaRPr lang="ar-EG" sz="2400" dirty="0"/>
          </a:p>
        </p:txBody>
      </p:sp>
    </p:spTree>
    <p:extLst>
      <p:ext uri="{BB962C8B-B14F-4D97-AF65-F5344CB8AC3E}">
        <p14:creationId xmlns:p14="http://schemas.microsoft.com/office/powerpoint/2010/main" val="374395526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rtl="0"/>
            <a:r>
              <a:rPr lang="en-US" sz="4000" b="1" u="sng" dirty="0">
                <a:latin typeface="Agency FB" pitchFamily="34" charset="0"/>
              </a:rPr>
              <a:t>Nursing care plan</a:t>
            </a:r>
            <a:endParaRPr lang="ar-EG" sz="4000" b="1" u="sng" dirty="0">
              <a:latin typeface="Agency FB" pitchFamily="34" charset="0"/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 rtl="0">
              <a:lnSpc>
                <a:spcPct val="150000"/>
              </a:lnSpc>
            </a:pPr>
            <a:r>
              <a:rPr lang="en-US" sz="2400" b="1" dirty="0"/>
              <a:t>Impaired gas exchanged related to </a:t>
            </a:r>
            <a:r>
              <a:rPr lang="en-US" sz="2400" dirty="0"/>
              <a:t>decrease pulmonary perfusion</a:t>
            </a:r>
          </a:p>
          <a:p>
            <a:pPr algn="just" rtl="0">
              <a:lnSpc>
                <a:spcPct val="150000"/>
              </a:lnSpc>
            </a:pPr>
            <a:r>
              <a:rPr lang="en-US" sz="2400" b="1" dirty="0"/>
              <a:t>Acute pain related to </a:t>
            </a:r>
            <a:r>
              <a:rPr lang="en-US" sz="2400" dirty="0"/>
              <a:t>transmission and perception of cutaneous, visceral, muscular,  or ischemic impulses</a:t>
            </a:r>
          </a:p>
          <a:p>
            <a:pPr algn="just" rtl="0">
              <a:lnSpc>
                <a:spcPct val="150000"/>
              </a:lnSpc>
            </a:pPr>
            <a:r>
              <a:rPr lang="en-US" sz="2400" b="1" dirty="0"/>
              <a:t>Impaired gas exchange related to </a:t>
            </a:r>
            <a:r>
              <a:rPr lang="en-US" sz="2400" dirty="0"/>
              <a:t>ventilation /perfusion mismatching</a:t>
            </a:r>
          </a:p>
          <a:p>
            <a:pPr algn="just" rtl="0">
              <a:lnSpc>
                <a:spcPct val="150000"/>
              </a:lnSpc>
            </a:pPr>
            <a:r>
              <a:rPr lang="en-US" sz="2400" b="1" dirty="0"/>
              <a:t>Anxiety related to </a:t>
            </a:r>
            <a:r>
              <a:rPr lang="en-US" sz="2400" dirty="0"/>
              <a:t>threat biological, </a:t>
            </a:r>
            <a:r>
              <a:rPr lang="en-US" sz="2400" dirty="0" err="1"/>
              <a:t>psychologic</a:t>
            </a:r>
            <a:r>
              <a:rPr lang="en-US" sz="2400" dirty="0"/>
              <a:t>, and /or social integrity </a:t>
            </a:r>
          </a:p>
          <a:p>
            <a:pPr algn="just" rtl="0">
              <a:lnSpc>
                <a:spcPct val="150000"/>
              </a:lnSpc>
            </a:pPr>
            <a:endParaRPr lang="ar-EG" sz="2400" dirty="0"/>
          </a:p>
        </p:txBody>
      </p:sp>
    </p:spTree>
    <p:extLst>
      <p:ext uri="{BB962C8B-B14F-4D97-AF65-F5344CB8AC3E}">
        <p14:creationId xmlns:p14="http://schemas.microsoft.com/office/powerpoint/2010/main" val="334864258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000" b="1" u="sng" dirty="0">
                <a:latin typeface="Agency FB" pitchFamily="34" charset="0"/>
              </a:rPr>
              <a:t>Patient education for preventing recurrent embolism</a:t>
            </a:r>
            <a:endParaRPr lang="ar-EG" sz="4000" b="1" u="sng" dirty="0">
              <a:latin typeface="Agency FB" pitchFamily="34" charset="0"/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lvl="0" algn="l" rtl="0">
              <a:buFont typeface="Wingdings" pitchFamily="2" charset="2"/>
              <a:buChar char="§"/>
            </a:pPr>
            <a:r>
              <a:rPr lang="en-US" sz="2400" dirty="0"/>
              <a:t>Apply elastic stoking.</a:t>
            </a:r>
          </a:p>
          <a:p>
            <a:pPr lvl="0" algn="l" rtl="0">
              <a:buFont typeface="Wingdings" pitchFamily="2" charset="2"/>
              <a:buChar char="§"/>
            </a:pPr>
            <a:r>
              <a:rPr lang="en-US" sz="2400" dirty="0"/>
              <a:t>Elevation of the legs</a:t>
            </a:r>
          </a:p>
          <a:p>
            <a:pPr lvl="0" algn="l" rtl="0">
              <a:buFont typeface="Wingdings" pitchFamily="2" charset="2"/>
              <a:buChar char="§"/>
            </a:pPr>
            <a:r>
              <a:rPr lang="en-US" sz="2400" dirty="0"/>
              <a:t>Active/passive range of motion (ROM) exercises</a:t>
            </a:r>
          </a:p>
          <a:p>
            <a:pPr lvl="0" algn="l" rtl="0">
              <a:buFont typeface="Wingdings" pitchFamily="2" charset="2"/>
              <a:buChar char="§"/>
            </a:pPr>
            <a:r>
              <a:rPr lang="en-US" sz="2400" dirty="0"/>
              <a:t>Adequate hydration</a:t>
            </a:r>
          </a:p>
          <a:p>
            <a:pPr lvl="0" algn="l" rtl="0">
              <a:buFont typeface="Wingdings" pitchFamily="2" charset="2"/>
              <a:buChar char="§"/>
            </a:pPr>
            <a:r>
              <a:rPr lang="en-US" sz="2400" dirty="0"/>
              <a:t>Avoid crossing, dangling of the legs.</a:t>
            </a:r>
          </a:p>
          <a:p>
            <a:pPr lvl="0" algn="l" rtl="0">
              <a:buFont typeface="Wingdings" pitchFamily="2" charset="2"/>
              <a:buChar char="§"/>
            </a:pPr>
            <a:r>
              <a:rPr lang="en-US" sz="2400" dirty="0"/>
              <a:t>Avoid sitting or lying for prolonged periods.</a:t>
            </a:r>
          </a:p>
          <a:p>
            <a:pPr lvl="0" algn="l" rtl="0">
              <a:buFont typeface="Wingdings" pitchFamily="2" charset="2"/>
              <a:buChar char="§"/>
            </a:pPr>
            <a:r>
              <a:rPr lang="en-US" sz="2400" dirty="0"/>
              <a:t>Avoid wearing of constricting clothes.</a:t>
            </a:r>
          </a:p>
          <a:p>
            <a:pPr lvl="0" algn="l" rtl="0">
              <a:buFont typeface="Wingdings" pitchFamily="2" charset="2"/>
              <a:buChar char="§"/>
            </a:pPr>
            <a:r>
              <a:rPr lang="en-US" sz="2400" dirty="0"/>
              <a:t>Do not left the IV lines for prolonged periods.</a:t>
            </a:r>
          </a:p>
          <a:p>
            <a:pPr lvl="0" algn="l" rtl="0">
              <a:buFont typeface="Wingdings" pitchFamily="2" charset="2"/>
              <a:buChar char="§"/>
            </a:pPr>
            <a:r>
              <a:rPr lang="en-US" sz="2400" dirty="0"/>
              <a:t>Do not take aspirin or any drugs without doctor's order.</a:t>
            </a:r>
          </a:p>
          <a:p>
            <a:pPr lvl="0" algn="l" rtl="0">
              <a:buFont typeface="Wingdings" pitchFamily="2" charset="2"/>
              <a:buChar char="§"/>
            </a:pPr>
            <a:r>
              <a:rPr lang="en-US" sz="2400" dirty="0"/>
              <a:t>When traveling, change your position frequent early</a:t>
            </a:r>
          </a:p>
          <a:p>
            <a:pPr algn="l" rtl="0">
              <a:buFont typeface="Wingdings" pitchFamily="2" charset="2"/>
              <a:buChar char="§"/>
            </a:pPr>
            <a:endParaRPr lang="ar-EG" sz="2400" dirty="0"/>
          </a:p>
        </p:txBody>
      </p:sp>
    </p:spTree>
    <p:extLst>
      <p:ext uri="{BB962C8B-B14F-4D97-AF65-F5344CB8AC3E}">
        <p14:creationId xmlns:p14="http://schemas.microsoft.com/office/powerpoint/2010/main" val="406679128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u="sng" dirty="0">
                <a:latin typeface="Agency FB" pitchFamily="34" charset="0"/>
              </a:rPr>
              <a:t>Complications of pulmonary embolism</a:t>
            </a:r>
            <a:endParaRPr lang="ar-EG" sz="4000" b="1" u="sng" dirty="0">
              <a:latin typeface="Agency FB" pitchFamily="34" charset="0"/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25144"/>
          </a:xfrm>
        </p:spPr>
        <p:txBody>
          <a:bodyPr>
            <a:normAutofit fontScale="85000" lnSpcReduction="10000"/>
          </a:bodyPr>
          <a:lstStyle/>
          <a:p>
            <a:pPr lvl="0" algn="l" rtl="0"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2400" dirty="0"/>
              <a:t>Sudden cardiac death</a:t>
            </a:r>
          </a:p>
          <a:p>
            <a:pPr lvl="0" algn="l" rtl="0"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2400" dirty="0"/>
              <a:t>Obstructive shock</a:t>
            </a:r>
          </a:p>
          <a:p>
            <a:pPr lvl="0" algn="l" rtl="0"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2400" dirty="0"/>
              <a:t>Pulseless electrical activity</a:t>
            </a:r>
          </a:p>
          <a:p>
            <a:pPr lvl="0" algn="l" rtl="0"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2400" dirty="0"/>
              <a:t>Atrial or ventricular arrhythmias</a:t>
            </a:r>
          </a:p>
          <a:p>
            <a:pPr lvl="0" algn="l" rtl="0"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2400" dirty="0"/>
              <a:t>Secondary pulmonary arterial hypertension</a:t>
            </a:r>
          </a:p>
          <a:p>
            <a:pPr lvl="0" algn="l" rtl="0"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2400" dirty="0" err="1"/>
              <a:t>Cor</a:t>
            </a:r>
            <a:r>
              <a:rPr lang="en-US" sz="2400" dirty="0"/>
              <a:t> </a:t>
            </a:r>
            <a:r>
              <a:rPr lang="en-US" sz="2400" dirty="0" err="1"/>
              <a:t>pulmonale</a:t>
            </a:r>
            <a:endParaRPr lang="en-US" sz="2400" dirty="0"/>
          </a:p>
          <a:p>
            <a:pPr lvl="0" algn="l" rtl="0"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2400" dirty="0"/>
              <a:t>Severe hypoxemia</a:t>
            </a:r>
          </a:p>
          <a:p>
            <a:pPr lvl="0" algn="l" rtl="0"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2400" dirty="0"/>
              <a:t>Right-to-left intracranial shunt</a:t>
            </a:r>
          </a:p>
          <a:p>
            <a:pPr lvl="0" algn="l" rtl="0"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2400" dirty="0"/>
              <a:t>Lung infarction</a:t>
            </a:r>
          </a:p>
          <a:p>
            <a:pPr lvl="0" algn="l" rtl="0"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2400" dirty="0"/>
              <a:t>Pleural effusion</a:t>
            </a:r>
          </a:p>
          <a:p>
            <a:pPr algn="l" rtl="0">
              <a:lnSpc>
                <a:spcPct val="150000"/>
              </a:lnSpc>
              <a:buFont typeface="Wingdings" pitchFamily="2" charset="2"/>
              <a:buChar char="Ø"/>
            </a:pPr>
            <a:endParaRPr lang="ar-EG" sz="2400" dirty="0"/>
          </a:p>
        </p:txBody>
      </p:sp>
    </p:spTree>
    <p:extLst>
      <p:ext uri="{BB962C8B-B14F-4D97-AF65-F5344CB8AC3E}">
        <p14:creationId xmlns:p14="http://schemas.microsoft.com/office/powerpoint/2010/main" val="70176045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E:\picture\pic\images (20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6" y="836712"/>
            <a:ext cx="7272807" cy="4545897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140560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ÙØªÙØ¬Ø© Ø¨Ø­Ø« Ø§ÙØµÙØ± Ø¹Ù âªpulmonary embolismâ¬â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188640"/>
            <a:ext cx="8280920" cy="648072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336260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u="sng" dirty="0">
                <a:latin typeface="Agency FB" pitchFamily="34" charset="0"/>
              </a:rPr>
              <a:t>Introduction</a:t>
            </a:r>
            <a:endParaRPr lang="ar-EG" dirty="0">
              <a:latin typeface="Agency FB" pitchFamily="34" charset="0"/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683568" y="1772816"/>
            <a:ext cx="8001000" cy="3810000"/>
          </a:xfrm>
        </p:spPr>
        <p:txBody>
          <a:bodyPr>
            <a:normAutofit/>
          </a:bodyPr>
          <a:lstStyle/>
          <a:p>
            <a:pPr algn="just" rtl="0">
              <a:lnSpc>
                <a:spcPct val="200000"/>
              </a:lnSpc>
            </a:pPr>
            <a:r>
              <a:rPr lang="en-US" sz="2400" dirty="0">
                <a:cs typeface="+mj-cs"/>
              </a:rPr>
              <a:t>Pulmonary embolism occurs when a thrombus, which has broken loose and migrated to the pulmonary arteries, obstructs part of the pulmonary vascular tree. A pulmonary embolism usually results from a deep vein thrombosis (DVT) that has formed in the lower extremities. </a:t>
            </a:r>
            <a:endParaRPr lang="ar-EG" sz="2400" dirty="0"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5284905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u="sng" dirty="0">
                <a:latin typeface="Agency FB" pitchFamily="34" charset="0"/>
              </a:rPr>
              <a:t>Definition:</a:t>
            </a:r>
            <a:endParaRPr lang="ar-EG" b="1" u="sng" dirty="0">
              <a:latin typeface="Agency FB" pitchFamily="34" charset="0"/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755576" y="1700808"/>
            <a:ext cx="8001000" cy="4104456"/>
          </a:xfrm>
        </p:spPr>
        <p:txBody>
          <a:bodyPr/>
          <a:lstStyle/>
          <a:p>
            <a:pPr algn="just" rtl="0">
              <a:lnSpc>
                <a:spcPct val="150000"/>
              </a:lnSpc>
            </a:pPr>
            <a:r>
              <a:rPr lang="en-US" sz="2400" dirty="0">
                <a:cs typeface="+mj-cs"/>
              </a:rPr>
              <a:t>A pulmonary embolism is a blockage in one of the blood vessels in the lungs. It happens when part, or all, of a blood clot blocks the blood supply to the lungs</a:t>
            </a:r>
            <a:r>
              <a:rPr lang="en-US" sz="2400" dirty="0" smtClean="0">
                <a:cs typeface="+mj-cs"/>
              </a:rPr>
              <a:t>,</a:t>
            </a:r>
          </a:p>
          <a:p>
            <a:pPr marL="90170" indent="457200" algn="justLow" rtl="0">
              <a:lnSpc>
                <a:spcPct val="150000"/>
              </a:lnSpc>
              <a:spcAft>
                <a:spcPts val="0"/>
              </a:spcAft>
              <a:tabLst>
                <a:tab pos="90170" algn="r"/>
              </a:tabLst>
            </a:pPr>
            <a:r>
              <a:rPr lang="en-US" sz="2400" b="1" dirty="0">
                <a:latin typeface="Times New Roman"/>
                <a:ea typeface="TimesNewRomanPSMT"/>
              </a:rPr>
              <a:t> </a:t>
            </a:r>
            <a:r>
              <a:rPr lang="en-US" sz="2400" dirty="0">
                <a:cs typeface="+mj-cs"/>
              </a:rPr>
              <a:t>Pulmonary embolism is a clot (thrombotic emboli) or fat, tumors, amniotic fluid, air and foreign bodies (non thrombotic emboli) lodges in the pulmonary arterial (PA) system disrupting the blood flow to a region of the lungs.</a:t>
            </a:r>
          </a:p>
          <a:p>
            <a:pPr algn="l" rtl="0"/>
            <a:endParaRPr lang="ar-EG" dirty="0"/>
          </a:p>
        </p:txBody>
      </p:sp>
    </p:spTree>
    <p:extLst>
      <p:ext uri="{BB962C8B-B14F-4D97-AF65-F5344CB8AC3E}">
        <p14:creationId xmlns:p14="http://schemas.microsoft.com/office/powerpoint/2010/main" val="9556576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908720"/>
            <a:ext cx="7560840" cy="46523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952426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rtl="0"/>
            <a:r>
              <a:rPr lang="en-US" b="1" u="sng" dirty="0">
                <a:latin typeface="Agency FB" pitchFamily="34" charset="0"/>
              </a:rPr>
              <a:t>Types of embolism according to cause</a:t>
            </a:r>
            <a:endParaRPr lang="ar-EG" b="1" u="sng" dirty="0">
              <a:latin typeface="Agency FB" pitchFamily="34" charset="0"/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25144"/>
          </a:xfrm>
        </p:spPr>
        <p:txBody>
          <a:bodyPr>
            <a:normAutofit fontScale="47500" lnSpcReduction="20000"/>
          </a:bodyPr>
          <a:lstStyle/>
          <a:p>
            <a:pPr algn="justLow" rtl="0">
              <a:lnSpc>
                <a:spcPct val="150000"/>
              </a:lnSpc>
              <a:spcAft>
                <a:spcPts val="0"/>
              </a:spcAft>
            </a:pPr>
            <a:r>
              <a:rPr lang="en-US" sz="4400" b="1" dirty="0">
                <a:cs typeface="+mj-cs"/>
              </a:rPr>
              <a:t>Pulmonary embolism: </a:t>
            </a:r>
            <a:r>
              <a:rPr lang="en-US" sz="4400" dirty="0">
                <a:cs typeface="+mj-cs"/>
              </a:rPr>
              <a:t>usually formed in the leg (known as a deep vein thrombosis or DVT), lodges in one of the arteries of the lungs. </a:t>
            </a:r>
          </a:p>
          <a:p>
            <a:pPr algn="justLow" rtl="0">
              <a:lnSpc>
                <a:spcPct val="150000"/>
              </a:lnSpc>
              <a:spcAft>
                <a:spcPts val="0"/>
              </a:spcAft>
            </a:pPr>
            <a:r>
              <a:rPr lang="en-US" sz="4400" b="1" dirty="0">
                <a:cs typeface="+mj-cs"/>
              </a:rPr>
              <a:t>Brain embolism</a:t>
            </a:r>
            <a:r>
              <a:rPr lang="en-US" sz="4400" dirty="0">
                <a:cs typeface="+mj-cs"/>
              </a:rPr>
              <a:t>: If a blood clot travels to the brain, this causes an ischemic stroke or TIA (transient ischemic attack).</a:t>
            </a:r>
          </a:p>
          <a:p>
            <a:pPr algn="justLow" rtl="0">
              <a:lnSpc>
                <a:spcPct val="150000"/>
              </a:lnSpc>
              <a:spcAft>
                <a:spcPts val="0"/>
              </a:spcAft>
            </a:pPr>
            <a:r>
              <a:rPr lang="en-US" sz="4400" b="1" dirty="0">
                <a:cs typeface="+mj-cs"/>
              </a:rPr>
              <a:t>Retinal embolism: </a:t>
            </a:r>
            <a:r>
              <a:rPr lang="en-US" sz="4400" dirty="0">
                <a:cs typeface="+mj-cs"/>
              </a:rPr>
              <a:t>Small clots can block the smaller blood vessels feeding the retina at the back of the eye. The result is usually sudden blindness in one eye.</a:t>
            </a:r>
          </a:p>
          <a:p>
            <a:pPr algn="justLow" rtl="0">
              <a:lnSpc>
                <a:spcPct val="150000"/>
              </a:lnSpc>
              <a:spcAft>
                <a:spcPts val="0"/>
              </a:spcAft>
            </a:pPr>
            <a:r>
              <a:rPr lang="en-US" sz="4400" b="1" dirty="0">
                <a:cs typeface="+mj-cs"/>
              </a:rPr>
              <a:t>Septic embolism:</a:t>
            </a:r>
            <a:r>
              <a:rPr lang="en-US" sz="4400" dirty="0">
                <a:cs typeface="+mj-cs"/>
              </a:rPr>
              <a:t> caused by infection in the body reach the bloodstream and block blood vessels</a:t>
            </a:r>
            <a:r>
              <a:rPr lang="en-US" sz="4400" dirty="0" smtClean="0">
                <a:cs typeface="+mj-cs"/>
              </a:rPr>
              <a:t>.</a:t>
            </a:r>
            <a:endParaRPr lang="en-US" sz="4400" dirty="0"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8504116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217443"/>
          </a:xfrm>
        </p:spPr>
        <p:txBody>
          <a:bodyPr>
            <a:normAutofit fontScale="92500" lnSpcReduction="10000"/>
          </a:bodyPr>
          <a:lstStyle/>
          <a:p>
            <a:pPr algn="l" rtl="0">
              <a:lnSpc>
                <a:spcPct val="150000"/>
              </a:lnSpc>
            </a:pPr>
            <a:endParaRPr lang="en-US" sz="2100" dirty="0" smtClean="0">
              <a:cs typeface="+mj-cs"/>
            </a:endParaRPr>
          </a:p>
          <a:p>
            <a:pPr algn="l" rtl="0">
              <a:lnSpc>
                <a:spcPct val="150000"/>
              </a:lnSpc>
            </a:pPr>
            <a:r>
              <a:rPr lang="en-US" sz="2400" b="1" dirty="0"/>
              <a:t>Amniotic embolism:. </a:t>
            </a:r>
            <a:r>
              <a:rPr lang="en-US" sz="2400" dirty="0"/>
              <a:t>In pregnancy, the Amniotic fluid can </a:t>
            </a:r>
            <a:r>
              <a:rPr lang="en-US" sz="2400" dirty="0" err="1"/>
              <a:t>embolize</a:t>
            </a:r>
            <a:r>
              <a:rPr lang="en-US" sz="2400" dirty="0"/>
              <a:t> and reach the mother's lungs, causing pulmonary amniotic embolism</a:t>
            </a:r>
            <a:r>
              <a:rPr lang="en-US" sz="2400" dirty="0" smtClean="0"/>
              <a:t>.</a:t>
            </a:r>
            <a:endParaRPr lang="en-US" sz="2100" dirty="0" smtClean="0">
              <a:cs typeface="+mj-cs"/>
            </a:endParaRPr>
          </a:p>
          <a:p>
            <a:pPr algn="l" rtl="0">
              <a:lnSpc>
                <a:spcPct val="150000"/>
              </a:lnSpc>
            </a:pPr>
            <a:r>
              <a:rPr lang="en-US" sz="2400" b="1" dirty="0"/>
              <a:t>Air embolism: </a:t>
            </a:r>
            <a:r>
              <a:rPr lang="en-US" sz="2400" dirty="0"/>
              <a:t>Scuba divers who rise to the surface too rapidly can generate air embolism, bubbles in the blood that can block arterial blood flow.</a:t>
            </a:r>
          </a:p>
          <a:p>
            <a:pPr algn="l" rtl="0">
              <a:lnSpc>
                <a:spcPct val="150000"/>
              </a:lnSpc>
            </a:pPr>
            <a:r>
              <a:rPr lang="en-US" sz="2400" b="1" dirty="0"/>
              <a:t>Fat embolism: </a:t>
            </a:r>
            <a:r>
              <a:rPr lang="en-US" sz="2400" dirty="0"/>
              <a:t>If fat or bone marrow particles are introduced into the blood circulation, they may block blood vessels the way a blood clot or air bubble can.</a:t>
            </a:r>
          </a:p>
        </p:txBody>
      </p:sp>
    </p:spTree>
    <p:extLst>
      <p:ext uri="{BB962C8B-B14F-4D97-AF65-F5344CB8AC3E}">
        <p14:creationId xmlns:p14="http://schemas.microsoft.com/office/powerpoint/2010/main" val="25810181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u="sng" dirty="0">
                <a:latin typeface="Agency FB" pitchFamily="34" charset="0"/>
              </a:rPr>
              <a:t>Risk factors:</a:t>
            </a:r>
            <a:endParaRPr lang="ar-EG" b="1" u="sng" dirty="0">
              <a:latin typeface="Agency FB" pitchFamily="34" charset="0"/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97152"/>
          </a:xfrm>
        </p:spPr>
        <p:txBody>
          <a:bodyPr>
            <a:normAutofit fontScale="77500" lnSpcReduction="20000"/>
          </a:bodyPr>
          <a:lstStyle/>
          <a:p>
            <a:pPr lvl="1" algn="l" rtl="0">
              <a:lnSpc>
                <a:spcPct val="120000"/>
              </a:lnSpc>
            </a:pPr>
            <a:r>
              <a:rPr lang="en-US" b="1" dirty="0" smtClean="0"/>
              <a:t>Cardiovascular </a:t>
            </a:r>
            <a:r>
              <a:rPr lang="en-US" b="1" dirty="0"/>
              <a:t>disease</a:t>
            </a:r>
            <a:r>
              <a:rPr lang="en-US" dirty="0"/>
              <a:t>, specifically heart failure.</a:t>
            </a:r>
            <a:endParaRPr lang="en-US" sz="2400" dirty="0"/>
          </a:p>
          <a:p>
            <a:pPr lvl="1" algn="l" rtl="0">
              <a:lnSpc>
                <a:spcPct val="120000"/>
              </a:lnSpc>
            </a:pPr>
            <a:r>
              <a:rPr lang="en-US" b="1" dirty="0"/>
              <a:t>Cancer</a:t>
            </a:r>
            <a:r>
              <a:rPr lang="en-US" dirty="0"/>
              <a:t>: especially pancreatic, ovarian and lung cancers.</a:t>
            </a:r>
            <a:endParaRPr lang="en-US" sz="2400" dirty="0"/>
          </a:p>
          <a:p>
            <a:pPr lvl="1" algn="l" rtl="0">
              <a:lnSpc>
                <a:spcPct val="120000"/>
              </a:lnSpc>
            </a:pPr>
            <a:r>
              <a:rPr lang="en-US" b="1" dirty="0"/>
              <a:t>Surgery</a:t>
            </a:r>
            <a:r>
              <a:rPr lang="en-US" dirty="0"/>
              <a:t>: for this reason, medication to prevent clots may be given before and after major surgery such as joint replacement.</a:t>
            </a:r>
            <a:endParaRPr lang="en-US" sz="2400" dirty="0"/>
          </a:p>
          <a:p>
            <a:pPr lvl="1" algn="l" rtl="0">
              <a:lnSpc>
                <a:spcPct val="120000"/>
              </a:lnSpc>
            </a:pPr>
            <a:r>
              <a:rPr lang="en-US" b="1" dirty="0"/>
              <a:t>Bed rest:</a:t>
            </a:r>
            <a:r>
              <a:rPr lang="en-US" dirty="0"/>
              <a:t> when the lower extremities are horizontal for long periods, the flow of venous blood slows and blood can pool in the legs.</a:t>
            </a:r>
            <a:endParaRPr lang="en-US" sz="2400" dirty="0"/>
          </a:p>
          <a:p>
            <a:pPr lvl="1" algn="l" rtl="0">
              <a:lnSpc>
                <a:spcPct val="120000"/>
              </a:lnSpc>
            </a:pPr>
            <a:r>
              <a:rPr lang="en-US" b="1" dirty="0"/>
              <a:t>Smoking:</a:t>
            </a:r>
            <a:r>
              <a:rPr lang="en-US" dirty="0"/>
              <a:t> tobacco leads to blood clot formation.</a:t>
            </a:r>
            <a:endParaRPr lang="en-US" sz="2400" dirty="0"/>
          </a:p>
          <a:p>
            <a:pPr lvl="1" algn="l" rtl="0">
              <a:lnSpc>
                <a:spcPct val="120000"/>
              </a:lnSpc>
            </a:pPr>
            <a:r>
              <a:rPr lang="en-US" b="1" dirty="0"/>
              <a:t>Obesity :</a:t>
            </a:r>
            <a:r>
              <a:rPr lang="en-US" dirty="0"/>
              <a:t> excess weight increases the risk of blood </a:t>
            </a:r>
            <a:r>
              <a:rPr lang="en-US" dirty="0" smtClean="0"/>
              <a:t>clots</a:t>
            </a:r>
            <a:endParaRPr lang="en-US" sz="2400" dirty="0"/>
          </a:p>
          <a:p>
            <a:pPr lvl="1" algn="l" rtl="0">
              <a:lnSpc>
                <a:spcPct val="120000"/>
              </a:lnSpc>
            </a:pPr>
            <a:r>
              <a:rPr lang="en-US" b="1" dirty="0"/>
              <a:t>Sedentary lifestyle</a:t>
            </a:r>
            <a:endParaRPr lang="en-US" sz="2400" dirty="0"/>
          </a:p>
          <a:p>
            <a:pPr lvl="1" algn="l" rtl="0">
              <a:lnSpc>
                <a:spcPct val="120000"/>
              </a:lnSpc>
            </a:pPr>
            <a:r>
              <a:rPr lang="en-US" b="1" dirty="0"/>
              <a:t>Supplemental </a:t>
            </a:r>
            <a:r>
              <a:rPr lang="en-US" b="1" dirty="0" smtClean="0"/>
              <a:t>estrogen.</a:t>
            </a:r>
            <a:endParaRPr lang="en-US" sz="2400" dirty="0"/>
          </a:p>
          <a:p>
            <a:pPr lvl="1" algn="l" rtl="0">
              <a:lnSpc>
                <a:spcPct val="120000"/>
              </a:lnSpc>
            </a:pPr>
            <a:r>
              <a:rPr lang="en-US" b="1" dirty="0" smtClean="0"/>
              <a:t>Pregnancy</a:t>
            </a:r>
            <a:r>
              <a:rPr lang="en-US" b="1" dirty="0"/>
              <a:t>:</a:t>
            </a:r>
            <a:r>
              <a:rPr lang="en-US" dirty="0"/>
              <a:t> the weight of the baby pressing on veins in the pelvis can slow blood return from the legs. </a:t>
            </a:r>
            <a:endParaRPr lang="ar-EG" dirty="0"/>
          </a:p>
        </p:txBody>
      </p:sp>
    </p:spTree>
    <p:extLst>
      <p:ext uri="{BB962C8B-B14F-4D97-AF65-F5344CB8AC3E}">
        <p14:creationId xmlns:p14="http://schemas.microsoft.com/office/powerpoint/2010/main" val="296516651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116632"/>
            <a:ext cx="8496944" cy="6408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71172435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1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نسق1</Template>
  <TotalTime>52</TotalTime>
  <Words>832</Words>
  <Application>Microsoft Office PowerPoint</Application>
  <PresentationFormat>On-screen Show (4:3)</PresentationFormat>
  <Paragraphs>99</Paragraphs>
  <Slides>19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نسق1</vt:lpstr>
      <vt:lpstr>Pulmonary Embolism </vt:lpstr>
      <vt:lpstr>PowerPoint Presentation</vt:lpstr>
      <vt:lpstr>Introduction</vt:lpstr>
      <vt:lpstr>Definition:</vt:lpstr>
      <vt:lpstr>PowerPoint Presentation</vt:lpstr>
      <vt:lpstr>Types of embolism according to cause</vt:lpstr>
      <vt:lpstr>PowerPoint Presentation</vt:lpstr>
      <vt:lpstr>Risk factors:</vt:lpstr>
      <vt:lpstr>PowerPoint Presentation</vt:lpstr>
      <vt:lpstr>Clinical manifestation of pulmonary embolism</vt:lpstr>
      <vt:lpstr>PowerPoint Presentation</vt:lpstr>
      <vt:lpstr>PowerPoint Presentation</vt:lpstr>
      <vt:lpstr>Diagnostic tests of pulmonary embolism </vt:lpstr>
      <vt:lpstr>Medical treatment of pulmonary embolism</vt:lpstr>
      <vt:lpstr>Collaborative management</vt:lpstr>
      <vt:lpstr>Nursing care plan</vt:lpstr>
      <vt:lpstr>Patient education for preventing recurrent embolism</vt:lpstr>
      <vt:lpstr>Complications of pulmonary embolism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Pulmonary Embolism</dc:title>
  <dc:creator>shimaa draz</dc:creator>
  <cp:lastModifiedBy>ismail - [2010]</cp:lastModifiedBy>
  <cp:revision>14</cp:revision>
  <dcterms:modified xsi:type="dcterms:W3CDTF">2020-03-21T19:32:57Z</dcterms:modified>
</cp:coreProperties>
</file>