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3" d="100"/>
          <a:sy n="53" d="100"/>
        </p:scale>
        <p:origin x="-1830" y="-3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C998CC-19D7-4C52-84FE-CAB7A50C77B5}" type="datetimeFigureOut">
              <a:rPr lang="en-US" smtClean="0"/>
              <a:t>3/27/2020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DE8433-9AC4-4440-BE52-9CA326729208}" type="slidenum">
              <a:rPr lang="en-US" smtClean="0"/>
              <a:t>‹#›</a:t>
            </a:fld>
            <a:endParaRPr lang="en-US"/>
          </a:p>
        </p:txBody>
      </p:sp>
    </p:spTree>
    <p:extLst>
      <p:ext uri="{BB962C8B-B14F-4D97-AF65-F5344CB8AC3E}">
        <p14:creationId xmlns:p14="http://schemas.microsoft.com/office/powerpoint/2010/main" val="2938894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2DE8433-9AC4-4440-BE52-9CA326729208}" type="slidenum">
              <a:rPr lang="en-US" smtClean="0"/>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70BB091C-89DE-4CF1-BD1D-7C6B1227FAAF}" type="datetimeFigureOut">
              <a:rPr lang="en-US" smtClean="0"/>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36E54-42D7-4E02-84AB-182D43C79768}"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BB091C-89DE-4CF1-BD1D-7C6B1227FAAF}" type="datetimeFigureOut">
              <a:rPr lang="en-US" smtClean="0"/>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36E54-42D7-4E02-84AB-182D43C7976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BB091C-89DE-4CF1-BD1D-7C6B1227FAAF}" type="datetimeFigureOut">
              <a:rPr lang="en-US" smtClean="0"/>
              <a:t>3/27/2020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62236E54-42D7-4E02-84AB-182D43C7976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BB091C-89DE-4CF1-BD1D-7C6B1227FAAF}" type="datetimeFigureOut">
              <a:rPr lang="en-US" smtClean="0"/>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36E54-42D7-4E02-84AB-182D43C7976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0BB091C-89DE-4CF1-BD1D-7C6B1227FAAF}" type="datetimeFigureOut">
              <a:rPr lang="en-US" smtClean="0"/>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36E54-42D7-4E02-84AB-182D43C7976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0BB091C-89DE-4CF1-BD1D-7C6B1227FAAF}" type="datetimeFigureOut">
              <a:rPr lang="en-US" smtClean="0"/>
              <a:t>3/27/2020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236E54-42D7-4E02-84AB-182D43C7976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0BB091C-89DE-4CF1-BD1D-7C6B1227FAAF}" type="datetimeFigureOut">
              <a:rPr lang="en-US" smtClean="0"/>
              <a:t>3/27/2020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236E54-42D7-4E02-84AB-182D43C7976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0BB091C-89DE-4CF1-BD1D-7C6B1227FAAF}" type="datetimeFigureOut">
              <a:rPr lang="en-US" smtClean="0"/>
              <a:t>3/27/2020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236E54-42D7-4E02-84AB-182D43C7976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BB091C-89DE-4CF1-BD1D-7C6B1227FAAF}" type="datetimeFigureOut">
              <a:rPr lang="en-US" smtClean="0"/>
              <a:t>3/27/2020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236E54-42D7-4E02-84AB-182D43C7976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BB091C-89DE-4CF1-BD1D-7C6B1227FAAF}" type="datetimeFigureOut">
              <a:rPr lang="en-US" smtClean="0"/>
              <a:t>3/27/2020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236E54-42D7-4E02-84AB-182D43C79768}"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70BB091C-89DE-4CF1-BD1D-7C6B1227FAAF}" type="datetimeFigureOut">
              <a:rPr lang="en-US" smtClean="0"/>
              <a:t>3/27/2020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62236E54-42D7-4E02-84AB-182D43C7976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0BB091C-89DE-4CF1-BD1D-7C6B1227FAAF}" type="datetimeFigureOut">
              <a:rPr lang="en-US" smtClean="0"/>
              <a:t>3/27/2020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62236E54-42D7-4E02-84AB-182D43C7976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590800"/>
            <a:ext cx="8077200" cy="1673352"/>
          </a:xfrm>
        </p:spPr>
        <p:txBody>
          <a:bodyPr>
            <a:normAutofit/>
          </a:bodyPr>
          <a:lstStyle/>
          <a:p>
            <a:r>
              <a:rPr lang="en-US" sz="5400" dirty="0" smtClean="0"/>
              <a:t>Directing</a:t>
            </a:r>
            <a:endParaRPr lang="en-US" sz="5400" dirty="0"/>
          </a:p>
        </p:txBody>
      </p:sp>
      <p:sp>
        <p:nvSpPr>
          <p:cNvPr id="3" name="Subtitle 2"/>
          <p:cNvSpPr>
            <a:spLocks noGrp="1"/>
          </p:cNvSpPr>
          <p:nvPr>
            <p:ph type="subTitle" idx="1"/>
          </p:nvPr>
        </p:nvSpPr>
        <p:spPr>
          <a:xfrm>
            <a:off x="838200" y="5181600"/>
            <a:ext cx="8077200" cy="1499616"/>
          </a:xfrm>
        </p:spPr>
        <p:txBody>
          <a:bodyPr/>
          <a:lstStyle/>
          <a:p>
            <a:r>
              <a:rPr lang="en-US" sz="3200" b="1" dirty="0" smtClean="0"/>
              <a:t>Prepared by / nursing administration  department staff .</a:t>
            </a:r>
          </a:p>
          <a:p>
            <a:endParaRPr lang="en-US" dirty="0"/>
          </a:p>
        </p:txBody>
      </p:sp>
    </p:spTree>
  </p:cSld>
  <p:clrMapOvr>
    <a:masterClrMapping/>
  </p:clrMapOvr>
  <p:transition>
    <p:comb/>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buFont typeface="Wingdings" pitchFamily="2" charset="2"/>
              <a:buChar char="v"/>
            </a:pPr>
            <a:r>
              <a:rPr lang="en-US" sz="4000" dirty="0" smtClean="0"/>
              <a:t>Five rights for effective delegation</a:t>
            </a:r>
            <a:endParaRPr lang="en-US" sz="4000" dirty="0"/>
          </a:p>
        </p:txBody>
      </p:sp>
      <p:sp>
        <p:nvSpPr>
          <p:cNvPr id="3" name="Content Placeholder 2"/>
          <p:cNvSpPr>
            <a:spLocks noGrp="1"/>
          </p:cNvSpPr>
          <p:nvPr>
            <p:ph idx="1"/>
          </p:nvPr>
        </p:nvSpPr>
        <p:spPr>
          <a:xfrm>
            <a:off x="0" y="1828799"/>
            <a:ext cx="8915400" cy="4876801"/>
          </a:xfrm>
        </p:spPr>
        <p:txBody>
          <a:bodyPr/>
          <a:lstStyle/>
          <a:p>
            <a:pPr lvl="2"/>
            <a:r>
              <a:rPr lang="en-US" dirty="0" smtClean="0"/>
              <a:t>Right task.</a:t>
            </a:r>
          </a:p>
          <a:p>
            <a:pPr lvl="2">
              <a:buNone/>
            </a:pPr>
            <a:endParaRPr lang="en-US" sz="1800" dirty="0" smtClean="0"/>
          </a:p>
          <a:p>
            <a:pPr lvl="2"/>
            <a:r>
              <a:rPr lang="en-US" dirty="0" smtClean="0"/>
              <a:t>Right circumstances.</a:t>
            </a:r>
          </a:p>
          <a:p>
            <a:pPr lvl="2">
              <a:buNone/>
            </a:pPr>
            <a:endParaRPr lang="en-US" sz="1800" dirty="0" smtClean="0"/>
          </a:p>
          <a:p>
            <a:pPr lvl="2"/>
            <a:r>
              <a:rPr lang="en-US" dirty="0" smtClean="0"/>
              <a:t>Right person.</a:t>
            </a:r>
          </a:p>
          <a:p>
            <a:pPr lvl="2">
              <a:buNone/>
            </a:pPr>
            <a:endParaRPr lang="en-US" sz="1800" dirty="0" smtClean="0"/>
          </a:p>
          <a:p>
            <a:pPr lvl="2"/>
            <a:r>
              <a:rPr lang="en-US" dirty="0" smtClean="0"/>
              <a:t>Right direction/communication.</a:t>
            </a:r>
          </a:p>
          <a:p>
            <a:pPr lvl="2">
              <a:buNone/>
            </a:pPr>
            <a:endParaRPr lang="en-US" sz="1800" dirty="0" smtClean="0"/>
          </a:p>
          <a:p>
            <a:pPr lvl="2"/>
            <a:r>
              <a:rPr lang="en-US" dirty="0" smtClean="0"/>
              <a:t>Right supervision/evaluation.</a:t>
            </a:r>
            <a:endParaRPr lang="en-US" sz="1800" dirty="0" smtClean="0"/>
          </a:p>
          <a:p>
            <a:endParaRPr lang="en-US" sz="24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749552"/>
          </a:xfrm>
        </p:spPr>
        <p:txBody>
          <a:bodyPr>
            <a:normAutofit/>
          </a:bodyPr>
          <a:lstStyle/>
          <a:p>
            <a:pPr>
              <a:buFont typeface="Wingdings" pitchFamily="2" charset="2"/>
              <a:buChar char="v"/>
            </a:pPr>
            <a:r>
              <a:rPr lang="en-US" sz="4000" dirty="0" smtClean="0"/>
              <a:t>Delegation is two way process</a:t>
            </a:r>
            <a:br>
              <a:rPr lang="en-US" sz="4000" dirty="0" smtClean="0"/>
            </a:br>
            <a:endParaRPr lang="en-US" sz="4000" dirty="0"/>
          </a:p>
        </p:txBody>
      </p:sp>
      <p:sp>
        <p:nvSpPr>
          <p:cNvPr id="3" name="Content Placeholder 2"/>
          <p:cNvSpPr>
            <a:spLocks noGrp="1"/>
          </p:cNvSpPr>
          <p:nvPr>
            <p:ph idx="1"/>
          </p:nvPr>
        </p:nvSpPr>
        <p:spPr/>
        <p:txBody>
          <a:bodyPr>
            <a:normAutofit fontScale="92500" lnSpcReduction="10000"/>
          </a:bodyPr>
          <a:lstStyle/>
          <a:p>
            <a:pPr algn="just"/>
            <a:r>
              <a:rPr lang="en-US" dirty="0" smtClean="0"/>
              <a:t>It is two ways process in which the RN requests that a qualified staff member perform a specific task, when a task is delegated, the delegator shares with the </a:t>
            </a:r>
            <a:r>
              <a:rPr lang="en-US" dirty="0" err="1" smtClean="0"/>
              <a:t>delgetee</a:t>
            </a:r>
            <a:r>
              <a:rPr lang="en-US" dirty="0" smtClean="0"/>
              <a:t> the ultimate responsibility and authority for the accomplishment and outcomes of the task. </a:t>
            </a:r>
          </a:p>
          <a:p>
            <a:pPr algn="just">
              <a:buNone/>
            </a:pPr>
            <a:endParaRPr lang="en-US" dirty="0" smtClean="0"/>
          </a:p>
          <a:p>
            <a:r>
              <a:rPr lang="en-US" b="1" dirty="0" smtClean="0"/>
              <a:t>Delegator:</a:t>
            </a:r>
            <a:r>
              <a:rPr lang="en-US" dirty="0" smtClean="0"/>
              <a:t> The person making the delegation.</a:t>
            </a:r>
          </a:p>
          <a:p>
            <a:pPr>
              <a:buNone/>
            </a:pPr>
            <a:endParaRPr lang="en-US" dirty="0" smtClean="0"/>
          </a:p>
          <a:p>
            <a:r>
              <a:rPr lang="en-US" b="1" dirty="0" err="1" smtClean="0"/>
              <a:t>Delegatee</a:t>
            </a:r>
            <a:r>
              <a:rPr lang="en-US" dirty="0" smtClean="0"/>
              <a:t>: The person receiving the delegation.</a:t>
            </a:r>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229600" cy="1252728"/>
          </a:xfrm>
        </p:spPr>
        <p:txBody>
          <a:bodyPr>
            <a:noAutofit/>
          </a:bodyPr>
          <a:lstStyle/>
          <a:p>
            <a:pPr>
              <a:buFont typeface="Wingdings" pitchFamily="2" charset="2"/>
              <a:buChar char="v"/>
            </a:pPr>
            <a:r>
              <a:rPr lang="en-US" sz="4000" dirty="0" smtClean="0"/>
              <a:t>The delegator is responsible for:</a:t>
            </a:r>
            <a:br>
              <a:rPr lang="en-US" sz="4000" dirty="0" smtClean="0"/>
            </a:br>
            <a:endParaRPr lang="en-US" sz="4000" dirty="0"/>
          </a:p>
        </p:txBody>
      </p:sp>
      <p:sp>
        <p:nvSpPr>
          <p:cNvPr id="3" name="Content Placeholder 2"/>
          <p:cNvSpPr>
            <a:spLocks noGrp="1"/>
          </p:cNvSpPr>
          <p:nvPr>
            <p:ph idx="1"/>
          </p:nvPr>
        </p:nvSpPr>
        <p:spPr>
          <a:xfrm>
            <a:off x="228600" y="1600201"/>
            <a:ext cx="8686800" cy="5029200"/>
          </a:xfrm>
        </p:spPr>
        <p:txBody>
          <a:bodyPr>
            <a:normAutofit/>
          </a:bodyPr>
          <a:lstStyle/>
          <a:p>
            <a:pPr lvl="0" algn="just"/>
            <a:r>
              <a:rPr lang="en-US" dirty="0" smtClean="0"/>
              <a:t>The act of delegation.</a:t>
            </a:r>
          </a:p>
          <a:p>
            <a:pPr lvl="0" algn="just">
              <a:buNone/>
            </a:pPr>
            <a:endParaRPr lang="en-US" dirty="0" smtClean="0"/>
          </a:p>
          <a:p>
            <a:pPr lvl="0" algn="just"/>
            <a:r>
              <a:rPr lang="en-US" dirty="0" smtClean="0"/>
              <a:t>Supervising the performance of the delegated task.</a:t>
            </a:r>
          </a:p>
          <a:p>
            <a:pPr lvl="0" algn="just">
              <a:buNone/>
            </a:pPr>
            <a:endParaRPr lang="en-US" dirty="0" smtClean="0"/>
          </a:p>
          <a:p>
            <a:pPr lvl="0" algn="just"/>
            <a:r>
              <a:rPr lang="en-US" dirty="0" smtClean="0"/>
              <a:t>Assessment and follow up evaluation.</a:t>
            </a:r>
          </a:p>
          <a:p>
            <a:pPr lvl="0" algn="just">
              <a:buNone/>
            </a:pPr>
            <a:endParaRPr lang="en-US" dirty="0" smtClean="0"/>
          </a:p>
          <a:p>
            <a:pPr lvl="0" algn="just"/>
            <a:r>
              <a:rPr lang="en-US" dirty="0" smtClean="0"/>
              <a:t>Any intervention or corrective actions that may be required to ensure safe and effective care.</a:t>
            </a:r>
          </a:p>
          <a:p>
            <a:pPr algn="just"/>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1252728"/>
          </a:xfrm>
        </p:spPr>
        <p:txBody>
          <a:bodyPr>
            <a:noAutofit/>
          </a:bodyPr>
          <a:lstStyle/>
          <a:p>
            <a:pPr>
              <a:buFont typeface="Wingdings" pitchFamily="2" charset="2"/>
              <a:buChar char="v"/>
            </a:pPr>
            <a:r>
              <a:rPr lang="en-US" sz="4000" dirty="0" smtClean="0"/>
              <a:t>The </a:t>
            </a:r>
            <a:r>
              <a:rPr lang="en-US" sz="4000" dirty="0" err="1" smtClean="0"/>
              <a:t>delegatee</a:t>
            </a:r>
            <a:r>
              <a:rPr lang="en-US" sz="4000" dirty="0" smtClean="0"/>
              <a:t> is accountable for:</a:t>
            </a:r>
            <a:br>
              <a:rPr lang="en-US" sz="4000" dirty="0" smtClean="0"/>
            </a:br>
            <a:endParaRPr lang="en-US" sz="4000" dirty="0"/>
          </a:p>
        </p:txBody>
      </p:sp>
      <p:sp>
        <p:nvSpPr>
          <p:cNvPr id="3" name="Content Placeholder 2"/>
          <p:cNvSpPr>
            <a:spLocks noGrp="1"/>
          </p:cNvSpPr>
          <p:nvPr>
            <p:ph idx="1"/>
          </p:nvPr>
        </p:nvSpPr>
        <p:spPr/>
        <p:txBody>
          <a:bodyPr/>
          <a:lstStyle/>
          <a:p>
            <a:pPr lvl="0" algn="just"/>
            <a:r>
              <a:rPr lang="en-US" dirty="0" smtClean="0"/>
              <a:t>His actions.</a:t>
            </a:r>
          </a:p>
          <a:p>
            <a:pPr lvl="0" algn="just">
              <a:buNone/>
            </a:pPr>
            <a:endParaRPr lang="en-US" dirty="0" smtClean="0"/>
          </a:p>
          <a:p>
            <a:pPr lvl="0" algn="just"/>
            <a:r>
              <a:rPr lang="en-US" dirty="0" smtClean="0"/>
              <a:t>Accepting delegation within the parameters of his training and education.</a:t>
            </a:r>
          </a:p>
          <a:p>
            <a:pPr lvl="0" algn="just">
              <a:buNone/>
            </a:pPr>
            <a:endParaRPr lang="en-US" dirty="0" smtClean="0"/>
          </a:p>
          <a:p>
            <a:pPr lvl="0" algn="just"/>
            <a:r>
              <a:rPr lang="en-US" dirty="0" smtClean="0"/>
              <a:t>Communicating the appropriate information to the delegators. </a:t>
            </a:r>
          </a:p>
          <a:p>
            <a:pPr algn="just"/>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229600" cy="1673352"/>
          </a:xfrm>
        </p:spPr>
        <p:txBody>
          <a:bodyPr>
            <a:normAutofit/>
          </a:bodyPr>
          <a:lstStyle/>
          <a:p>
            <a:pPr>
              <a:buFont typeface="Wingdings" pitchFamily="2" charset="2"/>
              <a:buChar char="v"/>
            </a:pPr>
            <a:r>
              <a:rPr lang="en-US" sz="4000" dirty="0" smtClean="0"/>
              <a:t>Support for effective delegation:</a:t>
            </a:r>
            <a:br>
              <a:rPr lang="en-US" sz="4000" dirty="0" smtClean="0"/>
            </a:br>
            <a:endParaRPr lang="en-US" sz="4000" dirty="0"/>
          </a:p>
        </p:txBody>
      </p:sp>
      <p:sp>
        <p:nvSpPr>
          <p:cNvPr id="3" name="Content Placeholder 2"/>
          <p:cNvSpPr>
            <a:spLocks noGrp="1"/>
          </p:cNvSpPr>
          <p:nvPr>
            <p:ph idx="1"/>
          </p:nvPr>
        </p:nvSpPr>
        <p:spPr/>
        <p:txBody>
          <a:bodyPr>
            <a:normAutofit lnSpcReduction="10000"/>
          </a:bodyPr>
          <a:lstStyle/>
          <a:p>
            <a:pPr lvl="0" algn="just"/>
            <a:r>
              <a:rPr lang="en-US" dirty="0" smtClean="0"/>
              <a:t>Current job descriptions.</a:t>
            </a:r>
          </a:p>
          <a:p>
            <a:pPr lvl="0" algn="just">
              <a:buNone/>
            </a:pPr>
            <a:endParaRPr lang="en-US" dirty="0" smtClean="0"/>
          </a:p>
          <a:p>
            <a:pPr lvl="0" algn="just"/>
            <a:r>
              <a:rPr lang="en-US" dirty="0" smtClean="0"/>
              <a:t>Effective timeline for recruiting and selecting employees.</a:t>
            </a:r>
          </a:p>
          <a:p>
            <a:pPr lvl="0" algn="just">
              <a:buNone/>
            </a:pPr>
            <a:endParaRPr lang="en-US" dirty="0" smtClean="0"/>
          </a:p>
          <a:p>
            <a:pPr lvl="0" algn="just"/>
            <a:r>
              <a:rPr lang="en-US" dirty="0" smtClean="0"/>
              <a:t>Adequate training of the new employee and their supervisor.</a:t>
            </a:r>
          </a:p>
          <a:p>
            <a:pPr lvl="0" algn="just">
              <a:buNone/>
            </a:pPr>
            <a:endParaRPr lang="en-US" dirty="0" smtClean="0"/>
          </a:p>
          <a:p>
            <a:pPr lvl="0" algn="just"/>
            <a:r>
              <a:rPr lang="en-US" dirty="0" smtClean="0"/>
              <a:t>Recognition of the teaching role required for delegation.</a:t>
            </a:r>
          </a:p>
          <a:p>
            <a:pPr algn="just"/>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5448"/>
            <a:ext cx="8534400" cy="1749552"/>
          </a:xfrm>
        </p:spPr>
        <p:txBody>
          <a:bodyPr>
            <a:normAutofit/>
          </a:bodyPr>
          <a:lstStyle/>
          <a:p>
            <a:pPr>
              <a:buFont typeface="Wingdings" pitchFamily="2" charset="2"/>
              <a:buChar char="v"/>
            </a:pPr>
            <a:r>
              <a:rPr lang="en-US" sz="4000" dirty="0" smtClean="0"/>
              <a:t>Barriers of delegation:</a:t>
            </a:r>
            <a:br>
              <a:rPr lang="en-US" sz="4000" dirty="0" smtClean="0"/>
            </a:br>
            <a:endParaRPr lang="en-US" sz="4000" dirty="0"/>
          </a:p>
        </p:txBody>
      </p:sp>
      <p:sp>
        <p:nvSpPr>
          <p:cNvPr id="3" name="Content Placeholder 2"/>
          <p:cNvSpPr>
            <a:spLocks noGrp="1"/>
          </p:cNvSpPr>
          <p:nvPr>
            <p:ph idx="1"/>
          </p:nvPr>
        </p:nvSpPr>
        <p:spPr>
          <a:xfrm>
            <a:off x="0" y="1524000"/>
            <a:ext cx="9144000" cy="5333999"/>
          </a:xfrm>
        </p:spPr>
        <p:txBody>
          <a:bodyPr>
            <a:normAutofit fontScale="85000" lnSpcReduction="20000"/>
          </a:bodyPr>
          <a:lstStyle/>
          <a:p>
            <a:pPr>
              <a:buFont typeface="Wingdings" pitchFamily="2" charset="2"/>
              <a:buChar char="v"/>
            </a:pPr>
            <a:r>
              <a:rPr lang="en-US" b="1" u="sng" dirty="0" smtClean="0"/>
              <a:t>a. Barriers in Delegator:</a:t>
            </a:r>
          </a:p>
          <a:p>
            <a:pPr>
              <a:buNone/>
            </a:pPr>
            <a:endParaRPr lang="en-US" b="1" dirty="0" smtClean="0"/>
          </a:p>
          <a:p>
            <a:pPr lvl="0"/>
            <a:r>
              <a:rPr lang="en-US" dirty="0" smtClean="0"/>
              <a:t>Preference for operating by oneself.</a:t>
            </a:r>
          </a:p>
          <a:p>
            <a:pPr lvl="0">
              <a:buNone/>
            </a:pPr>
            <a:endParaRPr lang="en-US" dirty="0" smtClean="0"/>
          </a:p>
          <a:p>
            <a:pPr lvl="0"/>
            <a:r>
              <a:rPr lang="en-US" dirty="0" smtClean="0"/>
              <a:t>Demand that everyone "know all the details ".</a:t>
            </a:r>
          </a:p>
          <a:p>
            <a:pPr lvl="0">
              <a:buNone/>
            </a:pPr>
            <a:endParaRPr lang="en-US" dirty="0" smtClean="0"/>
          </a:p>
          <a:p>
            <a:pPr lvl="0"/>
            <a:r>
              <a:rPr lang="en-US" dirty="0" smtClean="0"/>
              <a:t>“I can do it better “fallacy.</a:t>
            </a:r>
          </a:p>
          <a:p>
            <a:pPr lvl="0">
              <a:buNone/>
            </a:pPr>
            <a:endParaRPr lang="en-US" dirty="0" smtClean="0"/>
          </a:p>
          <a:p>
            <a:pPr lvl="0"/>
            <a:r>
              <a:rPr lang="en-US" dirty="0" smtClean="0"/>
              <a:t>Lack of experience in the job or in delegating.</a:t>
            </a:r>
          </a:p>
          <a:p>
            <a:pPr lvl="0">
              <a:buNone/>
            </a:pPr>
            <a:endParaRPr lang="en-US" dirty="0" smtClean="0"/>
          </a:p>
          <a:p>
            <a:pPr lvl="0"/>
            <a:r>
              <a:rPr lang="en-US" dirty="0" smtClean="0"/>
              <a:t>Insecurity.</a:t>
            </a:r>
          </a:p>
          <a:p>
            <a:pPr lvl="0">
              <a:buNone/>
            </a:pPr>
            <a:endParaRPr lang="en-US" dirty="0" smtClean="0"/>
          </a:p>
          <a:p>
            <a:pPr lvl="0"/>
            <a:r>
              <a:rPr lang="en-US" dirty="0" smtClean="0"/>
              <a:t>Fear of being disliked.</a:t>
            </a:r>
          </a:p>
          <a:p>
            <a:pPr lvl="0">
              <a:buNone/>
            </a:pPr>
            <a:endParaRPr lang="en-US" dirty="0" smtClean="0"/>
          </a:p>
          <a:p>
            <a:pPr lvl="0"/>
            <a:r>
              <a:rPr lang="en-US" dirty="0" smtClean="0"/>
              <a:t>Refusal to allow mistakes.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47800"/>
            <a:ext cx="9144000" cy="5410199"/>
          </a:xfrm>
        </p:spPr>
        <p:txBody>
          <a:bodyPr>
            <a:normAutofit fontScale="92500" lnSpcReduction="10000"/>
          </a:bodyPr>
          <a:lstStyle/>
          <a:p>
            <a:pPr lvl="0" algn="just"/>
            <a:r>
              <a:rPr lang="en-US" dirty="0" smtClean="0"/>
              <a:t>Lack of confidence in subordinates.</a:t>
            </a:r>
          </a:p>
          <a:p>
            <a:pPr lvl="0" algn="just">
              <a:buNone/>
            </a:pPr>
            <a:endParaRPr lang="en-US" dirty="0" smtClean="0"/>
          </a:p>
          <a:p>
            <a:pPr lvl="0" algn="just"/>
            <a:r>
              <a:rPr lang="en-US" dirty="0" smtClean="0"/>
              <a:t>Perfectionism, leading to excessive control.</a:t>
            </a:r>
          </a:p>
          <a:p>
            <a:pPr lvl="0" algn="just">
              <a:buNone/>
            </a:pPr>
            <a:endParaRPr lang="en-US" dirty="0" smtClean="0"/>
          </a:p>
          <a:p>
            <a:pPr lvl="0" algn="just"/>
            <a:r>
              <a:rPr lang="en-US" dirty="0" smtClean="0"/>
              <a:t>Failure to delegate authority commensurate with responsibility.</a:t>
            </a:r>
          </a:p>
          <a:p>
            <a:pPr lvl="0" algn="just">
              <a:buNone/>
            </a:pPr>
            <a:endParaRPr lang="en-US" dirty="0" smtClean="0"/>
          </a:p>
          <a:p>
            <a:pPr lvl="0" algn="just"/>
            <a:r>
              <a:rPr lang="en-US" dirty="0" smtClean="0"/>
              <a:t>Uncertainty over tasks and inability to explain.</a:t>
            </a:r>
          </a:p>
          <a:p>
            <a:pPr lvl="0" algn="just">
              <a:buNone/>
            </a:pPr>
            <a:endParaRPr lang="en-US" dirty="0" smtClean="0"/>
          </a:p>
          <a:p>
            <a:pPr lvl="0" algn="just"/>
            <a:r>
              <a:rPr lang="en-US" dirty="0" smtClean="0"/>
              <a:t>Disinclination to develop subordinates.</a:t>
            </a:r>
          </a:p>
          <a:p>
            <a:pPr lvl="0" algn="just">
              <a:buNone/>
            </a:pPr>
            <a:endParaRPr lang="en-US" dirty="0" smtClean="0"/>
          </a:p>
          <a:p>
            <a:pPr lvl="0" algn="just"/>
            <a:r>
              <a:rPr lang="en-US" dirty="0" smtClean="0"/>
              <a:t>Failure to establish effective controls and to follow up.</a:t>
            </a:r>
          </a:p>
          <a:p>
            <a:pPr algn="just"/>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47800"/>
            <a:ext cx="9144000" cy="5410199"/>
          </a:xfrm>
        </p:spPr>
        <p:txBody>
          <a:bodyPr>
            <a:normAutofit fontScale="85000" lnSpcReduction="20000"/>
          </a:bodyPr>
          <a:lstStyle/>
          <a:p>
            <a:pPr>
              <a:buFont typeface="Wingdings" pitchFamily="2" charset="2"/>
              <a:buChar char="v"/>
            </a:pPr>
            <a:r>
              <a:rPr lang="en-US" b="1" u="sng" dirty="0" smtClean="0"/>
              <a:t>b.</a:t>
            </a:r>
            <a:r>
              <a:rPr lang="en-US" u="sng" dirty="0" smtClean="0"/>
              <a:t> </a:t>
            </a:r>
            <a:r>
              <a:rPr lang="en-US" b="1" u="sng" dirty="0" smtClean="0"/>
              <a:t>Barriers in </a:t>
            </a:r>
            <a:r>
              <a:rPr lang="en-US" b="1" u="sng" dirty="0" err="1" smtClean="0"/>
              <a:t>Delegetee</a:t>
            </a:r>
            <a:r>
              <a:rPr lang="en-US" b="1" u="sng" dirty="0" smtClean="0"/>
              <a:t>:</a:t>
            </a:r>
          </a:p>
          <a:p>
            <a:pPr>
              <a:buNone/>
            </a:pPr>
            <a:endParaRPr lang="en-US" dirty="0" smtClean="0"/>
          </a:p>
          <a:p>
            <a:pPr lvl="0"/>
            <a:r>
              <a:rPr lang="en-US" dirty="0" smtClean="0"/>
              <a:t>Lack of experience.</a:t>
            </a:r>
          </a:p>
          <a:p>
            <a:pPr lvl="0">
              <a:buNone/>
            </a:pPr>
            <a:endParaRPr lang="en-US" dirty="0" smtClean="0"/>
          </a:p>
          <a:p>
            <a:pPr lvl="0"/>
            <a:r>
              <a:rPr lang="en-US" dirty="0" smtClean="0"/>
              <a:t>Lack of competence.</a:t>
            </a:r>
          </a:p>
          <a:p>
            <a:pPr lvl="0">
              <a:buNone/>
            </a:pPr>
            <a:endParaRPr lang="en-US" dirty="0" smtClean="0"/>
          </a:p>
          <a:p>
            <a:pPr lvl="0"/>
            <a:r>
              <a:rPr lang="en-US" dirty="0" smtClean="0"/>
              <a:t>Avoidance of responsibility.</a:t>
            </a:r>
          </a:p>
          <a:p>
            <a:pPr lvl="0">
              <a:buNone/>
            </a:pPr>
            <a:endParaRPr lang="en-US" dirty="0" smtClean="0"/>
          </a:p>
          <a:p>
            <a:pPr lvl="0"/>
            <a:r>
              <a:rPr lang="en-US" dirty="0" smtClean="0"/>
              <a:t>Over dependence on the boss.</a:t>
            </a:r>
          </a:p>
          <a:p>
            <a:pPr lvl="0">
              <a:buNone/>
            </a:pPr>
            <a:endParaRPr lang="en-US" dirty="0" smtClean="0"/>
          </a:p>
          <a:p>
            <a:pPr lvl="0"/>
            <a:r>
              <a:rPr lang="en-US" dirty="0" smtClean="0"/>
              <a:t>Disorganization.</a:t>
            </a:r>
          </a:p>
          <a:p>
            <a:pPr lvl="0">
              <a:buNone/>
            </a:pPr>
            <a:endParaRPr lang="en-US" dirty="0" smtClean="0"/>
          </a:p>
          <a:p>
            <a:pPr lvl="0"/>
            <a:r>
              <a:rPr lang="en-US" dirty="0" smtClean="0"/>
              <a:t>Overload of work.</a:t>
            </a:r>
          </a:p>
          <a:p>
            <a:pPr lvl="0">
              <a:buNone/>
            </a:pPr>
            <a:endParaRPr lang="en-US" dirty="0" smtClean="0"/>
          </a:p>
          <a:p>
            <a:pPr lvl="0"/>
            <a:r>
              <a:rPr lang="en-US" dirty="0" smtClean="0"/>
              <a:t>Immersion in trivia.</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47800"/>
            <a:ext cx="9144000" cy="5410200"/>
          </a:xfrm>
        </p:spPr>
        <p:txBody>
          <a:bodyPr>
            <a:normAutofit fontScale="92500" lnSpcReduction="20000"/>
          </a:bodyPr>
          <a:lstStyle/>
          <a:p>
            <a:pPr algn="just">
              <a:buFont typeface="Wingdings" pitchFamily="2" charset="2"/>
              <a:buChar char="v"/>
            </a:pPr>
            <a:r>
              <a:rPr lang="en-US" b="1" u="sng" dirty="0" smtClean="0"/>
              <a:t>c. Barriers in the situation:</a:t>
            </a:r>
          </a:p>
          <a:p>
            <a:pPr algn="just">
              <a:buNone/>
            </a:pPr>
            <a:endParaRPr lang="en-US" dirty="0" smtClean="0"/>
          </a:p>
          <a:p>
            <a:pPr lvl="0" algn="just"/>
            <a:r>
              <a:rPr lang="en-US" dirty="0" smtClean="0"/>
              <a:t>One –person –shows policy.</a:t>
            </a:r>
          </a:p>
          <a:p>
            <a:pPr lvl="0" algn="just">
              <a:buNone/>
            </a:pPr>
            <a:endParaRPr lang="en-US" dirty="0" smtClean="0"/>
          </a:p>
          <a:p>
            <a:pPr lvl="0" algn="just"/>
            <a:r>
              <a:rPr lang="en-US" dirty="0" smtClean="0"/>
              <a:t>No toleration of mistakes.</a:t>
            </a:r>
          </a:p>
          <a:p>
            <a:pPr lvl="0" algn="just">
              <a:buNone/>
            </a:pPr>
            <a:endParaRPr lang="en-US" dirty="0" smtClean="0"/>
          </a:p>
          <a:p>
            <a:pPr lvl="0" algn="just"/>
            <a:r>
              <a:rPr lang="en-US" dirty="0" smtClean="0"/>
              <a:t>Criticality of decisions.</a:t>
            </a:r>
          </a:p>
          <a:p>
            <a:pPr lvl="0" algn="just">
              <a:buNone/>
            </a:pPr>
            <a:endParaRPr lang="en-US" dirty="0" smtClean="0"/>
          </a:p>
          <a:p>
            <a:pPr lvl="0" algn="just"/>
            <a:r>
              <a:rPr lang="en-US" dirty="0" smtClean="0"/>
              <a:t>Urgency, leaving no time to explain (crisis management).</a:t>
            </a:r>
          </a:p>
          <a:p>
            <a:pPr lvl="0" algn="just"/>
            <a:endParaRPr lang="en-US" dirty="0" smtClean="0"/>
          </a:p>
          <a:p>
            <a:pPr lvl="0" algn="just"/>
            <a:r>
              <a:rPr lang="en-US" dirty="0" smtClean="0"/>
              <a:t>Confusion in responsibilities and authority.</a:t>
            </a:r>
          </a:p>
          <a:p>
            <a:pPr lvl="0" algn="just">
              <a:buNone/>
            </a:pPr>
            <a:endParaRPr lang="en-US" dirty="0" smtClean="0"/>
          </a:p>
          <a:p>
            <a:pPr lvl="0" algn="just"/>
            <a:r>
              <a:rPr lang="en-US" dirty="0" smtClean="0"/>
              <a:t>Understaffing.</a:t>
            </a:r>
          </a:p>
          <a:p>
            <a:pPr algn="just"/>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dirty="0" smtClean="0"/>
              <a:t>2. Supervision</a:t>
            </a:r>
            <a:br>
              <a:rPr lang="en-US" dirty="0" smtClean="0"/>
            </a:br>
            <a:endParaRPr lang="en-US" dirty="0"/>
          </a:p>
        </p:txBody>
      </p:sp>
      <p:sp>
        <p:nvSpPr>
          <p:cNvPr id="3" name="Content Placeholder 2"/>
          <p:cNvSpPr>
            <a:spLocks noGrp="1"/>
          </p:cNvSpPr>
          <p:nvPr>
            <p:ph idx="1"/>
          </p:nvPr>
        </p:nvSpPr>
        <p:spPr/>
        <p:txBody>
          <a:bodyPr/>
          <a:lstStyle/>
          <a:p>
            <a:pPr>
              <a:buFont typeface="Wingdings" pitchFamily="2" charset="2"/>
              <a:buChar char="v"/>
            </a:pPr>
            <a:r>
              <a:rPr lang="en-US" b="1" dirty="0" smtClean="0"/>
              <a:t>Definition:</a:t>
            </a:r>
          </a:p>
          <a:p>
            <a:pPr>
              <a:buNone/>
            </a:pPr>
            <a:endParaRPr lang="en-US" dirty="0" smtClean="0"/>
          </a:p>
          <a:p>
            <a:r>
              <a:rPr lang="en-US" dirty="0" smtClean="0"/>
              <a:t>It is the process in which the supervisor helps the staff member achieves her own purposes as well as those of the division.</a:t>
            </a:r>
            <a:endParaRPr lang="en-US" b="1" i="1"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buFont typeface="Wingdings" pitchFamily="2" charset="2"/>
              <a:buChar char="v"/>
            </a:pPr>
            <a:r>
              <a:rPr lang="en-US" sz="4000" u="sng" dirty="0" smtClean="0"/>
              <a:t>Outlines</a:t>
            </a:r>
            <a:endParaRPr lang="en-US" sz="4000" dirty="0"/>
          </a:p>
        </p:txBody>
      </p:sp>
      <p:sp>
        <p:nvSpPr>
          <p:cNvPr id="3" name="Content Placeholder 2"/>
          <p:cNvSpPr>
            <a:spLocks noGrp="1"/>
          </p:cNvSpPr>
          <p:nvPr>
            <p:ph idx="1"/>
          </p:nvPr>
        </p:nvSpPr>
        <p:spPr/>
        <p:txBody>
          <a:bodyPr>
            <a:normAutofit lnSpcReduction="10000"/>
          </a:bodyPr>
          <a:lstStyle/>
          <a:p>
            <a:pPr lvl="0"/>
            <a:r>
              <a:rPr lang="en-US" dirty="0" smtClean="0"/>
              <a:t>Introduction. </a:t>
            </a:r>
          </a:p>
          <a:p>
            <a:pPr lvl="0"/>
            <a:r>
              <a:rPr lang="en-US" dirty="0" smtClean="0"/>
              <a:t>Definition.</a:t>
            </a:r>
          </a:p>
          <a:p>
            <a:pPr lvl="0"/>
            <a:r>
              <a:rPr lang="en-US" dirty="0" smtClean="0"/>
              <a:t>Activities related to directing. </a:t>
            </a:r>
          </a:p>
          <a:p>
            <a:pPr lvl="0"/>
            <a:r>
              <a:rPr lang="en-US" dirty="0" smtClean="0"/>
              <a:t>Elements of directing.</a:t>
            </a:r>
            <a:endParaRPr lang="en-US" b="1" dirty="0" smtClean="0"/>
          </a:p>
          <a:p>
            <a:pPr lvl="0">
              <a:buFont typeface="Wingdings" pitchFamily="2" charset="2"/>
              <a:buChar char="Ø"/>
            </a:pPr>
            <a:r>
              <a:rPr lang="en-US" dirty="0" smtClean="0"/>
              <a:t>Delegation.</a:t>
            </a:r>
          </a:p>
          <a:p>
            <a:pPr lvl="0">
              <a:buFont typeface="Wingdings" pitchFamily="2" charset="2"/>
              <a:buChar char="Ø"/>
            </a:pPr>
            <a:r>
              <a:rPr lang="en-US" dirty="0" smtClean="0"/>
              <a:t>Supervision </a:t>
            </a:r>
          </a:p>
          <a:p>
            <a:pPr lvl="0">
              <a:buFont typeface="Wingdings" pitchFamily="2" charset="2"/>
              <a:buChar char="Ø"/>
            </a:pPr>
            <a:r>
              <a:rPr lang="en-US" dirty="0" smtClean="0"/>
              <a:t> Motivation.</a:t>
            </a:r>
          </a:p>
          <a:p>
            <a:pPr lvl="0">
              <a:buFont typeface="Wingdings" pitchFamily="2" charset="2"/>
              <a:buChar char="Ø"/>
            </a:pPr>
            <a:r>
              <a:rPr lang="en-US" dirty="0" smtClean="0"/>
              <a:t>Coordination.</a:t>
            </a:r>
          </a:p>
          <a:p>
            <a:pPr lvl="0">
              <a:buFont typeface="Wingdings" pitchFamily="2" charset="2"/>
              <a:buChar char="Ø"/>
            </a:pPr>
            <a:r>
              <a:rPr lang="en-US" dirty="0" smtClean="0"/>
              <a:t>Control.</a:t>
            </a:r>
          </a:p>
          <a:p>
            <a:r>
              <a:rPr lang="en-US" dirty="0" smtClean="0"/>
              <a:t>Student activity.</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749552"/>
          </a:xfrm>
        </p:spPr>
        <p:txBody>
          <a:bodyPr>
            <a:normAutofit/>
          </a:bodyPr>
          <a:lstStyle/>
          <a:p>
            <a:pPr>
              <a:buFont typeface="Wingdings" pitchFamily="2" charset="2"/>
              <a:buChar char="v"/>
            </a:pPr>
            <a:r>
              <a:rPr lang="en-US" sz="3600" i="1" dirty="0" smtClean="0"/>
              <a:t>The following criteria may be used to outline a middle management position</a:t>
            </a:r>
            <a:r>
              <a:rPr lang="en-US" sz="3600" dirty="0" smtClean="0"/>
              <a:t>:</a:t>
            </a:r>
            <a:br>
              <a:rPr lang="en-US" sz="3600" dirty="0" smtClean="0"/>
            </a:br>
            <a:endParaRPr lang="en-US" sz="3600" dirty="0"/>
          </a:p>
        </p:txBody>
      </p:sp>
      <p:sp>
        <p:nvSpPr>
          <p:cNvPr id="3" name="Content Placeholder 2"/>
          <p:cNvSpPr>
            <a:spLocks noGrp="1"/>
          </p:cNvSpPr>
          <p:nvPr>
            <p:ph idx="1"/>
          </p:nvPr>
        </p:nvSpPr>
        <p:spPr>
          <a:xfrm>
            <a:off x="0" y="1524000"/>
            <a:ext cx="9144000" cy="5333999"/>
          </a:xfrm>
        </p:spPr>
        <p:txBody>
          <a:bodyPr>
            <a:normAutofit fontScale="92500" lnSpcReduction="20000"/>
          </a:bodyPr>
          <a:lstStyle/>
          <a:p>
            <a:pPr lvl="0" algn="just"/>
            <a:r>
              <a:rPr lang="en-US" b="1" dirty="0" smtClean="0"/>
              <a:t>Territory (geography):</a:t>
            </a:r>
            <a:r>
              <a:rPr lang="en-US" dirty="0" smtClean="0"/>
              <a:t> she is responsible for a delegated number of care units linked typically by their geographic proximity.</a:t>
            </a:r>
          </a:p>
          <a:p>
            <a:pPr lvl="0" algn="just">
              <a:buNone/>
            </a:pPr>
            <a:endParaRPr lang="en-US" dirty="0" smtClean="0"/>
          </a:p>
          <a:p>
            <a:pPr lvl="0" algn="just"/>
            <a:r>
              <a:rPr lang="en-US" b="1" dirty="0" smtClean="0"/>
              <a:t>Patient condition:</a:t>
            </a:r>
            <a:r>
              <a:rPr lang="en-US" dirty="0" smtClean="0"/>
              <a:t> A middle manager may be assigned to cover all areas which deal with a specific type of patient.</a:t>
            </a:r>
          </a:p>
          <a:p>
            <a:pPr lvl="0" algn="just"/>
            <a:endParaRPr lang="en-US" dirty="0" smtClean="0"/>
          </a:p>
          <a:p>
            <a:pPr lvl="0" algn="just"/>
            <a:r>
              <a:rPr lang="en-US" b="1" dirty="0" smtClean="0"/>
              <a:t>Specialized function</a:t>
            </a:r>
            <a:r>
              <a:rPr lang="en-US" dirty="0" smtClean="0"/>
              <a:t>: Middle managers may be assigned by function rather than by territory, e.g., in-service education staffing/scheduling, home care. </a:t>
            </a:r>
          </a:p>
          <a:p>
            <a:pPr lvl="0" algn="just">
              <a:buNone/>
            </a:pPr>
            <a:endParaRPr lang="en-US" dirty="0" smtClean="0"/>
          </a:p>
          <a:p>
            <a:pPr algn="just"/>
            <a:r>
              <a:rPr lang="en-US" b="1" dirty="0" smtClean="0"/>
              <a:t>Time of work</a:t>
            </a:r>
            <a:r>
              <a:rPr lang="en-US" dirty="0" smtClean="0"/>
              <a:t>: (night shift, or evening shift).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1252728"/>
          </a:xfrm>
        </p:spPr>
        <p:txBody>
          <a:bodyPr>
            <a:normAutofit fontScale="90000"/>
          </a:bodyPr>
          <a:lstStyle/>
          <a:p>
            <a:pPr>
              <a:buFont typeface="Wingdings" pitchFamily="2" charset="2"/>
              <a:buChar char="v"/>
            </a:pPr>
            <a:r>
              <a:rPr lang="en-US" dirty="0" smtClean="0"/>
              <a:t>Types of supervisors</a:t>
            </a:r>
            <a:r>
              <a:rPr lang="en-US" b="0" dirty="0" smtClean="0"/>
              <a:t>:</a:t>
            </a:r>
            <a:r>
              <a:rPr lang="en-US" dirty="0" smtClean="0"/>
              <a:t/>
            </a:r>
            <a:br>
              <a:rPr lang="en-US" dirty="0" smtClean="0"/>
            </a:br>
            <a:endParaRPr lang="en-US" dirty="0"/>
          </a:p>
        </p:txBody>
      </p:sp>
      <p:sp>
        <p:nvSpPr>
          <p:cNvPr id="3" name="Content Placeholder 2"/>
          <p:cNvSpPr>
            <a:spLocks noGrp="1"/>
          </p:cNvSpPr>
          <p:nvPr>
            <p:ph idx="1"/>
          </p:nvPr>
        </p:nvSpPr>
        <p:spPr>
          <a:xfrm>
            <a:off x="457200" y="2133600"/>
            <a:ext cx="8229600" cy="4267200"/>
          </a:xfrm>
        </p:spPr>
        <p:txBody>
          <a:bodyPr/>
          <a:lstStyle/>
          <a:p>
            <a:pPr lvl="0"/>
            <a:r>
              <a:rPr lang="en-US" b="1" dirty="0" smtClean="0"/>
              <a:t>Autocratic supervisor</a:t>
            </a:r>
            <a:r>
              <a:rPr lang="en-US" dirty="0" smtClean="0"/>
              <a:t>. (Task oriented)</a:t>
            </a:r>
          </a:p>
          <a:p>
            <a:pPr lvl="0">
              <a:buNone/>
            </a:pPr>
            <a:endParaRPr lang="en-US" dirty="0" smtClean="0"/>
          </a:p>
          <a:p>
            <a:pPr lvl="0"/>
            <a:r>
              <a:rPr lang="en-US" b="1" dirty="0" smtClean="0"/>
              <a:t>Cooperative supervisor</a:t>
            </a:r>
            <a:r>
              <a:rPr lang="en-US" dirty="0" smtClean="0"/>
              <a:t>. (People oriented)</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252728"/>
          </a:xfrm>
        </p:spPr>
        <p:txBody>
          <a:bodyPr>
            <a:normAutofit fontScale="90000"/>
          </a:bodyPr>
          <a:lstStyle/>
          <a:p>
            <a:pPr>
              <a:buFont typeface="Wingdings" pitchFamily="2" charset="2"/>
              <a:buChar char="v"/>
            </a:pPr>
            <a:r>
              <a:rPr lang="en-US" dirty="0" smtClean="0"/>
              <a:t>Purposes of good supervision:</a:t>
            </a:r>
            <a:br>
              <a:rPr lang="en-US" dirty="0" smtClean="0"/>
            </a:br>
            <a:endParaRPr lang="en-US" dirty="0"/>
          </a:p>
        </p:txBody>
      </p:sp>
      <p:sp>
        <p:nvSpPr>
          <p:cNvPr id="3" name="Content Placeholder 2"/>
          <p:cNvSpPr>
            <a:spLocks noGrp="1"/>
          </p:cNvSpPr>
          <p:nvPr>
            <p:ph idx="1"/>
          </p:nvPr>
        </p:nvSpPr>
        <p:spPr>
          <a:xfrm>
            <a:off x="152400" y="1524000"/>
            <a:ext cx="8839200" cy="5181599"/>
          </a:xfrm>
        </p:spPr>
        <p:txBody>
          <a:bodyPr>
            <a:normAutofit lnSpcReduction="10000"/>
          </a:bodyPr>
          <a:lstStyle/>
          <a:p>
            <a:pPr lvl="0" algn="just"/>
            <a:r>
              <a:rPr lang="en-US" dirty="0" smtClean="0"/>
              <a:t>To provide suitable working conditions. </a:t>
            </a:r>
          </a:p>
          <a:p>
            <a:pPr lvl="0" algn="just">
              <a:buNone/>
            </a:pPr>
            <a:endParaRPr lang="en-US" dirty="0" smtClean="0"/>
          </a:p>
          <a:p>
            <a:pPr lvl="0" algn="just"/>
            <a:r>
              <a:rPr lang="en-US" dirty="0" smtClean="0"/>
              <a:t>To promote a spirit of cooperation between employees.</a:t>
            </a:r>
          </a:p>
          <a:p>
            <a:pPr lvl="0" algn="just">
              <a:buNone/>
            </a:pPr>
            <a:endParaRPr lang="en-US" dirty="0" smtClean="0"/>
          </a:p>
          <a:p>
            <a:pPr lvl="0" algn="just"/>
            <a:r>
              <a:rPr lang="en-US" dirty="0" smtClean="0"/>
              <a:t>To also concerned with planning, execution and evaluation of work.</a:t>
            </a:r>
          </a:p>
          <a:p>
            <a:pPr lvl="0" algn="just">
              <a:buNone/>
            </a:pPr>
            <a:endParaRPr lang="en-US" dirty="0" smtClean="0"/>
          </a:p>
          <a:p>
            <a:pPr algn="just"/>
            <a:r>
              <a:rPr lang="en-US" dirty="0" smtClean="0"/>
              <a:t>The main of supervision is the orientation, training and guidance of the individual based upon his needs and development of new skills.</a:t>
            </a:r>
          </a:p>
          <a:p>
            <a:pPr algn="just"/>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252728"/>
          </a:xfrm>
        </p:spPr>
        <p:txBody>
          <a:bodyPr>
            <a:normAutofit fontScale="90000"/>
          </a:bodyPr>
          <a:lstStyle/>
          <a:p>
            <a:pPr>
              <a:buFont typeface="Wingdings" pitchFamily="2" charset="2"/>
              <a:buChar char="v"/>
            </a:pPr>
            <a:r>
              <a:rPr lang="en-US" dirty="0" smtClean="0"/>
              <a:t>Principles of supervision:</a:t>
            </a:r>
            <a:br>
              <a:rPr lang="en-US" dirty="0" smtClean="0"/>
            </a:br>
            <a:endParaRPr lang="en-US" dirty="0"/>
          </a:p>
        </p:txBody>
      </p:sp>
      <p:sp>
        <p:nvSpPr>
          <p:cNvPr id="3" name="Content Placeholder 2"/>
          <p:cNvSpPr>
            <a:spLocks noGrp="1"/>
          </p:cNvSpPr>
          <p:nvPr>
            <p:ph idx="1"/>
          </p:nvPr>
        </p:nvSpPr>
        <p:spPr>
          <a:xfrm>
            <a:off x="0" y="1600199"/>
            <a:ext cx="9144000" cy="5257801"/>
          </a:xfrm>
        </p:spPr>
        <p:txBody>
          <a:bodyPr>
            <a:normAutofit fontScale="92500"/>
          </a:bodyPr>
          <a:lstStyle/>
          <a:p>
            <a:pPr lvl="0" algn="just"/>
            <a:r>
              <a:rPr lang="en-US" dirty="0" smtClean="0"/>
              <a:t>It focuses on improvement of the work rather than on upgrading the staff members.</a:t>
            </a:r>
          </a:p>
          <a:p>
            <a:pPr lvl="0" algn="just">
              <a:buNone/>
            </a:pPr>
            <a:endParaRPr lang="en-US" dirty="0" smtClean="0"/>
          </a:p>
          <a:p>
            <a:pPr lvl="0" algn="just"/>
            <a:r>
              <a:rPr lang="en-US" dirty="0" smtClean="0"/>
              <a:t>It should consider the experience, ability and intelligence of the staff member and the existing situation.</a:t>
            </a:r>
          </a:p>
          <a:p>
            <a:pPr lvl="0" algn="just">
              <a:buNone/>
            </a:pPr>
            <a:endParaRPr lang="en-US" dirty="0" smtClean="0"/>
          </a:p>
          <a:p>
            <a:pPr lvl="0" algn="just"/>
            <a:r>
              <a:rPr lang="en-US" dirty="0" smtClean="0"/>
              <a:t>It should stimulate the staff to continuous self improvement.</a:t>
            </a:r>
          </a:p>
          <a:p>
            <a:pPr lvl="0" algn="just">
              <a:buNone/>
            </a:pPr>
            <a:endParaRPr lang="en-US" dirty="0" smtClean="0"/>
          </a:p>
          <a:p>
            <a:pPr lvl="0" algn="just"/>
            <a:r>
              <a:rPr lang="en-US" dirty="0" smtClean="0"/>
              <a:t>It should respect the individuality of the staff member.</a:t>
            </a:r>
          </a:p>
          <a:p>
            <a:pPr algn="just"/>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52728"/>
          </a:xfrm>
        </p:spPr>
        <p:txBody>
          <a:bodyPr>
            <a:normAutofit fontScale="90000"/>
          </a:bodyPr>
          <a:lstStyle/>
          <a:p>
            <a:pPr>
              <a:buFont typeface="Wingdings" pitchFamily="2" charset="2"/>
              <a:buChar char="v"/>
            </a:pPr>
            <a:r>
              <a:rPr lang="en-US" dirty="0" smtClean="0"/>
              <a:t>The supervisory process involves</a:t>
            </a:r>
            <a:br>
              <a:rPr lang="en-US" dirty="0" smtClean="0"/>
            </a:br>
            <a:endParaRPr lang="en-US" dirty="0"/>
          </a:p>
        </p:txBody>
      </p:sp>
      <p:sp>
        <p:nvSpPr>
          <p:cNvPr id="3" name="Content Placeholder 2"/>
          <p:cNvSpPr>
            <a:spLocks noGrp="1"/>
          </p:cNvSpPr>
          <p:nvPr>
            <p:ph idx="1"/>
          </p:nvPr>
        </p:nvSpPr>
        <p:spPr>
          <a:xfrm>
            <a:off x="0" y="1524000"/>
            <a:ext cx="9144000" cy="5181599"/>
          </a:xfrm>
        </p:spPr>
        <p:txBody>
          <a:bodyPr>
            <a:normAutofit fontScale="85000" lnSpcReduction="10000"/>
          </a:bodyPr>
          <a:lstStyle/>
          <a:p>
            <a:pPr lvl="0" algn="just"/>
            <a:r>
              <a:rPr lang="en-US" dirty="0" smtClean="0"/>
              <a:t>Establishment of long-range objectives for the desired quality of care.</a:t>
            </a:r>
          </a:p>
          <a:p>
            <a:pPr lvl="0" algn="just">
              <a:buNone/>
            </a:pPr>
            <a:endParaRPr lang="en-US" dirty="0" smtClean="0"/>
          </a:p>
          <a:p>
            <a:pPr lvl="0" algn="just"/>
            <a:r>
              <a:rPr lang="en-US" dirty="0" smtClean="0"/>
              <a:t>Assessment of patient’s needs for improvement in the care given.</a:t>
            </a:r>
          </a:p>
          <a:p>
            <a:pPr lvl="0" algn="just">
              <a:buNone/>
            </a:pPr>
            <a:endParaRPr lang="en-US" dirty="0" smtClean="0"/>
          </a:p>
          <a:p>
            <a:pPr lvl="0" algn="just"/>
            <a:r>
              <a:rPr lang="en-US" dirty="0" smtClean="0"/>
              <a:t>Determination of immediate objectives.</a:t>
            </a:r>
          </a:p>
          <a:p>
            <a:pPr lvl="0" algn="just">
              <a:buNone/>
            </a:pPr>
            <a:endParaRPr lang="en-US" dirty="0" smtClean="0"/>
          </a:p>
          <a:p>
            <a:pPr lvl="0" algn="just"/>
            <a:r>
              <a:rPr lang="en-US" dirty="0" smtClean="0"/>
              <a:t>Planning methods for meeting the immediate objectives.</a:t>
            </a:r>
          </a:p>
          <a:p>
            <a:pPr lvl="0" algn="just">
              <a:buNone/>
            </a:pPr>
            <a:endParaRPr lang="en-US" dirty="0" smtClean="0"/>
          </a:p>
          <a:p>
            <a:pPr lvl="0" algn="just"/>
            <a:r>
              <a:rPr lang="en-US" dirty="0" smtClean="0"/>
              <a:t>Assessment of needs of individual staff members for improvement in the light of the objectives for patient care.</a:t>
            </a:r>
          </a:p>
          <a:p>
            <a:pPr lvl="0" algn="just">
              <a:buNone/>
            </a:pPr>
            <a:endParaRPr lang="en-US" dirty="0" smtClean="0"/>
          </a:p>
          <a:p>
            <a:pPr algn="just"/>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47801"/>
            <a:ext cx="9144000" cy="5410200"/>
          </a:xfrm>
        </p:spPr>
        <p:txBody>
          <a:bodyPr>
            <a:normAutofit lnSpcReduction="10000"/>
          </a:bodyPr>
          <a:lstStyle/>
          <a:p>
            <a:pPr lvl="0" algn="just"/>
            <a:r>
              <a:rPr lang="en-US" dirty="0" smtClean="0"/>
              <a:t>Establishment of personal objectives by staff members.</a:t>
            </a:r>
          </a:p>
          <a:p>
            <a:pPr lvl="0" algn="just">
              <a:buNone/>
            </a:pPr>
            <a:endParaRPr lang="en-US" dirty="0" smtClean="0"/>
          </a:p>
          <a:p>
            <a:pPr lvl="0" algn="just"/>
            <a:r>
              <a:rPr lang="en-US" dirty="0" smtClean="0"/>
              <a:t>Planning methods for  achieving personal improvement.</a:t>
            </a:r>
          </a:p>
          <a:p>
            <a:pPr lvl="0" algn="just">
              <a:buNone/>
            </a:pPr>
            <a:endParaRPr lang="en-US" dirty="0" smtClean="0"/>
          </a:p>
          <a:p>
            <a:pPr lvl="0" algn="just"/>
            <a:r>
              <a:rPr lang="en-US" dirty="0" smtClean="0"/>
              <a:t>Carrying out the plan under supervision.</a:t>
            </a:r>
          </a:p>
          <a:p>
            <a:pPr lvl="0" algn="just">
              <a:buNone/>
            </a:pPr>
            <a:endParaRPr lang="en-US" dirty="0" smtClean="0"/>
          </a:p>
          <a:p>
            <a:pPr lvl="0" algn="just"/>
            <a:r>
              <a:rPr lang="en-US" dirty="0" smtClean="0"/>
              <a:t>Evaluation of results and making new plans.</a:t>
            </a:r>
          </a:p>
          <a:p>
            <a:pPr lvl="0" algn="just">
              <a:buNone/>
            </a:pPr>
            <a:endParaRPr lang="en-US" dirty="0" smtClean="0"/>
          </a:p>
          <a:p>
            <a:pPr lvl="0" algn="just"/>
            <a:r>
              <a:rPr lang="en-US" dirty="0" smtClean="0"/>
              <a:t>Continuous evaluation of the effects of individual effort on the quality of care given.</a:t>
            </a:r>
          </a:p>
          <a:p>
            <a:pPr algn="just"/>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1252728"/>
          </a:xfrm>
        </p:spPr>
        <p:txBody>
          <a:bodyPr>
            <a:noAutofit/>
          </a:bodyPr>
          <a:lstStyle/>
          <a:p>
            <a:pPr>
              <a:buFont typeface="Wingdings" pitchFamily="2" charset="2"/>
              <a:buChar char="v"/>
            </a:pPr>
            <a:r>
              <a:rPr lang="en-US" sz="4000" dirty="0" smtClean="0"/>
              <a:t>Methods of supervision:</a:t>
            </a:r>
            <a:br>
              <a:rPr lang="en-US" sz="4000" dirty="0" smtClean="0"/>
            </a:br>
            <a:endParaRPr lang="en-US" sz="4000" dirty="0"/>
          </a:p>
        </p:txBody>
      </p:sp>
      <p:sp>
        <p:nvSpPr>
          <p:cNvPr id="3" name="Content Placeholder 2"/>
          <p:cNvSpPr>
            <a:spLocks noGrp="1"/>
          </p:cNvSpPr>
          <p:nvPr>
            <p:ph idx="1"/>
          </p:nvPr>
        </p:nvSpPr>
        <p:spPr>
          <a:xfrm>
            <a:off x="0" y="1523999"/>
            <a:ext cx="8991600" cy="5334001"/>
          </a:xfrm>
        </p:spPr>
        <p:txBody>
          <a:bodyPr>
            <a:normAutofit fontScale="92500"/>
          </a:bodyPr>
          <a:lstStyle/>
          <a:p>
            <a:pPr algn="just">
              <a:buFont typeface="Wingdings" pitchFamily="2" charset="2"/>
              <a:buChar char="Ø"/>
            </a:pPr>
            <a:r>
              <a:rPr lang="en-US" b="1" dirty="0" smtClean="0"/>
              <a:t>1. Cooperative determination of staff members’ needs</a:t>
            </a:r>
          </a:p>
          <a:p>
            <a:pPr algn="just">
              <a:buNone/>
            </a:pPr>
            <a:endParaRPr lang="en-US" dirty="0" smtClean="0"/>
          </a:p>
          <a:p>
            <a:pPr lvl="0" algn="just"/>
            <a:r>
              <a:rPr lang="en-US" dirty="0" smtClean="0"/>
              <a:t>The nurse manager must be aware of needs of nurses and give them opportunity to discuss their shortcomings and request assistance, without fear or embarrassment or criticism, to say they need help.</a:t>
            </a:r>
          </a:p>
          <a:p>
            <a:pPr lvl="0" algn="just">
              <a:buNone/>
            </a:pPr>
            <a:endParaRPr lang="en-US" dirty="0" smtClean="0"/>
          </a:p>
          <a:p>
            <a:pPr lvl="0" algn="just"/>
            <a:r>
              <a:rPr lang="en-US" dirty="0" smtClean="0"/>
              <a:t>Each nurse should be helped from her head nurse in planning ways to improve her ability in providing patient care. </a:t>
            </a:r>
          </a:p>
          <a:p>
            <a:pPr algn="just"/>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0"/>
            <a:ext cx="8915400" cy="5333999"/>
          </a:xfrm>
        </p:spPr>
        <p:txBody>
          <a:bodyPr>
            <a:normAutofit fontScale="92500" lnSpcReduction="10000"/>
          </a:bodyPr>
          <a:lstStyle/>
          <a:p>
            <a:pPr algn="just">
              <a:buFont typeface="Wingdings" pitchFamily="2" charset="2"/>
              <a:buChar char="Ø"/>
            </a:pPr>
            <a:r>
              <a:rPr lang="en-US" b="1" dirty="0" smtClean="0"/>
              <a:t>2. Cooperative planning for supervision:</a:t>
            </a:r>
          </a:p>
          <a:p>
            <a:pPr algn="just">
              <a:buFont typeface="Wingdings" pitchFamily="2" charset="2"/>
              <a:buChar char="Ø"/>
            </a:pPr>
            <a:endParaRPr lang="en-US" dirty="0" smtClean="0"/>
          </a:p>
          <a:p>
            <a:pPr algn="just"/>
            <a:r>
              <a:rPr lang="en-US" dirty="0" smtClean="0"/>
              <a:t>The amount and type of assistance required depends on the ability and experience of the staff member.</a:t>
            </a:r>
          </a:p>
          <a:p>
            <a:pPr algn="just">
              <a:buNone/>
            </a:pPr>
            <a:endParaRPr lang="en-US" dirty="0" smtClean="0"/>
          </a:p>
          <a:p>
            <a:pPr lvl="0" algn="just"/>
            <a:r>
              <a:rPr lang="en-US" dirty="0" smtClean="0"/>
              <a:t>If the nurse has an understanding of scientific principles, is skilled in the use of her hands, and in organization of assignment; there should be a conference with the head nurse, before the nurse starts to care for the patient. They discuss the patients’ nursing needs, the objectives of his care, important observations to make and record.</a:t>
            </a:r>
          </a:p>
          <a:p>
            <a:pPr algn="just"/>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0"/>
            <a:ext cx="8915400" cy="5181599"/>
          </a:xfrm>
        </p:spPr>
        <p:txBody>
          <a:bodyPr>
            <a:normAutofit lnSpcReduction="10000"/>
          </a:bodyPr>
          <a:lstStyle/>
          <a:p>
            <a:pPr lvl="0" algn="just"/>
            <a:r>
              <a:rPr lang="en-US" dirty="0" smtClean="0"/>
              <a:t>When the nurse is new or young in experience, the head nurse might plan to have a competent nurse with the inexperienced nurse to care for a patient with difficult problems. A plan of action is made, the new nurse indicating the part she would like to play.</a:t>
            </a:r>
          </a:p>
          <a:p>
            <a:pPr lvl="0" algn="just">
              <a:buNone/>
            </a:pPr>
            <a:endParaRPr lang="en-US" dirty="0" smtClean="0"/>
          </a:p>
          <a:p>
            <a:pPr lvl="0" algn="just"/>
            <a:r>
              <a:rPr lang="en-US" dirty="0" smtClean="0"/>
              <a:t>A follow up conference answers any staff nurse’s questions, which may be in the learner’s mind. At this time, the amount and type of help she needs the next day, is determined.</a:t>
            </a:r>
          </a:p>
          <a:p>
            <a:pPr algn="just"/>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r>
              <a:rPr lang="en-US" dirty="0" smtClean="0"/>
              <a:t>During the days that follow, when the staff member is working more independently, the head nurse needs to be available fro help. The new inexperienced nurse should be given opportunity to evaluate the care given, her own learning and the supervision she received.</a:t>
            </a:r>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Font typeface="Wingdings" pitchFamily="2" charset="2"/>
              <a:buChar char="v"/>
            </a:pPr>
            <a:r>
              <a:rPr lang="en-US" dirty="0" smtClean="0"/>
              <a:t>Introduction</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Directing is the fourth phase of management process. It is the “doing phase” with which much of the manager’s work being accomplished during this phase. In modern management, “command and coordination” are labeled “directing” or “leading”. Leading has become a more acceptable term for the directing function. All of the effective principles of nursing management are to be applied by nurse leaders. All leading or directing activities will be guided by them.</a:t>
            </a:r>
          </a:p>
          <a:p>
            <a:pPr algn="just"/>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1"/>
            <a:ext cx="8763000" cy="4800600"/>
          </a:xfrm>
        </p:spPr>
        <p:txBody>
          <a:bodyPr/>
          <a:lstStyle/>
          <a:p>
            <a:pPr algn="just">
              <a:buFont typeface="Wingdings" pitchFamily="2" charset="2"/>
              <a:buChar char="Ø"/>
            </a:pPr>
            <a:r>
              <a:rPr lang="en-US" b="1" dirty="0" smtClean="0"/>
              <a:t>3. Supervision at the bedside:</a:t>
            </a:r>
          </a:p>
          <a:p>
            <a:pPr algn="just">
              <a:buNone/>
            </a:pPr>
            <a:endParaRPr lang="en-US" dirty="0" smtClean="0"/>
          </a:p>
          <a:p>
            <a:pPr algn="just"/>
            <a:r>
              <a:rPr lang="en-US" dirty="0" smtClean="0"/>
              <a:t>The head nurse must assist staff member at the bedside for the safety and welfare of the patient or for the learning of the individual. It is usually advisable to follow up supervision with an informal conference to pinpoint the problem; this will help to strengthen learning.</a:t>
            </a:r>
          </a:p>
          <a:p>
            <a:pPr algn="just"/>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444752"/>
          </a:xfrm>
        </p:spPr>
        <p:txBody>
          <a:bodyPr>
            <a:noAutofit/>
          </a:bodyPr>
          <a:lstStyle/>
          <a:p>
            <a:pPr algn="just">
              <a:buFont typeface="Wingdings" pitchFamily="2" charset="2"/>
              <a:buChar char="v"/>
            </a:pPr>
            <a:r>
              <a:rPr lang="en-US" sz="3200" dirty="0" smtClean="0"/>
              <a:t>Management skills are required of all supervisors at every level in the organization:</a:t>
            </a:r>
            <a:br>
              <a:rPr lang="en-US" sz="3200" dirty="0" smtClean="0"/>
            </a:br>
            <a:endParaRPr lang="en-US" sz="3200" dirty="0"/>
          </a:p>
        </p:txBody>
      </p:sp>
      <p:sp>
        <p:nvSpPr>
          <p:cNvPr id="3" name="Content Placeholder 2"/>
          <p:cNvSpPr>
            <a:spLocks noGrp="1"/>
          </p:cNvSpPr>
          <p:nvPr>
            <p:ph idx="1"/>
          </p:nvPr>
        </p:nvSpPr>
        <p:spPr>
          <a:xfrm>
            <a:off x="152400" y="1676400"/>
            <a:ext cx="8839200" cy="4952999"/>
          </a:xfrm>
        </p:spPr>
        <p:txBody>
          <a:bodyPr>
            <a:normAutofit fontScale="92500" lnSpcReduction="10000"/>
          </a:bodyPr>
          <a:lstStyle/>
          <a:p>
            <a:pPr algn="just">
              <a:buFont typeface="Wingdings" pitchFamily="2" charset="2"/>
              <a:buChar char="Ø"/>
            </a:pPr>
            <a:r>
              <a:rPr lang="en-US" b="1" dirty="0" smtClean="0"/>
              <a:t>1. Human skills: </a:t>
            </a:r>
            <a:r>
              <a:rPr lang="en-US" dirty="0" smtClean="0"/>
              <a:t>can be subdivided into:</a:t>
            </a:r>
          </a:p>
          <a:p>
            <a:pPr algn="just">
              <a:buNone/>
            </a:pPr>
            <a:endParaRPr lang="en-US" dirty="0" smtClean="0"/>
          </a:p>
          <a:p>
            <a:pPr lvl="0" algn="just"/>
            <a:r>
              <a:rPr lang="en-US" dirty="0" smtClean="0"/>
              <a:t>Leadership ability .</a:t>
            </a:r>
          </a:p>
          <a:p>
            <a:pPr lvl="0" algn="just">
              <a:buNone/>
            </a:pPr>
            <a:endParaRPr lang="en-US" dirty="0" smtClean="0"/>
          </a:p>
          <a:p>
            <a:pPr lvl="0" algn="just"/>
            <a:r>
              <a:rPr lang="en-US" dirty="0" smtClean="0"/>
              <a:t>Skill in inter group relationships.</a:t>
            </a:r>
          </a:p>
          <a:p>
            <a:pPr lvl="0" algn="just">
              <a:buNone/>
            </a:pPr>
            <a:endParaRPr lang="en-US" dirty="0" smtClean="0"/>
          </a:p>
          <a:p>
            <a:pPr algn="just"/>
            <a:r>
              <a:rPr lang="en-US" dirty="0" smtClean="0"/>
              <a:t>Human skill is the manager’s ability to work effectively as a group member and to build cooperative effort within the group he or she leads and between that group and all the other groups with which it comes into contact.</a:t>
            </a:r>
          </a:p>
          <a:p>
            <a:pPr algn="just"/>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76401"/>
            <a:ext cx="8686800" cy="4724400"/>
          </a:xfrm>
        </p:spPr>
        <p:txBody>
          <a:bodyPr/>
          <a:lstStyle/>
          <a:p>
            <a:pPr algn="just">
              <a:buFont typeface="Wingdings" pitchFamily="2" charset="2"/>
              <a:buChar char="Ø"/>
            </a:pPr>
            <a:r>
              <a:rPr lang="en-US" b="1" dirty="0" smtClean="0"/>
              <a:t>2. Technical skill: </a:t>
            </a:r>
            <a:r>
              <a:rPr lang="en-US" dirty="0" smtClean="0"/>
              <a:t>technical skill is essential to supervisors for several reasons. Their power over subordinates comes to them in part because of their technical competence. Use of knowledge, procedure, techniques and equipment to perform specific tasks that can be learned through education and experience.</a:t>
            </a:r>
          </a:p>
          <a:p>
            <a:pPr algn="just"/>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0"/>
            <a:ext cx="8763000" cy="5105399"/>
          </a:xfrm>
        </p:spPr>
        <p:txBody>
          <a:bodyPr>
            <a:normAutofit lnSpcReduction="10000"/>
          </a:bodyPr>
          <a:lstStyle/>
          <a:p>
            <a:pPr algn="just">
              <a:buFont typeface="Wingdings" pitchFamily="2" charset="2"/>
              <a:buChar char="Ø"/>
            </a:pPr>
            <a:r>
              <a:rPr lang="en-US" b="1" dirty="0" smtClean="0"/>
              <a:t>3. Conceptual skill: </a:t>
            </a:r>
            <a:r>
              <a:rPr lang="en-US" dirty="0" smtClean="0"/>
              <a:t>knowledge and understanding of the total organizational system and the interrelationships between various subsystems and the ability to make decisions based on this knowledge.</a:t>
            </a:r>
          </a:p>
          <a:p>
            <a:pPr algn="just">
              <a:buNone/>
            </a:pPr>
            <a:endParaRPr lang="en-US" dirty="0" smtClean="0"/>
          </a:p>
          <a:p>
            <a:pPr algn="just">
              <a:buFont typeface="Wingdings" pitchFamily="2" charset="2"/>
              <a:buChar char="Ø"/>
            </a:pPr>
            <a:r>
              <a:rPr lang="en-US" b="1" dirty="0" smtClean="0"/>
              <a:t>4. Teaching skills: </a:t>
            </a:r>
            <a:r>
              <a:rPr lang="en-US" dirty="0" smtClean="0"/>
              <a:t>Middle manager is responsible for developing of first line management, so executive management is responsible for further, development of that middle management.</a:t>
            </a:r>
          </a:p>
          <a:p>
            <a:pPr algn="just"/>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686800" cy="5029199"/>
          </a:xfrm>
        </p:spPr>
        <p:txBody>
          <a:bodyPr>
            <a:normAutofit fontScale="92500"/>
          </a:bodyPr>
          <a:lstStyle/>
          <a:p>
            <a:pPr algn="just">
              <a:buFont typeface="Wingdings" pitchFamily="2" charset="2"/>
              <a:buChar char="Ø"/>
            </a:pPr>
            <a:r>
              <a:rPr lang="en-US" b="1" dirty="0" smtClean="0"/>
              <a:t>5. Coaching skills: </a:t>
            </a:r>
            <a:r>
              <a:rPr lang="en-US" dirty="0" smtClean="0"/>
              <a:t>Supervisor provides orientation and on-the-job training for new staff members, and identifies and arranges for in-service education.</a:t>
            </a:r>
          </a:p>
          <a:p>
            <a:pPr algn="just"/>
            <a:endParaRPr lang="en-US" dirty="0" smtClean="0"/>
          </a:p>
          <a:p>
            <a:pPr algn="just">
              <a:buFont typeface="Wingdings" pitchFamily="2" charset="2"/>
              <a:buChar char="Ø"/>
            </a:pPr>
            <a:r>
              <a:rPr lang="en-US" b="1" dirty="0" smtClean="0"/>
              <a:t>6. Counseling skills: </a:t>
            </a:r>
            <a:r>
              <a:rPr lang="en-US" dirty="0" smtClean="0"/>
              <a:t>One of the major responsibilities of the middle manager is upward, to the top nurse executive. She is responsible for conveying the state of the department to the division level. This assessment must be accurate for effective planning by top management. </a:t>
            </a:r>
          </a:p>
          <a:p>
            <a:pPr algn="just"/>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839200" cy="4952999"/>
          </a:xfrm>
        </p:spPr>
        <p:txBody>
          <a:bodyPr/>
          <a:lstStyle/>
          <a:p>
            <a:pPr algn="just">
              <a:buFont typeface="Wingdings" pitchFamily="2" charset="2"/>
              <a:buChar char="Ø"/>
            </a:pPr>
            <a:r>
              <a:rPr lang="en-US" b="1" dirty="0" smtClean="0"/>
              <a:t>7. Communication skills: </a:t>
            </a:r>
            <a:r>
              <a:rPr lang="en-US" dirty="0" smtClean="0"/>
              <a:t>The critical function of supervisor is to serve as the link pin between the other two layers. Middle management serves as an active conduct of messages throughout other nursing managerial structure; it carries goals, policies, purposes downward to first line managers and monitoring information up to executive management</a:t>
            </a:r>
          </a:p>
          <a:p>
            <a:pPr algn="just"/>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86800" cy="5181599"/>
          </a:xfrm>
        </p:spPr>
        <p:txBody>
          <a:bodyPr>
            <a:normAutofit lnSpcReduction="10000"/>
          </a:bodyPr>
          <a:lstStyle/>
          <a:p>
            <a:pPr algn="just">
              <a:buFont typeface="Wingdings" pitchFamily="2" charset="2"/>
              <a:buChar char="Ø"/>
            </a:pPr>
            <a:r>
              <a:rPr lang="en-US" b="1" dirty="0" smtClean="0"/>
              <a:t>8. Setting Work Standards</a:t>
            </a:r>
            <a:r>
              <a:rPr lang="en-US" dirty="0" smtClean="0"/>
              <a:t>: Supervisor develops and adjusts nursing standards and guidelines for the work unit, and hiring work considerable influence in establishing overall work standards and guidelines.</a:t>
            </a:r>
          </a:p>
          <a:p>
            <a:pPr algn="just">
              <a:buNone/>
            </a:pPr>
            <a:r>
              <a:rPr lang="en-US" b="1" dirty="0" smtClean="0"/>
              <a:t> </a:t>
            </a:r>
            <a:endParaRPr lang="en-US" dirty="0" smtClean="0"/>
          </a:p>
          <a:p>
            <a:pPr algn="just">
              <a:buFont typeface="Wingdings" pitchFamily="2" charset="2"/>
              <a:buChar char="Ø"/>
            </a:pPr>
            <a:r>
              <a:rPr lang="en-US" b="1" dirty="0" smtClean="0"/>
              <a:t>9. Reviewing Work</a:t>
            </a:r>
            <a:r>
              <a:rPr lang="en-US" dirty="0" smtClean="0"/>
              <a:t>: Supervisor reviews work from all three shifts through written reports, oral conferences, and on-site observations to ensure the delivery of appropriate and quality nursing care.</a:t>
            </a:r>
          </a:p>
          <a:p>
            <a:pPr algn="just"/>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1"/>
            <a:ext cx="8763000" cy="4876800"/>
          </a:xfrm>
        </p:spPr>
        <p:txBody>
          <a:bodyPr/>
          <a:lstStyle/>
          <a:p>
            <a:pPr algn="just">
              <a:buFont typeface="Wingdings" pitchFamily="2" charset="2"/>
              <a:buChar char="Ø"/>
            </a:pPr>
            <a:r>
              <a:rPr lang="en-US" b="1" dirty="0" smtClean="0"/>
              <a:t>10. Performing Other Personnel Functions</a:t>
            </a:r>
            <a:r>
              <a:rPr lang="en-US" dirty="0" smtClean="0"/>
              <a:t>: Supervisor makes decisions regarding staffing, performance evaluations, merits, assignments, and leave requests with some involvement of the supervisor.</a:t>
            </a:r>
          </a:p>
          <a:p>
            <a:pPr algn="just"/>
            <a:endParaRPr lang="en-US" dirty="0" smtClean="0"/>
          </a:p>
          <a:p>
            <a:pPr algn="just"/>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29600" cy="1252728"/>
          </a:xfrm>
        </p:spPr>
        <p:txBody>
          <a:bodyPr>
            <a:noAutofit/>
          </a:bodyPr>
          <a:lstStyle/>
          <a:p>
            <a:pPr algn="just">
              <a:buFont typeface="Wingdings" pitchFamily="2" charset="2"/>
              <a:buChar char="v"/>
            </a:pPr>
            <a:r>
              <a:rPr lang="en-US" sz="3600" dirty="0" smtClean="0"/>
              <a:t>How to make observation an important part of supervision:</a:t>
            </a:r>
            <a:br>
              <a:rPr lang="en-US" sz="3600" dirty="0" smtClean="0"/>
            </a:br>
            <a:endParaRPr lang="en-US" sz="3600" dirty="0"/>
          </a:p>
        </p:txBody>
      </p:sp>
      <p:sp>
        <p:nvSpPr>
          <p:cNvPr id="3" name="Content Placeholder 2"/>
          <p:cNvSpPr>
            <a:spLocks noGrp="1"/>
          </p:cNvSpPr>
          <p:nvPr>
            <p:ph idx="1"/>
          </p:nvPr>
        </p:nvSpPr>
        <p:spPr>
          <a:xfrm>
            <a:off x="152400" y="1600200"/>
            <a:ext cx="8839200" cy="5029199"/>
          </a:xfrm>
        </p:spPr>
        <p:txBody>
          <a:bodyPr/>
          <a:lstStyle/>
          <a:p>
            <a:pPr algn="just">
              <a:buFont typeface="Wingdings" pitchFamily="2" charset="2"/>
              <a:buChar char="Ø"/>
            </a:pPr>
            <a:r>
              <a:rPr lang="en-US" b="1" dirty="0" smtClean="0"/>
              <a:t>1. What areas should be observed?</a:t>
            </a:r>
          </a:p>
          <a:p>
            <a:pPr algn="just">
              <a:buNone/>
            </a:pPr>
            <a:endParaRPr lang="en-US" dirty="0" smtClean="0"/>
          </a:p>
          <a:p>
            <a:pPr algn="just"/>
            <a:r>
              <a:rPr lang="en-US" dirty="0" smtClean="0"/>
              <a:t>Three elements are necessary in good supervision. These are the mind, hand, and heart. Because the mind and heart guide the hand in giving of good nursing care and one cannot be separated from the others. </a:t>
            </a:r>
          </a:p>
          <a:p>
            <a:pPr algn="just"/>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0"/>
            <a:ext cx="8763000" cy="5105399"/>
          </a:xfrm>
        </p:spPr>
        <p:txBody>
          <a:bodyPr/>
          <a:lstStyle/>
          <a:p>
            <a:pPr algn="just">
              <a:buFont typeface="Wingdings" pitchFamily="2" charset="2"/>
              <a:buChar char="Ø"/>
            </a:pPr>
            <a:r>
              <a:rPr lang="en-US" b="1" dirty="0" smtClean="0"/>
              <a:t>2. Techniques of observation</a:t>
            </a:r>
            <a:r>
              <a:rPr lang="en-US" b="1" u="sng" dirty="0" smtClean="0"/>
              <a:t>: </a:t>
            </a:r>
          </a:p>
          <a:p>
            <a:pPr algn="just">
              <a:buNone/>
            </a:pPr>
            <a:endParaRPr lang="en-US" dirty="0" smtClean="0"/>
          </a:p>
          <a:p>
            <a:pPr algn="just">
              <a:buFont typeface="Wingdings" pitchFamily="2" charset="2"/>
              <a:buChar char="q"/>
            </a:pPr>
            <a:r>
              <a:rPr lang="en-US" b="1" u="sng" dirty="0" smtClean="0"/>
              <a:t>A. Learn to see what to look at; </a:t>
            </a:r>
            <a:endParaRPr lang="en-US" dirty="0" smtClean="0"/>
          </a:p>
          <a:p>
            <a:pPr lvl="0" algn="just"/>
            <a:r>
              <a:rPr lang="en-US" dirty="0" smtClean="0"/>
              <a:t>Have some ideas about what to look for before beginning your observation. </a:t>
            </a:r>
          </a:p>
          <a:p>
            <a:pPr lvl="0" algn="just"/>
            <a:r>
              <a:rPr lang="en-US" dirty="0" smtClean="0"/>
              <a:t>Consider each person as an individual.</a:t>
            </a:r>
          </a:p>
          <a:p>
            <a:pPr lvl="0" algn="just"/>
            <a:r>
              <a:rPr lang="en-US" dirty="0" smtClean="0"/>
              <a:t>Try to be objective about what you see.</a:t>
            </a:r>
          </a:p>
          <a:p>
            <a:pPr lvl="0" algn="just"/>
            <a:r>
              <a:rPr lang="en-US" dirty="0" smtClean="0"/>
              <a:t>Look for relationships between what you see and what the overall situation appears to be.</a:t>
            </a:r>
          </a:p>
          <a:p>
            <a:pPr lvl="0" algn="just"/>
            <a:r>
              <a:rPr lang="en-US" dirty="0" smtClean="0"/>
              <a:t>Be objective and interested.</a:t>
            </a:r>
          </a:p>
          <a:p>
            <a:pPr algn="just"/>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901952"/>
          </a:xfrm>
        </p:spPr>
        <p:txBody>
          <a:bodyPr>
            <a:normAutofit/>
          </a:bodyPr>
          <a:lstStyle/>
          <a:p>
            <a:pPr>
              <a:buFont typeface="Wingdings" pitchFamily="2" charset="2"/>
              <a:buChar char="v"/>
            </a:pPr>
            <a:r>
              <a:rPr lang="en-US" sz="4000" dirty="0" smtClean="0"/>
              <a:t>Definition of directing</a:t>
            </a:r>
            <a:br>
              <a:rPr lang="en-US" sz="4000" dirty="0" smtClean="0"/>
            </a:br>
            <a:endParaRPr lang="en-US" sz="4000" dirty="0"/>
          </a:p>
        </p:txBody>
      </p:sp>
      <p:sp>
        <p:nvSpPr>
          <p:cNvPr id="3" name="Content Placeholder 2"/>
          <p:cNvSpPr>
            <a:spLocks noGrp="1"/>
          </p:cNvSpPr>
          <p:nvPr>
            <p:ph idx="1"/>
          </p:nvPr>
        </p:nvSpPr>
        <p:spPr/>
        <p:txBody>
          <a:bodyPr/>
          <a:lstStyle/>
          <a:p>
            <a:pPr algn="just"/>
            <a:endParaRPr lang="en-US" dirty="0" smtClean="0"/>
          </a:p>
          <a:p>
            <a:pPr algn="just"/>
            <a:endParaRPr lang="en-US" dirty="0" smtClean="0"/>
          </a:p>
          <a:p>
            <a:pPr algn="just"/>
            <a:r>
              <a:rPr lang="en-US" dirty="0" smtClean="0"/>
              <a:t>“It is a continuous task of making contacts with subordinates, training them, giving them orders, leading and motivating them”.</a:t>
            </a:r>
          </a:p>
          <a:p>
            <a:pPr algn="just"/>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763000" cy="5029199"/>
          </a:xfrm>
        </p:spPr>
        <p:txBody>
          <a:bodyPr/>
          <a:lstStyle/>
          <a:p>
            <a:pPr algn="just">
              <a:buFont typeface="Wingdings" pitchFamily="2" charset="2"/>
              <a:buChar char="q"/>
            </a:pPr>
            <a:r>
              <a:rPr lang="en-US" b="1" u="sng" dirty="0" smtClean="0"/>
              <a:t>B. Learn to listen;</a:t>
            </a:r>
            <a:endParaRPr lang="en-US" dirty="0" smtClean="0"/>
          </a:p>
          <a:p>
            <a:pPr algn="just"/>
            <a:r>
              <a:rPr lang="en-US" dirty="0" smtClean="0"/>
              <a:t>Learn to listen to what others are saying. This includes listening for what is said. Workers tend to omit those ideas that make them uncomfortable or about which they think they will be criticized. Group feeling is stimulated when each number feels to offer suggestions knowing that you will give them thoughtful consideration .</a:t>
            </a:r>
          </a:p>
          <a:p>
            <a:pPr algn="just"/>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763000" cy="5105399"/>
          </a:xfrm>
        </p:spPr>
        <p:txBody>
          <a:bodyPr/>
          <a:lstStyle/>
          <a:p>
            <a:pPr>
              <a:buFont typeface="Wingdings" pitchFamily="2" charset="2"/>
              <a:buChar char="q"/>
            </a:pPr>
            <a:r>
              <a:rPr lang="en-US" b="1" u="sng" dirty="0" smtClean="0"/>
              <a:t>C. Observe continuously;</a:t>
            </a:r>
            <a:endParaRPr lang="en-US" dirty="0" smtClean="0"/>
          </a:p>
          <a:p>
            <a:pPr lvl="0"/>
            <a:r>
              <a:rPr lang="en-US" dirty="0" smtClean="0"/>
              <a:t>As you care for your patients. </a:t>
            </a:r>
          </a:p>
          <a:p>
            <a:pPr lvl="0"/>
            <a:r>
              <a:rPr lang="en-US" dirty="0" smtClean="0"/>
              <a:t>As you work with your staff. </a:t>
            </a:r>
          </a:p>
          <a:p>
            <a:pPr lvl="0"/>
            <a:r>
              <a:rPr lang="en-US" dirty="0" smtClean="0"/>
              <a:t>During your round to visit patients. </a:t>
            </a:r>
          </a:p>
          <a:p>
            <a:pPr lvl="0"/>
            <a:r>
              <a:rPr lang="en-US" dirty="0" smtClean="0"/>
              <a:t>As you do your own work. </a:t>
            </a:r>
          </a:p>
          <a:p>
            <a:pPr lvl="0"/>
            <a:r>
              <a:rPr lang="en-US" dirty="0" smtClean="0"/>
              <a:t>During the reports. </a:t>
            </a:r>
          </a:p>
          <a:p>
            <a:pPr lvl="0"/>
            <a:r>
              <a:rPr lang="en-US" dirty="0" smtClean="0"/>
              <a:t>After all care has been given.</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749552"/>
          </a:xfrm>
        </p:spPr>
        <p:txBody>
          <a:bodyPr>
            <a:noAutofit/>
          </a:bodyPr>
          <a:lstStyle/>
          <a:p>
            <a:pPr>
              <a:buFont typeface="Wingdings" pitchFamily="2" charset="2"/>
              <a:buChar char="v"/>
            </a:pPr>
            <a:r>
              <a:rPr lang="en-US" sz="4000" dirty="0" smtClean="0"/>
              <a:t>Activities related to directing</a:t>
            </a:r>
            <a:br>
              <a:rPr lang="en-US" sz="4000" dirty="0" smtClean="0"/>
            </a:br>
            <a:endParaRPr lang="en-US" sz="4000" dirty="0"/>
          </a:p>
        </p:txBody>
      </p:sp>
      <p:sp>
        <p:nvSpPr>
          <p:cNvPr id="3" name="Content Placeholder 2"/>
          <p:cNvSpPr>
            <a:spLocks noGrp="1"/>
          </p:cNvSpPr>
          <p:nvPr>
            <p:ph idx="1"/>
          </p:nvPr>
        </p:nvSpPr>
        <p:spPr/>
        <p:txBody>
          <a:bodyPr>
            <a:normAutofit fontScale="92500" lnSpcReduction="10000"/>
          </a:bodyPr>
          <a:lstStyle/>
          <a:p>
            <a:pPr lvl="0" algn="just"/>
            <a:r>
              <a:rPr lang="en-US" b="1" dirty="0" smtClean="0"/>
              <a:t>Leading: </a:t>
            </a:r>
            <a:r>
              <a:rPr lang="en-US" dirty="0" smtClean="0"/>
              <a:t>Refers to how to influence the subordinates to get them do what is desired.</a:t>
            </a:r>
          </a:p>
          <a:p>
            <a:pPr lvl="0" algn="just">
              <a:buNone/>
            </a:pPr>
            <a:endParaRPr lang="en-US" dirty="0" smtClean="0"/>
          </a:p>
          <a:p>
            <a:pPr lvl="0" algn="just"/>
            <a:r>
              <a:rPr lang="en-US" b="1" dirty="0" smtClean="0"/>
              <a:t>Motivating: </a:t>
            </a:r>
            <a:r>
              <a:rPr lang="en-US" dirty="0" smtClean="0"/>
              <a:t>Refers to understanding why the subordinates are or are not willing to do the job, then how to get their cooperation.</a:t>
            </a:r>
          </a:p>
          <a:p>
            <a:pPr lvl="0" algn="just">
              <a:buNone/>
            </a:pPr>
            <a:endParaRPr lang="en-US" dirty="0" smtClean="0"/>
          </a:p>
          <a:p>
            <a:pPr lvl="0" algn="just"/>
            <a:r>
              <a:rPr lang="en-US" b="1" dirty="0" smtClean="0"/>
              <a:t>Communication: </a:t>
            </a:r>
            <a:r>
              <a:rPr lang="en-US" dirty="0" smtClean="0"/>
              <a:t>Means exchanging information and understanding between he sender and receiver in order to keep on working.</a:t>
            </a:r>
          </a:p>
          <a:p>
            <a:pPr algn="just"/>
            <a:endParaRPr lang="en-US"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673352"/>
          </a:xfrm>
        </p:spPr>
        <p:txBody>
          <a:bodyPr>
            <a:normAutofit/>
          </a:bodyPr>
          <a:lstStyle/>
          <a:p>
            <a:pPr>
              <a:buFont typeface="Wingdings" pitchFamily="2" charset="2"/>
              <a:buChar char="v"/>
            </a:pPr>
            <a:r>
              <a:rPr lang="en-US" sz="4000" dirty="0" smtClean="0"/>
              <a:t>Elements of directing</a:t>
            </a:r>
            <a:br>
              <a:rPr lang="en-US" sz="4000" dirty="0" smtClean="0"/>
            </a:br>
            <a:endParaRPr lang="en-US" sz="4000" dirty="0"/>
          </a:p>
        </p:txBody>
      </p:sp>
      <p:sp>
        <p:nvSpPr>
          <p:cNvPr id="3" name="Content Placeholder 2"/>
          <p:cNvSpPr>
            <a:spLocks noGrp="1"/>
          </p:cNvSpPr>
          <p:nvPr>
            <p:ph idx="1"/>
          </p:nvPr>
        </p:nvSpPr>
        <p:spPr/>
        <p:txBody>
          <a:bodyPr/>
          <a:lstStyle/>
          <a:p>
            <a:pPr lvl="1"/>
            <a:r>
              <a:rPr lang="en-US" dirty="0" smtClean="0"/>
              <a:t>Delegation.</a:t>
            </a:r>
          </a:p>
          <a:p>
            <a:pPr lvl="1">
              <a:buNone/>
            </a:pPr>
            <a:endParaRPr lang="en-US" sz="2000" dirty="0" smtClean="0"/>
          </a:p>
          <a:p>
            <a:pPr lvl="1"/>
            <a:r>
              <a:rPr lang="en-US" dirty="0" smtClean="0"/>
              <a:t>Supervision .</a:t>
            </a:r>
          </a:p>
          <a:p>
            <a:pPr lvl="1">
              <a:buNone/>
            </a:pPr>
            <a:endParaRPr lang="en-US" sz="2000" dirty="0" smtClean="0"/>
          </a:p>
          <a:p>
            <a:pPr lvl="1"/>
            <a:r>
              <a:rPr lang="en-US" dirty="0" smtClean="0"/>
              <a:t>Motivation.</a:t>
            </a:r>
          </a:p>
          <a:p>
            <a:pPr lvl="1">
              <a:buNone/>
            </a:pPr>
            <a:endParaRPr lang="en-US" sz="2000" dirty="0" smtClean="0"/>
          </a:p>
          <a:p>
            <a:pPr lvl="1"/>
            <a:r>
              <a:rPr lang="en-US" dirty="0" smtClean="0"/>
              <a:t>Coordination.</a:t>
            </a:r>
          </a:p>
          <a:p>
            <a:pPr lvl="1">
              <a:buNone/>
            </a:pPr>
            <a:endParaRPr lang="en-US" sz="2000" dirty="0" smtClean="0"/>
          </a:p>
          <a:p>
            <a:pPr lvl="1"/>
            <a:r>
              <a:rPr lang="en-US" dirty="0" smtClean="0"/>
              <a:t>Control.</a:t>
            </a:r>
            <a:endParaRPr lang="en-US" sz="2000"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1- Delegation</a:t>
            </a:r>
            <a:endParaRPr lang="en-US" dirty="0"/>
          </a:p>
        </p:txBody>
      </p:sp>
      <p:sp>
        <p:nvSpPr>
          <p:cNvPr id="3" name="Content Placeholder 2"/>
          <p:cNvSpPr>
            <a:spLocks noGrp="1"/>
          </p:cNvSpPr>
          <p:nvPr>
            <p:ph idx="1"/>
          </p:nvPr>
        </p:nvSpPr>
        <p:spPr/>
        <p:txBody>
          <a:bodyPr>
            <a:normAutofit fontScale="92500" lnSpcReduction="20000"/>
          </a:bodyPr>
          <a:lstStyle/>
          <a:p>
            <a:pPr algn="just">
              <a:buFont typeface="Wingdings" pitchFamily="2" charset="2"/>
              <a:buChar char="v"/>
            </a:pPr>
            <a:r>
              <a:rPr lang="en-US" sz="4000" b="1" dirty="0" smtClean="0"/>
              <a:t>Definitions</a:t>
            </a:r>
            <a:r>
              <a:rPr lang="en-US" b="1" dirty="0" smtClean="0"/>
              <a:t>:</a:t>
            </a:r>
          </a:p>
          <a:p>
            <a:pPr algn="just">
              <a:buNone/>
            </a:pPr>
            <a:endParaRPr lang="en-US" b="1" dirty="0" smtClean="0"/>
          </a:p>
          <a:p>
            <a:pPr lvl="0" algn="just"/>
            <a:r>
              <a:rPr lang="en-US" b="1" dirty="0" smtClean="0"/>
              <a:t>Delegation </a:t>
            </a:r>
            <a:r>
              <a:rPr lang="en-US" dirty="0" smtClean="0"/>
              <a:t>is the process of authorizing a subordinate or peer to perform some portion of one’s official job duties.</a:t>
            </a:r>
          </a:p>
          <a:p>
            <a:pPr lvl="0" algn="just">
              <a:buNone/>
            </a:pPr>
            <a:endParaRPr lang="en-US" dirty="0" smtClean="0"/>
          </a:p>
          <a:p>
            <a:pPr lvl="0" algn="just"/>
            <a:r>
              <a:rPr lang="en-US" b="1" dirty="0" smtClean="0"/>
              <a:t>Delegator: </a:t>
            </a:r>
            <a:r>
              <a:rPr lang="en-US" dirty="0" smtClean="0"/>
              <a:t>Is the person who is giving the direction that is, doing the delegating.</a:t>
            </a:r>
          </a:p>
          <a:p>
            <a:pPr lvl="0" algn="just">
              <a:buNone/>
            </a:pPr>
            <a:endParaRPr lang="en-US" dirty="0" smtClean="0"/>
          </a:p>
          <a:p>
            <a:pPr lvl="0" algn="just"/>
            <a:r>
              <a:rPr lang="en-US" b="1" dirty="0" err="1" smtClean="0"/>
              <a:t>Delegatee</a:t>
            </a:r>
            <a:r>
              <a:rPr lang="en-US" b="1" dirty="0" smtClean="0"/>
              <a:t>: </a:t>
            </a:r>
            <a:r>
              <a:rPr lang="en-US" dirty="0" smtClean="0"/>
              <a:t>is the individual to whom the tasks are assigned.</a:t>
            </a:r>
          </a:p>
          <a:p>
            <a:pPr algn="just"/>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749552"/>
          </a:xfrm>
        </p:spPr>
        <p:txBody>
          <a:bodyPr>
            <a:normAutofit/>
          </a:bodyPr>
          <a:lstStyle/>
          <a:p>
            <a:pPr>
              <a:buFont typeface="Wingdings" pitchFamily="2" charset="2"/>
              <a:buChar char="v"/>
            </a:pPr>
            <a:r>
              <a:rPr lang="en-US" sz="4000" dirty="0" smtClean="0"/>
              <a:t>Reasons to delegation</a:t>
            </a:r>
            <a:br>
              <a:rPr lang="en-US" sz="4000" dirty="0" smtClean="0"/>
            </a:br>
            <a:endParaRPr lang="en-US" sz="4000" dirty="0"/>
          </a:p>
        </p:txBody>
      </p:sp>
      <p:sp>
        <p:nvSpPr>
          <p:cNvPr id="3" name="Content Placeholder 2"/>
          <p:cNvSpPr>
            <a:spLocks noGrp="1"/>
          </p:cNvSpPr>
          <p:nvPr>
            <p:ph idx="1"/>
          </p:nvPr>
        </p:nvSpPr>
        <p:spPr>
          <a:xfrm>
            <a:off x="152400" y="1524000"/>
            <a:ext cx="8839200" cy="5105399"/>
          </a:xfrm>
        </p:spPr>
        <p:txBody>
          <a:bodyPr>
            <a:normAutofit fontScale="92500" lnSpcReduction="10000"/>
          </a:bodyPr>
          <a:lstStyle/>
          <a:p>
            <a:pPr lvl="0" algn="just"/>
            <a:r>
              <a:rPr lang="en-US" dirty="0" smtClean="0"/>
              <a:t>Cost containment and the use of unlicensed assistive personnel.</a:t>
            </a:r>
          </a:p>
          <a:p>
            <a:pPr lvl="0" algn="just">
              <a:buNone/>
            </a:pPr>
            <a:endParaRPr lang="en-US" dirty="0" smtClean="0"/>
          </a:p>
          <a:p>
            <a:pPr lvl="0" algn="just"/>
            <a:r>
              <a:rPr lang="en-US" dirty="0" smtClean="0"/>
              <a:t>Time management.</a:t>
            </a:r>
          </a:p>
          <a:p>
            <a:pPr lvl="0" algn="just">
              <a:buNone/>
            </a:pPr>
            <a:endParaRPr lang="en-US" dirty="0" smtClean="0"/>
          </a:p>
          <a:p>
            <a:pPr lvl="0" algn="just"/>
            <a:r>
              <a:rPr lang="en-US" dirty="0" smtClean="0"/>
              <a:t>Team building.</a:t>
            </a:r>
          </a:p>
          <a:p>
            <a:pPr lvl="0" algn="just">
              <a:buNone/>
            </a:pPr>
            <a:endParaRPr lang="en-US" dirty="0" smtClean="0"/>
          </a:p>
          <a:p>
            <a:pPr lvl="0" algn="just"/>
            <a:r>
              <a:rPr lang="en-US" dirty="0" smtClean="0"/>
              <a:t>Reducing workloads for the manager and can concentrate his energy on important and critical issues of concern.</a:t>
            </a:r>
          </a:p>
          <a:p>
            <a:pPr lvl="0" algn="just">
              <a:buNone/>
            </a:pPr>
            <a:endParaRPr lang="en-US" dirty="0" smtClean="0"/>
          </a:p>
          <a:p>
            <a:pPr lvl="0" algn="just"/>
            <a:r>
              <a:rPr lang="en-US" dirty="0" smtClean="0"/>
              <a:t>Foster a more efficient use of resources. </a:t>
            </a:r>
          </a:p>
          <a:p>
            <a:pPr algn="just"/>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673352"/>
          </a:xfrm>
        </p:spPr>
        <p:txBody>
          <a:bodyPr>
            <a:noAutofit/>
          </a:bodyPr>
          <a:lstStyle/>
          <a:p>
            <a:pPr>
              <a:buFont typeface="Wingdings" pitchFamily="2" charset="2"/>
              <a:buChar char="v"/>
            </a:pPr>
            <a:r>
              <a:rPr lang="en-US" sz="4000" dirty="0" smtClean="0"/>
              <a:t>Accountability and delegation:</a:t>
            </a:r>
            <a:br>
              <a:rPr lang="en-US" sz="4000" dirty="0" smtClean="0"/>
            </a:br>
            <a:endParaRPr lang="en-US" sz="4000" dirty="0"/>
          </a:p>
        </p:txBody>
      </p:sp>
      <p:sp>
        <p:nvSpPr>
          <p:cNvPr id="3" name="Content Placeholder 2"/>
          <p:cNvSpPr>
            <a:spLocks noGrp="1"/>
          </p:cNvSpPr>
          <p:nvPr>
            <p:ph idx="1"/>
          </p:nvPr>
        </p:nvSpPr>
        <p:spPr/>
        <p:txBody>
          <a:bodyPr/>
          <a:lstStyle/>
          <a:p>
            <a:pPr lvl="1" algn="just"/>
            <a:r>
              <a:rPr lang="en-US" dirty="0" smtClean="0"/>
              <a:t>You remain “accountable” (legally responsible) for the tasks that you delegate to others.</a:t>
            </a:r>
          </a:p>
          <a:p>
            <a:pPr lvl="1" algn="just">
              <a:buNone/>
            </a:pPr>
            <a:endParaRPr lang="en-US" sz="2000" dirty="0" smtClean="0"/>
          </a:p>
          <a:p>
            <a:pPr lvl="1" algn="just"/>
            <a:r>
              <a:rPr lang="en-US" dirty="0" smtClean="0"/>
              <a:t>The delegating nurse is responsible for ascertaining the competence of the </a:t>
            </a:r>
            <a:r>
              <a:rPr lang="en-US" dirty="0" err="1" smtClean="0"/>
              <a:t>delegatee</a:t>
            </a:r>
            <a:r>
              <a:rPr lang="en-US" dirty="0" smtClean="0"/>
              <a:t> before delegating any task.</a:t>
            </a:r>
          </a:p>
          <a:p>
            <a:pPr lvl="1" algn="just"/>
            <a:endParaRPr lang="en-US" sz="2000" dirty="0" smtClean="0"/>
          </a:p>
          <a:p>
            <a:pPr lvl="1" algn="just"/>
            <a:r>
              <a:rPr lang="en-US" dirty="0" smtClean="0"/>
              <a:t>The practice-pervasive functions of assessment, evaluation and nursing judgment must not be delegated.</a:t>
            </a:r>
            <a:endParaRPr lang="en-US" sz="2000" dirty="0" smtClean="0"/>
          </a:p>
          <a:p>
            <a:pPr algn="just"/>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101</TotalTime>
  <Words>2066</Words>
  <Application>Microsoft Office PowerPoint</Application>
  <PresentationFormat>On-screen Show (4:3)</PresentationFormat>
  <Paragraphs>263</Paragraphs>
  <Slides>41</Slides>
  <Notes>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Module</vt:lpstr>
      <vt:lpstr>Directing</vt:lpstr>
      <vt:lpstr>Outlines</vt:lpstr>
      <vt:lpstr>Introduction</vt:lpstr>
      <vt:lpstr>Definition of directing </vt:lpstr>
      <vt:lpstr>Activities related to directing </vt:lpstr>
      <vt:lpstr>Elements of directing </vt:lpstr>
      <vt:lpstr>1- Delegation</vt:lpstr>
      <vt:lpstr>Reasons to delegation </vt:lpstr>
      <vt:lpstr>Accountability and delegation: </vt:lpstr>
      <vt:lpstr>Five rights for effective delegation</vt:lpstr>
      <vt:lpstr>Delegation is two way process </vt:lpstr>
      <vt:lpstr>The delegator is responsible for: </vt:lpstr>
      <vt:lpstr>The delegatee is accountable for: </vt:lpstr>
      <vt:lpstr>Support for effective delegation: </vt:lpstr>
      <vt:lpstr>Barriers of delegation: </vt:lpstr>
      <vt:lpstr>PowerPoint Presentation</vt:lpstr>
      <vt:lpstr>PowerPoint Presentation</vt:lpstr>
      <vt:lpstr>PowerPoint Presentation</vt:lpstr>
      <vt:lpstr> 2. Supervision </vt:lpstr>
      <vt:lpstr>The following criteria may be used to outline a middle management position: </vt:lpstr>
      <vt:lpstr>Types of supervisors: </vt:lpstr>
      <vt:lpstr>Purposes of good supervision: </vt:lpstr>
      <vt:lpstr>Principles of supervision: </vt:lpstr>
      <vt:lpstr>The supervisory process involves </vt:lpstr>
      <vt:lpstr>PowerPoint Presentation</vt:lpstr>
      <vt:lpstr>Methods of supervision: </vt:lpstr>
      <vt:lpstr>PowerPoint Presentation</vt:lpstr>
      <vt:lpstr>PowerPoint Presentation</vt:lpstr>
      <vt:lpstr>PowerPoint Presentation</vt:lpstr>
      <vt:lpstr>PowerPoint Presentation</vt:lpstr>
      <vt:lpstr>Management skills are required of all supervisors at every level in the organization: </vt:lpstr>
      <vt:lpstr>PowerPoint Presentation</vt:lpstr>
      <vt:lpstr>PowerPoint Presentation</vt:lpstr>
      <vt:lpstr>PowerPoint Presentation</vt:lpstr>
      <vt:lpstr>PowerPoint Presentation</vt:lpstr>
      <vt:lpstr>PowerPoint Presentation</vt:lpstr>
      <vt:lpstr>PowerPoint Presentation</vt:lpstr>
      <vt:lpstr>How to make observation an important part of supervision: </vt:lpstr>
      <vt:lpstr>PowerPoint Presentation</vt:lpstr>
      <vt:lpstr>PowerPoint Presentation</vt:lpstr>
      <vt:lpstr>PowerPoint Presentation</vt:lpstr>
    </vt:vector>
  </TitlesOfParts>
  <Company>lite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ismail - [2010]</cp:lastModifiedBy>
  <cp:revision>27</cp:revision>
  <dcterms:created xsi:type="dcterms:W3CDTF">2020-03-16T14:28:09Z</dcterms:created>
  <dcterms:modified xsi:type="dcterms:W3CDTF">2020-03-27T23:57:44Z</dcterms:modified>
</cp:coreProperties>
</file>