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2" r:id="rId4"/>
    <p:sldId id="259" r:id="rId5"/>
    <p:sldId id="260" r:id="rId6"/>
    <p:sldId id="261" r:id="rId7"/>
    <p:sldId id="293" r:id="rId8"/>
    <p:sldId id="262" r:id="rId9"/>
    <p:sldId id="263" r:id="rId10"/>
    <p:sldId id="264" r:id="rId11"/>
    <p:sldId id="265" r:id="rId12"/>
    <p:sldId id="266" r:id="rId13"/>
    <p:sldId id="291" r:id="rId14"/>
    <p:sldId id="267" r:id="rId15"/>
    <p:sldId id="268" r:id="rId16"/>
    <p:sldId id="269" r:id="rId17"/>
    <p:sldId id="270" r:id="rId18"/>
    <p:sldId id="271" r:id="rId19"/>
    <p:sldId id="272" r:id="rId20"/>
    <p:sldId id="273" r:id="rId21"/>
    <p:sldId id="274" r:id="rId22"/>
    <p:sldId id="275" r:id="rId23"/>
    <p:sldId id="294" r:id="rId24"/>
    <p:sldId id="276" r:id="rId25"/>
    <p:sldId id="277" r:id="rId26"/>
    <p:sldId id="278" r:id="rId27"/>
    <p:sldId id="279" r:id="rId28"/>
    <p:sldId id="280" r:id="rId29"/>
    <p:sldId id="281" r:id="rId30"/>
    <p:sldId id="337" r:id="rId31"/>
    <p:sldId id="338" r:id="rId32"/>
    <p:sldId id="282" r:id="rId33"/>
    <p:sldId id="283" r:id="rId34"/>
    <p:sldId id="284" r:id="rId35"/>
    <p:sldId id="285" r:id="rId36"/>
    <p:sldId id="286" r:id="rId37"/>
    <p:sldId id="287" r:id="rId38"/>
    <p:sldId id="288" r:id="rId39"/>
    <p:sldId id="289" r:id="rId40"/>
    <p:sldId id="295" r:id="rId41"/>
    <p:sldId id="296" r:id="rId42"/>
    <p:sldId id="297" r:id="rId43"/>
    <p:sldId id="298" r:id="rId44"/>
    <p:sldId id="299" r:id="rId45"/>
    <p:sldId id="300" r:id="rId46"/>
    <p:sldId id="35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9" r:id="rId84"/>
    <p:sldId id="340" r:id="rId85"/>
    <p:sldId id="341" r:id="rId86"/>
    <p:sldId id="342" r:id="rId87"/>
    <p:sldId id="343" r:id="rId88"/>
    <p:sldId id="344" r:id="rId89"/>
    <p:sldId id="345" r:id="rId90"/>
    <p:sldId id="346" r:id="rId91"/>
    <p:sldId id="347" r:id="rId92"/>
    <p:sldId id="348" r:id="rId93"/>
    <p:sldId id="349" r:id="rId94"/>
    <p:sldId id="290" r:id="rId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3/29/2020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3/29/2020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3/29/2020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lm.nih.gov/medlineplus/ency/article/003399.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lm.nih.gov/medlineplus/ency/article/001101.htm" TargetMode="External"/><Relationship Id="rId2" Type="http://schemas.openxmlformats.org/officeDocument/2006/relationships/hyperlink" Target="https://www.nlm.nih.gov/medlineplus/ency/article/003868.htm" TargetMode="External"/><Relationship Id="rId1" Type="http://schemas.openxmlformats.org/officeDocument/2006/relationships/slideLayout" Target="../slideLayouts/slideLayout2.xml"/><Relationship Id="rId5" Type="http://schemas.openxmlformats.org/officeDocument/2006/relationships/hyperlink" Target="https://www.nlm.nih.gov/medlineplus/ency/article/002242.htm" TargetMode="External"/><Relationship Id="rId4" Type="http://schemas.openxmlformats.org/officeDocument/2006/relationships/hyperlink" Target="https://www.nlm.nih.gov/medlineplus/ency/article/000184.ht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lm.nih.gov/medlineplus/ency/article/000821.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onsultgerirn.org/topics/normal_aging_changes/want_to_know_more#item_4"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www.onlymyhealth.com/how-antioxidants-work-1313038682"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0"/>
            <a:r>
              <a:rPr lang="en-US" u="sng" dirty="0">
                <a:latin typeface="Impact" pitchFamily="34" charset="0"/>
              </a:rPr>
              <a:t>Cardiovascular System </a:t>
            </a:r>
            <a:endParaRPr lang="en-US" dirty="0">
              <a:latin typeface="Impact" pitchFamily="34" charset="0"/>
            </a:endParaRPr>
          </a:p>
        </p:txBody>
      </p:sp>
      <p:sp>
        <p:nvSpPr>
          <p:cNvPr id="3" name="Subtitle 2"/>
          <p:cNvSpPr>
            <a:spLocks noGrp="1"/>
          </p:cNvSpPr>
          <p:nvPr>
            <p:ph type="subTitle" idx="1"/>
          </p:nvPr>
        </p:nvSpPr>
        <p:spPr>
          <a:xfrm>
            <a:off x="3505200" y="4648200"/>
            <a:ext cx="5114778" cy="1101248"/>
          </a:xfrm>
        </p:spPr>
        <p:txBody>
          <a:bodyPr>
            <a:normAutofit/>
          </a:bodyPr>
          <a:lstStyle/>
          <a:p>
            <a:r>
              <a:rPr lang="en-US" dirty="0" err="1" smtClean="0"/>
              <a:t>Dr</a:t>
            </a:r>
            <a:r>
              <a:rPr lang="en-US" dirty="0" smtClean="0"/>
              <a:t>\ </a:t>
            </a:r>
            <a:r>
              <a:rPr lang="en-US" dirty="0" err="1"/>
              <a:t>E</a:t>
            </a:r>
            <a:r>
              <a:rPr lang="en-US" dirty="0" err="1" smtClean="0"/>
              <a:t>steer</a:t>
            </a:r>
            <a:r>
              <a:rPr lang="en-US" dirty="0" smtClean="0"/>
              <a:t> </a:t>
            </a:r>
            <a:r>
              <a:rPr lang="en-US" dirty="0"/>
              <a:t>I</a:t>
            </a:r>
            <a:r>
              <a:rPr lang="en-US" dirty="0" smtClean="0"/>
              <a:t>brahim </a:t>
            </a:r>
            <a:r>
              <a:rPr lang="en-US" dirty="0" err="1"/>
              <a:t>G</a:t>
            </a:r>
            <a:r>
              <a:rPr lang="en-US" dirty="0" err="1" smtClean="0"/>
              <a:t>hayth</a:t>
            </a:r>
            <a:endParaRPr lang="en-US" dirty="0" smtClean="0"/>
          </a:p>
          <a:p>
            <a:r>
              <a:rPr lang="en-US" dirty="0" smtClean="0"/>
              <a:t>Lecturer of </a:t>
            </a:r>
            <a:r>
              <a:rPr lang="en-US" dirty="0" err="1"/>
              <a:t>G</a:t>
            </a:r>
            <a:r>
              <a:rPr lang="en-US" dirty="0" err="1" smtClean="0"/>
              <a:t>erontological</a:t>
            </a:r>
            <a:r>
              <a:rPr lang="en-US" dirty="0" smtClean="0"/>
              <a:t> Nursing Department</a:t>
            </a:r>
            <a:endParaRPr lang="ar-EG" dirty="0"/>
          </a:p>
        </p:txBody>
      </p:sp>
    </p:spTree>
    <p:extLst>
      <p:ext uri="{BB962C8B-B14F-4D97-AF65-F5344CB8AC3E}">
        <p14:creationId xmlns:p14="http://schemas.microsoft.com/office/powerpoint/2010/main" val="3734352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 of cardiovascular system </a:t>
            </a:r>
            <a:endParaRPr lang="ar-EG" dirty="0"/>
          </a:p>
        </p:txBody>
      </p:sp>
      <p:sp>
        <p:nvSpPr>
          <p:cNvPr id="3" name="Content Placeholder 2"/>
          <p:cNvSpPr>
            <a:spLocks noGrp="1"/>
          </p:cNvSpPr>
          <p:nvPr>
            <p:ph idx="1"/>
          </p:nvPr>
        </p:nvSpPr>
        <p:spPr/>
        <p:txBody>
          <a:bodyPr>
            <a:normAutofit fontScale="92500"/>
          </a:bodyPr>
          <a:lstStyle/>
          <a:p>
            <a:pPr algn="just" rtl="0"/>
            <a:r>
              <a:rPr lang="en-US" b="1" dirty="0">
                <a:latin typeface="Times New Roman" pitchFamily="18" charset="0"/>
                <a:cs typeface="Times New Roman" pitchFamily="18" charset="0"/>
              </a:rPr>
              <a:t>Regulating Body Temperature</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cardiovascular system also plays a role in regulating body temperature. If body temperature rises too high, blood vessels close to the skin dilate, increasing in size.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larger surface area of blood vessels close to the skin means more heat is conducted across the skin into the air. Conversely, if body temperature drops, the blood vessels constrict, decreasing in size.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smaller surface area of blood vessels next to the skin causes less heat to be lost across the skin and retains more heat in the body.</a:t>
            </a:r>
          </a:p>
        </p:txBody>
      </p:sp>
    </p:spTree>
    <p:extLst>
      <p:ext uri="{BB962C8B-B14F-4D97-AF65-F5344CB8AC3E}">
        <p14:creationId xmlns:p14="http://schemas.microsoft.com/office/powerpoint/2010/main" val="223642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pPr rtl="0"/>
            <a:r>
              <a:rPr lang="en-US" dirty="0"/>
              <a:t>AGING CHANGES:</a:t>
            </a:r>
          </a:p>
        </p:txBody>
      </p:sp>
      <p:sp>
        <p:nvSpPr>
          <p:cNvPr id="3" name="Content Placeholder 2"/>
          <p:cNvSpPr>
            <a:spLocks noGrp="1"/>
          </p:cNvSpPr>
          <p:nvPr>
            <p:ph idx="1"/>
          </p:nvPr>
        </p:nvSpPr>
        <p:spPr/>
        <p:txBody>
          <a:bodyPr>
            <a:normAutofit fontScale="92500" lnSpcReduction="10000"/>
          </a:bodyPr>
          <a:lstStyle/>
          <a:p>
            <a:pPr algn="just" rtl="0"/>
            <a:r>
              <a:rPr lang="en-US" b="1" dirty="0" smtClean="0">
                <a:latin typeface="Times New Roman" pitchFamily="18" charset="0"/>
                <a:cs typeface="Times New Roman" pitchFamily="18" charset="0"/>
              </a:rPr>
              <a:t>Heart</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heart has a natural pacemaker system that controls the heartbeat. Some of the pathways of this system may develop fibrous tissue and fat deposits. The natural pacemaker (the SA node) loses some of its cells. These changes may result in a slightly slower </a:t>
            </a:r>
            <a:r>
              <a:rPr lang="en-US" dirty="0">
                <a:latin typeface="Times New Roman" pitchFamily="18" charset="0"/>
                <a:cs typeface="Times New Roman" pitchFamily="18" charset="0"/>
                <a:hlinkClick r:id="rId2"/>
              </a:rPr>
              <a:t>heart rate</a:t>
            </a:r>
            <a:r>
              <a:rPr lang="en-US" dirty="0">
                <a:latin typeface="Times New Roman" pitchFamily="18" charset="0"/>
                <a:cs typeface="Times New Roman" pitchFamily="18" charset="0"/>
              </a:rPr>
              <a:t>.</a:t>
            </a:r>
          </a:p>
          <a:p>
            <a:pPr marL="0" indent="0" algn="just" rtl="0">
              <a:buNone/>
            </a:pPr>
            <a:endParaRPr lang="en-US" sz="1100"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A slight increase in the size of the heart, especially the left ventricle, is not uncommon. The heart wall thickens, so the amount of blood that the chamber can hold may actually decrease despite the increased overall heart size. The heart may fill more slowly.</a:t>
            </a:r>
          </a:p>
        </p:txBody>
      </p:sp>
    </p:spTree>
    <p:extLst>
      <p:ext uri="{BB962C8B-B14F-4D97-AF65-F5344CB8AC3E}">
        <p14:creationId xmlns:p14="http://schemas.microsoft.com/office/powerpoint/2010/main" val="314018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a:t>AGING CHANGES:</a:t>
            </a:r>
            <a:endParaRPr lang="ar-EG" dirty="0"/>
          </a:p>
        </p:txBody>
      </p:sp>
      <p:sp>
        <p:nvSpPr>
          <p:cNvPr id="3" name="Content Placeholder 2"/>
          <p:cNvSpPr>
            <a:spLocks noGrp="1"/>
          </p:cNvSpPr>
          <p:nvPr>
            <p:ph idx="1"/>
          </p:nvPr>
        </p:nvSpPr>
        <p:spPr/>
        <p:txBody>
          <a:bodyPr>
            <a:normAutofit fontScale="92500" lnSpcReduction="10000"/>
          </a:bodyPr>
          <a:lstStyle/>
          <a:p>
            <a:pPr algn="just" rtl="0"/>
            <a:r>
              <a:rPr lang="en-US" dirty="0">
                <a:latin typeface="Times New Roman" pitchFamily="18" charset="0"/>
                <a:cs typeface="Times New Roman" pitchFamily="18" charset="0"/>
              </a:rPr>
              <a:t>Heart changes cause the </a:t>
            </a:r>
            <a:r>
              <a:rPr lang="en-US" dirty="0">
                <a:latin typeface="Times New Roman" pitchFamily="18" charset="0"/>
                <a:cs typeface="Times New Roman" pitchFamily="18" charset="0"/>
                <a:hlinkClick r:id="rId2"/>
              </a:rPr>
              <a:t>ECG</a:t>
            </a:r>
            <a:r>
              <a:rPr lang="en-US" dirty="0">
                <a:latin typeface="Times New Roman" pitchFamily="18" charset="0"/>
                <a:cs typeface="Times New Roman" pitchFamily="18" charset="0"/>
              </a:rPr>
              <a:t> of a normal, healthy older person to be slightly different than the ECG of a healthy younger adult. Abnormal rhythms (</a:t>
            </a:r>
            <a:r>
              <a:rPr lang="en-US" dirty="0">
                <a:latin typeface="Times New Roman" pitchFamily="18" charset="0"/>
                <a:cs typeface="Times New Roman" pitchFamily="18" charset="0"/>
                <a:hlinkClick r:id="rId3"/>
              </a:rPr>
              <a:t>arrhythmias</a:t>
            </a:r>
            <a:r>
              <a:rPr lang="en-US" dirty="0">
                <a:latin typeface="Times New Roman" pitchFamily="18" charset="0"/>
                <a:cs typeface="Times New Roman" pitchFamily="18" charset="0"/>
              </a:rPr>
              <a:t>), such as </a:t>
            </a:r>
            <a:r>
              <a:rPr lang="en-US" dirty="0">
                <a:latin typeface="Times New Roman" pitchFamily="18" charset="0"/>
                <a:cs typeface="Times New Roman" pitchFamily="18" charset="0"/>
                <a:hlinkClick r:id="rId4"/>
              </a:rPr>
              <a:t>atrial fibrillation</a:t>
            </a:r>
            <a:r>
              <a:rPr lang="en-US" dirty="0">
                <a:latin typeface="Times New Roman" pitchFamily="18" charset="0"/>
                <a:cs typeface="Times New Roman" pitchFamily="18" charset="0"/>
              </a:rPr>
              <a:t>, are more common in older people. They may be caused by heart disease</a:t>
            </a:r>
            <a:r>
              <a:rPr lang="en-US" dirty="0" smtClean="0">
                <a:latin typeface="Times New Roman" pitchFamily="18" charset="0"/>
                <a:cs typeface="Times New Roman" pitchFamily="18" charset="0"/>
              </a:rPr>
              <a:t>.</a:t>
            </a:r>
          </a:p>
          <a:p>
            <a:pPr algn="just" rtl="0"/>
            <a:endParaRPr lang="en-US" dirty="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Normal </a:t>
            </a:r>
            <a:r>
              <a:rPr lang="en-US" dirty="0">
                <a:latin typeface="Times New Roman" pitchFamily="18" charset="0"/>
                <a:cs typeface="Times New Roman" pitchFamily="18" charset="0"/>
              </a:rPr>
              <a:t>changes in the heart include deposits of the "aging pigment," </a:t>
            </a:r>
            <a:r>
              <a:rPr lang="en-US" dirty="0" err="1">
                <a:latin typeface="Times New Roman" pitchFamily="18" charset="0"/>
                <a:cs typeface="Times New Roman" pitchFamily="18" charset="0"/>
                <a:hlinkClick r:id="rId5"/>
              </a:rPr>
              <a:t>lipofuscin</a:t>
            </a:r>
            <a:r>
              <a:rPr lang="en-US" dirty="0">
                <a:latin typeface="Times New Roman" pitchFamily="18" charset="0"/>
                <a:cs typeface="Times New Roman" pitchFamily="18" charset="0"/>
              </a:rPr>
              <a:t>. The heart muscle cells degenerate slightly. The valves inside the heart, which control the direction of blood flow, thicken and become stiffer. A heart murmur caused by valve stiffness is fairly common in the elderly. </a:t>
            </a:r>
          </a:p>
        </p:txBody>
      </p:sp>
    </p:spTree>
    <p:extLst>
      <p:ext uri="{BB962C8B-B14F-4D97-AF65-F5344CB8AC3E}">
        <p14:creationId xmlns:p14="http://schemas.microsoft.com/office/powerpoint/2010/main" val="1398945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a:t>AGING CHANGES:</a:t>
            </a:r>
            <a:endParaRPr lang="ar-EG" dirty="0"/>
          </a:p>
        </p:txBody>
      </p:sp>
      <p:sp>
        <p:nvSpPr>
          <p:cNvPr id="3" name="Content Placeholder 2"/>
          <p:cNvSpPr>
            <a:spLocks noGrp="1"/>
          </p:cNvSpPr>
          <p:nvPr>
            <p:ph idx="1"/>
          </p:nvPr>
        </p:nvSpPr>
        <p:spPr>
          <a:xfrm>
            <a:off x="533400" y="1447800"/>
            <a:ext cx="7239000" cy="4678363"/>
          </a:xfrm>
        </p:spPr>
        <p:txBody>
          <a:bodyPr>
            <a:normAutofit fontScale="92500" lnSpcReduction="20000"/>
          </a:bodyPr>
          <a:lstStyle/>
          <a:p>
            <a:pPr algn="just" rtl="0"/>
            <a:r>
              <a:rPr lang="en-US" b="1" dirty="0">
                <a:latin typeface="Times New Roman" pitchFamily="18" charset="0"/>
                <a:cs typeface="Times New Roman" pitchFamily="18" charset="0"/>
              </a:rPr>
              <a:t>Blood vessels: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Receptors called baroreceptors monitor the blood pressure and make changes to help maintain a fairly constant blood pressure when a person changes positions or is doing other activities. </a:t>
            </a:r>
            <a:r>
              <a:rPr lang="en-US" dirty="0" smtClean="0">
                <a:latin typeface="Times New Roman" pitchFamily="18" charset="0"/>
                <a:cs typeface="Times New Roman" pitchFamily="18" charset="0"/>
              </a:rPr>
              <a:t>T</a:t>
            </a:r>
          </a:p>
          <a:p>
            <a:pPr algn="just" rtl="0"/>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baroreceptors become less sensitive with aging. This may explain why many older people have orthostatic hypotension, a condition in which the blood pressure falls when a person goes from lying or sitting to standing. This causes dizziness because there is less blood flow to the brain.</a:t>
            </a:r>
          </a:p>
          <a:p>
            <a:pPr algn="just" rtl="0"/>
            <a:r>
              <a:rPr lang="en-US" dirty="0">
                <a:latin typeface="Times New Roman" pitchFamily="18" charset="0"/>
                <a:cs typeface="Times New Roman" pitchFamily="18" charset="0"/>
              </a:rPr>
              <a:t>The capillary walls thicken slightly. This may cause a slightly slower rate of exchange of nutrients and wastes.</a:t>
            </a:r>
          </a:p>
        </p:txBody>
      </p:sp>
    </p:spTree>
    <p:extLst>
      <p:ext uri="{BB962C8B-B14F-4D97-AF65-F5344CB8AC3E}">
        <p14:creationId xmlns:p14="http://schemas.microsoft.com/office/powerpoint/2010/main" val="2807457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a:t>AGING CHANGES:</a:t>
            </a:r>
            <a:endParaRPr lang="ar-EG" dirty="0"/>
          </a:p>
        </p:txBody>
      </p:sp>
      <p:sp>
        <p:nvSpPr>
          <p:cNvPr id="3" name="Content Placeholder 2"/>
          <p:cNvSpPr>
            <a:spLocks noGrp="1"/>
          </p:cNvSpPr>
          <p:nvPr>
            <p:ph idx="1"/>
          </p:nvPr>
        </p:nvSpPr>
        <p:spPr/>
        <p:txBody>
          <a:bodyPr>
            <a:normAutofit lnSpcReduction="10000"/>
          </a:bodyPr>
          <a:lstStyle/>
          <a:p>
            <a:pPr marL="0" indent="0" algn="just" rtl="0">
              <a:buNone/>
            </a:pPr>
            <a:r>
              <a:rPr lang="en-US" dirty="0">
                <a:latin typeface="Times New Roman" pitchFamily="18" charset="0"/>
                <a:cs typeface="Times New Roman" pitchFamily="18" charset="0"/>
              </a:rPr>
              <a:t>The main artery from the heart (aorta) becomes thicker, stiffer, and less flexible. This is probably related to changes in the connective tissue of the blood vessel wall. </a:t>
            </a:r>
            <a:endParaRPr lang="en-US" dirty="0" smtClean="0">
              <a:latin typeface="Times New Roman" pitchFamily="18" charset="0"/>
              <a:cs typeface="Times New Roman" pitchFamily="18" charset="0"/>
            </a:endParaRPr>
          </a:p>
          <a:p>
            <a:pPr marL="0" indent="0" algn="just" rtl="0">
              <a:buNone/>
            </a:pPr>
            <a:endParaRPr lang="en-US" dirty="0">
              <a:latin typeface="Times New Roman" pitchFamily="18" charset="0"/>
              <a:cs typeface="Times New Roman" pitchFamily="18" charset="0"/>
            </a:endParaRPr>
          </a:p>
          <a:p>
            <a:pPr marL="0" indent="0" algn="just" rtl="0">
              <a:buNone/>
            </a:pPr>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makes the blood pressure higher and makes the heart work harder, which may lead to thickening of the heart muscle (hypertrophy). </a:t>
            </a:r>
            <a:endParaRPr lang="en-US" dirty="0" smtClean="0">
              <a:latin typeface="Times New Roman" pitchFamily="18" charset="0"/>
              <a:cs typeface="Times New Roman" pitchFamily="18" charset="0"/>
            </a:endParaRPr>
          </a:p>
          <a:p>
            <a:pPr marL="0" indent="0" algn="just" rtl="0">
              <a:buNone/>
            </a:pPr>
            <a:endParaRPr lang="en-US" dirty="0">
              <a:latin typeface="Times New Roman" pitchFamily="18" charset="0"/>
              <a:cs typeface="Times New Roman" pitchFamily="18" charset="0"/>
            </a:endParaRPr>
          </a:p>
          <a:p>
            <a:pPr marL="0" indent="0" algn="just" rtl="0">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other arteries also thicken and stiffen. In general, most elderly people have a moderate increase in blood pressure. </a:t>
            </a:r>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472228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dirty="0"/>
              <a:t>AGING CHANGES:</a:t>
            </a:r>
            <a:endParaRPr lang="ar-EG" dirty="0"/>
          </a:p>
        </p:txBody>
      </p:sp>
      <p:sp>
        <p:nvSpPr>
          <p:cNvPr id="3" name="Content Placeholder 2"/>
          <p:cNvSpPr>
            <a:spLocks noGrp="1"/>
          </p:cNvSpPr>
          <p:nvPr>
            <p:ph idx="1"/>
          </p:nvPr>
        </p:nvSpPr>
        <p:spPr>
          <a:xfrm>
            <a:off x="304800" y="1600200"/>
            <a:ext cx="7498080" cy="4572000"/>
          </a:xfrm>
        </p:spPr>
        <p:txBody>
          <a:bodyPr>
            <a:normAutofit fontScale="92500" lnSpcReduction="20000"/>
          </a:bodyPr>
          <a:lstStyle/>
          <a:p>
            <a:pPr algn="just" rtl="0"/>
            <a:r>
              <a:rPr lang="en-US" b="1" dirty="0">
                <a:latin typeface="Times New Roman" pitchFamily="18" charset="0"/>
                <a:cs typeface="Times New Roman" pitchFamily="18" charset="0"/>
              </a:rPr>
              <a:t>Blood:</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blood itself changes slightly with age. Normal aging causes a </a:t>
            </a:r>
            <a:r>
              <a:rPr lang="en-US" b="1" i="1" dirty="0">
                <a:latin typeface="Times New Roman" pitchFamily="18" charset="0"/>
                <a:cs typeface="Times New Roman" pitchFamily="18" charset="0"/>
              </a:rPr>
              <a:t>reduction in total body water.</a:t>
            </a:r>
            <a:r>
              <a:rPr lang="en-US" dirty="0">
                <a:latin typeface="Times New Roman" pitchFamily="18" charset="0"/>
                <a:cs typeface="Times New Roman" pitchFamily="18" charset="0"/>
              </a:rPr>
              <a:t> As part of this, there is less fluid in the bloodstream, so </a:t>
            </a:r>
            <a:r>
              <a:rPr lang="en-US" b="1" i="1" dirty="0">
                <a:latin typeface="Times New Roman" pitchFamily="18" charset="0"/>
                <a:cs typeface="Times New Roman" pitchFamily="18" charset="0"/>
              </a:rPr>
              <a:t>blood volume decreases.</a:t>
            </a:r>
          </a:p>
          <a:p>
            <a:pPr algn="just" rtl="0"/>
            <a:r>
              <a:rPr lang="en-US" b="1" i="1" dirty="0">
                <a:latin typeface="Times New Roman" pitchFamily="18" charset="0"/>
                <a:cs typeface="Times New Roman" pitchFamily="18" charset="0"/>
              </a:rPr>
              <a:t>The speed with which red blood cells are produced </a:t>
            </a:r>
            <a:r>
              <a:rPr lang="en-US" dirty="0">
                <a:latin typeface="Times New Roman" pitchFamily="18" charset="0"/>
                <a:cs typeface="Times New Roman" pitchFamily="18" charset="0"/>
              </a:rPr>
              <a:t>in response to stress or illness is reduced. This creates a slower response to blood loss and anemia.</a:t>
            </a:r>
          </a:p>
          <a:p>
            <a:pPr algn="just" rtl="0"/>
            <a:r>
              <a:rPr lang="en-US" i="1" dirty="0">
                <a:latin typeface="Times New Roman" pitchFamily="18" charset="0"/>
                <a:cs typeface="Times New Roman" pitchFamily="18" charset="0"/>
              </a:rPr>
              <a:t>Most of the white blood cells stay at the same levels, </a:t>
            </a:r>
            <a:r>
              <a:rPr lang="en-US" dirty="0">
                <a:latin typeface="Times New Roman" pitchFamily="18" charset="0"/>
                <a:cs typeface="Times New Roman" pitchFamily="18" charset="0"/>
              </a:rPr>
              <a:t>although certain white blood cells important to immunity (</a:t>
            </a:r>
            <a:r>
              <a:rPr lang="en-US" b="1" dirty="0">
                <a:latin typeface="Times New Roman" pitchFamily="18" charset="0"/>
                <a:cs typeface="Times New Roman" pitchFamily="18" charset="0"/>
                <a:hlinkClick r:id="rId2"/>
              </a:rPr>
              <a:t>neutrophils</a:t>
            </a:r>
            <a:r>
              <a:rPr lang="en-US" b="1" dirty="0">
                <a:latin typeface="Times New Roman" pitchFamily="18" charset="0"/>
                <a:cs typeface="Times New Roman" pitchFamily="18" charset="0"/>
              </a:rPr>
              <a:t>) decrease in their number and ability to fight off bacteria</a:t>
            </a:r>
            <a:r>
              <a:rPr lang="en-US" dirty="0">
                <a:latin typeface="Times New Roman" pitchFamily="18" charset="0"/>
                <a:cs typeface="Times New Roman" pitchFamily="18" charset="0"/>
              </a:rPr>
              <a:t>. This </a:t>
            </a:r>
            <a:r>
              <a:rPr lang="en-US" b="1" i="1" dirty="0">
                <a:latin typeface="Times New Roman" pitchFamily="18" charset="0"/>
                <a:cs typeface="Times New Roman" pitchFamily="18" charset="0"/>
              </a:rPr>
              <a:t>reduces the ability to resist infection. </a:t>
            </a:r>
            <a:endParaRPr lang="ar-EG" b="1" i="1" dirty="0">
              <a:latin typeface="Times New Roman" pitchFamily="18" charset="0"/>
              <a:cs typeface="Times New Roman" pitchFamily="18" charset="0"/>
            </a:endParaRPr>
          </a:p>
        </p:txBody>
      </p:sp>
    </p:spTree>
    <p:extLst>
      <p:ext uri="{BB962C8B-B14F-4D97-AF65-F5344CB8AC3E}">
        <p14:creationId xmlns:p14="http://schemas.microsoft.com/office/powerpoint/2010/main" val="1454876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rtl="0"/>
            <a:r>
              <a:rPr lang="en-US" dirty="0"/>
              <a:t>EFFECT OF CHANGES</a:t>
            </a:r>
          </a:p>
        </p:txBody>
      </p:sp>
      <p:sp>
        <p:nvSpPr>
          <p:cNvPr id="3" name="Content Placeholder 2"/>
          <p:cNvSpPr>
            <a:spLocks noGrp="1"/>
          </p:cNvSpPr>
          <p:nvPr>
            <p:ph idx="1"/>
          </p:nvPr>
        </p:nvSpPr>
        <p:spPr/>
        <p:txBody>
          <a:bodyPr>
            <a:normAutofit fontScale="92500" lnSpcReduction="10000"/>
          </a:bodyPr>
          <a:lstStyle/>
          <a:p>
            <a:pPr algn="just" rtl="0"/>
            <a:r>
              <a:rPr lang="en-US" dirty="0">
                <a:latin typeface="Times New Roman" pitchFamily="18" charset="0"/>
                <a:cs typeface="Times New Roman" pitchFamily="18" charset="0"/>
              </a:rPr>
              <a:t>Normally, the heart continues to pump enough blood to supply all parts of the body. However, an older heart may not be able to pump blood as well when you make it work harder.</a:t>
            </a:r>
          </a:p>
          <a:p>
            <a:pPr algn="just" rtl="0"/>
            <a:r>
              <a:rPr lang="en-US" b="1" dirty="0">
                <a:latin typeface="Times New Roman" pitchFamily="18" charset="0"/>
                <a:cs typeface="Times New Roman" pitchFamily="18" charset="0"/>
              </a:rPr>
              <a:t>Some of the things that make your heart work harder are:</a:t>
            </a:r>
            <a:endParaRPr lang="en-US" dirty="0">
              <a:latin typeface="Times New Roman" pitchFamily="18" charset="0"/>
              <a:cs typeface="Times New Roman" pitchFamily="18" charset="0"/>
            </a:endParaRPr>
          </a:p>
          <a:p>
            <a:pPr algn="just" rtl="0"/>
            <a:r>
              <a:rPr lang="en-US" i="1" dirty="0">
                <a:latin typeface="Times New Roman" pitchFamily="18" charset="0"/>
                <a:cs typeface="Times New Roman" pitchFamily="18" charset="0"/>
              </a:rPr>
              <a:t>Certain medicines</a:t>
            </a:r>
          </a:p>
          <a:p>
            <a:pPr algn="just" rtl="0"/>
            <a:r>
              <a:rPr lang="en-US" i="1" dirty="0">
                <a:latin typeface="Times New Roman" pitchFamily="18" charset="0"/>
                <a:cs typeface="Times New Roman" pitchFamily="18" charset="0"/>
              </a:rPr>
              <a:t>Emotional stress</a:t>
            </a:r>
          </a:p>
          <a:p>
            <a:pPr algn="just" rtl="0"/>
            <a:r>
              <a:rPr lang="en-US" i="1" dirty="0">
                <a:latin typeface="Times New Roman" pitchFamily="18" charset="0"/>
                <a:cs typeface="Times New Roman" pitchFamily="18" charset="0"/>
              </a:rPr>
              <a:t>Physical exertion</a:t>
            </a:r>
          </a:p>
          <a:p>
            <a:pPr algn="just" rtl="0"/>
            <a:r>
              <a:rPr lang="en-US" i="1" dirty="0">
                <a:latin typeface="Times New Roman" pitchFamily="18" charset="0"/>
                <a:cs typeface="Times New Roman" pitchFamily="18" charset="0"/>
              </a:rPr>
              <a:t>Illness</a:t>
            </a:r>
          </a:p>
          <a:p>
            <a:pPr algn="just" rtl="0"/>
            <a:r>
              <a:rPr lang="en-US" i="1" dirty="0">
                <a:latin typeface="Times New Roman" pitchFamily="18" charset="0"/>
                <a:cs typeface="Times New Roman" pitchFamily="18" charset="0"/>
              </a:rPr>
              <a:t>Infections</a:t>
            </a:r>
          </a:p>
          <a:p>
            <a:pPr algn="just" rtl="0"/>
            <a:r>
              <a:rPr lang="en-US" i="1" dirty="0">
                <a:latin typeface="Times New Roman" pitchFamily="18" charset="0"/>
                <a:cs typeface="Times New Roman" pitchFamily="18" charset="0"/>
              </a:rPr>
              <a:t>Injuries </a:t>
            </a:r>
          </a:p>
        </p:txBody>
      </p:sp>
    </p:spTree>
    <p:extLst>
      <p:ext uri="{BB962C8B-B14F-4D97-AF65-F5344CB8AC3E}">
        <p14:creationId xmlns:p14="http://schemas.microsoft.com/office/powerpoint/2010/main" val="328131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dirty="0">
                <a:latin typeface="Times New Roman" pitchFamily="18" charset="0"/>
                <a:cs typeface="Times New Roman" pitchFamily="18" charset="0"/>
              </a:rPr>
              <a:t>Common disorders related to CVS in the elderly:</a:t>
            </a:r>
          </a:p>
        </p:txBody>
      </p:sp>
      <p:sp>
        <p:nvSpPr>
          <p:cNvPr id="3" name="Content Placeholder 2"/>
          <p:cNvSpPr>
            <a:spLocks noGrp="1"/>
          </p:cNvSpPr>
          <p:nvPr>
            <p:ph idx="1"/>
          </p:nvPr>
        </p:nvSpPr>
        <p:spPr/>
        <p:txBody>
          <a:bodyPr>
            <a:normAutofit/>
          </a:bodyPr>
          <a:lstStyle/>
          <a:p>
            <a:pPr marL="0" indent="0" algn="just" rtl="0">
              <a:buNone/>
            </a:pPr>
            <a:r>
              <a:rPr lang="en-US" b="1" u="sng" dirty="0" smtClean="0">
                <a:latin typeface="Times New Roman" pitchFamily="18" charset="0"/>
                <a:cs typeface="Times New Roman" pitchFamily="18" charset="0"/>
              </a:rPr>
              <a:t>Heart </a:t>
            </a:r>
            <a:r>
              <a:rPr lang="en-US" b="1" u="sng" dirty="0">
                <a:latin typeface="Times New Roman" pitchFamily="18" charset="0"/>
                <a:cs typeface="Times New Roman" pitchFamily="18" charset="0"/>
              </a:rPr>
              <a:t>Failure</a:t>
            </a:r>
            <a:endParaRPr lang="en-US" u="sng" dirty="0">
              <a:latin typeface="Times New Roman" pitchFamily="18" charset="0"/>
              <a:cs typeface="Times New Roman" pitchFamily="18" charset="0"/>
            </a:endParaRPr>
          </a:p>
          <a:p>
            <a:pPr algn="just" rtl="0"/>
            <a:r>
              <a:rPr lang="en-US" b="1" dirty="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Heart failure can significantly decrease quality of life and functional </a:t>
            </a:r>
            <a:r>
              <a:rPr lang="en-US" dirty="0" smtClean="0">
                <a:latin typeface="Times New Roman" pitchFamily="18" charset="0"/>
                <a:cs typeface="Times New Roman" pitchFamily="18" charset="0"/>
              </a:rPr>
              <a:t>ability, </a:t>
            </a:r>
            <a:r>
              <a:rPr lang="en-US" dirty="0">
                <a:latin typeface="Times New Roman" pitchFamily="18" charset="0"/>
                <a:cs typeface="Times New Roman" pitchFamily="18" charset="0"/>
              </a:rPr>
              <a:t>In addition to causing death for elderly. </a:t>
            </a:r>
          </a:p>
          <a:p>
            <a:pPr marL="0" indent="0" algn="just" rtl="0">
              <a:buNone/>
            </a:pP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rtl="0"/>
            <a:r>
              <a:rPr lang="en-US" b="1" dirty="0">
                <a:latin typeface="Times New Roman" pitchFamily="18" charset="0"/>
                <a:cs typeface="Times New Roman" pitchFamily="18" charset="0"/>
              </a:rPr>
              <a:t>Definition of Heart failure</a:t>
            </a:r>
            <a:r>
              <a:rPr lang="en-US" dirty="0">
                <a:latin typeface="Times New Roman" pitchFamily="18" charset="0"/>
                <a:cs typeface="Times New Roman" pitchFamily="18" charset="0"/>
              </a:rPr>
              <a:t> is a condition that occurs when the </a:t>
            </a:r>
            <a:r>
              <a:rPr lang="en-US" b="1" i="1" dirty="0">
                <a:latin typeface="Times New Roman" pitchFamily="18" charset="0"/>
                <a:cs typeface="Times New Roman" pitchFamily="18" charset="0"/>
              </a:rPr>
              <a:t>heart is unable to pump enough </a:t>
            </a:r>
            <a:r>
              <a:rPr lang="en-US" dirty="0">
                <a:latin typeface="Times New Roman" pitchFamily="18" charset="0"/>
                <a:cs typeface="Times New Roman" pitchFamily="18" charset="0"/>
              </a:rPr>
              <a:t>blood to meet the body's metabolic demands. </a:t>
            </a:r>
          </a:p>
        </p:txBody>
      </p:sp>
    </p:spTree>
    <p:extLst>
      <p:ext uri="{BB962C8B-B14F-4D97-AF65-F5344CB8AC3E}">
        <p14:creationId xmlns:p14="http://schemas.microsoft.com/office/powerpoint/2010/main" val="2965275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Disengagement theory of aging</a:t>
            </a:r>
            <a:endParaRPr lang="ar-EG" dirty="0"/>
          </a:p>
        </p:txBody>
      </p:sp>
      <p:sp>
        <p:nvSpPr>
          <p:cNvPr id="3" name="Content Placeholder 2"/>
          <p:cNvSpPr>
            <a:spLocks noGrp="1"/>
          </p:cNvSpPr>
          <p:nvPr>
            <p:ph idx="1"/>
          </p:nvPr>
        </p:nvSpPr>
        <p:spPr/>
        <p:txBody>
          <a:bodyPr>
            <a:normAutofit/>
          </a:bodyPr>
          <a:lstStyle/>
          <a:p>
            <a:pPr marL="0" indent="0" algn="just" rtl="0">
              <a:buNone/>
            </a:pPr>
            <a:r>
              <a:rPr lang="en-US" b="1" dirty="0">
                <a:latin typeface="Times New Roman" pitchFamily="18" charset="0"/>
                <a:cs typeface="Times New Roman" pitchFamily="18" charset="0"/>
              </a:rPr>
              <a:t>Symptoms of heart failure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Edema (general or dependent)</a:t>
            </a:r>
          </a:p>
          <a:p>
            <a:pPr algn="just" rtl="0"/>
            <a:r>
              <a:rPr lang="en-US" dirty="0">
                <a:latin typeface="Times New Roman" pitchFamily="18" charset="0"/>
                <a:cs typeface="Times New Roman" pitchFamily="18" charset="0"/>
              </a:rPr>
              <a:t>Fatigue</a:t>
            </a:r>
          </a:p>
          <a:p>
            <a:pPr algn="just" rtl="0"/>
            <a:r>
              <a:rPr lang="en-US" dirty="0">
                <a:latin typeface="Times New Roman" pitchFamily="18" charset="0"/>
                <a:cs typeface="Times New Roman" pitchFamily="18" charset="0"/>
              </a:rPr>
              <a:t>Poor exercise tolerance</a:t>
            </a:r>
          </a:p>
          <a:p>
            <a:pPr algn="just" rtl="0"/>
            <a:r>
              <a:rPr lang="en-US" dirty="0">
                <a:latin typeface="Times New Roman" pitchFamily="18" charset="0"/>
                <a:cs typeface="Times New Roman" pitchFamily="18" charset="0"/>
              </a:rPr>
              <a:t>Dyspnea on exertion</a:t>
            </a:r>
          </a:p>
          <a:p>
            <a:pPr algn="just" rtl="0"/>
            <a:r>
              <a:rPr lang="en-US" dirty="0">
                <a:latin typeface="Times New Roman" pitchFamily="18" charset="0"/>
                <a:cs typeface="Times New Roman" pitchFamily="18" charset="0"/>
              </a:rPr>
              <a:t>Paroxysmal nocturnal dyspnea</a:t>
            </a:r>
          </a:p>
          <a:p>
            <a:pPr algn="just" rtl="0"/>
            <a:r>
              <a:rPr lang="en-US" dirty="0">
                <a:latin typeface="Times New Roman" pitchFamily="18" charset="0"/>
                <a:cs typeface="Times New Roman" pitchFamily="18" charset="0"/>
              </a:rPr>
              <a:t>Orthopnea</a:t>
            </a:r>
          </a:p>
          <a:p>
            <a:pPr algn="just" rtl="0"/>
            <a:r>
              <a:rPr lang="en-US" dirty="0">
                <a:latin typeface="Times New Roman" pitchFamily="18" charset="0"/>
                <a:cs typeface="Times New Roman" pitchFamily="18" charset="0"/>
              </a:rPr>
              <a:t>Altered mental status (e.g., confusion, especially in the elderly)</a:t>
            </a:r>
          </a:p>
        </p:txBody>
      </p:sp>
    </p:spTree>
    <p:extLst>
      <p:ext uri="{BB962C8B-B14F-4D97-AF65-F5344CB8AC3E}">
        <p14:creationId xmlns:p14="http://schemas.microsoft.com/office/powerpoint/2010/main" val="1227582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Activity theory of aging</a:t>
            </a:r>
            <a:r>
              <a:rPr lang="en-US" dirty="0"/>
              <a:t/>
            </a:r>
            <a:br>
              <a:rPr lang="en-US" dirty="0"/>
            </a:br>
            <a:endParaRPr lang="ar-EG" dirty="0"/>
          </a:p>
        </p:txBody>
      </p:sp>
      <p:sp>
        <p:nvSpPr>
          <p:cNvPr id="3" name="Content Placeholder 2"/>
          <p:cNvSpPr>
            <a:spLocks noGrp="1"/>
          </p:cNvSpPr>
          <p:nvPr>
            <p:ph idx="1"/>
          </p:nvPr>
        </p:nvSpPr>
        <p:spPr/>
        <p:txBody>
          <a:bodyPr>
            <a:normAutofit/>
          </a:bodyPr>
          <a:lstStyle/>
          <a:p>
            <a:pPr algn="just" rtl="0"/>
            <a:r>
              <a:rPr lang="en-US" b="1" dirty="0">
                <a:latin typeface="Times New Roman" pitchFamily="18" charset="0"/>
                <a:cs typeface="Times New Roman" pitchFamily="18" charset="0"/>
              </a:rPr>
              <a:t>Notes: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For many patients, </a:t>
            </a:r>
            <a:r>
              <a:rPr lang="en-US" i="1" u="sng" dirty="0">
                <a:latin typeface="Times New Roman" pitchFamily="18" charset="0"/>
                <a:cs typeface="Times New Roman" pitchFamily="18" charset="0"/>
              </a:rPr>
              <a:t>dyspnea on exertion </a:t>
            </a:r>
            <a:r>
              <a:rPr lang="en-US" dirty="0">
                <a:latin typeface="Times New Roman" pitchFamily="18" charset="0"/>
                <a:cs typeface="Times New Roman" pitchFamily="18" charset="0"/>
              </a:rPr>
              <a:t>is the  earliest symptom. Dyspnea on exertion may result in a </a:t>
            </a:r>
            <a:r>
              <a:rPr lang="en-US" dirty="0" smtClean="0">
                <a:latin typeface="Times New Roman" pitchFamily="18" charset="0"/>
                <a:cs typeface="Times New Roman" pitchFamily="18" charset="0"/>
              </a:rPr>
              <a:t>change </a:t>
            </a:r>
            <a:r>
              <a:rPr lang="en-US" dirty="0">
                <a:latin typeface="Times New Roman" pitchFamily="18" charset="0"/>
                <a:cs typeface="Times New Roman" pitchFamily="18" charset="0"/>
              </a:rPr>
              <a:t>in functional status of the older adults. </a:t>
            </a:r>
            <a:endParaRPr lang="en-US" dirty="0" smtClean="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Older adults may also experience a </a:t>
            </a:r>
            <a:r>
              <a:rPr lang="en-US" i="1" dirty="0">
                <a:latin typeface="Times New Roman" pitchFamily="18" charset="0"/>
                <a:cs typeface="Times New Roman" pitchFamily="18" charset="0"/>
              </a:rPr>
              <a:t>change in mental status, especially confusion.</a:t>
            </a:r>
          </a:p>
          <a:p>
            <a:pPr algn="just" rtl="0"/>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10376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b="1" dirty="0"/>
              <a:t>Out lines</a:t>
            </a:r>
            <a:r>
              <a:rPr lang="en-US" b="1" dirty="0" smtClean="0"/>
              <a:t>:</a:t>
            </a:r>
            <a:endParaRPr lang="ar-EG" dirty="0"/>
          </a:p>
        </p:txBody>
      </p:sp>
      <p:sp>
        <p:nvSpPr>
          <p:cNvPr id="3" name="Content Placeholder 2"/>
          <p:cNvSpPr>
            <a:spLocks noGrp="1"/>
          </p:cNvSpPr>
          <p:nvPr>
            <p:ph idx="1"/>
          </p:nvPr>
        </p:nvSpPr>
        <p:spPr/>
        <p:txBody>
          <a:bodyPr>
            <a:normAutofit/>
          </a:bodyPr>
          <a:lstStyle/>
          <a:p>
            <a:pPr algn="just" rtl="0"/>
            <a:r>
              <a:rPr lang="en-US" sz="3200" b="1" i="1" dirty="0">
                <a:latin typeface="Times New Roman" pitchFamily="18" charset="0"/>
                <a:cs typeface="Times New Roman" pitchFamily="18" charset="0"/>
              </a:rPr>
              <a:t>Introduction</a:t>
            </a:r>
          </a:p>
          <a:p>
            <a:pPr algn="just" rtl="0"/>
            <a:r>
              <a:rPr lang="en-US" sz="3200" b="1" i="1" dirty="0">
                <a:latin typeface="Times New Roman" pitchFamily="18" charset="0"/>
                <a:cs typeface="Times New Roman" pitchFamily="18" charset="0"/>
              </a:rPr>
              <a:t>Anatomy of cardiovascular system</a:t>
            </a:r>
          </a:p>
          <a:p>
            <a:pPr algn="just" rtl="0"/>
            <a:r>
              <a:rPr lang="en-US" sz="3200" b="1" i="1" dirty="0">
                <a:latin typeface="Times New Roman" pitchFamily="18" charset="0"/>
                <a:cs typeface="Times New Roman" pitchFamily="18" charset="0"/>
              </a:rPr>
              <a:t>function of cardiovascular system </a:t>
            </a:r>
          </a:p>
          <a:p>
            <a:pPr algn="just" rtl="0"/>
            <a:r>
              <a:rPr lang="en-US" sz="3200" b="1" i="1" dirty="0">
                <a:latin typeface="Times New Roman" pitchFamily="18" charset="0"/>
                <a:cs typeface="Times New Roman" pitchFamily="18" charset="0"/>
                <a:hlinkClick r:id="rId2"/>
              </a:rPr>
              <a:t>Age-related changes of  cardiovascular </a:t>
            </a:r>
            <a:r>
              <a:rPr lang="en-US" sz="3200" b="1" i="1" dirty="0">
                <a:latin typeface="Times New Roman" pitchFamily="18" charset="0"/>
                <a:cs typeface="Times New Roman" pitchFamily="18" charset="0"/>
              </a:rPr>
              <a:t>system  </a:t>
            </a:r>
          </a:p>
          <a:p>
            <a:pPr algn="just" rtl="0"/>
            <a:r>
              <a:rPr lang="en-US" sz="3200" b="1" i="1" dirty="0">
                <a:latin typeface="Times New Roman" pitchFamily="18" charset="0"/>
                <a:cs typeface="Times New Roman" pitchFamily="18" charset="0"/>
              </a:rPr>
              <a:t>Effect of </a:t>
            </a:r>
            <a:r>
              <a:rPr lang="en-US" sz="3200" b="1" i="1" dirty="0" smtClean="0">
                <a:latin typeface="Times New Roman" pitchFamily="18" charset="0"/>
                <a:cs typeface="Times New Roman" pitchFamily="18" charset="0"/>
              </a:rPr>
              <a:t>changes</a:t>
            </a:r>
            <a:endParaRPr lang="en-US" sz="3200" b="1" i="1" dirty="0">
              <a:latin typeface="Times New Roman" pitchFamily="18" charset="0"/>
              <a:cs typeface="Times New Roman" pitchFamily="18" charset="0"/>
            </a:endParaRPr>
          </a:p>
        </p:txBody>
      </p:sp>
    </p:spTree>
    <p:extLst>
      <p:ext uri="{BB962C8B-B14F-4D97-AF65-F5344CB8AC3E}">
        <p14:creationId xmlns:p14="http://schemas.microsoft.com/office/powerpoint/2010/main" val="4046828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2- Activity theory of </a:t>
            </a:r>
            <a:r>
              <a:rPr lang="en-US" b="1" dirty="0" smtClean="0"/>
              <a:t>aging</a:t>
            </a:r>
            <a:endParaRPr lang="ar-EG" dirty="0"/>
          </a:p>
        </p:txBody>
      </p:sp>
      <p:sp>
        <p:nvSpPr>
          <p:cNvPr id="3" name="Content Placeholder 2"/>
          <p:cNvSpPr>
            <a:spLocks noGrp="1"/>
          </p:cNvSpPr>
          <p:nvPr>
            <p:ph idx="1"/>
          </p:nvPr>
        </p:nvSpPr>
        <p:spPr/>
        <p:txBody>
          <a:bodyPr/>
          <a:lstStyle/>
          <a:p>
            <a:pPr marL="0" indent="0" algn="just" rtl="0">
              <a:buNone/>
            </a:pPr>
            <a:r>
              <a:rPr lang="en-US" b="1" dirty="0">
                <a:latin typeface="Times New Roman" pitchFamily="18" charset="0"/>
                <a:cs typeface="Times New Roman" pitchFamily="18" charset="0"/>
              </a:rPr>
              <a:t>Disorders that increase the risk of developing heart failure include:</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Angina </a:t>
            </a:r>
          </a:p>
          <a:p>
            <a:pPr algn="just" rtl="0"/>
            <a:r>
              <a:rPr lang="en-US" dirty="0">
                <a:latin typeface="Times New Roman" pitchFamily="18" charset="0"/>
                <a:cs typeface="Times New Roman" pitchFamily="18" charset="0"/>
              </a:rPr>
              <a:t>MI (myocardial infarction)</a:t>
            </a:r>
          </a:p>
          <a:p>
            <a:pPr algn="just" rtl="0"/>
            <a:r>
              <a:rPr lang="en-US" dirty="0">
                <a:latin typeface="Times New Roman" pitchFamily="18" charset="0"/>
                <a:cs typeface="Times New Roman" pitchFamily="18" charset="0"/>
              </a:rPr>
              <a:t>Diabetes (uncontrolled) </a:t>
            </a:r>
          </a:p>
          <a:p>
            <a:pPr algn="just" rtl="0"/>
            <a:r>
              <a:rPr lang="en-US" dirty="0">
                <a:latin typeface="Times New Roman" pitchFamily="18" charset="0"/>
                <a:cs typeface="Times New Roman" pitchFamily="18" charset="0"/>
              </a:rPr>
              <a:t>Hypertension </a:t>
            </a:r>
          </a:p>
          <a:p>
            <a:pPr algn="just" rtl="0"/>
            <a:r>
              <a:rPr lang="en-US" dirty="0">
                <a:latin typeface="Times New Roman" pitchFamily="18" charset="0"/>
                <a:cs typeface="Times New Roman" pitchFamily="18" charset="0"/>
              </a:rPr>
              <a:t>Coronary artery disease </a:t>
            </a:r>
          </a:p>
        </p:txBody>
      </p:sp>
    </p:spTree>
    <p:extLst>
      <p:ext uri="{BB962C8B-B14F-4D97-AF65-F5344CB8AC3E}">
        <p14:creationId xmlns:p14="http://schemas.microsoft.com/office/powerpoint/2010/main" val="2034199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3- Continuity theory </a:t>
            </a:r>
            <a:endParaRPr lang="ar-EG" dirty="0"/>
          </a:p>
        </p:txBody>
      </p:sp>
      <p:sp>
        <p:nvSpPr>
          <p:cNvPr id="3" name="Content Placeholder 2"/>
          <p:cNvSpPr>
            <a:spLocks noGrp="1"/>
          </p:cNvSpPr>
          <p:nvPr>
            <p:ph idx="1"/>
          </p:nvPr>
        </p:nvSpPr>
        <p:spPr/>
        <p:txBody>
          <a:bodyPr>
            <a:normAutofit/>
          </a:bodyPr>
          <a:lstStyle/>
          <a:p>
            <a:pPr marL="0" indent="0" algn="just" rtl="0">
              <a:buNone/>
            </a:pPr>
            <a:r>
              <a:rPr lang="en-US" b="1" dirty="0">
                <a:latin typeface="Times New Roman" pitchFamily="18" charset="0"/>
                <a:cs typeface="Times New Roman" pitchFamily="18" charset="0"/>
              </a:rPr>
              <a:t>Diagnostic Tests:</a:t>
            </a:r>
            <a:endParaRPr lang="en-US" dirty="0">
              <a:latin typeface="Times New Roman" pitchFamily="18" charset="0"/>
              <a:cs typeface="Times New Roman" pitchFamily="18" charset="0"/>
            </a:endParaRPr>
          </a:p>
          <a:p>
            <a:pPr marL="0" indent="0" algn="just" rtl="0">
              <a:buNone/>
            </a:pPr>
            <a:r>
              <a:rPr lang="en-US" dirty="0">
                <a:latin typeface="Times New Roman" pitchFamily="18" charset="0"/>
                <a:cs typeface="Times New Roman" pitchFamily="18" charset="0"/>
              </a:rPr>
              <a:t>Test that help identify heart failure include:</a:t>
            </a:r>
          </a:p>
          <a:p>
            <a:pPr algn="just" rtl="0"/>
            <a:r>
              <a:rPr lang="en-US" dirty="0">
                <a:latin typeface="Times New Roman" pitchFamily="18" charset="0"/>
                <a:cs typeface="Times New Roman" pitchFamily="18" charset="0"/>
              </a:rPr>
              <a:t>Electro-</a:t>
            </a:r>
            <a:r>
              <a:rPr lang="en-US" dirty="0" err="1">
                <a:latin typeface="Times New Roman" pitchFamily="18" charset="0"/>
                <a:cs typeface="Times New Roman" pitchFamily="18" charset="0"/>
              </a:rPr>
              <a:t>cardiography</a:t>
            </a:r>
            <a:r>
              <a:rPr lang="en-US" dirty="0">
                <a:latin typeface="Times New Roman" pitchFamily="18" charset="0"/>
                <a:cs typeface="Times New Roman" pitchFamily="18" charset="0"/>
              </a:rPr>
              <a:t> (ECG) Chest X-ray</a:t>
            </a:r>
          </a:p>
          <a:p>
            <a:pPr algn="just" rtl="0"/>
            <a:r>
              <a:rPr lang="en-US" dirty="0">
                <a:latin typeface="Times New Roman" pitchFamily="18" charset="0"/>
                <a:cs typeface="Times New Roman" pitchFamily="18" charset="0"/>
              </a:rPr>
              <a:t>Cardiac catheterization</a:t>
            </a:r>
          </a:p>
          <a:p>
            <a:pPr algn="just" rtl="0"/>
            <a:r>
              <a:rPr lang="en-US" dirty="0">
                <a:latin typeface="Times New Roman" pitchFamily="18" charset="0"/>
                <a:cs typeface="Times New Roman" pitchFamily="18" charset="0"/>
              </a:rPr>
              <a:t>Echocardiography and </a:t>
            </a:r>
          </a:p>
          <a:p>
            <a:pPr algn="just" rtl="0"/>
            <a:r>
              <a:rPr lang="en-US" dirty="0">
                <a:latin typeface="Times New Roman" pitchFamily="18" charset="0"/>
                <a:cs typeface="Times New Roman" pitchFamily="18" charset="0"/>
              </a:rPr>
              <a:t>Laboratory blood test</a:t>
            </a:r>
          </a:p>
        </p:txBody>
      </p:sp>
    </p:spTree>
    <p:extLst>
      <p:ext uri="{BB962C8B-B14F-4D97-AF65-F5344CB8AC3E}">
        <p14:creationId xmlns:p14="http://schemas.microsoft.com/office/powerpoint/2010/main" val="866733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3- Continuity theory </a:t>
            </a:r>
            <a:endParaRPr lang="ar-EG" dirty="0"/>
          </a:p>
        </p:txBody>
      </p:sp>
      <p:sp>
        <p:nvSpPr>
          <p:cNvPr id="3" name="Content Placeholder 2"/>
          <p:cNvSpPr>
            <a:spLocks noGrp="1"/>
          </p:cNvSpPr>
          <p:nvPr>
            <p:ph idx="1"/>
          </p:nvPr>
        </p:nvSpPr>
        <p:spPr/>
        <p:txBody>
          <a:bodyPr>
            <a:normAutofit/>
          </a:bodyPr>
          <a:lstStyle/>
          <a:p>
            <a:pPr marL="0" indent="0" algn="just" rtl="0">
              <a:buNone/>
            </a:pPr>
            <a:r>
              <a:rPr lang="en-US" b="1" dirty="0">
                <a:latin typeface="Times New Roman" pitchFamily="18" charset="0"/>
                <a:cs typeface="Times New Roman" pitchFamily="18" charset="0"/>
              </a:rPr>
              <a:t>Medical Treatment: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Treatment involves decreasing volume overload with the use of diuretics. </a:t>
            </a:r>
            <a:r>
              <a:rPr lang="en-US" b="1" i="1" dirty="0">
                <a:solidFill>
                  <a:srgbClr val="FF0000"/>
                </a:solidFill>
                <a:latin typeface="Times New Roman" pitchFamily="18" charset="0"/>
                <a:cs typeface="Times New Roman" pitchFamily="18" charset="0"/>
              </a:rPr>
              <a:t>Diuretics</a:t>
            </a:r>
            <a:r>
              <a:rPr lang="en-US" dirty="0">
                <a:solidFill>
                  <a:srgbClr val="FF0000"/>
                </a:solidFill>
                <a:latin typeface="Times New Roman" pitchFamily="18" charset="0"/>
                <a:cs typeface="Times New Roman" pitchFamily="18" charset="0"/>
              </a:rPr>
              <a:t> </a:t>
            </a:r>
            <a:r>
              <a:rPr lang="en-US" dirty="0">
                <a:latin typeface="Times New Roman" pitchFamily="18" charset="0"/>
                <a:cs typeface="Times New Roman" pitchFamily="18" charset="0"/>
              </a:rPr>
              <a:t>decrease total blood volume and circulatory congestion. </a:t>
            </a:r>
          </a:p>
          <a:p>
            <a:pPr algn="just" rtl="0"/>
            <a:r>
              <a:rPr lang="en-US" b="1" dirty="0">
                <a:solidFill>
                  <a:srgbClr val="FF0000"/>
                </a:solidFill>
                <a:latin typeface="Times New Roman" pitchFamily="18" charset="0"/>
                <a:cs typeface="Times New Roman" pitchFamily="18" charset="0"/>
              </a:rPr>
              <a:t>Potas­sium loss </a:t>
            </a:r>
            <a:r>
              <a:rPr lang="en-US" dirty="0">
                <a:latin typeface="Times New Roman" pitchFamily="18" charset="0"/>
                <a:cs typeface="Times New Roman" pitchFamily="18" charset="0"/>
              </a:rPr>
              <a:t>(i.e., </a:t>
            </a:r>
            <a:r>
              <a:rPr lang="en-US" dirty="0" err="1">
                <a:latin typeface="Times New Roman" pitchFamily="18" charset="0"/>
                <a:cs typeface="Times New Roman" pitchFamily="18" charset="0"/>
              </a:rPr>
              <a:t>hypokzalemia</a:t>
            </a:r>
            <a:r>
              <a:rPr lang="en-US" dirty="0">
                <a:latin typeface="Times New Roman" pitchFamily="18" charset="0"/>
                <a:cs typeface="Times New Roman" pitchFamily="18" charset="0"/>
              </a:rPr>
              <a:t>) must be monitored closely in elderly patients receiving diuretics. Symptoms of hypokalemia include weakness, muscle cramps, and numbness or tingling in the extremities. </a:t>
            </a:r>
          </a:p>
        </p:txBody>
      </p:sp>
    </p:spTree>
    <p:extLst>
      <p:ext uri="{BB962C8B-B14F-4D97-AF65-F5344CB8AC3E}">
        <p14:creationId xmlns:p14="http://schemas.microsoft.com/office/powerpoint/2010/main" val="2698136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rtl="0"/>
            <a:r>
              <a:rPr lang="en-US" dirty="0">
                <a:latin typeface="Times New Roman" pitchFamily="18" charset="0"/>
                <a:cs typeface="Times New Roman" pitchFamily="18" charset="0"/>
              </a:rPr>
              <a:t>The adverse reactions include postural hypotension, dizziness, headache, nausea, vomiting, diarrhea, constipation, polyuria and impotence.</a:t>
            </a:r>
          </a:p>
          <a:p>
            <a:pPr algn="just" rtl="0"/>
            <a:r>
              <a:rPr lang="en-US" dirty="0">
                <a:latin typeface="Times New Roman" pitchFamily="18" charset="0"/>
                <a:cs typeface="Times New Roman" pitchFamily="18" charset="0"/>
              </a:rPr>
              <a:t> </a:t>
            </a:r>
            <a:r>
              <a:rPr lang="en-US" b="1" dirty="0">
                <a:solidFill>
                  <a:srgbClr val="FF0000"/>
                </a:solidFill>
                <a:latin typeface="Times New Roman" pitchFamily="18" charset="0"/>
                <a:cs typeface="Times New Roman" pitchFamily="18" charset="0"/>
              </a:rPr>
              <a:t>Digoxin</a:t>
            </a:r>
            <a:r>
              <a:rPr lang="en-US" dirty="0">
                <a:solidFill>
                  <a:srgbClr val="FF0000"/>
                </a:solidFill>
                <a:latin typeface="Times New Roman" pitchFamily="18" charset="0"/>
                <a:cs typeface="Times New Roman" pitchFamily="18" charset="0"/>
              </a:rPr>
              <a:t> </a:t>
            </a:r>
            <a:r>
              <a:rPr lang="en-US" dirty="0">
                <a:latin typeface="Times New Roman" pitchFamily="18" charset="0"/>
                <a:cs typeface="Times New Roman" pitchFamily="18" charset="0"/>
              </a:rPr>
              <a:t>is used in the management of heart failure to strengthen myocardial contractil­ity. While on digoxin therapy, serum digoxin levels must be monitored. Therapeutic digoxin levels range between 0.5 - 2 </a:t>
            </a:r>
            <a:r>
              <a:rPr lang="en-US" dirty="0" err="1">
                <a:latin typeface="Times New Roman" pitchFamily="18" charset="0"/>
                <a:cs typeface="Times New Roman" pitchFamily="18" charset="0"/>
              </a:rPr>
              <a:t>ng</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mL.</a:t>
            </a:r>
            <a:r>
              <a:rPr lang="en-US" dirty="0">
                <a:latin typeface="Times New Roman" pitchFamily="18" charset="0"/>
                <a:cs typeface="Times New Roman" pitchFamily="18" charset="0"/>
              </a:rPr>
              <a:t>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818601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ar-EG" dirty="0"/>
          </a:p>
        </p:txBody>
      </p:sp>
      <p:sp>
        <p:nvSpPr>
          <p:cNvPr id="3" name="Content Placeholder 2"/>
          <p:cNvSpPr>
            <a:spLocks noGrp="1"/>
          </p:cNvSpPr>
          <p:nvPr>
            <p:ph idx="1"/>
          </p:nvPr>
        </p:nvSpPr>
        <p:spPr/>
        <p:txBody>
          <a:bodyPr>
            <a:normAutofit/>
          </a:bodyPr>
          <a:lstStyle/>
          <a:p>
            <a:pPr algn="just" rtl="0"/>
            <a:r>
              <a:rPr lang="en-US" dirty="0">
                <a:latin typeface="Times New Roman" pitchFamily="18" charset="0"/>
                <a:cs typeface="Times New Roman" pitchFamily="18" charset="0"/>
              </a:rPr>
              <a:t>Symptoms of toxic­ity include anorexia, nausea, visual disturber’s, abdominal pain, and </a:t>
            </a:r>
            <a:r>
              <a:rPr lang="en-US" dirty="0" err="1">
                <a:latin typeface="Times New Roman" pitchFamily="18" charset="0"/>
                <a:cs typeface="Times New Roman" pitchFamily="18" charset="0"/>
              </a:rPr>
              <a:t>bradycardia</a:t>
            </a:r>
            <a:r>
              <a:rPr lang="en-US" dirty="0">
                <a:latin typeface="Times New Roman" pitchFamily="18" charset="0"/>
                <a:cs typeface="Times New Roman" pitchFamily="18" charset="0"/>
              </a:rPr>
              <a:t> or other arrhyth­mias. </a:t>
            </a:r>
            <a:endParaRPr lang="en-US" dirty="0" smtClean="0">
              <a:latin typeface="Times New Roman" pitchFamily="18" charset="0"/>
              <a:cs typeface="Times New Roman" pitchFamily="18" charset="0"/>
            </a:endParaRPr>
          </a:p>
          <a:p>
            <a:pPr algn="just" rtl="0"/>
            <a:endParaRPr lang="en-US" dirty="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If </a:t>
            </a:r>
            <a:r>
              <a:rPr lang="en-US" dirty="0">
                <a:latin typeface="Times New Roman" pitchFamily="18" charset="0"/>
                <a:cs typeface="Times New Roman" pitchFamily="18" charset="0"/>
              </a:rPr>
              <a:t>these symptoms are observed, the drug is withheld and the physician notified. </a:t>
            </a:r>
            <a:endParaRPr lang="en-US" dirty="0" smtClean="0">
              <a:latin typeface="Times New Roman" pitchFamily="18" charset="0"/>
              <a:cs typeface="Times New Roman" pitchFamily="18" charset="0"/>
            </a:endParaRPr>
          </a:p>
          <a:p>
            <a:pPr algn="just" rtl="0"/>
            <a:endParaRPr lang="en-US" dirty="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Older </a:t>
            </a:r>
            <a:r>
              <a:rPr lang="en-US" dirty="0">
                <a:latin typeface="Times New Roman" pitchFamily="18" charset="0"/>
                <a:cs typeface="Times New Roman" pitchFamily="18" charset="0"/>
              </a:rPr>
              <a:t>adults are at greater risk for toxicity because of the kidney's decreased ability to excrete the drug.</a:t>
            </a:r>
          </a:p>
        </p:txBody>
      </p:sp>
    </p:spTree>
    <p:extLst>
      <p:ext uri="{BB962C8B-B14F-4D97-AF65-F5344CB8AC3E}">
        <p14:creationId xmlns:p14="http://schemas.microsoft.com/office/powerpoint/2010/main" val="895584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ar-EG" dirty="0"/>
          </a:p>
        </p:txBody>
      </p:sp>
      <p:sp>
        <p:nvSpPr>
          <p:cNvPr id="3" name="Content Placeholder 2"/>
          <p:cNvSpPr>
            <a:spLocks noGrp="1"/>
          </p:cNvSpPr>
          <p:nvPr>
            <p:ph idx="1"/>
          </p:nvPr>
        </p:nvSpPr>
        <p:spPr>
          <a:xfrm>
            <a:off x="228600" y="1600200"/>
            <a:ext cx="7772400" cy="5029200"/>
          </a:xfrm>
        </p:spPr>
        <p:txBody>
          <a:bodyPr>
            <a:normAutofit lnSpcReduction="10000"/>
          </a:bodyPr>
          <a:lstStyle/>
          <a:p>
            <a:pPr marL="0" indent="0" algn="just" rtl="0">
              <a:buNone/>
            </a:pPr>
            <a:r>
              <a:rPr lang="en-US" b="1" dirty="0">
                <a:latin typeface="Times New Roman" pitchFamily="18" charset="0"/>
                <a:cs typeface="Times New Roman" pitchFamily="18" charset="0"/>
              </a:rPr>
              <a:t>Using the Nursing Process to Care for a Patient With Heart Failure:</a:t>
            </a:r>
            <a:endParaRPr lang="en-US" dirty="0">
              <a:latin typeface="Times New Roman" pitchFamily="18" charset="0"/>
              <a:cs typeface="Times New Roman" pitchFamily="18" charset="0"/>
            </a:endParaRPr>
          </a:p>
          <a:p>
            <a:pPr algn="just" rtl="0"/>
            <a:r>
              <a:rPr lang="en-US" b="1" dirty="0">
                <a:latin typeface="Times New Roman" pitchFamily="18" charset="0"/>
                <a:cs typeface="Times New Roman" pitchFamily="18" charset="0"/>
              </a:rPr>
              <a:t>Assessment</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The physical assessment provides important informa­tion about the patient's symptoms. Patients suspected of having heart failure must have pulse rate and rhythm, blood pressure, and respirations monitored. </a:t>
            </a:r>
          </a:p>
          <a:p>
            <a:pPr algn="just" rtl="0"/>
            <a:r>
              <a:rPr lang="en-US" dirty="0">
                <a:latin typeface="Times New Roman" pitchFamily="18" charset="0"/>
                <a:cs typeface="Times New Roman" pitchFamily="18" charset="0"/>
              </a:rPr>
              <a:t>Assessment may reveal dyspnea, especially on exertion, episodes of nighttime breathing difficulties, and difficulty breath­ing when lying down. </a:t>
            </a:r>
          </a:p>
          <a:p>
            <a:pPr algn="just" rtl="0"/>
            <a:r>
              <a:rPr lang="en-US" dirty="0">
                <a:latin typeface="Times New Roman" pitchFamily="18" charset="0"/>
                <a:cs typeface="Times New Roman" pitchFamily="18" charset="0"/>
              </a:rPr>
              <a:t>The elderly patient may be confused</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or exhibit a change in mental or functional status</a:t>
            </a:r>
          </a:p>
        </p:txBody>
      </p:sp>
    </p:spTree>
    <p:extLst>
      <p:ext uri="{BB962C8B-B14F-4D97-AF65-F5344CB8AC3E}">
        <p14:creationId xmlns:p14="http://schemas.microsoft.com/office/powerpoint/2010/main" val="247296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endParaRPr lang="ar-EG" sz="3600" dirty="0"/>
          </a:p>
        </p:txBody>
      </p:sp>
      <p:sp>
        <p:nvSpPr>
          <p:cNvPr id="3" name="Content Placeholder 2"/>
          <p:cNvSpPr>
            <a:spLocks noGrp="1"/>
          </p:cNvSpPr>
          <p:nvPr>
            <p:ph idx="1"/>
          </p:nvPr>
        </p:nvSpPr>
        <p:spPr>
          <a:xfrm>
            <a:off x="457200" y="1066800"/>
            <a:ext cx="7239000" cy="5388936"/>
          </a:xfrm>
        </p:spPr>
        <p:txBody>
          <a:bodyPr>
            <a:normAutofit fontScale="92500" lnSpcReduction="20000"/>
          </a:bodyPr>
          <a:lstStyle/>
          <a:p>
            <a:pPr marL="0" indent="0" algn="just" rtl="0">
              <a:buNone/>
            </a:pPr>
            <a:r>
              <a:rPr lang="en-US" b="1" dirty="0">
                <a:latin typeface="Times New Roman" pitchFamily="18" charset="0"/>
                <a:cs typeface="Times New Roman" pitchFamily="18" charset="0"/>
              </a:rPr>
              <a:t>Nursing </a:t>
            </a:r>
            <a:r>
              <a:rPr lang="en-US" b="1" dirty="0" smtClean="0">
                <a:latin typeface="Times New Roman" pitchFamily="18" charset="0"/>
                <a:cs typeface="Times New Roman" pitchFamily="18" charset="0"/>
              </a:rPr>
              <a:t>Diagnoses:</a:t>
            </a:r>
            <a:r>
              <a:rPr lang="en-US" dirty="0">
                <a:latin typeface="Times New Roman" pitchFamily="18" charset="0"/>
                <a:cs typeface="Times New Roman" pitchFamily="18" charset="0"/>
              </a:rPr>
              <a:t> </a:t>
            </a:r>
            <a:r>
              <a:rPr lang="en-US" b="1" dirty="0" smtClean="0">
                <a:latin typeface="Times New Roman" pitchFamily="18" charset="0"/>
                <a:cs typeface="Times New Roman" pitchFamily="18" charset="0"/>
              </a:rPr>
              <a:t>The </a:t>
            </a:r>
            <a:r>
              <a:rPr lang="en-US" b="1" dirty="0">
                <a:latin typeface="Times New Roman" pitchFamily="18" charset="0"/>
                <a:cs typeface="Times New Roman" pitchFamily="18" charset="0"/>
              </a:rPr>
              <a:t>following nursing diagnoses may be appropriate for the patient with heart failure: </a:t>
            </a:r>
            <a:endParaRPr lang="en-US" dirty="0">
              <a:latin typeface="Times New Roman" pitchFamily="18" charset="0"/>
              <a:cs typeface="Times New Roman" pitchFamily="18" charset="0"/>
            </a:endParaRPr>
          </a:p>
          <a:p>
            <a:pPr algn="just" rtl="0"/>
            <a:r>
              <a:rPr lang="en-US" i="1" dirty="0">
                <a:solidFill>
                  <a:srgbClr val="0070C0"/>
                </a:solidFill>
                <a:latin typeface="Times New Roman" pitchFamily="18" charset="0"/>
                <a:cs typeface="Times New Roman" pitchFamily="18" charset="0"/>
              </a:rPr>
              <a:t>Decreased Cardiac Output</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related to altered myocardial contractility </a:t>
            </a:r>
          </a:p>
          <a:p>
            <a:pPr algn="just" rtl="0"/>
            <a:r>
              <a:rPr lang="en-US" dirty="0">
                <a:solidFill>
                  <a:srgbClr val="0070C0"/>
                </a:solidFill>
                <a:latin typeface="Times New Roman" pitchFamily="18" charset="0"/>
                <a:cs typeface="Times New Roman" pitchFamily="18" charset="0"/>
              </a:rPr>
              <a:t>Fluid Volume Excess </a:t>
            </a:r>
            <a:r>
              <a:rPr lang="en-US" dirty="0">
                <a:latin typeface="Times New Roman" pitchFamily="18" charset="0"/>
                <a:cs typeface="Times New Roman" pitchFamily="18" charset="0"/>
              </a:rPr>
              <a:t>related to sodium or water retention </a:t>
            </a:r>
          </a:p>
          <a:p>
            <a:pPr algn="just" rtl="0"/>
            <a:r>
              <a:rPr lang="en-US" dirty="0">
                <a:solidFill>
                  <a:srgbClr val="0070C0"/>
                </a:solidFill>
                <a:latin typeface="Times New Roman" pitchFamily="18" charset="0"/>
                <a:cs typeface="Times New Roman" pitchFamily="18" charset="0"/>
              </a:rPr>
              <a:t>Activity Intolerance </a:t>
            </a:r>
            <a:r>
              <a:rPr lang="en-US" dirty="0">
                <a:latin typeface="Times New Roman" pitchFamily="18" charset="0"/>
                <a:cs typeface="Times New Roman" pitchFamily="18" charset="0"/>
              </a:rPr>
              <a:t>related to dyspnea, muscle weakness, fatigue </a:t>
            </a:r>
          </a:p>
          <a:p>
            <a:pPr algn="just" rtl="0"/>
            <a:r>
              <a:rPr lang="en-US" dirty="0">
                <a:solidFill>
                  <a:srgbClr val="0070C0"/>
                </a:solidFill>
                <a:latin typeface="Times New Roman" pitchFamily="18" charset="0"/>
                <a:cs typeface="Times New Roman" pitchFamily="18" charset="0"/>
              </a:rPr>
              <a:t>Ineffective Breathing Pattern </a:t>
            </a:r>
            <a:r>
              <a:rPr lang="en-US" dirty="0">
                <a:latin typeface="Times New Roman" pitchFamily="18" charset="0"/>
                <a:cs typeface="Times New Roman" pitchFamily="18" charset="0"/>
              </a:rPr>
              <a:t>related to dyspnea, decreased lung expansion </a:t>
            </a:r>
          </a:p>
          <a:p>
            <a:pPr algn="just" rtl="0"/>
            <a:r>
              <a:rPr lang="en-US" dirty="0">
                <a:solidFill>
                  <a:srgbClr val="0070C0"/>
                </a:solidFill>
                <a:latin typeface="Times New Roman" pitchFamily="18" charset="0"/>
                <a:cs typeface="Times New Roman" pitchFamily="18" charset="0"/>
              </a:rPr>
              <a:t>Risk for Ineffective Management </a:t>
            </a:r>
            <a:r>
              <a:rPr lang="en-US" dirty="0">
                <a:latin typeface="Times New Roman" pitchFamily="18" charset="0"/>
                <a:cs typeface="Times New Roman" pitchFamily="18" charset="0"/>
              </a:rPr>
              <a:t>of Therapeutic Regimen related to lack of knowledge of disease process, treatment regimen, drug therapy, other (specify) </a:t>
            </a:r>
          </a:p>
          <a:p>
            <a:pPr algn="just" rtl="0"/>
            <a:r>
              <a:rPr lang="en-US" dirty="0">
                <a:latin typeface="Times New Roman" pitchFamily="18" charset="0"/>
                <a:cs typeface="Times New Roman" pitchFamily="18" charset="0"/>
              </a:rPr>
              <a:t>Other diagnoses may be appropriate to meet indi­vidual needs.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639254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Arial" pitchFamily="34" charset="0"/>
                <a:ea typeface="Times New Roman" pitchFamily="18" charset="0"/>
                <a:cs typeface="Times New Roman" pitchFamily="18" charset="0"/>
              </a:rPr>
              <a:t>Another theories of aging process</a:t>
            </a:r>
            <a:endParaRPr lang="ar-EG" sz="3600"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Planning and Implementation:</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Care of the patient with cardiovascular disease is </a:t>
            </a:r>
            <a:r>
              <a:rPr lang="en-US" b="1" i="1" dirty="0">
                <a:latin typeface="Times New Roman" pitchFamily="18" charset="0"/>
                <a:cs typeface="Times New Roman" pitchFamily="18" charset="0"/>
              </a:rPr>
              <a:t>aimed at </a:t>
            </a:r>
            <a:r>
              <a:rPr lang="en-US" dirty="0">
                <a:latin typeface="Times New Roman" pitchFamily="18" charset="0"/>
                <a:cs typeface="Times New Roman" pitchFamily="18" charset="0"/>
              </a:rPr>
              <a:t>reducing the workload of the heart, increas­ing myocardial contractibility, and eliminating edema. </a:t>
            </a:r>
          </a:p>
          <a:p>
            <a:pPr algn="just" rtl="0"/>
            <a:r>
              <a:rPr lang="en-US" dirty="0">
                <a:latin typeface="Times New Roman" pitchFamily="18" charset="0"/>
                <a:cs typeface="Times New Roman" pitchFamily="18" charset="0"/>
              </a:rPr>
              <a:t>Decreased Cardiac Output. In heart failure the heart is unable to pump forcefully enough for ade­quate amounts of blood to reach the systemic circu­lation causing a decreased cardiac output.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781604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239000" cy="6227136"/>
          </a:xfrm>
        </p:spPr>
        <p:txBody>
          <a:bodyPr>
            <a:normAutofit fontScale="85000" lnSpcReduction="20000"/>
          </a:bodyPr>
          <a:lstStyle/>
          <a:p>
            <a:pPr algn="just" rtl="0"/>
            <a:r>
              <a:rPr lang="en-US" b="1" dirty="0">
                <a:latin typeface="Times New Roman" pitchFamily="18" charset="0"/>
                <a:cs typeface="Times New Roman" pitchFamily="18" charset="0"/>
              </a:rPr>
              <a:t>Nursing Interventions for Deceased Cardiac Output:-  </a:t>
            </a:r>
            <a:endParaRPr lang="en-US" dirty="0">
              <a:latin typeface="Times New Roman" pitchFamily="18" charset="0"/>
              <a:cs typeface="Times New Roman" pitchFamily="18" charset="0"/>
            </a:endParaRPr>
          </a:p>
          <a:p>
            <a:pPr algn="just" rtl="0"/>
            <a:r>
              <a:rPr lang="en-US" dirty="0">
                <a:solidFill>
                  <a:schemeClr val="accent3">
                    <a:lumMod val="75000"/>
                  </a:schemeClr>
                </a:solidFill>
                <a:latin typeface="Times New Roman" pitchFamily="18" charset="0"/>
                <a:cs typeface="Times New Roman" pitchFamily="18" charset="0"/>
              </a:rPr>
              <a:t>Assess vital signs(for increased respiratory and heart rates for narrowing pulse pressure) and mental status</a:t>
            </a:r>
          </a:p>
          <a:p>
            <a:pPr algn="just" rtl="0"/>
            <a:r>
              <a:rPr lang="en-US" dirty="0">
                <a:solidFill>
                  <a:schemeClr val="accent3">
                    <a:lumMod val="75000"/>
                  </a:schemeClr>
                </a:solidFill>
                <a:latin typeface="Times New Roman" pitchFamily="18" charset="0"/>
                <a:cs typeface="Times New Roman" pitchFamily="18" charset="0"/>
              </a:rPr>
              <a:t>Assess heart rate and rhythm.</a:t>
            </a:r>
          </a:p>
          <a:p>
            <a:pPr algn="just" rtl="0"/>
            <a:r>
              <a:rPr lang="en-US" dirty="0">
                <a:solidFill>
                  <a:schemeClr val="accent3">
                    <a:lumMod val="75000"/>
                  </a:schemeClr>
                </a:solidFill>
                <a:latin typeface="Times New Roman" pitchFamily="18" charset="0"/>
                <a:cs typeface="Times New Roman" pitchFamily="18" charset="0"/>
              </a:rPr>
              <a:t>Report any irregularities or a heart rate less than 60 or greater than 100 beats/minute. </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Auscultate lung sounds. </a:t>
            </a:r>
          </a:p>
          <a:p>
            <a:pPr algn="just" rtl="0"/>
            <a:r>
              <a:rPr lang="en-US" dirty="0">
                <a:solidFill>
                  <a:schemeClr val="tx2">
                    <a:lumMod val="60000"/>
                    <a:lumOff val="40000"/>
                  </a:schemeClr>
                </a:solidFill>
                <a:latin typeface="Times New Roman" pitchFamily="18" charset="0"/>
                <a:cs typeface="Times New Roman" pitchFamily="18" charset="0"/>
              </a:rPr>
              <a:t>Note the extent of dyspnea. </a:t>
            </a:r>
          </a:p>
          <a:p>
            <a:pPr algn="just" rtl="0"/>
            <a:r>
              <a:rPr lang="en-US" dirty="0">
                <a:solidFill>
                  <a:schemeClr val="tx2">
                    <a:lumMod val="60000"/>
                    <a:lumOff val="40000"/>
                  </a:schemeClr>
                </a:solidFill>
                <a:latin typeface="Times New Roman" pitchFamily="18" charset="0"/>
                <a:cs typeface="Times New Roman" pitchFamily="18" charset="0"/>
              </a:rPr>
              <a:t>Note any decrease in mental alertness or thought processes. The head of the bed is kept elevated and the patient in a semi- or high Fowler's position and give him supplemental oxygen to help him breathe more easily</a:t>
            </a:r>
            <a:r>
              <a:rPr lang="en-US" dirty="0">
                <a:latin typeface="Times New Roman" pitchFamily="18" charset="0"/>
                <a:cs typeface="Times New Roman" pitchFamily="18" charset="0"/>
              </a:rPr>
              <a:t>.</a:t>
            </a:r>
          </a:p>
          <a:p>
            <a:pPr algn="just" rtl="0"/>
            <a:r>
              <a:rPr lang="en-US" dirty="0">
                <a:solidFill>
                  <a:srgbClr val="7030A0"/>
                </a:solidFill>
                <a:latin typeface="Times New Roman" pitchFamily="18" charset="0"/>
                <a:cs typeface="Times New Roman" pitchFamily="18" charset="0"/>
              </a:rPr>
              <a:t>Weigh the patient daily at the same time and in the same type of clothing. </a:t>
            </a:r>
          </a:p>
          <a:p>
            <a:pPr algn="just" rtl="0"/>
            <a:r>
              <a:rPr lang="en-US" dirty="0">
                <a:solidFill>
                  <a:srgbClr val="7030A0"/>
                </a:solidFill>
                <a:latin typeface="Times New Roman" pitchFamily="18" charset="0"/>
                <a:cs typeface="Times New Roman" pitchFamily="18" charset="0"/>
              </a:rPr>
              <a:t>Encourage the patient to avoid straining during defecation. Straining increases venous return and Increases the workload of the hear .A stool softener may be needed to prevent straining. </a:t>
            </a:r>
          </a:p>
          <a:p>
            <a:pPr algn="just" rtl="0"/>
            <a:r>
              <a:rPr lang="en-US" dirty="0">
                <a:solidFill>
                  <a:srgbClr val="7030A0"/>
                </a:solidFill>
                <a:latin typeface="Times New Roman" pitchFamily="18" charset="0"/>
                <a:cs typeface="Times New Roman" pitchFamily="18" charset="0"/>
              </a:rPr>
              <a:t>Administer medications, and monitor closely for adverse drug reactions.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933506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a:bodyPr>
          <a:lstStyle/>
          <a:p>
            <a:pPr algn="just" rtl="0"/>
            <a:r>
              <a:rPr lang="en-US" b="1" dirty="0">
                <a:latin typeface="Times New Roman" pitchFamily="18" charset="0"/>
                <a:cs typeface="Times New Roman" pitchFamily="18" charset="0"/>
              </a:rPr>
              <a:t>Fluid Volume Excess.</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Fluid volume excess must be reduced if heart failure is to be managed. The physician usually orders a diuretic to promote diuresis and loss of excess fluid.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patient is monitored for adverse reactions to the medications such as hypokalemia, nausea, vomiting, tingling or numbness in the extremities, headache, diarrhea, consti­pation</a:t>
            </a:r>
            <a:r>
              <a:rPr lang="en-US" dirty="0" smtClean="0">
                <a:latin typeface="Times New Roman" pitchFamily="18" charset="0"/>
                <a:cs typeface="Times New Roman" pitchFamily="18" charset="0"/>
              </a:rPr>
              <a:t>.</a:t>
            </a:r>
          </a:p>
          <a:p>
            <a:pPr marL="0" indent="0" algn="just" rtl="0">
              <a:buNone/>
            </a:pPr>
            <a:endParaRPr lang="en-US" sz="300"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Dietary sodium is restricted to approximately 2 to 3 g/day. Foods high in sodium are avoided, and no salt is added to foods.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440710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 lines:</a:t>
            </a:r>
            <a:endParaRPr lang="ar-EG" dirty="0"/>
          </a:p>
        </p:txBody>
      </p:sp>
      <p:sp>
        <p:nvSpPr>
          <p:cNvPr id="3" name="Content Placeholder 2"/>
          <p:cNvSpPr>
            <a:spLocks noGrp="1"/>
          </p:cNvSpPr>
          <p:nvPr>
            <p:ph idx="1"/>
          </p:nvPr>
        </p:nvSpPr>
        <p:spPr/>
        <p:txBody>
          <a:bodyPr>
            <a:normAutofit/>
          </a:bodyPr>
          <a:lstStyle/>
          <a:p>
            <a:pPr algn="just" rtl="0"/>
            <a:r>
              <a:rPr lang="en-US" sz="2800" b="1" i="1" dirty="0">
                <a:latin typeface="Times New Roman" pitchFamily="18" charset="0"/>
                <a:cs typeface="Times New Roman" pitchFamily="18" charset="0"/>
              </a:rPr>
              <a:t>Common disorders related to CVS in the elderly:</a:t>
            </a:r>
          </a:p>
          <a:p>
            <a:pPr algn="just" rtl="0"/>
            <a:r>
              <a:rPr lang="en-US" sz="2800" dirty="0">
                <a:latin typeface="Times New Roman" pitchFamily="18" charset="0"/>
                <a:cs typeface="Times New Roman" pitchFamily="18" charset="0"/>
              </a:rPr>
              <a:t>Heart Failure</a:t>
            </a:r>
          </a:p>
          <a:p>
            <a:pPr algn="just" rtl="0"/>
            <a:r>
              <a:rPr lang="en-US" sz="2800" dirty="0">
                <a:latin typeface="Times New Roman" pitchFamily="18" charset="0"/>
                <a:cs typeface="Times New Roman" pitchFamily="18" charset="0"/>
              </a:rPr>
              <a:t>Coronary Artery Disease</a:t>
            </a:r>
          </a:p>
          <a:p>
            <a:pPr algn="just" rtl="0"/>
            <a:r>
              <a:rPr lang="en-US" sz="2800" dirty="0">
                <a:latin typeface="Times New Roman" pitchFamily="18" charset="0"/>
                <a:cs typeface="Times New Roman" pitchFamily="18" charset="0"/>
              </a:rPr>
              <a:t>Angina</a:t>
            </a:r>
          </a:p>
          <a:p>
            <a:pPr algn="just" rtl="0"/>
            <a:r>
              <a:rPr lang="en-US" sz="2800" dirty="0">
                <a:latin typeface="Times New Roman" pitchFamily="18" charset="0"/>
                <a:cs typeface="Times New Roman" pitchFamily="18" charset="0"/>
              </a:rPr>
              <a:t>Myocardial Infarction         </a:t>
            </a:r>
          </a:p>
          <a:p>
            <a:pPr algn="just" rtl="0"/>
            <a:r>
              <a:rPr lang="en-US" sz="2800" dirty="0">
                <a:latin typeface="Times New Roman" pitchFamily="18" charset="0"/>
                <a:cs typeface="Times New Roman" pitchFamily="18" charset="0"/>
              </a:rPr>
              <a:t>Hypertension</a:t>
            </a:r>
          </a:p>
          <a:p>
            <a:pPr algn="just" rtl="0"/>
            <a:r>
              <a:rPr lang="en-US" sz="2800" dirty="0">
                <a:latin typeface="Times New Roman" pitchFamily="18" charset="0"/>
                <a:cs typeface="Times New Roman" pitchFamily="18" charset="0"/>
              </a:rPr>
              <a:t>Nursing care plan</a:t>
            </a:r>
          </a:p>
          <a:p>
            <a:pPr algn="just" rtl="0"/>
            <a:r>
              <a:rPr lang="en-US" sz="2800" dirty="0">
                <a:latin typeface="Times New Roman" pitchFamily="18" charset="0"/>
                <a:cs typeface="Times New Roman" pitchFamily="18" charset="0"/>
              </a:rPr>
              <a:t>Patient and Family Teaching</a:t>
            </a:r>
          </a:p>
        </p:txBody>
      </p:sp>
    </p:spTree>
    <p:extLst>
      <p:ext uri="{BB962C8B-B14F-4D97-AF65-F5344CB8AC3E}">
        <p14:creationId xmlns:p14="http://schemas.microsoft.com/office/powerpoint/2010/main" val="1819086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7239000" cy="5693736"/>
          </a:xfrm>
        </p:spPr>
        <p:txBody>
          <a:bodyPr>
            <a:normAutofit/>
          </a:bodyPr>
          <a:lstStyle/>
          <a:p>
            <a:pPr algn="just" rtl="0"/>
            <a:r>
              <a:rPr lang="en-US" b="1" dirty="0">
                <a:latin typeface="Times New Roman" pitchFamily="18" charset="0"/>
                <a:cs typeface="Times New Roman" pitchFamily="18" charset="0"/>
              </a:rPr>
              <a:t>Activity Intolerance</a:t>
            </a:r>
            <a:r>
              <a:rPr lang="en-US" dirty="0">
                <a:latin typeface="Times New Roman" pitchFamily="18" charset="0"/>
                <a:cs typeface="Times New Roman" pitchFamily="18" charset="0"/>
              </a:rPr>
              <a:t>. Patients with acute or wors­ening heart failure may become short of breath with minimal exertion. </a:t>
            </a:r>
          </a:p>
          <a:p>
            <a:pPr algn="just" rtl="0"/>
            <a:r>
              <a:rPr lang="en-US" b="1" dirty="0">
                <a:latin typeface="Times New Roman" pitchFamily="18" charset="0"/>
                <a:cs typeface="Times New Roman" pitchFamily="18" charset="0"/>
              </a:rPr>
              <a:t>Ineffective Breathing Pattern.</a:t>
            </a:r>
            <a:r>
              <a:rPr lang="en-US" dirty="0">
                <a:latin typeface="Times New Roman" pitchFamily="18" charset="0"/>
                <a:cs typeface="Times New Roman" pitchFamily="18" charset="0"/>
              </a:rPr>
              <a:t> Respiratory rate, depth, and pattern are monitored every 2 to 4 hours. </a:t>
            </a:r>
          </a:p>
          <a:p>
            <a:pPr algn="just" rtl="0"/>
            <a:r>
              <a:rPr lang="en-US" dirty="0">
                <a:latin typeface="Times New Roman" pitchFamily="18" charset="0"/>
                <a:cs typeface="Times New Roman" pitchFamily="18" charset="0"/>
              </a:rPr>
              <a:t>The nurse checks the lung sounds for crackles, wheezes, or diminished breath sounds. </a:t>
            </a:r>
          </a:p>
          <a:p>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7596944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a:bodyPr>
          <a:lstStyle/>
          <a:p>
            <a:pPr algn="just" rtl="0"/>
            <a:r>
              <a:rPr lang="en-US" b="1" dirty="0">
                <a:latin typeface="Times New Roman" pitchFamily="18" charset="0"/>
                <a:cs typeface="Times New Roman" pitchFamily="18" charset="0"/>
              </a:rPr>
              <a:t>Evaluation and Expected Outcomes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Successful care can provide the following outcomes: </a:t>
            </a:r>
          </a:p>
          <a:p>
            <a:pPr algn="just" rtl="0"/>
            <a:r>
              <a:rPr lang="en-US" dirty="0">
                <a:latin typeface="Times New Roman" pitchFamily="18" charset="0"/>
                <a:cs typeface="Times New Roman" pitchFamily="18" charset="0"/>
              </a:rPr>
              <a:t>No evidence of symptoms of circulatory insufficiency </a:t>
            </a:r>
          </a:p>
          <a:p>
            <a:pPr algn="just" rtl="0"/>
            <a:r>
              <a:rPr lang="en-US" dirty="0">
                <a:latin typeface="Times New Roman" pitchFamily="18" charset="0"/>
                <a:cs typeface="Times New Roman" pitchFamily="18" charset="0"/>
              </a:rPr>
              <a:t>Maintenance of stable weight with no 'evidence of edema </a:t>
            </a:r>
          </a:p>
          <a:p>
            <a:pPr algn="just" rtl="0"/>
            <a:r>
              <a:rPr lang="en-US" dirty="0">
                <a:latin typeface="Times New Roman" pitchFamily="18" charset="0"/>
                <a:cs typeface="Times New Roman" pitchFamily="18" charset="0"/>
              </a:rPr>
              <a:t>Decreased episodes of dyspnea </a:t>
            </a:r>
          </a:p>
          <a:p>
            <a:pPr algn="just" rtl="0"/>
            <a:r>
              <a:rPr lang="en-US" dirty="0">
                <a:latin typeface="Times New Roman" pitchFamily="18" charset="0"/>
                <a:cs typeface="Times New Roman" pitchFamily="18" charset="0"/>
              </a:rPr>
              <a:t>Respiratory rate, rhythm, and depth and breath sounds within baseline parameters Participation in self-care and social activities Expression of increased knowledge about the disease process, medication regimen, or other (specify)</a:t>
            </a:r>
          </a:p>
          <a:p>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3472702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pPr rtl="0"/>
            <a:r>
              <a:rPr lang="en-US" sz="3600" dirty="0"/>
              <a:t>V- Coronary Artery Disease</a:t>
            </a:r>
          </a:p>
        </p:txBody>
      </p:sp>
      <p:sp>
        <p:nvSpPr>
          <p:cNvPr id="3" name="Content Placeholder 2"/>
          <p:cNvSpPr>
            <a:spLocks noGrp="1"/>
          </p:cNvSpPr>
          <p:nvPr>
            <p:ph idx="1"/>
          </p:nvPr>
        </p:nvSpPr>
        <p:spPr/>
        <p:txBody>
          <a:bodyPr>
            <a:normAutofit fontScale="92500" lnSpcReduction="10000"/>
          </a:bodyPr>
          <a:lstStyle/>
          <a:p>
            <a:pPr marL="0" indent="0" algn="just" rtl="0">
              <a:buNone/>
            </a:pPr>
            <a:r>
              <a:rPr lang="en-US" b="1" dirty="0" smtClean="0">
                <a:latin typeface="Times New Roman" pitchFamily="18" charset="0"/>
                <a:cs typeface="Times New Roman" pitchFamily="18" charset="0"/>
              </a:rPr>
              <a:t>Introduction</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Coronary artery disease (CAD) is the most common disorder affecting the heart. More than 50% of deaths of indi­viduals older than 65 years of age are caused by coronary artery disease. </a:t>
            </a:r>
          </a:p>
          <a:p>
            <a:pPr algn="just" rtl="0"/>
            <a:r>
              <a:rPr lang="en-US" dirty="0">
                <a:latin typeface="Times New Roman" pitchFamily="18" charset="0"/>
                <a:cs typeface="Times New Roman" pitchFamily="18" charset="0"/>
              </a:rPr>
              <a:t>The coronary arteries supply blood and oxygen to the heart muscles. With age, the arteries, including the coronary arteries, accumulate yellowish plaques of cholesterol, lipids, and other debris on the inner surfaces of the vessels.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con­dition is called atherosclerosis. The walls of the medium-size and large arteries become thickened, causing the lumen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opening) of the vessel to nar­row.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915056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Angina</a:t>
            </a:r>
            <a:endParaRPr lang="ar-EG" sz="2400" dirty="0"/>
          </a:p>
        </p:txBody>
      </p:sp>
      <p:sp>
        <p:nvSpPr>
          <p:cNvPr id="3" name="Content Placeholder 2"/>
          <p:cNvSpPr>
            <a:spLocks noGrp="1"/>
          </p:cNvSpPr>
          <p:nvPr>
            <p:ph idx="1"/>
          </p:nvPr>
        </p:nvSpPr>
        <p:spPr>
          <a:xfrm>
            <a:off x="381000" y="1371600"/>
            <a:ext cx="7239000" cy="4846320"/>
          </a:xfrm>
        </p:spPr>
        <p:txBody>
          <a:bodyPr>
            <a:normAutofit fontScale="92500" lnSpcReduction="10000"/>
          </a:bodyPr>
          <a:lstStyle/>
          <a:p>
            <a:pPr algn="just" rtl="0"/>
            <a:r>
              <a:rPr lang="en-US" dirty="0" smtClean="0">
                <a:latin typeface="Times New Roman" pitchFamily="18" charset="0"/>
                <a:cs typeface="Times New Roman" pitchFamily="18" charset="0"/>
              </a:rPr>
              <a:t>Angina </a:t>
            </a:r>
            <a:r>
              <a:rPr lang="en-US" dirty="0">
                <a:latin typeface="Times New Roman" pitchFamily="18" charset="0"/>
                <a:cs typeface="Times New Roman" pitchFamily="18" charset="0"/>
              </a:rPr>
              <a:t>is caused by atherosclerotic heart disease. The most prominent symptom of angina is chest pain. The chest pain with angina typically is severe and causes a feeling of tightness, pressure, or suffo­cation. The pain may radiate down the left side of the body to the neck, jaw, shoulders, or arms. </a:t>
            </a:r>
          </a:p>
          <a:p>
            <a:pPr algn="just" rtl="0"/>
            <a:r>
              <a:rPr lang="en-US" b="1" dirty="0">
                <a:latin typeface="Times New Roman" pitchFamily="18" charset="0"/>
                <a:cs typeface="Times New Roman" pitchFamily="18" charset="0"/>
              </a:rPr>
              <a:t>The pain of angina may result from:</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Exercise or physical exertion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climbing stairs) </a:t>
            </a:r>
          </a:p>
          <a:p>
            <a:pPr algn="just" rtl="0"/>
            <a:r>
              <a:rPr lang="en-US" dirty="0">
                <a:latin typeface="Times New Roman" pitchFamily="18" charset="0"/>
                <a:cs typeface="Times New Roman" pitchFamily="18" charset="0"/>
              </a:rPr>
              <a:t>Exposure to cold </a:t>
            </a:r>
          </a:p>
          <a:p>
            <a:pPr algn="just" rtl="0"/>
            <a:r>
              <a:rPr lang="en-US" dirty="0">
                <a:latin typeface="Times New Roman" pitchFamily="18" charset="0"/>
                <a:cs typeface="Times New Roman" pitchFamily="18" charset="0"/>
              </a:rPr>
              <a:t> Eating a large meal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pain occurs as the blood is diverted to the digestive system and away from the heart) </a:t>
            </a:r>
          </a:p>
          <a:p>
            <a:pPr algn="just" rtl="0"/>
            <a:r>
              <a:rPr lang="en-US" dirty="0">
                <a:latin typeface="Times New Roman" pitchFamily="18" charset="0"/>
                <a:cs typeface="Times New Roman" pitchFamily="18" charset="0"/>
              </a:rPr>
              <a:t>Stress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689756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l" rtl="0">
              <a:buNone/>
            </a:pPr>
            <a:r>
              <a:rPr lang="en-US" b="1" dirty="0">
                <a:latin typeface="Times New Roman" pitchFamily="18" charset="0"/>
                <a:cs typeface="Times New Roman" pitchFamily="18" charset="0"/>
              </a:rPr>
              <a:t>Risk factors for coronary heart disease:-</a:t>
            </a:r>
            <a:endParaRPr lang="en-US" dirty="0">
              <a:latin typeface="Times New Roman" pitchFamily="18" charset="0"/>
              <a:cs typeface="Times New Roman" pitchFamily="18" charset="0"/>
            </a:endParaRPr>
          </a:p>
          <a:p>
            <a:pPr algn="l" rtl="0"/>
            <a:r>
              <a:rPr lang="en-US" dirty="0">
                <a:latin typeface="Times New Roman" pitchFamily="18" charset="0"/>
                <a:cs typeface="Times New Roman" pitchFamily="18" charset="0"/>
              </a:rPr>
              <a:t>Aging </a:t>
            </a:r>
          </a:p>
          <a:p>
            <a:pPr algn="l" rtl="0"/>
            <a:r>
              <a:rPr lang="en-US" dirty="0">
                <a:latin typeface="Times New Roman" pitchFamily="18" charset="0"/>
                <a:cs typeface="Times New Roman" pitchFamily="18" charset="0"/>
              </a:rPr>
              <a:t> High blood pressure ·.Elevated blood pressure</a:t>
            </a:r>
          </a:p>
          <a:p>
            <a:pPr algn="l" rtl="0"/>
            <a:r>
              <a:rPr lang="en-US" dirty="0">
                <a:latin typeface="Times New Roman" pitchFamily="18" charset="0"/>
                <a:cs typeface="Times New Roman" pitchFamily="18" charset="0"/>
              </a:rPr>
              <a:t> Smoking :cigarettes </a:t>
            </a:r>
          </a:p>
          <a:p>
            <a:pPr algn="l" rtl="0"/>
            <a:r>
              <a:rPr lang="en-US" dirty="0">
                <a:latin typeface="Times New Roman" pitchFamily="18" charset="0"/>
                <a:cs typeface="Times New Roman" pitchFamily="18" charset="0"/>
              </a:rPr>
              <a:t>Diabetes mellitus (hyperglycemia ) </a:t>
            </a:r>
          </a:p>
          <a:p>
            <a:pPr algn="l" rtl="0"/>
            <a:r>
              <a:rPr lang="en-US" dirty="0">
                <a:latin typeface="Times New Roman" pitchFamily="18" charset="0"/>
                <a:cs typeface="Times New Roman" pitchFamily="18" charset="0"/>
              </a:rPr>
              <a:t>Obesity </a:t>
            </a:r>
          </a:p>
          <a:p>
            <a:pPr algn="l" rtl="0"/>
            <a:r>
              <a:rPr lang="en-US" dirty="0">
                <a:latin typeface="Times New Roman" pitchFamily="18" charset="0"/>
                <a:cs typeface="Times New Roman" pitchFamily="18" charset="0"/>
              </a:rPr>
              <a:t> Stress </a:t>
            </a:r>
          </a:p>
          <a:p>
            <a:pPr algn="l" rtl="0"/>
            <a:r>
              <a:rPr lang="en-US" dirty="0">
                <a:latin typeface="Times New Roman" pitchFamily="18" charset="0"/>
                <a:cs typeface="Times New Roman" pitchFamily="18" charset="0"/>
              </a:rPr>
              <a:t>Lack of exercise 	 </a:t>
            </a:r>
          </a:p>
          <a:p>
            <a:pPr algn="l" rtl="0"/>
            <a:r>
              <a:rPr lang="en-US" dirty="0">
                <a:latin typeface="Times New Roman" pitchFamily="18" charset="0"/>
                <a:cs typeface="Times New Roman" pitchFamily="18" charset="0"/>
              </a:rPr>
              <a:t>Family  history of a myocardial infarction </a:t>
            </a:r>
          </a:p>
          <a:p>
            <a:pPr algn="l" rtl="0"/>
            <a:endParaRPr lang="ar-EG" dirty="0">
              <a:latin typeface="Times New Roman" pitchFamily="18" charset="0"/>
              <a:cs typeface="Times New Roman" pitchFamily="18" charset="0"/>
            </a:endParaRPr>
          </a:p>
        </p:txBody>
      </p:sp>
      <p:sp>
        <p:nvSpPr>
          <p:cNvPr id="6" name="Title 1"/>
          <p:cNvSpPr>
            <a:spLocks noGrp="1"/>
          </p:cNvSpPr>
          <p:nvPr>
            <p:ph type="title"/>
          </p:nvPr>
        </p:nvSpPr>
        <p:spPr/>
        <p:txBody>
          <a:bodyPr>
            <a:normAutofit/>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Angina</a:t>
            </a:r>
            <a:endParaRPr lang="ar-EG" sz="2400" dirty="0"/>
          </a:p>
        </p:txBody>
      </p:sp>
    </p:spTree>
    <p:extLst>
      <p:ext uri="{BB962C8B-B14F-4D97-AF65-F5344CB8AC3E}">
        <p14:creationId xmlns:p14="http://schemas.microsoft.com/office/powerpoint/2010/main" val="2732712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Treatment: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Treatment for angina is aimed at increasing the oxy­gen supply to the heart muscle and decreasing the heart's oxygen demands. This is accomplished through the use of </a:t>
            </a:r>
            <a:r>
              <a:rPr lang="en-US" b="1" dirty="0">
                <a:latin typeface="Times New Roman" pitchFamily="18" charset="0"/>
                <a:cs typeface="Times New Roman" pitchFamily="18" charset="0"/>
              </a:rPr>
              <a:t>medication</a:t>
            </a:r>
            <a:r>
              <a:rPr lang="en-US" dirty="0">
                <a:latin typeface="Times New Roman" pitchFamily="18" charset="0"/>
                <a:cs typeface="Times New Roman" pitchFamily="18" charset="0"/>
              </a:rPr>
              <a:t> and </a:t>
            </a:r>
            <a:r>
              <a:rPr lang="en-US" b="1" dirty="0">
                <a:latin typeface="Times New Roman" pitchFamily="18" charset="0"/>
                <a:cs typeface="Times New Roman" pitchFamily="18" charset="0"/>
              </a:rPr>
              <a:t>patient education</a:t>
            </a:r>
            <a:r>
              <a:rPr lang="en-US" dirty="0">
                <a:latin typeface="Times New Roman" pitchFamily="18" charset="0"/>
                <a:cs typeface="Times New Roman" pitchFamily="18" charset="0"/>
              </a:rPr>
              <a:t>.</a:t>
            </a:r>
          </a:p>
          <a:p>
            <a:pPr algn="just" rtl="0"/>
            <a:r>
              <a:rPr lang="en-US" b="1" dirty="0">
                <a:latin typeface="Times New Roman" pitchFamily="18" charset="0"/>
                <a:cs typeface="Times New Roman" pitchFamily="18" charset="0"/>
              </a:rPr>
              <a:t>Surgical treatment</a:t>
            </a:r>
            <a:r>
              <a:rPr lang="en-US" dirty="0">
                <a:latin typeface="Times New Roman" pitchFamily="18" charset="0"/>
                <a:cs typeface="Times New Roman" pitchFamily="18" charset="0"/>
              </a:rPr>
              <a:t> may be necessary if the' medication regimen fails to control the angina. </a:t>
            </a:r>
          </a:p>
          <a:p>
            <a:pPr algn="just"/>
            <a:endParaRPr lang="ar-EG" dirty="0">
              <a:latin typeface="Times New Roman" pitchFamily="18" charset="0"/>
              <a:cs typeface="Times New Roman" pitchFamily="18" charset="0"/>
            </a:endParaRPr>
          </a:p>
        </p:txBody>
      </p:sp>
      <p:sp>
        <p:nvSpPr>
          <p:cNvPr id="8" name="Title 1"/>
          <p:cNvSpPr>
            <a:spLocks noGrp="1"/>
          </p:cNvSpPr>
          <p:nvPr>
            <p:ph type="title"/>
          </p:nvPr>
        </p:nvSpPr>
        <p:spPr/>
        <p:txBody>
          <a:bodyPr>
            <a:normAutofit/>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Angina</a:t>
            </a:r>
            <a:endParaRPr lang="ar-EG" sz="2400" dirty="0"/>
          </a:p>
        </p:txBody>
      </p:sp>
    </p:spTree>
    <p:extLst>
      <p:ext uri="{BB962C8B-B14F-4D97-AF65-F5344CB8AC3E}">
        <p14:creationId xmlns:p14="http://schemas.microsoft.com/office/powerpoint/2010/main" val="2533316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lgn="just" rtl="0">
              <a:buNone/>
            </a:pPr>
            <a:r>
              <a:rPr lang="en-US" b="1" dirty="0">
                <a:latin typeface="Times New Roman" pitchFamily="18" charset="0"/>
                <a:cs typeface="Times New Roman" pitchFamily="18" charset="0"/>
              </a:rPr>
              <a:t>Drug Therapy</a:t>
            </a:r>
            <a:r>
              <a:rPr lang="en-US" dirty="0">
                <a:latin typeface="Times New Roman" pitchFamily="18" charset="0"/>
                <a:cs typeface="Times New Roman" pitchFamily="18" charset="0"/>
              </a:rPr>
              <a:t>: </a:t>
            </a:r>
          </a:p>
          <a:p>
            <a:pPr algn="just" rtl="0"/>
            <a:r>
              <a:rPr lang="en-US" b="1" dirty="0">
                <a:latin typeface="Times New Roman" pitchFamily="18" charset="0"/>
                <a:cs typeface="Times New Roman" pitchFamily="18" charset="0"/>
              </a:rPr>
              <a:t>The nitrates</a:t>
            </a:r>
            <a:r>
              <a:rPr lang="en-US" dirty="0">
                <a:latin typeface="Times New Roman" pitchFamily="18" charset="0"/>
                <a:cs typeface="Times New Roman" pitchFamily="18" charset="0"/>
              </a:rPr>
              <a:t> are the most significant drugs used to manage angina pectoris. These anti angina drugs relax the smooth muscle layer of arterial blood ves­sels causing vasodilatation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increase in the size of the blood vessels).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Vasodilatation </a:t>
            </a:r>
            <a:r>
              <a:rPr lang="en-US" dirty="0">
                <a:latin typeface="Times New Roman" pitchFamily="18" charset="0"/>
                <a:cs typeface="Times New Roman" pitchFamily="18" charset="0"/>
              </a:rPr>
              <a:t>increases the blood flow to the affected area, resulting in complete or partial relief of pain and other symptoms associated with angina. The nitrates may be administered sub­lingually, </a:t>
            </a:r>
            <a:r>
              <a:rPr lang="en-US" dirty="0" err="1">
                <a:latin typeface="Times New Roman" pitchFamily="18" charset="0"/>
                <a:cs typeface="Times New Roman" pitchFamily="18" charset="0"/>
              </a:rPr>
              <a:t>transdermally</a:t>
            </a:r>
            <a:r>
              <a:rPr lang="en-US" dirty="0">
                <a:latin typeface="Times New Roman" pitchFamily="18" charset="0"/>
                <a:cs typeface="Times New Roman" pitchFamily="18" charset="0"/>
              </a:rPr>
              <a:t>, or orally. </a:t>
            </a:r>
          </a:p>
          <a:p>
            <a:pPr algn="just" rtl="0"/>
            <a:r>
              <a:rPr lang="en-US" b="1" dirty="0">
                <a:latin typeface="Times New Roman" pitchFamily="18" charset="0"/>
                <a:cs typeface="Times New Roman" pitchFamily="18" charset="0"/>
              </a:rPr>
              <a:t>Calcium channel blockers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diltiazem</a:t>
            </a:r>
            <a:r>
              <a:rPr lang="en-US" dirty="0">
                <a:latin typeface="Times New Roman" pitchFamily="18" charset="0"/>
                <a:cs typeface="Times New Roman" pitchFamily="18" charset="0"/>
              </a:rPr>
              <a:t>, verapamil, </a:t>
            </a:r>
            <a:r>
              <a:rPr lang="en-US" dirty="0" err="1">
                <a:latin typeface="Times New Roman" pitchFamily="18" charset="0"/>
                <a:cs typeface="Times New Roman" pitchFamily="18" charset="0"/>
              </a:rPr>
              <a:t>nifedipine</a:t>
            </a:r>
            <a:r>
              <a:rPr lang="en-US" dirty="0">
                <a:latin typeface="Times New Roman" pitchFamily="18" charset="0"/>
                <a:cs typeface="Times New Roman" pitchFamily="18" charset="0"/>
              </a:rPr>
              <a:t>) are also used to treat chronic sta­ble angina or hypertension.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Side </a:t>
            </a:r>
            <a:r>
              <a:rPr lang="en-US" dirty="0">
                <a:latin typeface="Times New Roman" pitchFamily="18" charset="0"/>
                <a:cs typeface="Times New Roman" pitchFamily="18" charset="0"/>
              </a:rPr>
              <a:t>effects of calcium channel blockers include peripheral edema, dizzi­ness, lightheadedness, nausea, skin rash, fever, and chills.</a:t>
            </a:r>
          </a:p>
          <a:p>
            <a:pPr algn="just"/>
            <a:endParaRPr lang="ar-EG" dirty="0">
              <a:latin typeface="Times New Roman" pitchFamily="18" charset="0"/>
              <a:cs typeface="Times New Roman" pitchFamily="18" charset="0"/>
            </a:endParaRPr>
          </a:p>
        </p:txBody>
      </p:sp>
      <p:sp>
        <p:nvSpPr>
          <p:cNvPr id="4" name="Title 1"/>
          <p:cNvSpPr>
            <a:spLocks noGrp="1"/>
          </p:cNvSpPr>
          <p:nvPr>
            <p:ph type="title"/>
          </p:nvPr>
        </p:nvSpPr>
        <p:spPr/>
        <p:txBody>
          <a:bodyPr>
            <a:normAutofit/>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Angina</a:t>
            </a:r>
            <a:endParaRPr lang="ar-EG" sz="2400" dirty="0"/>
          </a:p>
        </p:txBody>
      </p:sp>
    </p:spTree>
    <p:extLst>
      <p:ext uri="{BB962C8B-B14F-4D97-AF65-F5344CB8AC3E}">
        <p14:creationId xmlns:p14="http://schemas.microsoft.com/office/powerpoint/2010/main" val="153799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rtl="0"/>
            <a:r>
              <a:rPr lang="en-US" b="1" dirty="0" smtClean="0">
                <a:latin typeface="Times New Roman" pitchFamily="18" charset="0"/>
                <a:cs typeface="Times New Roman" pitchFamily="18" charset="0"/>
              </a:rPr>
              <a:t>MI </a:t>
            </a:r>
            <a:r>
              <a:rPr lang="en-US" b="1" dirty="0">
                <a:latin typeface="Times New Roman" pitchFamily="18" charset="0"/>
                <a:cs typeface="Times New Roman" pitchFamily="18" charset="0"/>
              </a:rPr>
              <a:t>(Myocardial Infarction)</a:t>
            </a:r>
            <a:r>
              <a:rPr lang="en-US" dirty="0">
                <a:latin typeface="Times New Roman" pitchFamily="18" charset="0"/>
                <a:cs typeface="Times New Roman" pitchFamily="18" charset="0"/>
              </a:rPr>
              <a:t> occurs when areas of the heart are deprived of blood, causing tissue death and destruction. Symptoms indicating an MI include chest pain (not relieved by rest or by nitroglycerin). The pain occurs suddenly over the (lower) </a:t>
            </a:r>
            <a:r>
              <a:rPr lang="en-US" dirty="0" err="1">
                <a:latin typeface="Times New Roman" pitchFamily="18" charset="0"/>
                <a:cs typeface="Times New Roman" pitchFamily="18" charset="0"/>
              </a:rPr>
              <a:t>substernal</a:t>
            </a:r>
            <a:r>
              <a:rPr lang="en-US" dirty="0">
                <a:latin typeface="Times New Roman" pitchFamily="18" charset="0"/>
                <a:cs typeface="Times New Roman" pitchFamily="18" charset="0"/>
              </a:rPr>
              <a:t> area and is the most common symptom. The pain is often severe and unrelenting. </a:t>
            </a:r>
          </a:p>
          <a:p>
            <a:pPr algn="just" rtl="0"/>
            <a:r>
              <a:rPr lang="en-US" b="1" dirty="0">
                <a:latin typeface="Times New Roman" pitchFamily="18" charset="0"/>
                <a:cs typeface="Times New Roman" pitchFamily="18" charset="0"/>
              </a:rPr>
              <a:t>The diagnosis after an MI is made through labo­ratory studies such as:-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Serum enzyme and </a:t>
            </a:r>
            <a:r>
              <a:rPr lang="en-US" dirty="0" err="1">
                <a:latin typeface="Times New Roman" pitchFamily="18" charset="0"/>
                <a:cs typeface="Times New Roman" pitchFamily="18" charset="0"/>
              </a:rPr>
              <a:t>isoen­zyme</a:t>
            </a:r>
            <a:r>
              <a:rPr lang="en-US" dirty="0">
                <a:latin typeface="Times New Roman" pitchFamily="18" charset="0"/>
                <a:cs typeface="Times New Roman" pitchFamily="18" charset="0"/>
              </a:rPr>
              <a:t> determinations.</a:t>
            </a:r>
          </a:p>
          <a:p>
            <a:pPr algn="just" rtl="0"/>
            <a:r>
              <a:rPr lang="en-US" dirty="0">
                <a:latin typeface="Times New Roman" pitchFamily="18" charset="0"/>
                <a:cs typeface="Times New Roman" pitchFamily="18" charset="0"/>
              </a:rPr>
              <a:t>Electrocardiogram and echo­cardiogram. </a:t>
            </a:r>
          </a:p>
        </p:txBody>
      </p:sp>
      <p:sp>
        <p:nvSpPr>
          <p:cNvPr id="4" name="Title 1"/>
          <p:cNvSpPr>
            <a:spLocks noGrp="1"/>
          </p:cNvSpPr>
          <p:nvPr>
            <p:ph type="title"/>
          </p:nvPr>
        </p:nvSpPr>
        <p:spPr>
          <a:xfrm>
            <a:off x="457200" y="274638"/>
            <a:ext cx="8229600" cy="944562"/>
          </a:xfrm>
        </p:spPr>
        <p:txBody>
          <a:bodyPr>
            <a:normAutofit fontScale="90000"/>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Myocardial </a:t>
            </a:r>
            <a:r>
              <a:rPr lang="en-US" sz="2400" dirty="0">
                <a:latin typeface="Times New Roman" pitchFamily="18" charset="0"/>
                <a:cs typeface="Times New Roman" pitchFamily="18" charset="0"/>
              </a:rPr>
              <a:t>Infarction         </a:t>
            </a:r>
            <a:endParaRPr lang="ar-EG" sz="2400" dirty="0"/>
          </a:p>
        </p:txBody>
      </p:sp>
    </p:spTree>
    <p:extLst>
      <p:ext uri="{BB962C8B-B14F-4D97-AF65-F5344CB8AC3E}">
        <p14:creationId xmlns:p14="http://schemas.microsoft.com/office/powerpoint/2010/main" val="14579684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Treatment: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Treatment</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is aimed at reducing the pain, stabilizing the heart rhythm, and reducing the work load of the heart. </a:t>
            </a:r>
          </a:p>
          <a:p>
            <a:pPr algn="just" rtl="0"/>
            <a:r>
              <a:rPr lang="en-US" dirty="0">
                <a:latin typeface="Times New Roman" pitchFamily="18" charset="0"/>
                <a:cs typeface="Times New Roman" pitchFamily="18" charset="0"/>
              </a:rPr>
              <a:t>Analgesics are given to relieve the pain.</a:t>
            </a:r>
          </a:p>
          <a:p>
            <a:pPr algn="just" rtl="0"/>
            <a:r>
              <a:rPr lang="en-US" dirty="0">
                <a:latin typeface="Times New Roman" pitchFamily="18" charset="0"/>
                <a:cs typeface="Times New Roman" pitchFamily="18" charset="0"/>
              </a:rPr>
              <a:t> Oxygen, </a:t>
            </a:r>
            <a:r>
              <a:rPr lang="en-US" dirty="0" err="1">
                <a:latin typeface="Times New Roman" pitchFamily="18" charset="0"/>
                <a:cs typeface="Times New Roman" pitchFamily="18" charset="0"/>
              </a:rPr>
              <a:t>cardiotonic</a:t>
            </a:r>
            <a:r>
              <a:rPr lang="en-US" dirty="0">
                <a:latin typeface="Times New Roman" pitchFamily="18" charset="0"/>
                <a:cs typeface="Times New Roman" pitchFamily="18" charset="0"/>
              </a:rPr>
              <a:t> drugs, </a:t>
            </a:r>
          </a:p>
          <a:p>
            <a:pPr algn="just" rtl="0"/>
            <a:r>
              <a:rPr lang="en-US" dirty="0">
                <a:latin typeface="Times New Roman" pitchFamily="18" charset="0"/>
                <a:cs typeface="Times New Roman" pitchFamily="18" charset="0"/>
              </a:rPr>
              <a:t>Antiarrhythmic drugs and anticoagulants are usually 'administered in the acute stage. The patient is 'admitted to the cardiac care unit and placed on a cardiac monitor. </a:t>
            </a:r>
          </a:p>
        </p:txBody>
      </p:sp>
      <p:sp>
        <p:nvSpPr>
          <p:cNvPr id="6" name="Title 1"/>
          <p:cNvSpPr>
            <a:spLocks noGrp="1"/>
          </p:cNvSpPr>
          <p:nvPr>
            <p:ph type="title"/>
          </p:nvPr>
        </p:nvSpPr>
        <p:spPr>
          <a:xfrm>
            <a:off x="457200" y="320040"/>
            <a:ext cx="7239000" cy="1051560"/>
          </a:xfrm>
        </p:spPr>
        <p:txBody>
          <a:bodyPr>
            <a:normAutofit fontScale="90000"/>
          </a:bodyPr>
          <a:lstStyle/>
          <a:p>
            <a:r>
              <a:rPr lang="en-US" sz="2400" dirty="0"/>
              <a:t>V- Coronary Artery </a:t>
            </a:r>
            <a:r>
              <a:rPr lang="en-US" sz="2400" dirty="0" smtClean="0"/>
              <a:t>Disease</a:t>
            </a:r>
            <a:br>
              <a:rPr lang="en-US" sz="2400" dirty="0" smtClean="0"/>
            </a:br>
            <a:r>
              <a:rPr lang="en-US" sz="2400" dirty="0" smtClean="0"/>
              <a:t>                               </a:t>
            </a:r>
            <a:r>
              <a:rPr lang="en-US" sz="2400" dirty="0" smtClean="0">
                <a:latin typeface="Times New Roman" pitchFamily="18" charset="0"/>
                <a:cs typeface="Times New Roman" pitchFamily="18" charset="0"/>
              </a:rPr>
              <a:t>Myocardial </a:t>
            </a:r>
            <a:r>
              <a:rPr lang="en-US" sz="2400" dirty="0">
                <a:latin typeface="Times New Roman" pitchFamily="18" charset="0"/>
                <a:cs typeface="Times New Roman" pitchFamily="18" charset="0"/>
              </a:rPr>
              <a:t>Infarction         </a:t>
            </a:r>
            <a:endParaRPr lang="ar-EG" sz="2400" dirty="0"/>
          </a:p>
        </p:txBody>
      </p:sp>
    </p:spTree>
    <p:extLst>
      <p:ext uri="{BB962C8B-B14F-4D97-AF65-F5344CB8AC3E}">
        <p14:creationId xmlns:p14="http://schemas.microsoft.com/office/powerpoint/2010/main" val="14508345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Autofit/>
          </a:bodyPr>
          <a:lstStyle/>
          <a:p>
            <a:r>
              <a:rPr lang="en-US" sz="2400" dirty="0">
                <a:latin typeface="Times New Roman" pitchFamily="18" charset="0"/>
                <a:cs typeface="Times New Roman" pitchFamily="18" charset="0"/>
              </a:rPr>
              <a:t>Using the Nursing Process to Care for a Patient with Coronary Artery Disease</a:t>
            </a:r>
            <a:br>
              <a:rPr lang="en-US" sz="2400" dirty="0">
                <a:latin typeface="Times New Roman" pitchFamily="18" charset="0"/>
                <a:cs typeface="Times New Roman" pitchFamily="18" charset="0"/>
              </a:rPr>
            </a:br>
            <a:endParaRPr lang="ar-EG" sz="2400" dirty="0"/>
          </a:p>
        </p:txBody>
      </p:sp>
      <p:sp>
        <p:nvSpPr>
          <p:cNvPr id="3" name="Content Placeholder 2"/>
          <p:cNvSpPr>
            <a:spLocks noGrp="1"/>
          </p:cNvSpPr>
          <p:nvPr>
            <p:ph idx="1"/>
          </p:nvPr>
        </p:nvSpPr>
        <p:spPr/>
        <p:txBody>
          <a:bodyPr>
            <a:normAutofit/>
          </a:bodyPr>
          <a:lstStyle/>
          <a:p>
            <a:pPr algn="just" rtl="0"/>
            <a:r>
              <a:rPr lang="en-US" b="1" dirty="0" smtClean="0">
                <a:latin typeface="Times New Roman" pitchFamily="18" charset="0"/>
                <a:cs typeface="Times New Roman" pitchFamily="18" charset="0"/>
              </a:rPr>
              <a:t>Assessment</a:t>
            </a:r>
            <a:r>
              <a:rPr lang="en-US" b="1" dirty="0">
                <a:latin typeface="Times New Roman" pitchFamily="18" charset="0"/>
                <a:cs typeface="Times New Roman" pitchFamily="18" charset="0"/>
              </a:rPr>
              <a:t>:</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When assessing the patient for problems of the coro­nary arteries pain is the most prominent symptom. Have the patient describe the pain-its onset, loca­tion, severity, and duration. </a:t>
            </a:r>
          </a:p>
          <a:p>
            <a:pPr algn="just" rtl="0"/>
            <a:r>
              <a:rPr lang="en-US" b="1" dirty="0">
                <a:latin typeface="Times New Roman" pitchFamily="18" charset="0"/>
                <a:cs typeface="Times New Roman" pitchFamily="18" charset="0"/>
              </a:rPr>
              <a:t>The nurse checks</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The vital signs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blood pressure, pulse, respirations, and temperature). Vital signs are used to establish a baseline for future comparison.</a:t>
            </a:r>
          </a:p>
        </p:txBody>
      </p:sp>
    </p:spTree>
    <p:extLst>
      <p:ext uri="{BB962C8B-B14F-4D97-AF65-F5344CB8AC3E}">
        <p14:creationId xmlns:p14="http://schemas.microsoft.com/office/powerpoint/2010/main" val="80510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I-Introduction</a:t>
            </a:r>
            <a:endParaRPr lang="ar-EG" dirty="0"/>
          </a:p>
        </p:txBody>
      </p:sp>
      <p:sp>
        <p:nvSpPr>
          <p:cNvPr id="3" name="Content Placeholder 2"/>
          <p:cNvSpPr>
            <a:spLocks noGrp="1"/>
          </p:cNvSpPr>
          <p:nvPr>
            <p:ph idx="1"/>
          </p:nvPr>
        </p:nvSpPr>
        <p:spPr/>
        <p:txBody>
          <a:bodyPr>
            <a:normAutofit lnSpcReduction="10000"/>
          </a:bodyPr>
          <a:lstStyle/>
          <a:p>
            <a:pPr algn="just" rtl="0"/>
            <a:r>
              <a:rPr lang="en-US" dirty="0"/>
              <a:t>The cardiovascular system is a complex network of the heart, blood vessels and blood. It's job is to deliver nutrients to the body and remove byproducts from the tissues. </a:t>
            </a:r>
            <a:r>
              <a:rPr lang="en-US" dirty="0" smtClean="0"/>
              <a:t>A</a:t>
            </a:r>
          </a:p>
          <a:p>
            <a:pPr algn="just" rtl="0"/>
            <a:r>
              <a:rPr lang="en-US" dirty="0" smtClean="0"/>
              <a:t>t </a:t>
            </a:r>
            <a:r>
              <a:rPr lang="en-US" dirty="0"/>
              <a:t>the center of the cardiovascular system is the heart--a four chambered pump that dispenses blood to the arteries. </a:t>
            </a:r>
            <a:endParaRPr lang="en-US" dirty="0" smtClean="0"/>
          </a:p>
          <a:p>
            <a:pPr algn="just" rtl="0"/>
            <a:r>
              <a:rPr lang="en-US" dirty="0" smtClean="0"/>
              <a:t>The </a:t>
            </a:r>
            <a:r>
              <a:rPr lang="en-US" dirty="0"/>
              <a:t>arteries carry nutrients and oxygenated blood to the body's tissues. The veins return de-oxygenated blood to the heart, where the cycle repeats itself thousands of times a day.</a:t>
            </a:r>
          </a:p>
        </p:txBody>
      </p:sp>
    </p:spTree>
    <p:extLst>
      <p:ext uri="{BB962C8B-B14F-4D97-AF65-F5344CB8AC3E}">
        <p14:creationId xmlns:p14="http://schemas.microsoft.com/office/powerpoint/2010/main" val="18415689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a:latin typeface="Times New Roman" pitchFamily="18" charset="0"/>
                <a:cs typeface="Times New Roman" pitchFamily="18" charset="0"/>
              </a:rPr>
              <a:t>Using the Nursing Process to Care for a Patient with Coronary Artery Disease</a:t>
            </a:r>
            <a:br>
              <a:rPr lang="en-US" sz="2000" dirty="0">
                <a:latin typeface="Times New Roman" pitchFamily="18" charset="0"/>
                <a:cs typeface="Times New Roman" pitchFamily="18" charset="0"/>
              </a:rPr>
            </a:br>
            <a:endParaRPr lang="ar-EG" sz="2000" dirty="0"/>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Nursing </a:t>
            </a:r>
            <a:r>
              <a:rPr lang="en-US" b="1" dirty="0" smtClean="0">
                <a:latin typeface="Times New Roman" pitchFamily="18" charset="0"/>
                <a:cs typeface="Times New Roman" pitchFamily="18" charset="0"/>
              </a:rPr>
              <a:t>Diagnoses</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following nursing diagnoses may be appropriate for patients with coronary artery disease: </a:t>
            </a:r>
          </a:p>
          <a:p>
            <a:pPr algn="just" rtl="0"/>
            <a:r>
              <a:rPr lang="en-US" b="1" i="1" dirty="0">
                <a:solidFill>
                  <a:srgbClr val="7030A0"/>
                </a:solidFill>
                <a:latin typeface="Times New Roman" pitchFamily="18" charset="0"/>
                <a:cs typeface="Times New Roman" pitchFamily="18" charset="0"/>
              </a:rPr>
              <a:t>Pain</a:t>
            </a:r>
            <a:r>
              <a:rPr lang="en-US" dirty="0">
                <a:solidFill>
                  <a:srgbClr val="7030A0"/>
                </a:solidFill>
                <a:latin typeface="Times New Roman" pitchFamily="18" charset="0"/>
                <a:cs typeface="Times New Roman" pitchFamily="18" charset="0"/>
              </a:rPr>
              <a:t> </a:t>
            </a:r>
            <a:r>
              <a:rPr lang="en-US" dirty="0">
                <a:latin typeface="Times New Roman" pitchFamily="18" charset="0"/>
                <a:cs typeface="Times New Roman" pitchFamily="18" charset="0"/>
              </a:rPr>
              <a:t>related to ischemia of the coronary vessels </a:t>
            </a:r>
          </a:p>
          <a:p>
            <a:pPr algn="just" rtl="0"/>
            <a:r>
              <a:rPr lang="en-US" b="1" i="1" dirty="0">
                <a:solidFill>
                  <a:srgbClr val="7030A0"/>
                </a:solidFill>
                <a:latin typeface="Times New Roman" pitchFamily="18" charset="0"/>
                <a:cs typeface="Times New Roman" pitchFamily="18" charset="0"/>
              </a:rPr>
              <a:t>Decreased Cardiac Output </a:t>
            </a:r>
            <a:r>
              <a:rPr lang="en-US" dirty="0">
                <a:latin typeface="Times New Roman" pitchFamily="18" charset="0"/>
                <a:cs typeface="Times New Roman" pitchFamily="18" charset="0"/>
              </a:rPr>
              <a:t>related to changes in heart rate, rhythm, and conduction </a:t>
            </a:r>
          </a:p>
          <a:p>
            <a:pPr algn="just" rtl="0"/>
            <a:r>
              <a:rPr lang="en-US" b="1" i="1" dirty="0">
                <a:solidFill>
                  <a:srgbClr val="7030A0"/>
                </a:solidFill>
                <a:latin typeface="Times New Roman" pitchFamily="18" charset="0"/>
                <a:cs typeface="Times New Roman" pitchFamily="18" charset="0"/>
              </a:rPr>
              <a:t>Risk for Decreased Tissue Perfusion </a:t>
            </a:r>
            <a:r>
              <a:rPr lang="en-US" dirty="0">
                <a:latin typeface="Times New Roman" pitchFamily="18" charset="0"/>
                <a:cs typeface="Times New Roman" pitchFamily="18" charset="0"/>
              </a:rPr>
              <a:t>related to decreased Cardiac Output </a:t>
            </a:r>
          </a:p>
          <a:p>
            <a:pPr algn="just" rtl="0"/>
            <a:r>
              <a:rPr lang="en-US" b="1" i="1" dirty="0">
                <a:solidFill>
                  <a:srgbClr val="7030A0"/>
                </a:solidFill>
                <a:latin typeface="Times New Roman" pitchFamily="18" charset="0"/>
                <a:cs typeface="Times New Roman" pitchFamily="18" charset="0"/>
              </a:rPr>
              <a:t>Altered Sexuality Patterns</a:t>
            </a:r>
            <a:r>
              <a:rPr lang="en-US" b="1" i="1" dirty="0">
                <a:latin typeface="Times New Roman" pitchFamily="18" charset="0"/>
                <a:cs typeface="Times New Roman" pitchFamily="18" charset="0"/>
              </a:rPr>
              <a:t> </a:t>
            </a:r>
            <a:r>
              <a:rPr lang="en-US" dirty="0">
                <a:latin typeface="Times New Roman" pitchFamily="18" charset="0"/>
                <a:cs typeface="Times New Roman" pitchFamily="18" charset="0"/>
              </a:rPr>
              <a:t>related to pain, anxiety, other (specify) </a:t>
            </a:r>
          </a:p>
          <a:p>
            <a:pPr algn="just" rtl="0"/>
            <a:r>
              <a:rPr lang="en-US" b="1" i="1" dirty="0">
                <a:solidFill>
                  <a:srgbClr val="7030A0"/>
                </a:solidFill>
                <a:latin typeface="Times New Roman" pitchFamily="18" charset="0"/>
                <a:cs typeface="Times New Roman" pitchFamily="18" charset="0"/>
              </a:rPr>
              <a:t>Risk for Ineffective Management of Therapeutic Regimen</a:t>
            </a:r>
            <a:r>
              <a:rPr lang="en-US" dirty="0">
                <a:solidFill>
                  <a:srgbClr val="7030A0"/>
                </a:solidFill>
                <a:latin typeface="Times New Roman" pitchFamily="18" charset="0"/>
                <a:cs typeface="Times New Roman" pitchFamily="18" charset="0"/>
              </a:rPr>
              <a:t> </a:t>
            </a:r>
            <a:r>
              <a:rPr lang="en-US" dirty="0">
                <a:latin typeface="Times New Roman" pitchFamily="18" charset="0"/>
                <a:cs typeface="Times New Roman" pitchFamily="18" charset="0"/>
              </a:rPr>
              <a:t>related to lack of knowledge of disease process, medication regimen, other (specify)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2031100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a:latin typeface="Times New Roman" pitchFamily="18" charset="0"/>
                <a:cs typeface="Times New Roman" pitchFamily="18" charset="0"/>
              </a:rPr>
              <a:t>Using the Nursing Process to Care for a Patient with Coronary Artery Disease</a:t>
            </a:r>
            <a:br>
              <a:rPr lang="en-US" sz="2000" dirty="0">
                <a:latin typeface="Times New Roman" pitchFamily="18" charset="0"/>
                <a:cs typeface="Times New Roman" pitchFamily="18" charset="0"/>
              </a:rPr>
            </a:br>
            <a:endParaRPr lang="ar-EG" sz="2000" dirty="0"/>
          </a:p>
        </p:txBody>
      </p:sp>
      <p:sp>
        <p:nvSpPr>
          <p:cNvPr id="3" name="Content Placeholder 2"/>
          <p:cNvSpPr>
            <a:spLocks noGrp="1"/>
          </p:cNvSpPr>
          <p:nvPr>
            <p:ph idx="1"/>
          </p:nvPr>
        </p:nvSpPr>
        <p:spPr/>
        <p:txBody>
          <a:bodyPr>
            <a:normAutofit fontScale="85000" lnSpcReduction="20000"/>
          </a:bodyPr>
          <a:lstStyle/>
          <a:p>
            <a:pPr marL="0" indent="0" algn="just" rtl="0">
              <a:buNone/>
            </a:pPr>
            <a:r>
              <a:rPr lang="en-US" b="1" dirty="0">
                <a:latin typeface="Times New Roman" pitchFamily="18" charset="0"/>
                <a:cs typeface="Times New Roman" pitchFamily="18" charset="0"/>
              </a:rPr>
              <a:t>Planning and Implementation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For an older patient with an MI,</a:t>
            </a:r>
          </a:p>
          <a:p>
            <a:pPr algn="just" rtl="0"/>
            <a:r>
              <a:rPr lang="en-US" dirty="0">
                <a:latin typeface="Times New Roman" pitchFamily="18" charset="0"/>
                <a:cs typeface="Times New Roman" pitchFamily="18" charset="0"/>
              </a:rPr>
              <a:t>Immediate hospi­talization in a coronary intensive care unit is neces­sary during the acute phase. </a:t>
            </a:r>
          </a:p>
          <a:p>
            <a:pPr algn="just" rtl="0"/>
            <a:r>
              <a:rPr lang="en-US" dirty="0">
                <a:latin typeface="Times New Roman" pitchFamily="18" charset="0"/>
                <a:cs typeface="Times New Roman" pitchFamily="18" charset="0"/>
              </a:rPr>
              <a:t>Cardiac monitoring and administration of medications </a:t>
            </a:r>
          </a:p>
          <a:p>
            <a:pPr algn="just" rtl="0"/>
            <a:r>
              <a:rPr lang="en-US" dirty="0">
                <a:latin typeface="Times New Roman" pitchFamily="18" charset="0"/>
                <a:cs typeface="Times New Roman" pitchFamily="18" charset="0"/>
              </a:rPr>
              <a:t>A cardiac rehabilitation program may be helpful for those eld­erly recovering from an MI. Older adults are taught to administer medications, monitor diet, and maintain a balance between activ­ity and rest. </a:t>
            </a:r>
          </a:p>
          <a:p>
            <a:pPr algn="just" rtl="0"/>
            <a:r>
              <a:rPr lang="en-US" dirty="0">
                <a:latin typeface="Times New Roman" pitchFamily="18" charset="0"/>
                <a:cs typeface="Times New Roman" pitchFamily="18" charset="0"/>
              </a:rPr>
              <a:t>Vital signs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pulse, respirations, and blood pres­sure) are taken before administering of any drug to help monitor the effects of the drug and any adverse reactions. Vital signs are checked every 4 hours or more often if nec­essary.</a:t>
            </a:r>
          </a:p>
          <a:p>
            <a:pPr algn="just" rtl="0"/>
            <a:r>
              <a:rPr lang="en-US" dirty="0">
                <a:latin typeface="Times New Roman" pitchFamily="18" charset="0"/>
                <a:cs typeface="Times New Roman" pitchFamily="18" charset="0"/>
              </a:rPr>
              <a:t>patients with known CAD take supernal nitroglycerin before an ECG  </a:t>
            </a:r>
          </a:p>
        </p:txBody>
      </p:sp>
    </p:spTree>
    <p:extLst>
      <p:ext uri="{BB962C8B-B14F-4D97-AF65-F5344CB8AC3E}">
        <p14:creationId xmlns:p14="http://schemas.microsoft.com/office/powerpoint/2010/main" val="5331157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Using the Nursing Process to Care for a Patient with Coronary Artery Disease</a:t>
            </a:r>
            <a:br>
              <a:rPr lang="en-US" sz="2400" dirty="0">
                <a:latin typeface="Times New Roman" pitchFamily="18" charset="0"/>
                <a:cs typeface="Times New Roman" pitchFamily="18" charset="0"/>
              </a:rPr>
            </a:br>
            <a:endParaRPr lang="ar-EG" sz="2000" dirty="0"/>
          </a:p>
        </p:txBody>
      </p:sp>
      <p:sp>
        <p:nvSpPr>
          <p:cNvPr id="3" name="Content Placeholder 2"/>
          <p:cNvSpPr>
            <a:spLocks noGrp="1"/>
          </p:cNvSpPr>
          <p:nvPr>
            <p:ph idx="1"/>
          </p:nvPr>
        </p:nvSpPr>
        <p:spPr/>
        <p:txBody>
          <a:bodyPr>
            <a:normAutofit lnSpcReduction="10000"/>
          </a:bodyPr>
          <a:lstStyle/>
          <a:p>
            <a:pPr algn="just" rtl="0"/>
            <a:r>
              <a:rPr lang="en-US" b="1" dirty="0">
                <a:latin typeface="Times New Roman" pitchFamily="18" charset="0"/>
                <a:cs typeface="Times New Roman" pitchFamily="18" charset="0"/>
              </a:rPr>
              <a:t>Patient and Family Teaching.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patient needs explanation of the disease process, ways to modify risk factors, the prescribed medication regimen, dietary recommenda­tions, symptoms that should be reported, type and amount of activity allowed, and any special precau­tions necessary. </a:t>
            </a:r>
          </a:p>
          <a:p>
            <a:pPr algn="just" rtl="0"/>
            <a:r>
              <a:rPr lang="en-US" dirty="0">
                <a:latin typeface="Times New Roman" pitchFamily="18" charset="0"/>
                <a:cs typeface="Times New Roman" pitchFamily="18" charset="0"/>
              </a:rPr>
              <a:t>The nurse may teach relaxation techniques to assist in managing stress. </a:t>
            </a:r>
          </a:p>
          <a:p>
            <a:pPr algn="just" rtl="0"/>
            <a:r>
              <a:rPr lang="en-US" dirty="0">
                <a:latin typeface="Times New Roman" pitchFamily="18" charset="0"/>
                <a:cs typeface="Times New Roman" pitchFamily="18" charset="0"/>
              </a:rPr>
              <a:t>It is helpful for the patient to enroll in a cardiac rehabilitation program, particularly after an MI. </a:t>
            </a:r>
          </a:p>
          <a:p>
            <a:pPr algn="just" rtl="0"/>
            <a:r>
              <a:rPr lang="en-US" dirty="0">
                <a:latin typeface="Times New Roman" pitchFamily="18" charset="0"/>
                <a:cs typeface="Times New Roman" pitchFamily="18" charset="0"/>
              </a:rPr>
              <a:t>teach life style modification to reduce cardiac risk</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3558204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r>
              <a:rPr lang="en-US" dirty="0"/>
              <a:t>VI- Hypertension</a:t>
            </a:r>
            <a:br>
              <a:rPr lang="en-US" dirty="0"/>
            </a:br>
            <a:endParaRPr lang="ar-EG" dirty="0"/>
          </a:p>
        </p:txBody>
      </p:sp>
      <p:sp>
        <p:nvSpPr>
          <p:cNvPr id="3" name="Content Placeholder 2"/>
          <p:cNvSpPr>
            <a:spLocks noGrp="1"/>
          </p:cNvSpPr>
          <p:nvPr>
            <p:ph idx="1"/>
          </p:nvPr>
        </p:nvSpPr>
        <p:spPr>
          <a:xfrm>
            <a:off x="457200" y="1143000"/>
            <a:ext cx="7239000" cy="5312736"/>
          </a:xfrm>
        </p:spPr>
        <p:txBody>
          <a:bodyPr>
            <a:normAutofit fontScale="92500" lnSpcReduction="10000"/>
          </a:bodyPr>
          <a:lstStyle/>
          <a:p>
            <a:pPr marL="0" indent="0" algn="just" rtl="0">
              <a:buNone/>
            </a:pPr>
            <a:r>
              <a:rPr lang="en-US" b="1" dirty="0" smtClean="0">
                <a:latin typeface="Times New Roman" pitchFamily="18" charset="0"/>
                <a:cs typeface="Times New Roman" pitchFamily="18" charset="0"/>
              </a:rPr>
              <a:t>Definition</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Hypertension is a sustained elevation in blood pressure. "Systolic pressure is greater than 140 mmHg or the diastolic pressure is above 90 mmHg.</a:t>
            </a:r>
          </a:p>
          <a:p>
            <a:pPr marL="0" indent="0" algn="just" rtl="0">
              <a:buNone/>
            </a:pPr>
            <a:endParaRPr lang="en-US" b="1" dirty="0" smtClean="0">
              <a:latin typeface="Times New Roman" pitchFamily="18" charset="0"/>
              <a:cs typeface="Times New Roman" pitchFamily="18" charset="0"/>
            </a:endParaRPr>
          </a:p>
          <a:p>
            <a:pPr marL="0" indent="0" algn="just" rtl="0">
              <a:buNone/>
            </a:pPr>
            <a:r>
              <a:rPr lang="en-US" b="1" dirty="0" smtClean="0">
                <a:latin typeface="Times New Roman" pitchFamily="18" charset="0"/>
                <a:cs typeface="Times New Roman" pitchFamily="18" charset="0"/>
              </a:rPr>
              <a:t>Causes</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exact cause of essential hypertension is un known. In addition to age-related changes, contributing factors in elderly patients include family history, diabetes mellitus, race, physical inactivity, obesity, high fat diet.</a:t>
            </a:r>
          </a:p>
          <a:p>
            <a:pPr algn="just" rtl="0"/>
            <a:r>
              <a:rPr lang="en-US" dirty="0">
                <a:latin typeface="Times New Roman" pitchFamily="18" charset="0"/>
                <a:cs typeface="Times New Roman" pitchFamily="18" charset="0"/>
              </a:rPr>
              <a:t>Secondary hypertension may result from, renal diseases , diabetes mellitus  , neurological disorder, and dysfunction of the thyroid pituitary, or parathyroid gland.</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126820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algn="just" rtl="0"/>
            <a:r>
              <a:rPr lang="en-US" b="1" dirty="0">
                <a:latin typeface="Times New Roman" pitchFamily="18" charset="0"/>
                <a:cs typeface="Times New Roman" pitchFamily="18" charset="0"/>
              </a:rPr>
              <a:t>Assessment of the Patient with Hypertension:</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Hypertension is often called the silent killer because few or no symptoms are apparent until complications develop as the result of vascular changes.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With </a:t>
            </a:r>
            <a:r>
              <a:rPr lang="en-US" dirty="0">
                <a:latin typeface="Times New Roman" pitchFamily="18" charset="0"/>
                <a:cs typeface="Times New Roman" pitchFamily="18" charset="0"/>
              </a:rPr>
              <a:t>prolonged hypertension, The individual may complain of headache, dizzi­ness, or tinnitus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ringing in the ears).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Other </a:t>
            </a:r>
            <a:r>
              <a:rPr lang="en-US" dirty="0">
                <a:latin typeface="Times New Roman" pitchFamily="18" charset="0"/>
                <a:cs typeface="Times New Roman" pitchFamily="18" charset="0"/>
              </a:rPr>
              <a:t>symptoms include nosebleeds, visual disturbances, and </a:t>
            </a:r>
            <a:r>
              <a:rPr lang="en-US" dirty="0" err="1">
                <a:latin typeface="Times New Roman" pitchFamily="18" charset="0"/>
                <a:cs typeface="Times New Roman" pitchFamily="18" charset="0"/>
              </a:rPr>
              <a:t>nocturia</a:t>
            </a:r>
            <a:r>
              <a:rPr lang="en-US" dirty="0">
                <a:latin typeface="Times New Roman" pitchFamily="18" charset="0"/>
                <a:cs typeface="Times New Roman" pitchFamily="18" charset="0"/>
              </a:rPr>
              <a:t>. Frequent assessment of the blood pressure is important.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75940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dirty="0"/>
              <a:t>Alternative medicine</a:t>
            </a:r>
            <a:r>
              <a:rPr lang="en-US" dirty="0" smtClean="0"/>
              <a:t>:-</a:t>
            </a:r>
            <a:endParaRPr lang="ar-EG" dirty="0"/>
          </a:p>
        </p:txBody>
      </p:sp>
      <p:sp>
        <p:nvSpPr>
          <p:cNvPr id="3" name="Content Placeholder 2"/>
          <p:cNvSpPr>
            <a:spLocks noGrp="1"/>
          </p:cNvSpPr>
          <p:nvPr>
            <p:ph idx="1"/>
          </p:nvPr>
        </p:nvSpPr>
        <p:spPr/>
        <p:txBody>
          <a:bodyPr>
            <a:normAutofit/>
          </a:bodyPr>
          <a:lstStyle/>
          <a:p>
            <a:pPr algn="just" rtl="0"/>
            <a:r>
              <a:rPr lang="en-US" b="1" dirty="0" smtClean="0">
                <a:latin typeface="Times New Roman" pitchFamily="18" charset="0"/>
                <a:cs typeface="Times New Roman" pitchFamily="18" charset="0"/>
              </a:rPr>
              <a:t>Red </a:t>
            </a:r>
            <a:r>
              <a:rPr lang="en-US" b="1" dirty="0">
                <a:latin typeface="Times New Roman" pitchFamily="18" charset="0"/>
                <a:cs typeface="Times New Roman" pitchFamily="18" charset="0"/>
              </a:rPr>
              <a:t>pepper:</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Improves circulation.</a:t>
            </a:r>
          </a:p>
          <a:p>
            <a:pPr algn="just" rtl="0"/>
            <a:r>
              <a:rPr lang="en-US" dirty="0">
                <a:latin typeface="Times New Roman" pitchFamily="18" charset="0"/>
                <a:cs typeface="Times New Roman" pitchFamily="18" charset="0"/>
              </a:rPr>
              <a:t>Plays an important role in the rebuilding of blood cells, and detoxification.</a:t>
            </a:r>
          </a:p>
          <a:p>
            <a:pPr algn="just" rtl="0"/>
            <a:r>
              <a:rPr lang="en-US" dirty="0">
                <a:latin typeface="Times New Roman" pitchFamily="18" charset="0"/>
                <a:cs typeface="Times New Roman" pitchFamily="18" charset="0"/>
              </a:rPr>
              <a:t>Feeds the heart with nutrients.</a:t>
            </a:r>
          </a:p>
          <a:p>
            <a:pPr algn="just" rtl="0"/>
            <a:r>
              <a:rPr lang="en-US" dirty="0">
                <a:latin typeface="Times New Roman" pitchFamily="18" charset="0"/>
                <a:cs typeface="Times New Roman" pitchFamily="18" charset="0"/>
              </a:rPr>
              <a:t>Prevents heart attacks and other heart diseases.</a:t>
            </a:r>
          </a:p>
          <a:p>
            <a:pPr algn="just" rtl="0"/>
            <a:r>
              <a:rPr lang="en-US" dirty="0">
                <a:latin typeface="Times New Roman" pitchFamily="18" charset="0"/>
                <a:cs typeface="Times New Roman" pitchFamily="18" charset="0"/>
              </a:rPr>
              <a:t>Stimulates proper blood flow, improves digestion and absorption process.</a:t>
            </a:r>
          </a:p>
          <a:p>
            <a:pPr algn="just" rtl="0"/>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9863404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fontScale="90000"/>
          </a:bodyPr>
          <a:lstStyle/>
          <a:p>
            <a:r>
              <a:rPr lang="en-US" dirty="0"/>
              <a:t/>
            </a:r>
            <a:br>
              <a:rPr lang="en-US" dirty="0"/>
            </a:br>
            <a:r>
              <a:rPr lang="en-US" dirty="0"/>
              <a:t/>
            </a:r>
            <a:br>
              <a:rPr lang="en-US" dirty="0"/>
            </a:br>
            <a:r>
              <a:rPr lang="en-US" dirty="0"/>
              <a:t/>
            </a:r>
            <a:br>
              <a:rPr lang="en-US" dirty="0"/>
            </a:br>
            <a:r>
              <a:rPr lang="en-US" dirty="0"/>
              <a:t>Alternative medicine:-</a:t>
            </a:r>
            <a:endParaRPr lang="en-US" dirty="0" smtClean="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Garlic:</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Promotes heart health.</a:t>
            </a:r>
          </a:p>
          <a:p>
            <a:pPr algn="just" rtl="0"/>
            <a:r>
              <a:rPr lang="en-US" dirty="0">
                <a:latin typeface="Times New Roman" pitchFamily="18" charset="0"/>
                <a:cs typeface="Times New Roman" pitchFamily="18" charset="0"/>
              </a:rPr>
              <a:t>Prevents bad cholesterol.</a:t>
            </a:r>
          </a:p>
          <a:p>
            <a:pPr algn="just" rtl="0"/>
            <a:r>
              <a:rPr lang="en-US" dirty="0">
                <a:latin typeface="Times New Roman" pitchFamily="18" charset="0"/>
                <a:cs typeface="Times New Roman" pitchFamily="18" charset="0"/>
              </a:rPr>
              <a:t>Good cholesterol level increases in the body.</a:t>
            </a:r>
          </a:p>
          <a:p>
            <a:pPr algn="just" rtl="0"/>
            <a:r>
              <a:rPr lang="en-US" dirty="0">
                <a:latin typeface="Times New Roman" pitchFamily="18" charset="0"/>
                <a:cs typeface="Times New Roman" pitchFamily="18" charset="0"/>
              </a:rPr>
              <a:t>Prevents heart diseases associated with high cholesterol levels in the blood.</a:t>
            </a:r>
          </a:p>
          <a:p>
            <a:pPr algn="just" rtl="0"/>
            <a:r>
              <a:rPr lang="en-US" dirty="0">
                <a:latin typeface="Times New Roman" pitchFamily="18" charset="0"/>
                <a:cs typeface="Times New Roman" pitchFamily="18" charset="0"/>
              </a:rPr>
              <a:t>Controls the blood pressure and stimulates circulation and prevents blood platelet pool.</a:t>
            </a:r>
          </a:p>
          <a:p>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9926178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
            </a:r>
            <a:br>
              <a:rPr lang="en-US" dirty="0"/>
            </a:br>
            <a:r>
              <a:rPr lang="en-US" dirty="0"/>
              <a:t/>
            </a:r>
            <a:br>
              <a:rPr lang="en-US" dirty="0"/>
            </a:br>
            <a:r>
              <a:rPr lang="en-US" dirty="0"/>
              <a:t>Alternative medicine:-</a:t>
            </a:r>
            <a:endParaRPr lang="ar-EG" dirty="0"/>
          </a:p>
        </p:txBody>
      </p:sp>
      <p:sp>
        <p:nvSpPr>
          <p:cNvPr id="3" name="Content Placeholder 2"/>
          <p:cNvSpPr>
            <a:spLocks noGrp="1"/>
          </p:cNvSpPr>
          <p:nvPr>
            <p:ph idx="1"/>
          </p:nvPr>
        </p:nvSpPr>
        <p:spPr/>
        <p:txBody>
          <a:bodyPr>
            <a:normAutofit/>
          </a:bodyPr>
          <a:lstStyle/>
          <a:p>
            <a:pPr algn="l" rtl="0"/>
            <a:r>
              <a:rPr lang="en-US" b="1" dirty="0">
                <a:latin typeface="Times New Roman" pitchFamily="18" charset="0"/>
                <a:cs typeface="Times New Roman" pitchFamily="18" charset="0"/>
              </a:rPr>
              <a:t>Cocoa:</a:t>
            </a:r>
            <a:endParaRPr lang="en-US" dirty="0">
              <a:latin typeface="Times New Roman" pitchFamily="18" charset="0"/>
              <a:cs typeface="Times New Roman" pitchFamily="18" charset="0"/>
            </a:endParaRPr>
          </a:p>
          <a:p>
            <a:pPr algn="l" rtl="0"/>
            <a:r>
              <a:rPr lang="en-US" dirty="0">
                <a:latin typeface="Times New Roman" pitchFamily="18" charset="0"/>
                <a:cs typeface="Times New Roman" pitchFamily="18" charset="0"/>
              </a:rPr>
              <a:t>Is heart disease thanks to its contents and antioxidant that fights free radical damage.</a:t>
            </a:r>
          </a:p>
          <a:p>
            <a:pPr algn="l" rtl="0"/>
            <a:r>
              <a:rPr lang="en-US" dirty="0">
                <a:latin typeface="Times New Roman" pitchFamily="18" charset="0"/>
                <a:cs typeface="Times New Roman" pitchFamily="18" charset="0"/>
              </a:rPr>
              <a:t>Contains magnesium (especially dark chocolate).</a:t>
            </a:r>
          </a:p>
          <a:p>
            <a:pPr algn="l" rtl="0"/>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Almuseroort</a:t>
            </a:r>
            <a:r>
              <a:rPr lang="en-US" dirty="0">
                <a:latin typeface="Times New Roman" pitchFamily="18" charset="0"/>
                <a:cs typeface="Times New Roman" pitchFamily="18" charset="0"/>
              </a:rPr>
              <a:t>" Motherwort that promote heart health plant, as it is used in the production of many drugs for fighting heart disease.</a:t>
            </a:r>
          </a:p>
          <a:p>
            <a:pPr algn="l" rtl="0"/>
            <a:r>
              <a:rPr lang="en-US" b="1" dirty="0">
                <a:latin typeface="Times New Roman" pitchFamily="18" charset="0"/>
                <a:cs typeface="Times New Roman" pitchFamily="18" charset="0"/>
              </a:rPr>
              <a:t>Hawthorn:</a:t>
            </a:r>
            <a:r>
              <a:rPr lang="en-US" dirty="0">
                <a:latin typeface="Times New Roman" pitchFamily="18" charset="0"/>
                <a:cs typeface="Times New Roman" pitchFamily="18" charset="0"/>
              </a:rPr>
              <a:t> unknown effectiveness in the prevention of health problems including angina, indigestion, high blood pressure and hardening of the arteries and congestive heart failure.</a:t>
            </a:r>
          </a:p>
          <a:p>
            <a:pPr algn="l"/>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1975774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r>
              <a:rPr lang="en-US" sz="3200" dirty="0">
                <a:latin typeface="Times New Roman" pitchFamily="18" charset="0"/>
                <a:cs typeface="Times New Roman" pitchFamily="18" charset="0"/>
              </a:rPr>
              <a:t>Drug-drug interaction (DDI):-</a:t>
            </a:r>
            <a:br>
              <a:rPr lang="en-US" sz="3200" dirty="0">
                <a:latin typeface="Times New Roman" pitchFamily="18" charset="0"/>
                <a:cs typeface="Times New Roman" pitchFamily="18" charset="0"/>
              </a:rPr>
            </a:br>
            <a:endParaRPr lang="ar-EG" sz="3200" dirty="0"/>
          </a:p>
        </p:txBody>
      </p:sp>
      <p:sp>
        <p:nvSpPr>
          <p:cNvPr id="3" name="Content Placeholder 2"/>
          <p:cNvSpPr>
            <a:spLocks noGrp="1"/>
          </p:cNvSpPr>
          <p:nvPr>
            <p:ph idx="1"/>
          </p:nvPr>
        </p:nvSpPr>
        <p:spPr>
          <a:xfrm>
            <a:off x="457200" y="1295400"/>
            <a:ext cx="7239000" cy="5160336"/>
          </a:xfrm>
        </p:spPr>
        <p:txBody>
          <a:bodyPr>
            <a:normAutofit fontScale="92500" lnSpcReduction="20000"/>
          </a:bodyPr>
          <a:lstStyle/>
          <a:p>
            <a:pPr algn="just" rtl="0"/>
            <a:r>
              <a:rPr lang="en-US" dirty="0" smtClean="0">
                <a:latin typeface="Times New Roman" pitchFamily="18" charset="0"/>
                <a:cs typeface="Times New Roman" pitchFamily="18" charset="0"/>
              </a:rPr>
              <a:t>Patients </a:t>
            </a:r>
            <a:r>
              <a:rPr lang="en-US" dirty="0">
                <a:latin typeface="Times New Roman" pitchFamily="18" charset="0"/>
                <a:cs typeface="Times New Roman" pitchFamily="18" charset="0"/>
              </a:rPr>
              <a:t>with cardiovascular diseases are particularly vulnerable to DDIs due to their advanced age, </a:t>
            </a:r>
            <a:r>
              <a:rPr lang="en-US" dirty="0" err="1">
                <a:latin typeface="Times New Roman" pitchFamily="18" charset="0"/>
                <a:cs typeface="Times New Roman" pitchFamily="18" charset="0"/>
              </a:rPr>
              <a:t>polypharmacy</a:t>
            </a:r>
            <a:r>
              <a:rPr lang="en-US" dirty="0">
                <a:latin typeface="Times New Roman" pitchFamily="18" charset="0"/>
                <a:cs typeface="Times New Roman" pitchFamily="18" charset="0"/>
              </a:rPr>
              <a:t> and the influence of heart disease on drug metabolism.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DDI potential for a particular cardiovascular drug varies with the individual, the disease being treated, and the extent of exposure to other drugs.</a:t>
            </a:r>
          </a:p>
          <a:p>
            <a:pPr algn="just" rtl="0"/>
            <a:r>
              <a:rPr lang="en-US" dirty="0">
                <a:solidFill>
                  <a:srgbClr val="FF0000"/>
                </a:solidFill>
                <a:latin typeface="Times New Roman" pitchFamily="18" charset="0"/>
                <a:cs typeface="Times New Roman" pitchFamily="18" charset="0"/>
              </a:rPr>
              <a:t>Potential for drug interaction is higher with cardiac drugs and there are reports on potential DDIs in cardiology department from India. There are no studies reporting actual incidence of DDIs in the Indian setting. </a:t>
            </a:r>
            <a:endParaRPr lang="en-US" dirty="0" smtClean="0">
              <a:solidFill>
                <a:srgbClr val="FF0000"/>
              </a:solidFill>
              <a:latin typeface="Times New Roman" pitchFamily="18" charset="0"/>
              <a:cs typeface="Times New Roman" pitchFamily="18" charset="0"/>
            </a:endParaRPr>
          </a:p>
          <a:p>
            <a:pPr algn="just" rtl="0"/>
            <a:r>
              <a:rPr lang="en-US" dirty="0" smtClean="0">
                <a:solidFill>
                  <a:srgbClr val="FF0000"/>
                </a:solidFill>
                <a:latin typeface="Times New Roman" pitchFamily="18" charset="0"/>
                <a:cs typeface="Times New Roman" pitchFamily="18" charset="0"/>
              </a:rPr>
              <a:t>Hence</a:t>
            </a:r>
            <a:r>
              <a:rPr lang="en-US" dirty="0">
                <a:solidFill>
                  <a:srgbClr val="FF0000"/>
                </a:solidFill>
                <a:latin typeface="Times New Roman" pitchFamily="18" charset="0"/>
                <a:cs typeface="Times New Roman" pitchFamily="18" charset="0"/>
              </a:rPr>
              <a:t>, the present study was designed to assess the incidence and pattern of DDIs in hospitalized cardiac patients in a tertiary care hospital, with the assessment of reaction characteristics, outcome and causality.</a:t>
            </a:r>
          </a:p>
        </p:txBody>
      </p:sp>
    </p:spTree>
    <p:extLst>
      <p:ext uri="{BB962C8B-B14F-4D97-AF65-F5344CB8AC3E}">
        <p14:creationId xmlns:p14="http://schemas.microsoft.com/office/powerpoint/2010/main" val="41365553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822960"/>
          </a:xfrm>
        </p:spPr>
        <p:txBody>
          <a:bodyPr>
            <a:normAutofit/>
          </a:bodyPr>
          <a:lstStyle/>
          <a:p>
            <a:r>
              <a:rPr lang="en-US" dirty="0"/>
              <a:t>Food drugs interaction</a:t>
            </a:r>
            <a:r>
              <a:rPr lang="en-US" dirty="0" smtClean="0"/>
              <a:t>:-</a:t>
            </a:r>
            <a:endParaRPr lang="ar-EG" dirty="0"/>
          </a:p>
        </p:txBody>
      </p:sp>
      <p:sp>
        <p:nvSpPr>
          <p:cNvPr id="3" name="Content Placeholder 2"/>
          <p:cNvSpPr>
            <a:spLocks noGrp="1"/>
          </p:cNvSpPr>
          <p:nvPr>
            <p:ph idx="1"/>
          </p:nvPr>
        </p:nvSpPr>
        <p:spPr/>
        <p:txBody>
          <a:bodyPr>
            <a:normAutofit fontScale="92500"/>
          </a:bodyPr>
          <a:lstStyle/>
          <a:p>
            <a:pPr algn="just" rtl="0"/>
            <a:r>
              <a:rPr lang="en-US" dirty="0" smtClean="0"/>
              <a:t>When </a:t>
            </a:r>
            <a:r>
              <a:rPr lang="en-US" dirty="0"/>
              <a:t>taking anticoagulants, it may be recommended to keep vitamin K intake consistent on a daily basis. </a:t>
            </a:r>
            <a:endParaRPr lang="en-US" dirty="0" smtClean="0"/>
          </a:p>
          <a:p>
            <a:pPr algn="just" rtl="0"/>
            <a:r>
              <a:rPr lang="en-US" dirty="0" smtClean="0"/>
              <a:t>Avoid </a:t>
            </a:r>
            <a:r>
              <a:rPr lang="en-US" dirty="0"/>
              <a:t>sudden changes in the intake of foods and vitamins containing vitamin K. </a:t>
            </a:r>
            <a:endParaRPr lang="en-US" dirty="0" smtClean="0"/>
          </a:p>
          <a:p>
            <a:pPr algn="just" rtl="0"/>
            <a:r>
              <a:rPr lang="en-US" dirty="0" smtClean="0"/>
              <a:t>Consider </a:t>
            </a:r>
            <a:r>
              <a:rPr lang="en-US" dirty="0"/>
              <a:t>how much vitamin K you get throughout the day. Read labels of vitamins, minerals and food supplements to identify products high in vitamin K. </a:t>
            </a:r>
            <a:endParaRPr lang="en-US" dirty="0" smtClean="0"/>
          </a:p>
          <a:p>
            <a:pPr algn="just" rtl="0"/>
            <a:r>
              <a:rPr lang="en-US" dirty="0" smtClean="0"/>
              <a:t>In </a:t>
            </a:r>
            <a:r>
              <a:rPr lang="en-US" dirty="0"/>
              <a:t>general, leafy green vegetables, certain beans and oils are high in vitamin K. Examples of foods and beverages high in vitamin K.</a:t>
            </a:r>
          </a:p>
          <a:p>
            <a:pPr algn="just"/>
            <a:endParaRPr lang="ar-EG" dirty="0"/>
          </a:p>
        </p:txBody>
      </p:sp>
    </p:spTree>
    <p:extLst>
      <p:ext uri="{BB962C8B-B14F-4D97-AF65-F5344CB8AC3E}">
        <p14:creationId xmlns:p14="http://schemas.microsoft.com/office/powerpoint/2010/main" val="1688481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Anatomy and function of cardiovascular system: </a:t>
            </a:r>
            <a:endParaRPr lang="ar-EG" sz="2400" dirty="0"/>
          </a:p>
        </p:txBody>
      </p:sp>
      <p:pic>
        <p:nvPicPr>
          <p:cNvPr id="5" name="Content Placeholder 4" descr="C:\Users\clickonline\Desktop\1235_Heart_realistic_labelled.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600200"/>
            <a:ext cx="8077200" cy="5257800"/>
          </a:xfrm>
          <a:prstGeom prst="rect">
            <a:avLst/>
          </a:prstGeom>
          <a:noFill/>
          <a:ln>
            <a:noFill/>
          </a:ln>
        </p:spPr>
      </p:pic>
    </p:spTree>
    <p:extLst>
      <p:ext uri="{BB962C8B-B14F-4D97-AF65-F5344CB8AC3E}">
        <p14:creationId xmlns:p14="http://schemas.microsoft.com/office/powerpoint/2010/main" val="14745303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a:t>Nursing interventions:- </a:t>
            </a:r>
            <a:endParaRPr lang="ar-EG" dirty="0"/>
          </a:p>
        </p:txBody>
      </p:sp>
      <p:sp>
        <p:nvSpPr>
          <p:cNvPr id="3" name="Content Placeholder 2"/>
          <p:cNvSpPr>
            <a:spLocks noGrp="1"/>
          </p:cNvSpPr>
          <p:nvPr>
            <p:ph idx="1"/>
          </p:nvPr>
        </p:nvSpPr>
        <p:spPr/>
        <p:txBody>
          <a:bodyPr>
            <a:normAutofit/>
          </a:bodyPr>
          <a:lstStyle/>
          <a:p>
            <a:pPr algn="just" rtl="0"/>
            <a:r>
              <a:rPr lang="en-US" b="1" dirty="0" smtClean="0">
                <a:latin typeface="Times New Roman" pitchFamily="18" charset="0"/>
                <a:cs typeface="Times New Roman" pitchFamily="18" charset="0"/>
              </a:rPr>
              <a:t>Decreased </a:t>
            </a:r>
            <a:r>
              <a:rPr lang="en-US" b="1" dirty="0">
                <a:latin typeface="Times New Roman" pitchFamily="18" charset="0"/>
                <a:cs typeface="Times New Roman" pitchFamily="18" charset="0"/>
              </a:rPr>
              <a:t>Cardiac Output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Nursing Diagnosis</a:t>
            </a:r>
          </a:p>
          <a:p>
            <a:pPr algn="just" rtl="0"/>
            <a:r>
              <a:rPr lang="en-US" dirty="0">
                <a:latin typeface="Times New Roman" pitchFamily="18" charset="0"/>
                <a:cs typeface="Times New Roman" pitchFamily="18" charset="0"/>
              </a:rPr>
              <a:t>Decreased Cardiac </a:t>
            </a:r>
            <a:r>
              <a:rPr lang="en-US" dirty="0" smtClean="0">
                <a:latin typeface="Times New Roman" pitchFamily="18" charset="0"/>
                <a:cs typeface="Times New Roman" pitchFamily="18" charset="0"/>
              </a:rPr>
              <a:t>Output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May be related to</a:t>
            </a:r>
          </a:p>
          <a:p>
            <a:pPr algn="just" rtl="0"/>
            <a:r>
              <a:rPr lang="en-US" dirty="0">
                <a:latin typeface="Times New Roman" pitchFamily="18" charset="0"/>
                <a:cs typeface="Times New Roman" pitchFamily="18" charset="0"/>
              </a:rPr>
              <a:t>Altered myocardial contractility/inotropic changes</a:t>
            </a:r>
          </a:p>
          <a:p>
            <a:pPr algn="just" rtl="0"/>
            <a:r>
              <a:rPr lang="en-US" dirty="0">
                <a:latin typeface="Times New Roman" pitchFamily="18" charset="0"/>
                <a:cs typeface="Times New Roman" pitchFamily="18" charset="0"/>
              </a:rPr>
              <a:t>Alterations in rate, rhythm, electrical conduction</a:t>
            </a:r>
          </a:p>
          <a:p>
            <a:pPr algn="just" rtl="0"/>
            <a:r>
              <a:rPr lang="en-US" dirty="0">
                <a:latin typeface="Times New Roman" pitchFamily="18" charset="0"/>
                <a:cs typeface="Times New Roman" pitchFamily="18" charset="0"/>
              </a:rPr>
              <a:t>Structural changes (e.g., </a:t>
            </a:r>
            <a:r>
              <a:rPr lang="en-US" dirty="0" err="1">
                <a:latin typeface="Times New Roman" pitchFamily="18" charset="0"/>
                <a:cs typeface="Times New Roman" pitchFamily="18" charset="0"/>
              </a:rPr>
              <a:t>valvular</a:t>
            </a:r>
            <a:r>
              <a:rPr lang="en-US" dirty="0">
                <a:latin typeface="Times New Roman" pitchFamily="18" charset="0"/>
                <a:cs typeface="Times New Roman" pitchFamily="18" charset="0"/>
              </a:rPr>
              <a:t> defects, ventricular aneurysm)</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9504398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06275"/>
              </p:ext>
            </p:extLst>
          </p:nvPr>
        </p:nvGraphicFramePr>
        <p:xfrm>
          <a:off x="304800" y="304800"/>
          <a:ext cx="7239000" cy="6324598"/>
        </p:xfrm>
        <a:graphic>
          <a:graphicData uri="http://schemas.openxmlformats.org/drawingml/2006/table">
            <a:tbl>
              <a:tblPr firstRow="1" firstCol="1" bandRow="1">
                <a:tableStyleId>{5C22544A-7EE6-4342-B048-85BDC9FD1C3A}</a:tableStyleId>
              </a:tblPr>
              <a:tblGrid>
                <a:gridCol w="7239000"/>
              </a:tblGrid>
              <a:tr h="533455">
                <a:tc>
                  <a:txBody>
                    <a:bodyPr/>
                    <a:lstStyle/>
                    <a:p>
                      <a:pPr indent="-228600" algn="ctr" rtl="0">
                        <a:lnSpc>
                          <a:spcPct val="115000"/>
                        </a:lnSpc>
                        <a:spcAft>
                          <a:spcPts val="0"/>
                        </a:spcAft>
                      </a:pPr>
                      <a:r>
                        <a:rPr lang="en-US" sz="1300">
                          <a:effectLst/>
                        </a:rPr>
                        <a:t>Nursing Interventions</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just" rtl="0">
                        <a:lnSpc>
                          <a:spcPct val="115000"/>
                        </a:lnSpc>
                        <a:spcAft>
                          <a:spcPts val="0"/>
                        </a:spcAft>
                      </a:pPr>
                      <a:r>
                        <a:rPr lang="en-US" sz="1300">
                          <a:effectLst/>
                        </a:rPr>
                        <a:t>Auscultate apical pulse, asesse heart rate, rhythm. Document dysrhythmia.</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l" rtl="0">
                        <a:lnSpc>
                          <a:spcPct val="115000"/>
                        </a:lnSpc>
                        <a:spcAft>
                          <a:spcPts val="0"/>
                        </a:spcAft>
                      </a:pPr>
                      <a:r>
                        <a:rPr lang="en-US" sz="1300">
                          <a:effectLst/>
                        </a:rPr>
                        <a:t>Note heart sounds.</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l" rtl="0">
                        <a:lnSpc>
                          <a:spcPct val="115000"/>
                        </a:lnSpc>
                        <a:spcAft>
                          <a:spcPts val="0"/>
                        </a:spcAft>
                      </a:pPr>
                      <a:r>
                        <a:rPr lang="en-US" sz="1300">
                          <a:effectLst/>
                        </a:rPr>
                        <a:t>Palpate peripheral pulses.</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l" rtl="0">
                        <a:lnSpc>
                          <a:spcPct val="115000"/>
                        </a:lnSpc>
                        <a:spcAft>
                          <a:spcPts val="0"/>
                        </a:spcAft>
                      </a:pPr>
                      <a:r>
                        <a:rPr lang="en-US" sz="1300">
                          <a:effectLst/>
                        </a:rPr>
                        <a:t>Monitor BP.</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just" rtl="0">
                        <a:lnSpc>
                          <a:spcPct val="115000"/>
                        </a:lnSpc>
                        <a:spcAft>
                          <a:spcPts val="0"/>
                        </a:spcAft>
                      </a:pPr>
                      <a:r>
                        <a:rPr lang="en-US" sz="1300">
                          <a:effectLst/>
                        </a:rPr>
                        <a:t>Monitor urine output, noting decreasing output and concentrated urine.</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just" rtl="0">
                        <a:lnSpc>
                          <a:spcPct val="115000"/>
                        </a:lnSpc>
                        <a:spcAft>
                          <a:spcPts val="0"/>
                        </a:spcAft>
                      </a:pPr>
                      <a:r>
                        <a:rPr lang="en-US" sz="1300">
                          <a:effectLst/>
                        </a:rPr>
                        <a:t>Note changes in sensory system: lethargy, confusion, disorientation, anxiety, and depression.</a:t>
                      </a:r>
                      <a:endParaRPr lang="en-US" sz="900">
                        <a:effectLst/>
                        <a:latin typeface="Times New Roman"/>
                        <a:ea typeface="Times New Roman"/>
                        <a:cs typeface="Traditional Arabic"/>
                      </a:endParaRPr>
                    </a:p>
                  </a:txBody>
                  <a:tcPr marL="9025" marR="9025" marT="9025" marB="9025" anchor="ctr"/>
                </a:tc>
              </a:tr>
              <a:tr h="533455">
                <a:tc>
                  <a:txBody>
                    <a:bodyPr/>
                    <a:lstStyle/>
                    <a:p>
                      <a:pPr indent="-228600" algn="just" rtl="0">
                        <a:lnSpc>
                          <a:spcPct val="115000"/>
                        </a:lnSpc>
                        <a:spcAft>
                          <a:spcPts val="0"/>
                        </a:spcAft>
                      </a:pPr>
                      <a:r>
                        <a:rPr lang="en-US" sz="1300">
                          <a:effectLst/>
                        </a:rPr>
                        <a:t>Encourage rest, semi setting position in bed or chair. Assist with physical care as indicated.</a:t>
                      </a:r>
                      <a:endParaRPr lang="en-US" sz="900">
                        <a:effectLst/>
                        <a:latin typeface="Times New Roman"/>
                        <a:ea typeface="Times New Roman"/>
                        <a:cs typeface="Traditional Arabic"/>
                      </a:endParaRPr>
                    </a:p>
                  </a:txBody>
                  <a:tcPr marL="9025" marR="9025" marT="9025" marB="9025" anchor="ctr"/>
                </a:tc>
              </a:tr>
              <a:tr h="1028479">
                <a:tc>
                  <a:txBody>
                    <a:bodyPr/>
                    <a:lstStyle/>
                    <a:p>
                      <a:pPr indent="-228600" algn="l" rtl="0">
                        <a:lnSpc>
                          <a:spcPct val="115000"/>
                        </a:lnSpc>
                        <a:spcAft>
                          <a:spcPts val="0"/>
                        </a:spcAft>
                      </a:pPr>
                      <a:r>
                        <a:rPr lang="en-US" sz="1300">
                          <a:effectLst/>
                        </a:rPr>
                        <a:t>Provide quiet environment: explain therapeutic management, help patient avoid stressful situations, listen and respond to expressions of feelings.</a:t>
                      </a:r>
                      <a:endParaRPr lang="en-US" sz="900">
                        <a:effectLst/>
                        <a:latin typeface="Times New Roman"/>
                        <a:ea typeface="Times New Roman"/>
                        <a:cs typeface="Traditional Arabic"/>
                      </a:endParaRPr>
                    </a:p>
                  </a:txBody>
                  <a:tcPr marL="9025" marR="9025" marT="9025" marB="9025" anchor="ctr"/>
                </a:tc>
              </a:tr>
              <a:tr h="1028479">
                <a:tc>
                  <a:txBody>
                    <a:bodyPr/>
                    <a:lstStyle/>
                    <a:p>
                      <a:pPr indent="-228600" algn="just" rtl="0">
                        <a:lnSpc>
                          <a:spcPct val="115000"/>
                        </a:lnSpc>
                        <a:spcAft>
                          <a:spcPts val="0"/>
                        </a:spcAft>
                      </a:pPr>
                      <a:r>
                        <a:rPr lang="en-US" sz="1300" dirty="0">
                          <a:effectLst/>
                        </a:rPr>
                        <a:t>Provide bedside commode. Have patient avoid activities eliciting a vasovagal response (straining during defecation, holding breath during position changes).</a:t>
                      </a:r>
                      <a:endParaRPr lang="en-US" sz="900" dirty="0">
                        <a:effectLst/>
                        <a:latin typeface="Times New Roman"/>
                        <a:ea typeface="Times New Roman"/>
                        <a:cs typeface="Traditional Arabic"/>
                      </a:endParaRPr>
                    </a:p>
                  </a:txBody>
                  <a:tcPr marL="9025" marR="9025" marT="9025" marB="9025" anchor="ctr"/>
                </a:tc>
              </a:tr>
            </a:tbl>
          </a:graphicData>
        </a:graphic>
      </p:graphicFrame>
    </p:spTree>
    <p:extLst>
      <p:ext uri="{BB962C8B-B14F-4D97-AF65-F5344CB8AC3E}">
        <p14:creationId xmlns:p14="http://schemas.microsoft.com/office/powerpoint/2010/main" val="7325333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42048" cy="4251960"/>
          </a:xfrm>
        </p:spPr>
        <p:txBody>
          <a:bodyPr>
            <a:normAutofit/>
          </a:bodyPr>
          <a:lstStyle/>
          <a:p>
            <a:pPr algn="ctr"/>
            <a:r>
              <a:rPr lang="en-US" sz="8800" u="sng" dirty="0"/>
              <a:t>Respiratory System</a:t>
            </a:r>
            <a:r>
              <a:rPr lang="ar-EG" sz="8800" dirty="0"/>
              <a:t/>
            </a:r>
            <a:br>
              <a:rPr lang="ar-EG" sz="8800" dirty="0"/>
            </a:br>
            <a:endParaRPr lang="ar-EG" sz="8800" dirty="0"/>
          </a:p>
        </p:txBody>
      </p:sp>
    </p:spTree>
    <p:extLst>
      <p:ext uri="{BB962C8B-B14F-4D97-AF65-F5344CB8AC3E}">
        <p14:creationId xmlns:p14="http://schemas.microsoft.com/office/powerpoint/2010/main" val="16220125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dirty="0" smtClean="0">
                <a:latin typeface="Times New Roman" pitchFamily="18" charset="0"/>
                <a:cs typeface="Times New Roman" pitchFamily="18" charset="0"/>
              </a:rPr>
              <a:t>Outlines</a:t>
            </a:r>
            <a:endParaRPr lang="ar-EG" dirty="0"/>
          </a:p>
        </p:txBody>
      </p:sp>
      <p:sp>
        <p:nvSpPr>
          <p:cNvPr id="3" name="Content Placeholder 2"/>
          <p:cNvSpPr>
            <a:spLocks noGrp="1"/>
          </p:cNvSpPr>
          <p:nvPr>
            <p:ph idx="1"/>
          </p:nvPr>
        </p:nvSpPr>
        <p:spPr/>
        <p:txBody>
          <a:bodyPr>
            <a:normAutofit fontScale="92500" lnSpcReduction="20000"/>
          </a:bodyPr>
          <a:lstStyle/>
          <a:p>
            <a:pPr algn="just" rtl="0"/>
            <a:r>
              <a:rPr lang="en-US" dirty="0" smtClean="0">
                <a:latin typeface="Times New Roman" pitchFamily="18" charset="0"/>
                <a:cs typeface="Times New Roman" pitchFamily="18" charset="0"/>
              </a:rPr>
              <a:t>Introduction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Structures of the respiratory system</a:t>
            </a:r>
          </a:p>
          <a:p>
            <a:pPr algn="just" rtl="0"/>
            <a:r>
              <a:rPr lang="en-US" dirty="0">
                <a:latin typeface="Times New Roman" pitchFamily="18" charset="0"/>
                <a:cs typeface="Times New Roman" pitchFamily="18" charset="0"/>
              </a:rPr>
              <a:t>Functions of respiratory system</a:t>
            </a:r>
          </a:p>
          <a:p>
            <a:pPr algn="just" rtl="0"/>
            <a:r>
              <a:rPr lang="en-US" dirty="0">
                <a:latin typeface="Times New Roman" pitchFamily="18" charset="0"/>
                <a:cs typeface="Times New Roman" pitchFamily="18" charset="0"/>
              </a:rPr>
              <a:t>Age related changes that affect respiratory system</a:t>
            </a:r>
          </a:p>
          <a:p>
            <a:pPr algn="just" rtl="0"/>
            <a:r>
              <a:rPr lang="en-US" dirty="0">
                <a:latin typeface="Times New Roman" pitchFamily="18" charset="0"/>
                <a:cs typeface="Times New Roman" pitchFamily="18" charset="0"/>
              </a:rPr>
              <a:t>Common respiratory disorders in older adults</a:t>
            </a:r>
          </a:p>
          <a:p>
            <a:pPr algn="just" rtl="0"/>
            <a:r>
              <a:rPr lang="en-US" dirty="0">
                <a:latin typeface="Times New Roman" pitchFamily="18" charset="0"/>
                <a:cs typeface="Times New Roman" pitchFamily="18" charset="0"/>
              </a:rPr>
              <a:t>Chronic obstructive pulmonary disease </a:t>
            </a:r>
          </a:p>
          <a:p>
            <a:pPr algn="just" rtl="0"/>
            <a:r>
              <a:rPr lang="en-US" dirty="0">
                <a:latin typeface="Times New Roman" pitchFamily="18" charset="0"/>
                <a:cs typeface="Times New Roman" pitchFamily="18" charset="0"/>
              </a:rPr>
              <a:t>Emphysema</a:t>
            </a:r>
          </a:p>
          <a:p>
            <a:pPr algn="just" rtl="0"/>
            <a:r>
              <a:rPr lang="en-US" dirty="0">
                <a:latin typeface="Times New Roman" pitchFamily="18" charset="0"/>
                <a:cs typeface="Times New Roman" pitchFamily="18" charset="0"/>
              </a:rPr>
              <a:t>Chronic bronchitis </a:t>
            </a:r>
          </a:p>
          <a:p>
            <a:pPr algn="just" rtl="0"/>
            <a:r>
              <a:rPr lang="en-US" dirty="0">
                <a:latin typeface="Times New Roman" pitchFamily="18" charset="0"/>
                <a:cs typeface="Times New Roman" pitchFamily="18" charset="0"/>
              </a:rPr>
              <a:t>Asthma </a:t>
            </a:r>
          </a:p>
          <a:p>
            <a:pPr algn="just" rtl="0"/>
            <a:r>
              <a:rPr lang="en-US" dirty="0">
                <a:latin typeface="Times New Roman" pitchFamily="18" charset="0"/>
                <a:cs typeface="Times New Roman" pitchFamily="18" charset="0"/>
              </a:rPr>
              <a:t>Pneumonia</a:t>
            </a:r>
          </a:p>
          <a:p>
            <a:pPr algn="just" rtl="0"/>
            <a:r>
              <a:rPr lang="en-US" dirty="0">
                <a:latin typeface="Times New Roman" pitchFamily="18" charset="0"/>
                <a:cs typeface="Times New Roman" pitchFamily="18" charset="0"/>
              </a:rPr>
              <a:t>Influenza</a:t>
            </a:r>
          </a:p>
          <a:p>
            <a:pPr algn="just" rtl="0"/>
            <a:r>
              <a:rPr lang="en-US" dirty="0">
                <a:latin typeface="Times New Roman" pitchFamily="18" charset="0"/>
                <a:cs typeface="Times New Roman" pitchFamily="18" charset="0"/>
              </a:rPr>
              <a:t>Nursing Process for elderly with respiratory disorders</a:t>
            </a:r>
          </a:p>
        </p:txBody>
      </p:sp>
    </p:spTree>
    <p:extLst>
      <p:ext uri="{BB962C8B-B14F-4D97-AF65-F5344CB8AC3E}">
        <p14:creationId xmlns:p14="http://schemas.microsoft.com/office/powerpoint/2010/main" val="19743603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r>
              <a:rPr lang="en-US" dirty="0">
                <a:latin typeface="Times New Roman" pitchFamily="18" charset="0"/>
                <a:cs typeface="Times New Roman" pitchFamily="18" charset="0"/>
              </a:rPr>
              <a:t>Introduction</a:t>
            </a:r>
            <a:endParaRPr lang="ar-EG" dirty="0"/>
          </a:p>
        </p:txBody>
      </p:sp>
      <p:sp>
        <p:nvSpPr>
          <p:cNvPr id="3" name="Content Placeholder 2"/>
          <p:cNvSpPr>
            <a:spLocks noGrp="1"/>
          </p:cNvSpPr>
          <p:nvPr>
            <p:ph idx="1"/>
          </p:nvPr>
        </p:nvSpPr>
        <p:spPr/>
        <p:txBody>
          <a:bodyPr/>
          <a:lstStyle/>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frail elderly are particularly suscepti­ble to respiratory disorders such as bacterial pneu­monia. The major organs of respiration, the lungs, undergo significant changes with age.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lungs are com­posed of spongy, elastic tissue filled with  small tubules called bronchioles and air sacs called alveoli. The alveoli are engulfed in tiny capillaries through which CO2 and 02 are exchanged. </a:t>
            </a:r>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7203629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noAutofit/>
          </a:bodyPr>
          <a:lstStyle/>
          <a:p>
            <a:r>
              <a:rPr lang="en-US" sz="2400" dirty="0"/>
              <a:t>Structures &amp; function of the respiratory </a:t>
            </a:r>
            <a:r>
              <a:rPr lang="en-US" sz="2400" dirty="0" smtClean="0"/>
              <a:t>system</a:t>
            </a:r>
            <a:endParaRPr lang="ar-EG" sz="2400" dirty="0"/>
          </a:p>
        </p:txBody>
      </p:sp>
      <p:sp>
        <p:nvSpPr>
          <p:cNvPr id="3" name="Content Placeholder 2"/>
          <p:cNvSpPr>
            <a:spLocks noGrp="1"/>
          </p:cNvSpPr>
          <p:nvPr>
            <p:ph idx="1"/>
          </p:nvPr>
        </p:nvSpPr>
        <p:spPr/>
        <p:txBody>
          <a:bodyPr/>
          <a:lstStyle/>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respiratory system is divided into two parts:</a:t>
            </a:r>
          </a:p>
          <a:p>
            <a:pPr algn="just"/>
            <a:endParaRPr lang="ar-EG" dirty="0">
              <a:latin typeface="Times New Roman" pitchFamily="18" charset="0"/>
              <a:cs typeface="Times New Roman" pitchFamily="18" charset="0"/>
            </a:endParaRPr>
          </a:p>
        </p:txBody>
      </p:sp>
      <p:pic>
        <p:nvPicPr>
          <p:cNvPr id="4" name="Picture 3" descr="الوصف: D:\2017-2018\نظري 2017-2018\النهائي\respiratory-system3-720x559.jpg"/>
          <p:cNvPicPr/>
          <p:nvPr/>
        </p:nvPicPr>
        <p:blipFill>
          <a:blip r:embed="rId2">
            <a:grayscl/>
            <a:extLst>
              <a:ext uri="{28A0092B-C50C-407E-A947-70E740481C1C}">
                <a14:useLocalDpi xmlns:a14="http://schemas.microsoft.com/office/drawing/2010/main" val="0"/>
              </a:ext>
            </a:extLst>
          </a:blip>
          <a:srcRect/>
          <a:stretch>
            <a:fillRect/>
          </a:stretch>
        </p:blipFill>
        <p:spPr bwMode="auto">
          <a:xfrm>
            <a:off x="152400" y="2209800"/>
            <a:ext cx="7924800" cy="4070350"/>
          </a:xfrm>
          <a:prstGeom prst="rect">
            <a:avLst/>
          </a:prstGeom>
          <a:noFill/>
          <a:ln>
            <a:noFill/>
          </a:ln>
        </p:spPr>
      </p:pic>
    </p:spTree>
    <p:extLst>
      <p:ext uri="{BB962C8B-B14F-4D97-AF65-F5344CB8AC3E}">
        <p14:creationId xmlns:p14="http://schemas.microsoft.com/office/powerpoint/2010/main" val="27081349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Structures &amp; function of the respiratory system</a:t>
            </a:r>
            <a:endParaRPr lang="ar-EG" dirty="0"/>
          </a:p>
        </p:txBody>
      </p:sp>
      <p:sp>
        <p:nvSpPr>
          <p:cNvPr id="3" name="Content Placeholder 2"/>
          <p:cNvSpPr>
            <a:spLocks noGrp="1"/>
          </p:cNvSpPr>
          <p:nvPr>
            <p:ph idx="1"/>
          </p:nvPr>
        </p:nvSpPr>
        <p:spPr/>
        <p:txBody>
          <a:bodyPr>
            <a:normAutofit fontScale="85000" lnSpcReduction="10000"/>
          </a:bodyPr>
          <a:lstStyle/>
          <a:p>
            <a:pPr algn="just" rtl="0"/>
            <a:r>
              <a:rPr lang="en-US" b="1" dirty="0">
                <a:latin typeface="Times New Roman" pitchFamily="18" charset="0"/>
                <a:cs typeface="Times New Roman" pitchFamily="18" charset="0"/>
              </a:rPr>
              <a:t>Upper respiratory tract</a:t>
            </a:r>
            <a:r>
              <a:rPr lang="en-US" b="1" dirty="0" smtClean="0">
                <a:latin typeface="Times New Roman" pitchFamily="18" charset="0"/>
                <a:cs typeface="Times New Roman" pitchFamily="18" charset="0"/>
              </a:rPr>
              <a:t>:</a:t>
            </a:r>
          </a:p>
          <a:p>
            <a:pPr marL="0" indent="0" algn="just" rtl="0">
              <a:buNone/>
            </a:pPr>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includes the nose, mouth, and the beginning of the trachea (the section that takes air in and lets it out</a:t>
            </a:r>
            <a:r>
              <a:rPr lang="en-US" dirty="0" smtClean="0">
                <a:latin typeface="Times New Roman" pitchFamily="18" charset="0"/>
                <a:cs typeface="Times New Roman" pitchFamily="18" charset="0"/>
              </a:rPr>
              <a:t>).</a:t>
            </a:r>
          </a:p>
          <a:p>
            <a:pPr marL="0" indent="0" algn="just" rtl="0">
              <a:buNone/>
            </a:pP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b="1" dirty="0">
                <a:latin typeface="Times New Roman" pitchFamily="18" charset="0"/>
                <a:cs typeface="Times New Roman" pitchFamily="18" charset="0"/>
              </a:rPr>
              <a:t>2- Lower respiratory tract</a:t>
            </a:r>
            <a:r>
              <a:rPr lang="en-US" b="1" dirty="0" smtClean="0">
                <a:latin typeface="Times New Roman" pitchFamily="18" charset="0"/>
                <a:cs typeface="Times New Roman" pitchFamily="18" charset="0"/>
              </a:rPr>
              <a:t>:</a:t>
            </a:r>
          </a:p>
          <a:p>
            <a:pPr marL="0" indent="0" algn="just" rtl="0">
              <a:buNone/>
            </a:pPr>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includes the trachea, the bronchi, </a:t>
            </a:r>
            <a:r>
              <a:rPr lang="en-US" dirty="0" err="1">
                <a:latin typeface="Times New Roman" pitchFamily="18" charset="0"/>
                <a:cs typeface="Times New Roman" pitchFamily="18" charset="0"/>
              </a:rPr>
              <a:t>broncheoli</a:t>
            </a:r>
            <a:r>
              <a:rPr lang="en-US" dirty="0">
                <a:latin typeface="Times New Roman" pitchFamily="18" charset="0"/>
                <a:cs typeface="Times New Roman" pitchFamily="18" charset="0"/>
              </a:rPr>
              <a:t> and the lungs (the act of breathing takes place in this part of the system</a:t>
            </a:r>
            <a:r>
              <a:rPr lang="en-US" dirty="0" smtClean="0">
                <a:latin typeface="Times New Roman" pitchFamily="18" charset="0"/>
                <a:cs typeface="Times New Roman" pitchFamily="18" charset="0"/>
              </a:rPr>
              <a:t>).</a:t>
            </a:r>
          </a:p>
          <a:p>
            <a:pPr marL="0" indent="0" algn="just" rtl="0">
              <a:buNone/>
            </a:pP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organs of the lower respiratory tract are located in the chest cavity. They are delineated and protected by the ribcage, the chest bone (sternum), and the muscles between the ribs and the diaphragm (that constitute a muscular partition between the chest and the abdominal cavity).</a:t>
            </a:r>
          </a:p>
        </p:txBody>
      </p:sp>
    </p:spTree>
    <p:extLst>
      <p:ext uri="{BB962C8B-B14F-4D97-AF65-F5344CB8AC3E}">
        <p14:creationId xmlns:p14="http://schemas.microsoft.com/office/powerpoint/2010/main" val="37295632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Structures &amp; function of the respiratory system</a:t>
            </a:r>
            <a:endParaRPr lang="ar-EG"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The </a:t>
            </a:r>
            <a:r>
              <a:rPr lang="en-US" dirty="0">
                <a:latin typeface="Times New Roman" pitchFamily="18" charset="0"/>
                <a:cs typeface="Times New Roman" pitchFamily="18" charset="0"/>
              </a:rPr>
              <a:t>trachea – the tube connecting the throat to the bronchi</a:t>
            </a:r>
            <a:r>
              <a:rPr lang="en-US" dirty="0" smtClean="0">
                <a:latin typeface="Times New Roman" pitchFamily="18" charset="0"/>
                <a:cs typeface="Times New Roman" pitchFamily="18" charset="0"/>
              </a:rPr>
              <a:t>.</a:t>
            </a:r>
          </a:p>
          <a:p>
            <a:pPr marL="0" indent="0" algn="just" rtl="0">
              <a:buNone/>
            </a:pPr>
            <a:r>
              <a:rPr lang="en-US" dirty="0">
                <a:latin typeface="Times New Roman" pitchFamily="18" charset="0"/>
                <a:cs typeface="Times New Roman" pitchFamily="18" charset="0"/>
              </a:rPr>
              <a:t>	</a:t>
            </a:r>
          </a:p>
          <a:p>
            <a:pPr algn="just" rtl="0"/>
            <a:r>
              <a:rPr lang="en-US" b="1" dirty="0">
                <a:latin typeface="Times New Roman" pitchFamily="18" charset="0"/>
                <a:cs typeface="Times New Roman" pitchFamily="18" charset="0"/>
              </a:rPr>
              <a:t>The </a:t>
            </a:r>
            <a:r>
              <a:rPr lang="en-US" dirty="0">
                <a:latin typeface="Times New Roman" pitchFamily="18" charset="0"/>
                <a:cs typeface="Times New Roman" pitchFamily="18" charset="0"/>
              </a:rPr>
              <a:t>bronchi – the trachea divides into two bronchi (tubes). One leads to the left lung, the other to the right lung. Inside the lungs each of the bronchi divides into smaller bronchi.</a:t>
            </a:r>
          </a:p>
          <a:p>
            <a:pPr algn="just" rtl="0"/>
            <a:endParaRPr lang="en-US" b="1" dirty="0" smtClean="0">
              <a:latin typeface="Times New Roman" pitchFamily="18" charset="0"/>
              <a:cs typeface="Times New Roman" pitchFamily="18" charset="0"/>
            </a:endParaRPr>
          </a:p>
          <a:p>
            <a:pPr algn="just" rtl="0"/>
            <a:r>
              <a:rPr lang="en-US" b="1" dirty="0" smtClean="0">
                <a:latin typeface="Times New Roman" pitchFamily="18" charset="0"/>
                <a:cs typeface="Times New Roman" pitchFamily="18" charset="0"/>
              </a:rPr>
              <a:t>The </a:t>
            </a:r>
            <a:r>
              <a:rPr lang="en-US" dirty="0" err="1">
                <a:latin typeface="Times New Roman" pitchFamily="18" charset="0"/>
                <a:cs typeface="Times New Roman" pitchFamily="18" charset="0"/>
              </a:rPr>
              <a:t>broncheoli</a:t>
            </a:r>
            <a:r>
              <a:rPr lang="en-US" dirty="0">
                <a:latin typeface="Times New Roman" pitchFamily="18" charset="0"/>
                <a:cs typeface="Times New Roman" pitchFamily="18" charset="0"/>
              </a:rPr>
              <a:t> - the bronchi branches off into smaller tubes called </a:t>
            </a:r>
            <a:r>
              <a:rPr lang="en-US" dirty="0" err="1">
                <a:latin typeface="Times New Roman" pitchFamily="18" charset="0"/>
                <a:cs typeface="Times New Roman" pitchFamily="18" charset="0"/>
              </a:rPr>
              <a:t>broncheoli</a:t>
            </a:r>
            <a:r>
              <a:rPr lang="en-US" dirty="0">
                <a:latin typeface="Times New Roman" pitchFamily="18" charset="0"/>
                <a:cs typeface="Times New Roman" pitchFamily="18" charset="0"/>
              </a:rPr>
              <a:t> which end in the pulmonary alveolus.</a:t>
            </a:r>
          </a:p>
        </p:txBody>
      </p:sp>
    </p:spTree>
    <p:extLst>
      <p:ext uri="{BB962C8B-B14F-4D97-AF65-F5344CB8AC3E}">
        <p14:creationId xmlns:p14="http://schemas.microsoft.com/office/powerpoint/2010/main" val="3602204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Structures &amp; function of the respiratory system</a:t>
            </a:r>
            <a:endParaRPr lang="ar-EG" dirty="0"/>
          </a:p>
        </p:txBody>
      </p:sp>
      <p:sp>
        <p:nvSpPr>
          <p:cNvPr id="3" name="Content Placeholder 2"/>
          <p:cNvSpPr>
            <a:spLocks noGrp="1"/>
          </p:cNvSpPr>
          <p:nvPr>
            <p:ph idx="1"/>
          </p:nvPr>
        </p:nvSpPr>
        <p:spPr/>
        <p:txBody>
          <a:bodyPr/>
          <a:lstStyle/>
          <a:p>
            <a:pPr algn="just" rtl="0"/>
            <a:r>
              <a:rPr lang="en-US" b="1" dirty="0"/>
              <a:t>Pulmonary </a:t>
            </a:r>
            <a:r>
              <a:rPr lang="en-US" dirty="0"/>
              <a:t>alveoli – tiny sacs (air sacs) delineated by a single-layer membrane with blood capillaries at the other end.</a:t>
            </a:r>
          </a:p>
          <a:p>
            <a:pPr algn="just" rtl="0"/>
            <a:endParaRPr lang="ar-EG" dirty="0"/>
          </a:p>
        </p:txBody>
      </p:sp>
    </p:spTree>
    <p:extLst>
      <p:ext uri="{BB962C8B-B14F-4D97-AF65-F5344CB8AC3E}">
        <p14:creationId xmlns:p14="http://schemas.microsoft.com/office/powerpoint/2010/main" val="42744911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Function of respiratory system</a:t>
            </a:r>
            <a:endParaRPr lang="ar-EG" dirty="0"/>
          </a:p>
        </p:txBody>
      </p:sp>
      <p:sp>
        <p:nvSpPr>
          <p:cNvPr id="3" name="Content Placeholder 2"/>
          <p:cNvSpPr>
            <a:spLocks noGrp="1"/>
          </p:cNvSpPr>
          <p:nvPr>
            <p:ph idx="1"/>
          </p:nvPr>
        </p:nvSpPr>
        <p:spPr/>
        <p:txBody>
          <a:bodyPr>
            <a:normAutofit fontScale="92500" lnSpcReduction="10000"/>
          </a:bodyPr>
          <a:lstStyle/>
          <a:p>
            <a:pPr algn="just" rtl="0"/>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the exchange of gases takes place through the membrane of the pulmonary alveolus, which always contains air: oxygen (O2) is absorbed from the air into the blood capillaries and the action of the heart circulates it through all the tissues in the body.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At </a:t>
            </a:r>
            <a:r>
              <a:rPr lang="en-US" dirty="0">
                <a:latin typeface="Times New Roman" pitchFamily="18" charset="0"/>
                <a:cs typeface="Times New Roman" pitchFamily="18" charset="0"/>
              </a:rPr>
              <a:t>the same time, carbon dioxide (CO2) is transmitted from the blood capillaries into the alveoli and then expelled through the bronchi and the upper respiratory tract</a:t>
            </a:r>
            <a:r>
              <a:rPr lang="en-US" dirty="0" smtClean="0">
                <a:latin typeface="Times New Roman" pitchFamily="18" charset="0"/>
                <a:cs typeface="Times New Roman" pitchFamily="18" charset="0"/>
              </a:rPr>
              <a:t>.</a:t>
            </a:r>
          </a:p>
          <a:p>
            <a:pPr marL="0" indent="0" algn="just" rtl="0">
              <a:buNone/>
            </a:pPr>
            <a:endParaRPr lang="en-US" sz="1300"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inner surface of the lungs where the exchange of gases takes place is very large, due to the structure of the air sacs of the alveoli.</a:t>
            </a:r>
          </a:p>
        </p:txBody>
      </p:sp>
    </p:spTree>
    <p:extLst>
      <p:ext uri="{BB962C8B-B14F-4D97-AF65-F5344CB8AC3E}">
        <p14:creationId xmlns:p14="http://schemas.microsoft.com/office/powerpoint/2010/main" val="23697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dirty="0"/>
              <a:t>Function of cardiovascular system </a:t>
            </a:r>
          </a:p>
        </p:txBody>
      </p:sp>
      <p:sp>
        <p:nvSpPr>
          <p:cNvPr id="3" name="Content Placeholder 2"/>
          <p:cNvSpPr>
            <a:spLocks noGrp="1"/>
          </p:cNvSpPr>
          <p:nvPr>
            <p:ph idx="1"/>
          </p:nvPr>
        </p:nvSpPr>
        <p:spPr/>
        <p:txBody>
          <a:bodyPr>
            <a:normAutofit/>
          </a:bodyPr>
          <a:lstStyle/>
          <a:p>
            <a:pPr algn="just" rtl="0"/>
            <a:r>
              <a:rPr lang="en-US" b="1" dirty="0">
                <a:latin typeface="Times New Roman" pitchFamily="18" charset="0"/>
                <a:cs typeface="Times New Roman" pitchFamily="18" charset="0"/>
              </a:rPr>
              <a:t>Transporting Oxygen and Removing Carbon Dioxide</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One of the most important functions of the circulatory system is to supply oxygen to all the cells in the body. Every cell in the body requires a constant supply of oxygen to stay alive. Because most of the cells are not in contact with air, the circulatory system must supply them with oxygen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22472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rmAutofit/>
          </a:bodyPr>
          <a:lstStyle/>
          <a:p>
            <a:r>
              <a:rPr lang="en-US" sz="2400" dirty="0">
                <a:latin typeface="Times New Roman" pitchFamily="18" charset="0"/>
                <a:cs typeface="Times New Roman" pitchFamily="18" charset="0"/>
              </a:rPr>
              <a:t>Age related changes that affect respiratory system</a:t>
            </a:r>
            <a:endParaRPr lang="ar-EG" sz="2400" dirty="0"/>
          </a:p>
        </p:txBody>
      </p:sp>
      <p:sp>
        <p:nvSpPr>
          <p:cNvPr id="3" name="Content Placeholder 2"/>
          <p:cNvSpPr>
            <a:spLocks noGrp="1"/>
          </p:cNvSpPr>
          <p:nvPr>
            <p:ph idx="1"/>
          </p:nvPr>
        </p:nvSpPr>
        <p:spPr/>
        <p:txBody>
          <a:bodyPr>
            <a:normAutofit fontScale="85000" lnSpcReduction="20000"/>
          </a:bodyPr>
          <a:lstStyle/>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effects of aging on the respiratory system are similar to those that occur in other organs: maximum function gradually declines. Age-related changes in the lungs include</a:t>
            </a:r>
          </a:p>
          <a:p>
            <a:pPr algn="just" rtl="0"/>
            <a:r>
              <a:rPr lang="en-US" dirty="0">
                <a:latin typeface="Times New Roman" pitchFamily="18" charset="0"/>
                <a:cs typeface="Times New Roman" pitchFamily="18" charset="0"/>
              </a:rPr>
              <a:t>Decreases in peak airflow and gas exchange</a:t>
            </a:r>
          </a:p>
          <a:p>
            <a:pPr algn="just" rtl="0"/>
            <a:r>
              <a:rPr lang="en-US" dirty="0">
                <a:latin typeface="Times New Roman" pitchFamily="18" charset="0"/>
                <a:cs typeface="Times New Roman" pitchFamily="18" charset="0"/>
              </a:rPr>
              <a:t>Decreases in measures of lung function such as vital capacity (the maximum amount of air that can be breathed out following a maximum inhalation)</a:t>
            </a:r>
          </a:p>
          <a:p>
            <a:pPr algn="just" rtl="0"/>
            <a:r>
              <a:rPr lang="en-US" dirty="0">
                <a:latin typeface="Times New Roman" pitchFamily="18" charset="0"/>
                <a:cs typeface="Times New Roman" pitchFamily="18" charset="0"/>
              </a:rPr>
              <a:t>Weakening of the respiratory muscles</a:t>
            </a:r>
          </a:p>
          <a:p>
            <a:pPr algn="just" rtl="0"/>
            <a:r>
              <a:rPr lang="en-US" dirty="0">
                <a:latin typeface="Times New Roman" pitchFamily="18" charset="0"/>
                <a:cs typeface="Times New Roman" pitchFamily="18" charset="0"/>
              </a:rPr>
              <a:t>Decline in the effectiveness of lung defense mechanisms</a:t>
            </a:r>
          </a:p>
          <a:p>
            <a:pPr algn="just" rtl="0"/>
            <a:r>
              <a:rPr lang="en-US" dirty="0">
                <a:latin typeface="Times New Roman" pitchFamily="18" charset="0"/>
                <a:cs typeface="Times New Roman" pitchFamily="18" charset="0"/>
              </a:rPr>
              <a:t>The alve­oli undergo structural changes. The walls of the alve­oli become thinner,</a:t>
            </a:r>
          </a:p>
          <a:p>
            <a:pPr algn="just" rtl="0"/>
            <a:r>
              <a:rPr lang="en-US" dirty="0">
                <a:latin typeface="Times New Roman" pitchFamily="18" charset="0"/>
                <a:cs typeface="Times New Roman" pitchFamily="18" charset="0"/>
              </a:rPr>
              <a:t> The number of capillaries sur­rounding the alveoli decline.</a:t>
            </a:r>
          </a:p>
          <a:p>
            <a:pPr algn="just" rtl="0"/>
            <a:r>
              <a:rPr lang="en-US" dirty="0">
                <a:latin typeface="Times New Roman" pitchFamily="18" charset="0"/>
                <a:cs typeface="Times New Roman" pitchFamily="18" charset="0"/>
              </a:rPr>
              <a:t>The alveoli ducts become stretched, causing the alveoli enlarge or tear</a:t>
            </a:r>
          </a:p>
        </p:txBody>
      </p:sp>
    </p:spTree>
    <p:extLst>
      <p:ext uri="{BB962C8B-B14F-4D97-AF65-F5344CB8AC3E}">
        <p14:creationId xmlns:p14="http://schemas.microsoft.com/office/powerpoint/2010/main" val="4693290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Common disorders in pulmonary system:</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Chronic obstructive pulmonary disease (COPD)</a:t>
            </a:r>
          </a:p>
          <a:p>
            <a:pPr algn="just" rtl="0"/>
            <a:r>
              <a:rPr lang="en-US" dirty="0">
                <a:latin typeface="Times New Roman" pitchFamily="18" charset="0"/>
                <a:cs typeface="Times New Roman" pitchFamily="18" charset="0"/>
              </a:rPr>
              <a:t>Chronic bron­chitis </a:t>
            </a:r>
          </a:p>
          <a:p>
            <a:pPr algn="just" rtl="0"/>
            <a:r>
              <a:rPr lang="en-US" dirty="0">
                <a:latin typeface="Times New Roman" pitchFamily="18" charset="0"/>
                <a:cs typeface="Times New Roman" pitchFamily="18" charset="0"/>
              </a:rPr>
              <a:t>Emphysema</a:t>
            </a:r>
          </a:p>
          <a:p>
            <a:pPr algn="just" rtl="0"/>
            <a:r>
              <a:rPr lang="en-US" dirty="0">
                <a:latin typeface="Times New Roman" pitchFamily="18" charset="0"/>
                <a:cs typeface="Times New Roman" pitchFamily="18" charset="0"/>
              </a:rPr>
              <a:t>ASTHMA</a:t>
            </a:r>
          </a:p>
          <a:p>
            <a:pPr algn="just" rtl="0"/>
            <a:r>
              <a:rPr lang="en-US" dirty="0" smtClean="0">
                <a:latin typeface="Times New Roman" pitchFamily="18" charset="0"/>
                <a:cs typeface="Times New Roman" pitchFamily="18" charset="0"/>
              </a:rPr>
              <a:t>Pneumonia</a:t>
            </a:r>
          </a:p>
          <a:p>
            <a:pPr algn="just" rtl="0"/>
            <a:r>
              <a:rPr lang="en-US" dirty="0">
                <a:latin typeface="Times New Roman" pitchFamily="18" charset="0"/>
                <a:cs typeface="Times New Roman" pitchFamily="18" charset="0"/>
              </a:rPr>
              <a:t>Influenza</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4530924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Chronic obstructive pulmonary disease</a:t>
            </a:r>
            <a:br>
              <a:rPr lang="en-US" sz="2400" dirty="0">
                <a:latin typeface="Times New Roman" pitchFamily="18" charset="0"/>
                <a:cs typeface="Times New Roman" pitchFamily="18" charset="0"/>
              </a:rPr>
            </a:br>
            <a:endParaRPr lang="ar-EG" sz="2400" dirty="0"/>
          </a:p>
        </p:txBody>
      </p:sp>
      <p:sp>
        <p:nvSpPr>
          <p:cNvPr id="3" name="Content Placeholder 2"/>
          <p:cNvSpPr>
            <a:spLocks noGrp="1"/>
          </p:cNvSpPr>
          <p:nvPr>
            <p:ph idx="1"/>
          </p:nvPr>
        </p:nvSpPr>
        <p:spPr/>
        <p:txBody>
          <a:bodyPr/>
          <a:lstStyle/>
          <a:p>
            <a:pPr algn="just" rtl="0"/>
            <a:r>
              <a:rPr lang="en-US" b="1" dirty="0" smtClean="0">
                <a:latin typeface="Times New Roman" pitchFamily="18" charset="0"/>
                <a:cs typeface="Times New Roman" pitchFamily="18" charset="0"/>
              </a:rPr>
              <a:t>Definition </a:t>
            </a:r>
            <a:r>
              <a:rPr lang="en-US" b="1" dirty="0">
                <a:latin typeface="Times New Roman" pitchFamily="18" charset="0"/>
                <a:cs typeface="Times New Roman" pitchFamily="18" charset="0"/>
              </a:rPr>
              <a:t>of (COPD)</a:t>
            </a:r>
            <a:r>
              <a:rPr lang="en-US" dirty="0">
                <a:latin typeface="Times New Roman" pitchFamily="18" charset="0"/>
                <a:cs typeface="Times New Roman" pitchFamily="18" charset="0"/>
              </a:rPr>
              <a:t> is a term that encompasses two disorders: </a:t>
            </a:r>
            <a:r>
              <a:rPr lang="en-US" b="1" dirty="0">
                <a:latin typeface="Times New Roman" pitchFamily="18" charset="0"/>
                <a:cs typeface="Times New Roman" pitchFamily="18" charset="0"/>
              </a:rPr>
              <a:t>chronic bron­chitis and emphysema</a:t>
            </a:r>
            <a:r>
              <a:rPr lang="en-US" dirty="0">
                <a:latin typeface="Times New Roman" pitchFamily="18" charset="0"/>
                <a:cs typeface="Times New Roman" pitchFamily="18" charset="0"/>
              </a:rPr>
              <a:t>. The individual diagnosed with COPD may have chronic bronchitis, emphy­sema, or a combination of the two. These two disor­ders together affect 14.8 to 15.8 million people, most of them 60 years of age or older.</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9728816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Chronic obstructive pulmonary disease</a:t>
            </a:r>
            <a:br>
              <a:rPr lang="en-US" sz="2400" dirty="0">
                <a:latin typeface="Times New Roman" pitchFamily="18" charset="0"/>
                <a:cs typeface="Times New Roman" pitchFamily="18" charset="0"/>
              </a:rPr>
            </a:br>
            <a:endParaRPr lang="ar-EG" sz="2400" dirty="0"/>
          </a:p>
        </p:txBody>
      </p:sp>
      <p:sp>
        <p:nvSpPr>
          <p:cNvPr id="3" name="Content Placeholder 2"/>
          <p:cNvSpPr>
            <a:spLocks noGrp="1"/>
          </p:cNvSpPr>
          <p:nvPr>
            <p:ph idx="1"/>
          </p:nvPr>
        </p:nvSpPr>
        <p:spPr/>
        <p:txBody>
          <a:bodyPr/>
          <a:lstStyle/>
          <a:p>
            <a:pPr marL="0" indent="0" algn="just" rtl="0">
              <a:buNone/>
            </a:pPr>
            <a:r>
              <a:rPr lang="en-US" b="1" dirty="0">
                <a:latin typeface="Times New Roman" pitchFamily="18" charset="0"/>
                <a:cs typeface="Times New Roman" pitchFamily="18" charset="0"/>
              </a:rPr>
              <a:t>The risk factor:</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most significant risk factor in the develop­ment of COPD is smoking. </a:t>
            </a:r>
          </a:p>
          <a:p>
            <a:pPr algn="just" rtl="0"/>
            <a:r>
              <a:rPr lang="en-US" dirty="0">
                <a:latin typeface="Times New Roman" pitchFamily="18" charset="0"/>
                <a:cs typeface="Times New Roman" pitchFamily="18" charset="0"/>
              </a:rPr>
              <a:t>Other potential causes include air pollution.</a:t>
            </a:r>
          </a:p>
          <a:p>
            <a:pPr algn="just" rtl="0"/>
            <a:r>
              <a:rPr lang="en-US" dirty="0">
                <a:latin typeface="Times New Roman" pitchFamily="18" charset="0"/>
                <a:cs typeface="Times New Roman" pitchFamily="18" charset="0"/>
              </a:rPr>
              <a:t> exposure to irritants through job-related activities.</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1856935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Chronic obstructive pulmonary disease</a:t>
            </a:r>
            <a:br>
              <a:rPr lang="en-US" sz="2400" dirty="0">
                <a:latin typeface="Times New Roman" pitchFamily="18" charset="0"/>
                <a:cs typeface="Times New Roman" pitchFamily="18" charset="0"/>
              </a:rPr>
            </a:br>
            <a:endParaRPr lang="ar-EG" sz="2400" dirty="0"/>
          </a:p>
        </p:txBody>
      </p:sp>
      <p:sp>
        <p:nvSpPr>
          <p:cNvPr id="3" name="Content Placeholder 2"/>
          <p:cNvSpPr>
            <a:spLocks noGrp="1"/>
          </p:cNvSpPr>
          <p:nvPr>
            <p:ph idx="1"/>
          </p:nvPr>
        </p:nvSpPr>
        <p:spPr/>
        <p:txBody>
          <a:bodyPr/>
          <a:lstStyle/>
          <a:p>
            <a:pPr marL="0" indent="0" algn="just" rtl="0">
              <a:buNone/>
            </a:pPr>
            <a:r>
              <a:rPr lang="en-US" b="1" dirty="0">
                <a:latin typeface="Times New Roman" pitchFamily="18" charset="0"/>
                <a:cs typeface="Times New Roman" pitchFamily="18" charset="0"/>
              </a:rPr>
              <a:t>Symptoms</a:t>
            </a:r>
            <a:r>
              <a:rPr lang="en-US" dirty="0">
                <a:latin typeface="Times New Roman" pitchFamily="18" charset="0"/>
                <a:cs typeface="Times New Roman" pitchFamily="18" charset="0"/>
              </a:rPr>
              <a:t>: </a:t>
            </a:r>
          </a:p>
          <a:p>
            <a:pPr algn="just" rtl="0"/>
            <a:r>
              <a:rPr lang="en-US" dirty="0">
                <a:latin typeface="Times New Roman" pitchFamily="18" charset="0"/>
                <a:cs typeface="Times New Roman" pitchFamily="18" charset="0"/>
              </a:rPr>
              <a:t>COPD in its early stages usually manifests in a triad of symptoms:</a:t>
            </a:r>
          </a:p>
          <a:p>
            <a:pPr algn="just" rtl="0"/>
            <a:r>
              <a:rPr lang="en-US" dirty="0">
                <a:latin typeface="Times New Roman" pitchFamily="18" charset="0"/>
                <a:cs typeface="Times New Roman" pitchFamily="18" charset="0"/>
              </a:rPr>
              <a:t>dyspnea on exertion, easy fatigability, and persistent cough. These symptoms may be attrib­uted to the aging process. Without accurate diagnosis, treatment is delayed, and damage to the respiratory tract silently continues. </a:t>
            </a:r>
          </a:p>
        </p:txBody>
      </p:sp>
    </p:spTree>
    <p:extLst>
      <p:ext uri="{BB962C8B-B14F-4D97-AF65-F5344CB8AC3E}">
        <p14:creationId xmlns:p14="http://schemas.microsoft.com/office/powerpoint/2010/main" val="41704980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Chronic obstructive pulmonary disease</a:t>
            </a:r>
            <a:br>
              <a:rPr lang="en-US" sz="2400" dirty="0">
                <a:latin typeface="Times New Roman" pitchFamily="18" charset="0"/>
                <a:cs typeface="Times New Roman" pitchFamily="18" charset="0"/>
              </a:rPr>
            </a:br>
            <a:endParaRPr lang="ar-EG" sz="2400" dirty="0"/>
          </a:p>
        </p:txBody>
      </p:sp>
      <p:sp>
        <p:nvSpPr>
          <p:cNvPr id="3" name="Content Placeholder 2"/>
          <p:cNvSpPr>
            <a:spLocks noGrp="1"/>
          </p:cNvSpPr>
          <p:nvPr>
            <p:ph idx="1"/>
          </p:nvPr>
        </p:nvSpPr>
        <p:spPr/>
        <p:txBody>
          <a:bodyPr>
            <a:normAutofit fontScale="92500" lnSpcReduction="20000"/>
          </a:bodyPr>
          <a:lstStyle/>
          <a:p>
            <a:pPr algn="just" rtl="0"/>
            <a:r>
              <a:rPr lang="en-US" b="1" dirty="0">
                <a:latin typeface="Times New Roman" pitchFamily="18" charset="0"/>
                <a:cs typeface="Times New Roman" pitchFamily="18" charset="0"/>
              </a:rPr>
              <a:t>Management of the Patient With Chronic Obstructive Pulmonary Disease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goals of therapy in COPD is to improve quality of life and to slow progress of the disease. This is accom­plished through the use of medications ,aerosol mist (e.g., nebulization), 02 therapy, and pre­vention of infection. </a:t>
            </a:r>
          </a:p>
          <a:p>
            <a:pPr algn="just" rtl="0"/>
            <a:r>
              <a:rPr lang="en-US" dirty="0">
                <a:latin typeface="Times New Roman" pitchFamily="18" charset="0"/>
                <a:cs typeface="Times New Roman" pitchFamily="18" charset="0"/>
              </a:rPr>
              <a:t>Bronchodilators are given to relieve bronchospasm and assist in raising sputum.  </a:t>
            </a:r>
          </a:p>
          <a:p>
            <a:pPr algn="just" rtl="0"/>
            <a:r>
              <a:rPr lang="en-US" dirty="0">
                <a:latin typeface="Times New Roman" pitchFamily="18" charset="0"/>
                <a:cs typeface="Times New Roman" pitchFamily="18" charset="0"/>
              </a:rPr>
              <a:t>Corticosteroids may be administered orally or by inhaler to control inflammation.</a:t>
            </a:r>
          </a:p>
          <a:p>
            <a:pPr algn="just" rtl="0"/>
            <a:r>
              <a:rPr lang="en-US" dirty="0">
                <a:latin typeface="Times New Roman" pitchFamily="18" charset="0"/>
                <a:cs typeface="Times New Roman" pitchFamily="18" charset="0"/>
              </a:rPr>
              <a:t>Antibiotics are administered to prevent or treat bacterial infections that can further decrease respiratory efforts.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7870233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dirty="0" smtClean="0">
                <a:latin typeface="Times New Roman" pitchFamily="18" charset="0"/>
                <a:cs typeface="Times New Roman" pitchFamily="18" charset="0"/>
              </a:rPr>
              <a:t>A-Emphysema</a:t>
            </a:r>
            <a:endParaRPr lang="ar-EG" dirty="0"/>
          </a:p>
        </p:txBody>
      </p:sp>
      <p:sp>
        <p:nvSpPr>
          <p:cNvPr id="3" name="Content Placeholder 2"/>
          <p:cNvSpPr>
            <a:spLocks noGrp="1"/>
          </p:cNvSpPr>
          <p:nvPr>
            <p:ph idx="1"/>
          </p:nvPr>
        </p:nvSpPr>
        <p:spPr/>
        <p:txBody>
          <a:bodyPr/>
          <a:lstStyle/>
          <a:p>
            <a:pPr algn="just" rtl="0"/>
            <a:r>
              <a:rPr lang="en-US" b="1" dirty="0" smtClean="0">
                <a:latin typeface="Times New Roman" pitchFamily="18" charset="0"/>
                <a:cs typeface="Times New Roman" pitchFamily="18" charset="0"/>
              </a:rPr>
              <a:t>Definition</a:t>
            </a:r>
            <a:r>
              <a:rPr lang="en-US" dirty="0">
                <a:latin typeface="Times New Roman" pitchFamily="18" charset="0"/>
                <a:cs typeface="Times New Roman" pitchFamily="18" charset="0"/>
              </a:rPr>
              <a:t>: Emphysema is a condition affecting the alveoli in the lung. The alveoli are fragile, thin-walled air sacs in the lungs that are surrounded by capillary networks.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7806039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A-Emphysema</a:t>
            </a:r>
            <a:endParaRPr lang="ar-EG" dirty="0"/>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Signs and Symptoms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Many of the signs and symptoms of emphysema are related to the narrowing of the airway and the changes that occur within the respiratory system as the result of the condition: </a:t>
            </a:r>
          </a:p>
          <a:p>
            <a:pPr algn="just" rtl="0"/>
            <a:r>
              <a:rPr lang="en-US" dirty="0" err="1">
                <a:latin typeface="Times New Roman" pitchFamily="18" charset="0"/>
                <a:cs typeface="Times New Roman" pitchFamily="18" charset="0"/>
              </a:rPr>
              <a:t>Exertional</a:t>
            </a:r>
            <a:r>
              <a:rPr lang="en-US" dirty="0">
                <a:latin typeface="Times New Roman" pitchFamily="18" charset="0"/>
                <a:cs typeface="Times New Roman" pitchFamily="18" charset="0"/>
              </a:rPr>
              <a:t> dyspnea </a:t>
            </a:r>
          </a:p>
          <a:p>
            <a:pPr algn="just" rtl="0"/>
            <a:r>
              <a:rPr lang="en-US" dirty="0">
                <a:latin typeface="Times New Roman" pitchFamily="18" charset="0"/>
                <a:cs typeface="Times New Roman" pitchFamily="18" charset="0"/>
              </a:rPr>
              <a:t>Fatigability (breathlessness after any activity) </a:t>
            </a:r>
          </a:p>
          <a:p>
            <a:pPr algn="just" rtl="0"/>
            <a:r>
              <a:rPr lang="en-US" dirty="0">
                <a:latin typeface="Times New Roman" pitchFamily="18" charset="0"/>
                <a:cs typeface="Times New Roman" pitchFamily="18" charset="0"/>
              </a:rPr>
              <a:t>Persistent productive cough of </a:t>
            </a:r>
            <a:r>
              <a:rPr lang="en-US" dirty="0" err="1">
                <a:latin typeface="Times New Roman" pitchFamily="18" charset="0"/>
                <a:cs typeface="Times New Roman" pitchFamily="18" charset="0"/>
              </a:rPr>
              <a:t>mucopurulent</a:t>
            </a:r>
            <a:r>
              <a:rPr lang="en-US" dirty="0">
                <a:latin typeface="Times New Roman" pitchFamily="18" charset="0"/>
                <a:cs typeface="Times New Roman" pitchFamily="18" charset="0"/>
              </a:rPr>
              <a:t> sputum </a:t>
            </a:r>
          </a:p>
          <a:p>
            <a:pPr algn="just" rtl="0"/>
            <a:r>
              <a:rPr lang="en-US" dirty="0">
                <a:latin typeface="Times New Roman" pitchFamily="18" charset="0"/>
                <a:cs typeface="Times New Roman" pitchFamily="18" charset="0"/>
              </a:rPr>
              <a:t>Prolonged expiration with distention of the neck veins </a:t>
            </a:r>
          </a:p>
          <a:p>
            <a:pPr algn="just" rtl="0"/>
            <a:r>
              <a:rPr lang="en-US" dirty="0">
                <a:latin typeface="Times New Roman" pitchFamily="18" charset="0"/>
                <a:cs typeface="Times New Roman" pitchFamily="18" charset="0"/>
              </a:rPr>
              <a:t>Use of accessory muscles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muscles of the jaw and neck and the intercostal muscle) when breathing </a:t>
            </a:r>
          </a:p>
          <a:p>
            <a:pPr algn="just" rtl="0"/>
            <a:r>
              <a:rPr lang="en-US" dirty="0">
                <a:latin typeface="Times New Roman" pitchFamily="18" charset="0"/>
                <a:cs typeface="Times New Roman" pitchFamily="18" charset="0"/>
              </a:rPr>
              <a:t>Increase in pulse and respiratory rates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64430065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A-Emphysema</a:t>
            </a:r>
            <a:endParaRPr lang="ar-EG"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Diagnostic Findings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Diagnosis is made after a careful history and physi­cal examination. The patient most likely has a his­tory of exposure to a lung irritant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smoking, chemicals, asbestos). </a:t>
            </a:r>
          </a:p>
          <a:p>
            <a:pPr algn="just" rtl="0"/>
            <a:r>
              <a:rPr lang="en-US" dirty="0">
                <a:latin typeface="Times New Roman" pitchFamily="18" charset="0"/>
                <a:cs typeface="Times New Roman" pitchFamily="18" charset="0"/>
              </a:rPr>
              <a:t>Chest radiographs, pulmonary function studies, and arterial blood gases reveal abnormalities indicative of COPD.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19927692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B-Chronic Bronchitis</a:t>
            </a:r>
            <a:br>
              <a:rPr lang="en-US" dirty="0">
                <a:latin typeface="Times New Roman" pitchFamily="18" charset="0"/>
                <a:cs typeface="Times New Roman" pitchFamily="18" charset="0"/>
              </a:rPr>
            </a:br>
            <a:endParaRPr lang="ar-EG" dirty="0"/>
          </a:p>
        </p:txBody>
      </p:sp>
      <p:sp>
        <p:nvSpPr>
          <p:cNvPr id="3" name="Content Placeholder 2"/>
          <p:cNvSpPr>
            <a:spLocks noGrp="1"/>
          </p:cNvSpPr>
          <p:nvPr>
            <p:ph idx="1"/>
          </p:nvPr>
        </p:nvSpPr>
        <p:spPr/>
        <p:txBody>
          <a:bodyPr/>
          <a:lstStyle/>
          <a:p>
            <a:pPr algn="just" rtl="0"/>
            <a:r>
              <a:rPr lang="en-US" b="1" dirty="0" smtClean="0">
                <a:latin typeface="Times New Roman" pitchFamily="18" charset="0"/>
                <a:cs typeface="Times New Roman" pitchFamily="18" charset="0"/>
              </a:rPr>
              <a:t>Definition</a:t>
            </a:r>
            <a:r>
              <a:rPr lang="en-US" dirty="0">
                <a:latin typeface="Times New Roman" pitchFamily="18" charset="0"/>
                <a:cs typeface="Times New Roman" pitchFamily="18" charset="0"/>
              </a:rPr>
              <a:t>: Chronic bronchitis is persistent inflammation of the lining of the bronchial tubes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485089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 of cardiovascular system </a:t>
            </a:r>
            <a:endParaRPr lang="ar-EG" dirty="0"/>
          </a:p>
        </p:txBody>
      </p:sp>
      <p:sp>
        <p:nvSpPr>
          <p:cNvPr id="3" name="Content Placeholder 2"/>
          <p:cNvSpPr>
            <a:spLocks noGrp="1"/>
          </p:cNvSpPr>
          <p:nvPr>
            <p:ph idx="1"/>
          </p:nvPr>
        </p:nvSpPr>
        <p:spPr/>
        <p:txBody>
          <a:bodyPr>
            <a:normAutofit lnSpcReduction="10000"/>
          </a:bodyPr>
          <a:lstStyle/>
          <a:p>
            <a:pPr algn="just" rtl="0"/>
            <a:r>
              <a:rPr lang="en-US" sz="3200" b="1" dirty="0">
                <a:latin typeface="Times New Roman" pitchFamily="18" charset="0"/>
                <a:cs typeface="Times New Roman" pitchFamily="18" charset="0"/>
              </a:rPr>
              <a:t>Transporting Nutrients and Removing Wastes</a:t>
            </a:r>
          </a:p>
          <a:p>
            <a:pPr algn="just" rtl="0"/>
            <a:r>
              <a:rPr lang="en-US" sz="3200" dirty="0">
                <a:latin typeface="Times New Roman" pitchFamily="18" charset="0"/>
                <a:cs typeface="Times New Roman" pitchFamily="18" charset="0"/>
              </a:rPr>
              <a:t>A second critical function of the circulatory system is to supply all the cells in the body with nutrients and energy. </a:t>
            </a:r>
            <a:endParaRPr lang="en-US" sz="3200" dirty="0" smtClean="0">
              <a:latin typeface="Times New Roman" pitchFamily="18" charset="0"/>
              <a:cs typeface="Times New Roman" pitchFamily="18" charset="0"/>
            </a:endParaRPr>
          </a:p>
          <a:p>
            <a:pPr algn="just" rtl="0"/>
            <a:r>
              <a:rPr lang="en-US" sz="3200" dirty="0" smtClean="0">
                <a:latin typeface="Times New Roman" pitchFamily="18" charset="0"/>
                <a:cs typeface="Times New Roman" pitchFamily="18" charset="0"/>
              </a:rPr>
              <a:t>After </a:t>
            </a:r>
            <a:r>
              <a:rPr lang="en-US" sz="3200" dirty="0">
                <a:latin typeface="Times New Roman" pitchFamily="18" charset="0"/>
                <a:cs typeface="Times New Roman" pitchFamily="18" charset="0"/>
              </a:rPr>
              <a:t>food is digested in the stomach, it migrates through the intestines, where nutrients from food are absorbed into the bloodstream.</a:t>
            </a:r>
          </a:p>
          <a:p>
            <a:endParaRPr lang="ar-EG" sz="3200" dirty="0"/>
          </a:p>
        </p:txBody>
      </p:sp>
    </p:spTree>
    <p:extLst>
      <p:ext uri="{BB962C8B-B14F-4D97-AF65-F5344CB8AC3E}">
        <p14:creationId xmlns:p14="http://schemas.microsoft.com/office/powerpoint/2010/main" val="160797862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algn="just" rtl="0"/>
            <a:r>
              <a:rPr lang="en-US" b="1" dirty="0">
                <a:latin typeface="Times New Roman" pitchFamily="18" charset="0"/>
                <a:cs typeface="Times New Roman" pitchFamily="18" charset="0"/>
              </a:rPr>
              <a:t>Causes</a:t>
            </a:r>
            <a:r>
              <a:rPr lang="en-US" dirty="0">
                <a:latin typeface="Times New Roman" pitchFamily="18" charset="0"/>
                <a:cs typeface="Times New Roman" pitchFamily="18" charset="0"/>
              </a:rPr>
              <a:t>:</a:t>
            </a:r>
          </a:p>
          <a:p>
            <a:pPr algn="just" rtl="0"/>
            <a:r>
              <a:rPr lang="en-US" dirty="0">
                <a:latin typeface="Times New Roman" pitchFamily="18" charset="0"/>
                <a:cs typeface="Times New Roman" pitchFamily="18" charset="0"/>
              </a:rPr>
              <a:t>caused by exposure to an irritant, usually cigarette smoking. Other causes of chronic bronchitis include infection, allergens (e.g., dust, pollen, animal dander), or airborne irri­tants (e.g., smoke, chemicals). </a:t>
            </a:r>
          </a:p>
          <a:p>
            <a:pPr algn="just" rtl="0"/>
            <a:r>
              <a:rPr lang="en-US" dirty="0">
                <a:latin typeface="Times New Roman" pitchFamily="18" charset="0"/>
                <a:cs typeface="Times New Roman" pitchFamily="18" charset="0"/>
              </a:rPr>
              <a:t>In chronic bronchitis, the bronchial tubes respond to an irritant with inflammation. This inflammatory response results in an increased secretion of mucus from the goblet cells.  </a:t>
            </a:r>
          </a:p>
          <a:p>
            <a:pPr algn="just" rtl="0"/>
            <a:r>
              <a:rPr lang="en-US" dirty="0">
                <a:latin typeface="Times New Roman" pitchFamily="18" charset="0"/>
                <a:cs typeface="Times New Roman" pitchFamily="18" charset="0"/>
              </a:rPr>
              <a:t>The body coughs in an effort to remove excessive secre­tions. As the function of the cilia decreases, coughing becomes less effective. When the mucus remains in the respiratory tract, it becomes an excellent medium for bacteria growth and increases the incidence of bacterial infection.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47126815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Signs and Symptoms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most prominent early symptom is the expectora­tion of thick, white mucus.</a:t>
            </a:r>
          </a:p>
          <a:p>
            <a:pPr algn="just" rtl="0"/>
            <a:r>
              <a:rPr lang="en-US" dirty="0">
                <a:latin typeface="Times New Roman" pitchFamily="18" charset="0"/>
                <a:cs typeface="Times New Roman" pitchFamily="18" charset="0"/>
              </a:rPr>
              <a:t> Coughing is most appar­ent in the mornings after arising and in the evening. The sputum becomes yellow, thick, and purulent when infection occurs. Typically, the individual has a cough after a cold or minor upper respiratory infec­tion that persists for several weeks, producing large amounts of mucus. The cough may be dismissed as a "smoker's cough." The presence of a productive cough that lasts 3 months per year for 2 consecutive years is indicative of chronic bronchitis.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7541873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Diagnostic Findings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history of smoking or exposure to another irritant.</a:t>
            </a:r>
          </a:p>
          <a:p>
            <a:pPr algn="just" rtl="0"/>
            <a:r>
              <a:rPr lang="en-US" dirty="0">
                <a:latin typeface="Times New Roman" pitchFamily="18" charset="0"/>
                <a:cs typeface="Times New Roman" pitchFamily="18" charset="0"/>
              </a:rPr>
              <a:t>Arterial blood gas (ABG) determinations. </a:t>
            </a:r>
          </a:p>
          <a:p>
            <a:pPr algn="just" rtl="0"/>
            <a:r>
              <a:rPr lang="en-US" dirty="0">
                <a:latin typeface="Times New Roman" pitchFamily="18" charset="0"/>
                <a:cs typeface="Times New Roman" pitchFamily="18" charset="0"/>
              </a:rPr>
              <a:t>radiographs, and pulmonary function studies reveal findings similar to those of emphysema. </a:t>
            </a:r>
          </a:p>
          <a:p>
            <a:pPr algn="just" rtl="0"/>
            <a:r>
              <a:rPr lang="en-US" dirty="0">
                <a:latin typeface="Times New Roman" pitchFamily="18" charset="0"/>
                <a:cs typeface="Times New Roman" pitchFamily="18" charset="0"/>
              </a:rPr>
              <a:t>If infection is suspected, a cul­ture is performed to identify the causative organism.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7777434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ASTHMA</a:t>
            </a:r>
            <a:endParaRPr lang="ar-EG" dirty="0"/>
          </a:p>
        </p:txBody>
      </p:sp>
      <p:sp>
        <p:nvSpPr>
          <p:cNvPr id="3" name="Content Placeholder 2"/>
          <p:cNvSpPr>
            <a:spLocks noGrp="1"/>
          </p:cNvSpPr>
          <p:nvPr>
            <p:ph idx="1"/>
          </p:nvPr>
        </p:nvSpPr>
        <p:spPr/>
        <p:txBody>
          <a:bodyPr>
            <a:normAutofit fontScale="70000" lnSpcReduction="20000"/>
          </a:bodyPr>
          <a:lstStyle/>
          <a:p>
            <a:pPr algn="just" rtl="0"/>
            <a:r>
              <a:rPr lang="en-US" b="1" dirty="0" smtClean="0"/>
              <a:t>Definition </a:t>
            </a:r>
            <a:r>
              <a:rPr lang="en-US" b="1" dirty="0"/>
              <a:t>of asthma</a:t>
            </a:r>
            <a:r>
              <a:rPr lang="en-US" dirty="0"/>
              <a:t>: is an intermittent obstructive airway dis­ease characterized by spasmodic constriction of the bronchi and inflammation, </a:t>
            </a:r>
          </a:p>
          <a:p>
            <a:pPr algn="just" rtl="0"/>
            <a:r>
              <a:rPr lang="en-US" b="1" dirty="0"/>
              <a:t> </a:t>
            </a:r>
            <a:endParaRPr lang="en-US" dirty="0"/>
          </a:p>
          <a:p>
            <a:pPr algn="just" rtl="0"/>
            <a:r>
              <a:rPr lang="en-US" b="1" dirty="0"/>
              <a:t>Signs and Symptoms:</a:t>
            </a:r>
            <a:endParaRPr lang="en-US" dirty="0"/>
          </a:p>
          <a:p>
            <a:pPr algn="just" rtl="0"/>
            <a:r>
              <a:rPr lang="en-US" dirty="0"/>
              <a:t>Most asthmatics report "chest tightness" or have an audible wheeze as one of the first indicators of an asthmatic attack. An audible wheeze un inspiration or expiration </a:t>
            </a:r>
          </a:p>
          <a:p>
            <a:pPr algn="just" rtl="0"/>
            <a:r>
              <a:rPr lang="en-US" dirty="0"/>
              <a:t>An initially nonproductive cough, followed by productive cough of large amounts of thick, stingy sputum </a:t>
            </a:r>
          </a:p>
          <a:p>
            <a:pPr algn="just" rtl="0"/>
            <a:r>
              <a:rPr lang="en-US" dirty="0"/>
              <a:t>Pale skin </a:t>
            </a:r>
          </a:p>
          <a:p>
            <a:pPr algn="just" rtl="0"/>
            <a:r>
              <a:rPr lang="en-US" dirty="0"/>
              <a:t>Cyanosis in nail beds or around the lips </a:t>
            </a:r>
          </a:p>
          <a:p>
            <a:pPr algn="just" rtl="0"/>
            <a:r>
              <a:rPr lang="en-US" dirty="0"/>
              <a:t>Profuse diaphoresis during an attack </a:t>
            </a:r>
          </a:p>
          <a:p>
            <a:pPr algn="just" rtl="0"/>
            <a:r>
              <a:rPr lang="en-US" dirty="0"/>
              <a:t>Anxiety and apprehension </a:t>
            </a:r>
          </a:p>
          <a:p>
            <a:pPr algn="just" rtl="0"/>
            <a:r>
              <a:rPr lang="en-US" dirty="0"/>
              <a:t>The attack may last several hours or several weeks, An attack that persists without response to therapy is called status asthmatics. Status asthmatics can be life threatening and must be treated aggressively</a:t>
            </a:r>
            <a:r>
              <a:rPr lang="en-US" b="1" dirty="0"/>
              <a:t>. </a:t>
            </a:r>
            <a:endParaRPr lang="en-US" dirty="0"/>
          </a:p>
          <a:p>
            <a:pPr algn="just"/>
            <a:endParaRPr lang="ar-EG" dirty="0"/>
          </a:p>
        </p:txBody>
      </p:sp>
    </p:spTree>
    <p:extLst>
      <p:ext uri="{BB962C8B-B14F-4D97-AF65-F5344CB8AC3E}">
        <p14:creationId xmlns:p14="http://schemas.microsoft.com/office/powerpoint/2010/main" val="9734503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ASTHMA</a:t>
            </a:r>
            <a:endParaRPr lang="ar-EG" dirty="0"/>
          </a:p>
        </p:txBody>
      </p:sp>
      <p:sp>
        <p:nvSpPr>
          <p:cNvPr id="3" name="Content Placeholder 2"/>
          <p:cNvSpPr>
            <a:spLocks noGrp="1"/>
          </p:cNvSpPr>
          <p:nvPr>
            <p:ph idx="1"/>
          </p:nvPr>
        </p:nvSpPr>
        <p:spPr/>
        <p:txBody>
          <a:bodyPr>
            <a:normAutofit fontScale="55000" lnSpcReduction="20000"/>
          </a:bodyPr>
          <a:lstStyle/>
          <a:p>
            <a:pPr algn="just" rtl="0"/>
            <a:r>
              <a:rPr lang="en-US" b="1" dirty="0">
                <a:latin typeface="Times New Roman" pitchFamily="18" charset="0"/>
                <a:cs typeface="Times New Roman" pitchFamily="18" charset="0"/>
              </a:rPr>
              <a:t>Causes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It isn't clear why some people get asthma and others don't, but it's probably due to a combination of environmental and genetic (inherited) factors.</a:t>
            </a:r>
          </a:p>
          <a:p>
            <a:pPr algn="just" rtl="0"/>
            <a:r>
              <a:rPr lang="en-US" dirty="0">
                <a:latin typeface="Times New Roman" pitchFamily="18" charset="0"/>
                <a:cs typeface="Times New Roman" pitchFamily="18" charset="0"/>
              </a:rPr>
              <a:t>Asthma triggers</a:t>
            </a:r>
          </a:p>
          <a:p>
            <a:pPr algn="just" rtl="0"/>
            <a:r>
              <a:rPr lang="en-US" dirty="0">
                <a:latin typeface="Times New Roman" pitchFamily="18" charset="0"/>
                <a:cs typeface="Times New Roman" pitchFamily="18" charset="0"/>
              </a:rPr>
              <a:t>Exposure to various irritants and substances that trigger allergies (allergens) can trigger signs and symptoms of asthma. Asthma triggers are different from person to person and can include:</a:t>
            </a:r>
          </a:p>
          <a:p>
            <a:pPr algn="just" rtl="0"/>
            <a:r>
              <a:rPr lang="en-US" dirty="0">
                <a:latin typeface="Times New Roman" pitchFamily="18" charset="0"/>
                <a:cs typeface="Times New Roman" pitchFamily="18" charset="0"/>
              </a:rPr>
              <a:t>Airborne allergens, such as pollen, animal dander, mold, cockroaches and dust mites</a:t>
            </a:r>
          </a:p>
          <a:p>
            <a:pPr algn="just" rtl="0"/>
            <a:r>
              <a:rPr lang="en-US" dirty="0">
                <a:latin typeface="Times New Roman" pitchFamily="18" charset="0"/>
                <a:cs typeface="Times New Roman" pitchFamily="18" charset="0"/>
              </a:rPr>
              <a:t>Respiratory infections, such as the common cold</a:t>
            </a:r>
          </a:p>
          <a:p>
            <a:pPr algn="just" rtl="0"/>
            <a:r>
              <a:rPr lang="en-US" dirty="0">
                <a:latin typeface="Times New Roman" pitchFamily="18" charset="0"/>
                <a:cs typeface="Times New Roman" pitchFamily="18" charset="0"/>
              </a:rPr>
              <a:t>Physical activity (exercise-induced asthma)</a:t>
            </a:r>
          </a:p>
          <a:p>
            <a:pPr algn="just" rtl="0"/>
            <a:r>
              <a:rPr lang="en-US" dirty="0">
                <a:latin typeface="Times New Roman" pitchFamily="18" charset="0"/>
                <a:cs typeface="Times New Roman" pitchFamily="18" charset="0"/>
              </a:rPr>
              <a:t>Cold air</a:t>
            </a:r>
          </a:p>
          <a:p>
            <a:pPr algn="just" rtl="0"/>
            <a:r>
              <a:rPr lang="en-US" dirty="0">
                <a:latin typeface="Times New Roman" pitchFamily="18" charset="0"/>
                <a:cs typeface="Times New Roman" pitchFamily="18" charset="0"/>
              </a:rPr>
              <a:t>Air pollutants and irritants, such as smoke</a:t>
            </a:r>
          </a:p>
          <a:p>
            <a:pPr algn="just" rtl="0"/>
            <a:r>
              <a:rPr lang="en-US" dirty="0">
                <a:latin typeface="Times New Roman" pitchFamily="18" charset="0"/>
                <a:cs typeface="Times New Roman" pitchFamily="18" charset="0"/>
              </a:rPr>
              <a:t>Certain medications, including beta blockers, aspirin, ibuprofen (Advil, Motrin IB, others) and naproxen (Aleve)</a:t>
            </a:r>
          </a:p>
          <a:p>
            <a:pPr algn="just" rtl="0"/>
            <a:r>
              <a:rPr lang="en-US" dirty="0">
                <a:latin typeface="Times New Roman" pitchFamily="18" charset="0"/>
                <a:cs typeface="Times New Roman" pitchFamily="18" charset="0"/>
              </a:rPr>
              <a:t>Strong emotions and stress</a:t>
            </a:r>
          </a:p>
          <a:p>
            <a:pPr algn="just" rtl="0"/>
            <a:r>
              <a:rPr lang="en-US" dirty="0">
                <a:latin typeface="Times New Roman" pitchFamily="18" charset="0"/>
                <a:cs typeface="Times New Roman" pitchFamily="18" charset="0"/>
              </a:rPr>
              <a:t>Sulfites and preservatives added to some types of foods and beverages, including shrimp, dried fruit, processed potatoes, beer and wine</a:t>
            </a:r>
          </a:p>
          <a:p>
            <a:pPr algn="just" rtl="0"/>
            <a:r>
              <a:rPr lang="en-US" dirty="0" err="1">
                <a:latin typeface="Times New Roman" pitchFamily="18" charset="0"/>
                <a:cs typeface="Times New Roman" pitchFamily="18" charset="0"/>
              </a:rPr>
              <a:t>Gastroesophageal</a:t>
            </a:r>
            <a:r>
              <a:rPr lang="en-US" dirty="0">
                <a:latin typeface="Times New Roman" pitchFamily="18" charset="0"/>
                <a:cs typeface="Times New Roman" pitchFamily="18" charset="0"/>
              </a:rPr>
              <a:t> reflux disease (GERD), a condition in which stomach acids back up into your throat</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9197601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ASTHMA</a:t>
            </a:r>
            <a:endParaRPr lang="ar-EG"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Management of the Patient With Asthma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The goal of therapy is to open the airway, prevent bronchospasm, and improve breathing pattern. </a:t>
            </a:r>
          </a:p>
          <a:p>
            <a:pPr algn="just" rtl="0"/>
            <a:r>
              <a:rPr lang="en-US" dirty="0">
                <a:latin typeface="Times New Roman" pitchFamily="18" charset="0"/>
                <a:cs typeface="Times New Roman" pitchFamily="18" charset="0"/>
              </a:rPr>
              <a:t>Anti-inflammatory drug are for moderate asthma; and beta· </a:t>
            </a:r>
            <a:r>
              <a:rPr lang="en-US" dirty="0" err="1">
                <a:latin typeface="Times New Roman" pitchFamily="18" charset="0"/>
                <a:cs typeface="Times New Roman" pitchFamily="18" charset="0"/>
              </a:rPr>
              <a:t>adrenergics</a:t>
            </a:r>
            <a:r>
              <a:rPr lang="en-US" dirty="0">
                <a:latin typeface="Times New Roman" pitchFamily="18" charset="0"/>
                <a:cs typeface="Times New Roman" pitchFamily="18" charset="0"/>
              </a:rPr>
              <a:t> and an oral corticosteroid are for severe asthma. </a:t>
            </a:r>
          </a:p>
          <a:p>
            <a:pPr algn="just" rtl="0"/>
            <a:r>
              <a:rPr lang="en-US" dirty="0">
                <a:latin typeface="Times New Roman" pitchFamily="18" charset="0"/>
                <a:cs typeface="Times New Roman" pitchFamily="18" charset="0"/>
              </a:rPr>
              <a:t>An inhaled corticosteroid may be used for main­tenance therapy for moderate asthma.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6779319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Pneumonia</a:t>
            </a:r>
            <a:br>
              <a:rPr lang="en-US" dirty="0">
                <a:latin typeface="Times New Roman" pitchFamily="18" charset="0"/>
                <a:cs typeface="Times New Roman" pitchFamily="18" charset="0"/>
              </a:rPr>
            </a:br>
            <a:endParaRPr lang="ar-EG" dirty="0"/>
          </a:p>
        </p:txBody>
      </p:sp>
      <p:sp>
        <p:nvSpPr>
          <p:cNvPr id="3" name="Content Placeholder 2"/>
          <p:cNvSpPr>
            <a:spLocks noGrp="1"/>
          </p:cNvSpPr>
          <p:nvPr>
            <p:ph idx="1"/>
          </p:nvPr>
        </p:nvSpPr>
        <p:spPr/>
        <p:txBody>
          <a:bodyPr/>
          <a:lstStyle/>
          <a:p>
            <a:pPr algn="just" rtl="0"/>
            <a:r>
              <a:rPr lang="en-US" b="1" dirty="0" smtClean="0">
                <a:latin typeface="Times New Roman" pitchFamily="18" charset="0"/>
                <a:cs typeface="Times New Roman" pitchFamily="18" charset="0"/>
              </a:rPr>
              <a:t>Definition</a:t>
            </a:r>
            <a:r>
              <a:rPr lang="en-US" dirty="0">
                <a:latin typeface="Times New Roman" pitchFamily="18" charset="0"/>
                <a:cs typeface="Times New Roman" pitchFamily="18" charset="0"/>
              </a:rPr>
              <a:t>: Pneumonia is an infection or inflammation of the lungs. In pneumonia, the alveoli fill with pus and exudates, causing the lungs to consolidate (</a:t>
            </a:r>
            <a:r>
              <a:rPr lang="en-US" dirty="0" err="1">
                <a:latin typeface="Times New Roman" pitchFamily="18" charset="0"/>
                <a:cs typeface="Times New Roman" pitchFamily="18" charset="0"/>
              </a:rPr>
              <a:t>ie</a:t>
            </a:r>
            <a:r>
              <a:rPr lang="en-US" dirty="0">
                <a:latin typeface="Times New Roman" pitchFamily="18" charset="0"/>
                <a:cs typeface="Times New Roman" pitchFamily="18" charset="0"/>
              </a:rPr>
              <a:t>, become solidified). </a:t>
            </a:r>
          </a:p>
          <a:p>
            <a:pPr algn="just" rtl="0"/>
            <a:r>
              <a:rPr lang="en-US" dirty="0">
                <a:latin typeface="Times New Roman" pitchFamily="18" charset="0"/>
                <a:cs typeface="Times New Roman" pitchFamily="18" charset="0"/>
              </a:rPr>
              <a:t>The most common type of pneumonia affecting the older adult is bacterial pneumonia.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75276194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Signs and Symptoms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Pneumonia in the elderly manifests differently than in younger patients. The elderly may exhibit an increased respiratory rate and increased pulse rate as the first symptom of pneumonia. </a:t>
            </a:r>
          </a:p>
          <a:p>
            <a:pPr algn="just" rtl="0"/>
            <a:r>
              <a:rPr lang="en-US" dirty="0">
                <a:latin typeface="Times New Roman" pitchFamily="18" charset="0"/>
                <a:cs typeface="Times New Roman" pitchFamily="18" charset="0"/>
              </a:rPr>
              <a:t>Respira­tions consistently above 26 to 28 per minute in an elderly patient with a normally lower rate may indicate pneumonia. </a:t>
            </a:r>
          </a:p>
          <a:p>
            <a:pPr algn="just" rtl="0"/>
            <a:r>
              <a:rPr lang="en-US" dirty="0">
                <a:latin typeface="Times New Roman" pitchFamily="18" charset="0"/>
                <a:cs typeface="Times New Roman" pitchFamily="18" charset="0"/>
              </a:rPr>
              <a:t>Additional symptoms include general deterioration and changes in mental status. Typical symptoms such as cough, chest pain, pro­duction of sputum, and fever are usually not present, making pneumonia difficult to detect in the elderly.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505626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Preventing Pneumonia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All persons older than 50 years of age should receive a yearly influenza vaccination. Pneumonia is a common complication of influenza in the elderly. A "flu" shot helps to prevent influenza and pneumonia. </a:t>
            </a:r>
          </a:p>
          <a:p>
            <a:pPr algn="just" rtl="0"/>
            <a:r>
              <a:rPr lang="en-US" dirty="0">
                <a:latin typeface="Times New Roman" pitchFamily="18" charset="0"/>
                <a:cs typeface="Times New Roman" pitchFamily="18" charset="0"/>
              </a:rPr>
              <a:t>A vaccine is also available against the most com­mon type of pneumonia, pneumococcal pneumonia. All persons older than age 65, those living in nurs­ing homes, the frail elderly, and those with cardio· vascular disease should receive the pneumococcal vaccination. Most individuals have no reaction to the vaccine. A few have reported a tender, swollen, red area at the vaccination site.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42455629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Influenza</a:t>
            </a:r>
            <a:endParaRPr lang="ar-EG" dirty="0"/>
          </a:p>
        </p:txBody>
      </p:sp>
      <p:sp>
        <p:nvSpPr>
          <p:cNvPr id="3" name="Content Placeholder 2"/>
          <p:cNvSpPr>
            <a:spLocks noGrp="1"/>
          </p:cNvSpPr>
          <p:nvPr>
            <p:ph idx="1"/>
          </p:nvPr>
        </p:nvSpPr>
        <p:spPr/>
        <p:txBody>
          <a:bodyPr>
            <a:normAutofit fontScale="92500" lnSpcReduction="20000"/>
          </a:bodyPr>
          <a:lstStyle/>
          <a:p>
            <a:pPr algn="just" rtl="0"/>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Influenza is a highly contagious viral infection that is particularly dangerous for the older adult. Pneu­monia and influenza are the fifth leading cause of death in people older than 65 years of age.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virus that causes influenza may be type A, B, or C. Influenza A is has the most virulent strains. Within each influenza type, there are many strains of viruses, and each year, a different strain arises.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influenza vaccination is made yearly and contains the influenza viruses most likely to be infectious that year. The recommended time for the vaccination to reach peak effectiveness is to take the vaccination sometime between October 15 and November 15 of each year. </a:t>
            </a:r>
          </a:p>
          <a:p>
            <a:pPr algn="just" rtl="0"/>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656600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 of cardiovascular system </a:t>
            </a:r>
            <a:endParaRPr lang="ar-EG" dirty="0"/>
          </a:p>
        </p:txBody>
      </p:sp>
      <p:sp>
        <p:nvSpPr>
          <p:cNvPr id="3" name="Content Placeholder 2"/>
          <p:cNvSpPr>
            <a:spLocks noGrp="1"/>
          </p:cNvSpPr>
          <p:nvPr>
            <p:ph idx="1"/>
          </p:nvPr>
        </p:nvSpPr>
        <p:spPr>
          <a:xfrm>
            <a:off x="457200" y="1600200"/>
            <a:ext cx="7543800" cy="4953000"/>
          </a:xfrm>
        </p:spPr>
        <p:txBody>
          <a:bodyPr>
            <a:normAutofit/>
          </a:bodyPr>
          <a:lstStyle/>
          <a:p>
            <a:pPr algn="just" rtl="0"/>
            <a:r>
              <a:rPr lang="en-US" b="1" dirty="0">
                <a:latin typeface="Times New Roman" pitchFamily="18" charset="0"/>
                <a:cs typeface="Times New Roman" pitchFamily="18" charset="0"/>
              </a:rPr>
              <a:t>Fighting Disease</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In addition to nutrients and oxygen, the blood also carries around important disease-fighting cells. The organs of the immune system, such as the spleen, create many types of specialized cells that can kill foreign cells trying to invade the body. </a:t>
            </a:r>
            <a:endParaRPr lang="en-US" dirty="0" smtClean="0">
              <a:latin typeface="Times New Roman" pitchFamily="18" charset="0"/>
              <a:cs typeface="Times New Roman" pitchFamily="18" charset="0"/>
            </a:endParaRPr>
          </a:p>
          <a:p>
            <a:pPr algn="just" rtl="0"/>
            <a:endParaRPr lang="en-US" dirty="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circulatory system is responsible for transporting these cells from the immune system to all other parts of the body.</a:t>
            </a:r>
          </a:p>
        </p:txBody>
      </p:sp>
    </p:spTree>
    <p:extLst>
      <p:ext uri="{BB962C8B-B14F-4D97-AF65-F5344CB8AC3E}">
        <p14:creationId xmlns:p14="http://schemas.microsoft.com/office/powerpoint/2010/main" val="329145500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lnSpcReduction="10000"/>
          </a:bodyPr>
          <a:lstStyle/>
          <a:p>
            <a:pPr algn="just" rtl="0"/>
            <a:r>
              <a:rPr lang="en-US" b="1" dirty="0">
                <a:latin typeface="Times New Roman" pitchFamily="18" charset="0"/>
                <a:cs typeface="Times New Roman" pitchFamily="18" charset="0"/>
              </a:rPr>
              <a:t>Signs and Symptoms: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Although the symptoms of influenza are respira­tory in nature, the whole body is affected. Symp­toms include </a:t>
            </a:r>
          </a:p>
          <a:p>
            <a:pPr algn="just" rtl="0"/>
            <a:r>
              <a:rPr lang="en-US" dirty="0">
                <a:latin typeface="Times New Roman" pitchFamily="18" charset="0"/>
                <a:cs typeface="Times New Roman" pitchFamily="18" charset="0"/>
              </a:rPr>
              <a:t>chills, fever, weakness, loss of appetite, and generalized aching of the head, back, arms, and legs. </a:t>
            </a:r>
          </a:p>
          <a:p>
            <a:pPr algn="just" rtl="0"/>
            <a:r>
              <a:rPr lang="en-US" dirty="0">
                <a:latin typeface="Times New Roman" pitchFamily="18" charset="0"/>
                <a:cs typeface="Times New Roman" pitchFamily="18" charset="0"/>
              </a:rPr>
              <a:t>Temperature can increase to  for 2-3 days. However, chills, fever, and joint aching are less common in the elderly with influenza. The elderly person is at increased risk to develop pneumonia as a secondary infection.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35993043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u="sng" dirty="0">
                <a:latin typeface="Times New Roman" pitchFamily="18" charset="0"/>
                <a:cs typeface="Times New Roman" pitchFamily="18" charset="0"/>
              </a:rPr>
              <a:t>*Alternative medicine</a:t>
            </a:r>
            <a:r>
              <a:rPr lang="en-US" u="sng" dirty="0" smtClean="0">
                <a:latin typeface="Times New Roman" pitchFamily="18" charset="0"/>
                <a:cs typeface="Times New Roman" pitchFamily="18" charset="0"/>
              </a:rPr>
              <a:t>:-</a:t>
            </a:r>
            <a:endParaRPr lang="ar-EG" dirty="0"/>
          </a:p>
        </p:txBody>
      </p:sp>
      <p:sp>
        <p:nvSpPr>
          <p:cNvPr id="3" name="Content Placeholder 2"/>
          <p:cNvSpPr>
            <a:spLocks noGrp="1"/>
          </p:cNvSpPr>
          <p:nvPr>
            <p:ph idx="1"/>
          </p:nvPr>
        </p:nvSpPr>
        <p:spPr/>
        <p:txBody>
          <a:bodyPr>
            <a:normAutofit fontScale="92500"/>
          </a:bodyPr>
          <a:lstStyle/>
          <a:p>
            <a:pPr algn="just" rtl="0"/>
            <a:r>
              <a:rPr lang="en-US" dirty="0" smtClean="0">
                <a:latin typeface="Times New Roman" pitchFamily="18" charset="0"/>
                <a:cs typeface="Times New Roman" pitchFamily="18" charset="0"/>
              </a:rPr>
              <a:t>An </a:t>
            </a:r>
            <a:r>
              <a:rPr lang="en-US" dirty="0">
                <a:latin typeface="Times New Roman" pitchFamily="18" charset="0"/>
                <a:cs typeface="Times New Roman" pitchFamily="18" charset="0"/>
              </a:rPr>
              <a:t>asthma diet should contain large amount of fresh fruits and vegetables. Fruits are an excellent source of </a:t>
            </a:r>
            <a:r>
              <a:rPr lang="en-US" dirty="0">
                <a:latin typeface="Times New Roman" pitchFamily="18" charset="0"/>
                <a:cs typeface="Times New Roman" pitchFamily="18" charset="0"/>
                <a:hlinkClick r:id="rId2" tooltip="How Antioxidants Work"/>
              </a:rPr>
              <a:t>antioxidants</a:t>
            </a:r>
            <a:r>
              <a:rPr lang="en-US" dirty="0">
                <a:latin typeface="Times New Roman" pitchFamily="18" charset="0"/>
                <a:cs typeface="Times New Roman" pitchFamily="18" charset="0"/>
              </a:rPr>
              <a:t> which cause relaxation of the inflamed lung muscles and bronchial constriction, including vitamin C, vitamin E and beta-carotene </a:t>
            </a:r>
          </a:p>
          <a:p>
            <a:pPr algn="just" rtl="0"/>
            <a:r>
              <a:rPr lang="en-US" dirty="0">
                <a:latin typeface="Times New Roman" pitchFamily="18" charset="0"/>
                <a:cs typeface="Times New Roman" pitchFamily="18" charset="0"/>
              </a:rPr>
              <a:t>Green vegetables decrease the amount of free radicals in the body which act as triggers for asthma.</a:t>
            </a:r>
          </a:p>
          <a:p>
            <a:pPr algn="just" rtl="0"/>
            <a:r>
              <a:rPr lang="en-US" dirty="0">
                <a:latin typeface="Times New Roman" pitchFamily="18" charset="0"/>
                <a:cs typeface="Times New Roman" pitchFamily="18" charset="0"/>
              </a:rPr>
              <a:t>Asthma patients are recommended to have a light dinner two hours prior to sleeping. </a:t>
            </a:r>
          </a:p>
          <a:p>
            <a:pPr algn="just" rtl="0"/>
            <a:r>
              <a:rPr lang="en-US" dirty="0">
                <a:latin typeface="Times New Roman" pitchFamily="18" charset="0"/>
                <a:cs typeface="Times New Roman" pitchFamily="18" charset="0"/>
              </a:rPr>
              <a:t>Increase fluid intake at least 6-8 glass /day and limited it during meal.</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16693279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051560"/>
          </a:xfrm>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a:xfrm>
            <a:off x="457200" y="1371600"/>
            <a:ext cx="7239000" cy="5084136"/>
          </a:xfrm>
        </p:spPr>
        <p:txBody>
          <a:bodyPr>
            <a:normAutofit fontScale="77500" lnSpcReduction="20000"/>
          </a:bodyPr>
          <a:lstStyle/>
          <a:p>
            <a:pPr marL="0" indent="0" algn="just" rtl="0">
              <a:buNone/>
            </a:pPr>
            <a:endParaRPr lang="en-US" dirty="0">
              <a:latin typeface="Times New Roman" pitchFamily="18" charset="0"/>
              <a:cs typeface="Times New Roman" pitchFamily="18" charset="0"/>
            </a:endParaRPr>
          </a:p>
          <a:p>
            <a:pPr algn="just" rtl="0"/>
            <a:r>
              <a:rPr lang="en-US" b="1" dirty="0">
                <a:latin typeface="Times New Roman" pitchFamily="18" charset="0"/>
                <a:cs typeface="Times New Roman" pitchFamily="18" charset="0"/>
              </a:rPr>
              <a:t>Assessment </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Assessment of the patient with COPD most often reveals Some degree of dyspnea at rest or when per­forming activity. </a:t>
            </a:r>
          </a:p>
          <a:p>
            <a:pPr algn="just" rtl="0"/>
            <a:r>
              <a:rPr lang="en-US" dirty="0">
                <a:latin typeface="Times New Roman" pitchFamily="18" charset="0"/>
                <a:cs typeface="Times New Roman" pitchFamily="18" charset="0"/>
              </a:rPr>
              <a:t>The patient may complain of fatigue, difficulty sleeping, poor appetite, and may appear anxious, confused, or irritable. The nurse obtains a history of the illness, including the amount of cigarettes smoked, how long the patient smoked, and whether the patient is still smoking. It is impor­tant to consider other irritants such as dust, fumes, cotton, asbestos, and coal dust. </a:t>
            </a:r>
          </a:p>
          <a:p>
            <a:pPr algn="just" rtl="0"/>
            <a:r>
              <a:rPr lang="en-US" dirty="0">
                <a:latin typeface="Times New Roman" pitchFamily="18" charset="0"/>
                <a:cs typeface="Times New Roman" pitchFamily="18" charset="0"/>
              </a:rPr>
              <a:t>The patient is assessed for the presence of a cough and for the color, consistency, and amount of sputum. Pulse may be rapid, and respirations may be prolonged and shallow. </a:t>
            </a:r>
          </a:p>
          <a:p>
            <a:pPr algn="just" rtl="0"/>
            <a:r>
              <a:rPr lang="en-US" dirty="0">
                <a:latin typeface="Times New Roman" pitchFamily="18" charset="0"/>
                <a:cs typeface="Times New Roman" pitchFamily="18" charset="0"/>
              </a:rPr>
              <a:t>The nurse observes for the use of acces­sory muscles during respiration. The chest may be barrel shaped' . Skin color is usually pale with some duskiness or cyanosis of the nail beds or around the lips.  </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381826737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p:txBody>
          <a:bodyPr>
            <a:normAutofit fontScale="77500" lnSpcReduction="20000"/>
          </a:bodyPr>
          <a:lstStyle/>
          <a:p>
            <a:pPr algn="just" rtl="0"/>
            <a:r>
              <a:rPr lang="en-US" b="1" dirty="0">
                <a:latin typeface="Times New Roman" pitchFamily="18" charset="0"/>
                <a:cs typeface="Times New Roman" pitchFamily="18" charset="0"/>
              </a:rPr>
              <a:t>Nursing Priorities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Maintain airway patency.</a:t>
            </a:r>
          </a:p>
          <a:p>
            <a:pPr algn="just" rtl="0"/>
            <a:r>
              <a:rPr lang="en-US" dirty="0">
                <a:latin typeface="Times New Roman" pitchFamily="18" charset="0"/>
                <a:cs typeface="Times New Roman" pitchFamily="18" charset="0"/>
              </a:rPr>
              <a:t>Assist with measures to facilitate gas exchange.</a:t>
            </a:r>
          </a:p>
          <a:p>
            <a:pPr algn="just" rtl="0"/>
            <a:r>
              <a:rPr lang="en-US" dirty="0">
                <a:latin typeface="Times New Roman" pitchFamily="18" charset="0"/>
                <a:cs typeface="Times New Roman" pitchFamily="18" charset="0"/>
              </a:rPr>
              <a:t>Enhance nutritional intake.</a:t>
            </a:r>
          </a:p>
          <a:p>
            <a:pPr algn="just" rtl="0"/>
            <a:r>
              <a:rPr lang="en-US" dirty="0">
                <a:latin typeface="Times New Roman" pitchFamily="18" charset="0"/>
                <a:cs typeface="Times New Roman" pitchFamily="18" charset="0"/>
              </a:rPr>
              <a:t>Prevent complications, slow progression of condition.</a:t>
            </a:r>
          </a:p>
          <a:p>
            <a:pPr algn="just" rtl="0"/>
            <a:r>
              <a:rPr lang="en-US" dirty="0">
                <a:latin typeface="Times New Roman" pitchFamily="18" charset="0"/>
                <a:cs typeface="Times New Roman" pitchFamily="18" charset="0"/>
              </a:rPr>
              <a:t>Provide information about disease process/prognosis and treatment regimen.</a:t>
            </a:r>
          </a:p>
          <a:p>
            <a:pPr algn="just" rtl="0"/>
            <a:r>
              <a:rPr lang="en-US" dirty="0">
                <a:latin typeface="Times New Roman" pitchFamily="18" charset="0"/>
                <a:cs typeface="Times New Roman" pitchFamily="18" charset="0"/>
              </a:rPr>
              <a:t>Discharge Goals</a:t>
            </a:r>
          </a:p>
          <a:p>
            <a:pPr algn="just" rtl="0"/>
            <a:r>
              <a:rPr lang="en-US" dirty="0">
                <a:latin typeface="Times New Roman" pitchFamily="18" charset="0"/>
                <a:cs typeface="Times New Roman" pitchFamily="18" charset="0"/>
              </a:rPr>
              <a:t>Ventilation/oxygenation adequate to meet self-care needs.</a:t>
            </a:r>
          </a:p>
          <a:p>
            <a:pPr algn="just" rtl="0"/>
            <a:r>
              <a:rPr lang="en-US" dirty="0">
                <a:latin typeface="Times New Roman" pitchFamily="18" charset="0"/>
                <a:cs typeface="Times New Roman" pitchFamily="18" charset="0"/>
              </a:rPr>
              <a:t>Nutritional intake meeting caloric needs.</a:t>
            </a:r>
          </a:p>
          <a:p>
            <a:pPr algn="just" rtl="0"/>
            <a:r>
              <a:rPr lang="en-US" dirty="0">
                <a:latin typeface="Times New Roman" pitchFamily="18" charset="0"/>
                <a:cs typeface="Times New Roman" pitchFamily="18" charset="0"/>
              </a:rPr>
              <a:t>Infection treated/prevented.</a:t>
            </a:r>
          </a:p>
          <a:p>
            <a:pPr algn="just" rtl="0"/>
            <a:r>
              <a:rPr lang="en-US" dirty="0">
                <a:latin typeface="Times New Roman" pitchFamily="18" charset="0"/>
                <a:cs typeface="Times New Roman" pitchFamily="18" charset="0"/>
              </a:rPr>
              <a:t>Disease process/prognosis and therapeutic regimen understood.</a:t>
            </a:r>
          </a:p>
          <a:p>
            <a:pPr algn="just" rtl="0"/>
            <a:r>
              <a:rPr lang="en-US" dirty="0">
                <a:latin typeface="Times New Roman" pitchFamily="18" charset="0"/>
                <a:cs typeface="Times New Roman" pitchFamily="18" charset="0"/>
              </a:rPr>
              <a:t>Plan in place to meet needs after discharge.</a:t>
            </a:r>
          </a:p>
          <a:p>
            <a:pPr algn="just" rtl="0"/>
            <a:r>
              <a:rPr lang="en-US" dirty="0">
                <a:latin typeface="Times New Roman" pitchFamily="18" charset="0"/>
                <a:cs typeface="Times New Roman" pitchFamily="18" charset="0"/>
              </a:rPr>
              <a:t>Ineffective Airway Clearance</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681751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p:txBody>
          <a:bodyPr>
            <a:normAutofit fontScale="77500" lnSpcReduction="20000"/>
          </a:bodyPr>
          <a:lstStyle/>
          <a:p>
            <a:pPr algn="just" rtl="0"/>
            <a:r>
              <a:rPr lang="en-US" b="1" dirty="0">
                <a:latin typeface="Times New Roman" pitchFamily="18" charset="0"/>
                <a:cs typeface="Times New Roman" pitchFamily="18" charset="0"/>
              </a:rPr>
              <a:t>Nursing Diagnosis</a:t>
            </a:r>
          </a:p>
          <a:p>
            <a:pPr algn="just" rtl="0"/>
            <a:r>
              <a:rPr lang="en-US" dirty="0">
                <a:latin typeface="Times New Roman" pitchFamily="18" charset="0"/>
                <a:cs typeface="Times New Roman" pitchFamily="18" charset="0"/>
              </a:rPr>
              <a:t>Ineffective Airway Clearance</a:t>
            </a:r>
          </a:p>
          <a:p>
            <a:pPr algn="just" rtl="0"/>
            <a:r>
              <a:rPr lang="en-US" dirty="0">
                <a:latin typeface="Times New Roman" pitchFamily="18" charset="0"/>
                <a:cs typeface="Times New Roman" pitchFamily="18" charset="0"/>
              </a:rPr>
              <a:t>May be related to</a:t>
            </a:r>
          </a:p>
          <a:p>
            <a:pPr algn="just" rtl="0"/>
            <a:r>
              <a:rPr lang="en-US" dirty="0">
                <a:latin typeface="Times New Roman" pitchFamily="18" charset="0"/>
                <a:cs typeface="Times New Roman" pitchFamily="18" charset="0"/>
              </a:rPr>
              <a:t>Bronchospasm</a:t>
            </a:r>
          </a:p>
          <a:p>
            <a:pPr algn="just" rtl="0"/>
            <a:r>
              <a:rPr lang="en-US" dirty="0">
                <a:latin typeface="Times New Roman" pitchFamily="18" charset="0"/>
                <a:cs typeface="Times New Roman" pitchFamily="18" charset="0"/>
              </a:rPr>
              <a:t>Increased production of secretions; retained secretions; thick, viscous secretions</a:t>
            </a:r>
          </a:p>
          <a:p>
            <a:pPr algn="just" rtl="0"/>
            <a:r>
              <a:rPr lang="en-US" dirty="0">
                <a:latin typeface="Times New Roman" pitchFamily="18" charset="0"/>
                <a:cs typeface="Times New Roman" pitchFamily="18" charset="0"/>
              </a:rPr>
              <a:t>Allergic airways</a:t>
            </a:r>
          </a:p>
          <a:p>
            <a:pPr algn="just" rtl="0"/>
            <a:r>
              <a:rPr lang="en-US" dirty="0">
                <a:latin typeface="Times New Roman" pitchFamily="18" charset="0"/>
                <a:cs typeface="Times New Roman" pitchFamily="18" charset="0"/>
              </a:rPr>
              <a:t>Hyperplasia of bronchial walls</a:t>
            </a:r>
          </a:p>
          <a:p>
            <a:pPr algn="just" rtl="0"/>
            <a:r>
              <a:rPr lang="en-US" dirty="0">
                <a:latin typeface="Times New Roman" pitchFamily="18" charset="0"/>
                <a:cs typeface="Times New Roman" pitchFamily="18" charset="0"/>
              </a:rPr>
              <a:t>Decreased energy/fatigue</a:t>
            </a:r>
          </a:p>
          <a:p>
            <a:pPr algn="just" rtl="0"/>
            <a:r>
              <a:rPr lang="en-US" dirty="0">
                <a:latin typeface="Times New Roman" pitchFamily="18" charset="0"/>
                <a:cs typeface="Times New Roman" pitchFamily="18" charset="0"/>
              </a:rPr>
              <a:t>Possibly evidenced by</a:t>
            </a:r>
          </a:p>
          <a:p>
            <a:pPr algn="just" rtl="0"/>
            <a:r>
              <a:rPr lang="en-US" dirty="0">
                <a:latin typeface="Times New Roman" pitchFamily="18" charset="0"/>
                <a:cs typeface="Times New Roman" pitchFamily="18" charset="0"/>
              </a:rPr>
              <a:t>Statement of difficulty breathing</a:t>
            </a:r>
          </a:p>
          <a:p>
            <a:pPr algn="just" rtl="0"/>
            <a:r>
              <a:rPr lang="en-US" dirty="0">
                <a:latin typeface="Times New Roman" pitchFamily="18" charset="0"/>
                <a:cs typeface="Times New Roman" pitchFamily="18" charset="0"/>
              </a:rPr>
              <a:t>Changes in depth/rate of respirations, use of accessory muscles</a:t>
            </a:r>
          </a:p>
          <a:p>
            <a:pPr algn="just" rtl="0"/>
            <a:r>
              <a:rPr lang="en-US" dirty="0">
                <a:latin typeface="Times New Roman" pitchFamily="18" charset="0"/>
                <a:cs typeface="Times New Roman" pitchFamily="18" charset="0"/>
              </a:rPr>
              <a:t>Abnormal breath sounds, e.g., wheezes, rhonchi, crackles</a:t>
            </a:r>
          </a:p>
          <a:p>
            <a:pPr algn="just" rtl="0"/>
            <a:r>
              <a:rPr lang="en-US" dirty="0">
                <a:latin typeface="Times New Roman" pitchFamily="18" charset="0"/>
                <a:cs typeface="Times New Roman" pitchFamily="18" charset="0"/>
              </a:rPr>
              <a:t>Cough (persistent), with/without sputum production</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2610567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96098914"/>
              </p:ext>
            </p:extLst>
          </p:nvPr>
        </p:nvGraphicFramePr>
        <p:xfrm>
          <a:off x="14514" y="28481"/>
          <a:ext cx="8138886" cy="9083236"/>
        </p:xfrm>
        <a:graphic>
          <a:graphicData uri="http://schemas.openxmlformats.org/drawingml/2006/table">
            <a:tbl>
              <a:tblPr firstRow="1" firstCol="1" bandRow="1">
                <a:tableStyleId>{5C22544A-7EE6-4342-B048-85BDC9FD1C3A}</a:tableStyleId>
              </a:tblPr>
              <a:tblGrid>
                <a:gridCol w="5163450"/>
                <a:gridCol w="2975436"/>
              </a:tblGrid>
              <a:tr h="272302">
                <a:tc>
                  <a:txBody>
                    <a:bodyPr/>
                    <a:lstStyle/>
                    <a:p>
                      <a:pPr marL="64770" algn="l" rtl="0">
                        <a:lnSpc>
                          <a:spcPct val="115000"/>
                        </a:lnSpc>
                        <a:spcAft>
                          <a:spcPts val="0"/>
                        </a:spcAft>
                      </a:pPr>
                      <a:r>
                        <a:rPr lang="en-US" sz="1800" dirty="0">
                          <a:effectLst/>
                        </a:rPr>
                        <a:t>Nursing Interventions</a:t>
                      </a:r>
                      <a:endParaRPr lang="en-US" sz="1100" dirty="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Rationale</a:t>
                      </a:r>
                      <a:endParaRPr lang="en-US" sz="1100">
                        <a:effectLst/>
                        <a:latin typeface="Times New Roman"/>
                        <a:ea typeface="Times New Roman"/>
                        <a:cs typeface="Traditional Arabic"/>
                      </a:endParaRPr>
                    </a:p>
                  </a:txBody>
                  <a:tcPr marL="8648" marR="8648" marT="8648" marB="8648" anchor="ctr"/>
                </a:tc>
              </a:tr>
              <a:tr h="1669994">
                <a:tc>
                  <a:txBody>
                    <a:bodyPr/>
                    <a:lstStyle/>
                    <a:p>
                      <a:pPr marL="64770" algn="l" rtl="0">
                        <a:lnSpc>
                          <a:spcPct val="115000"/>
                        </a:lnSpc>
                        <a:spcAft>
                          <a:spcPts val="0"/>
                        </a:spcAft>
                      </a:pPr>
                      <a:r>
                        <a:rPr lang="en-US" sz="1800" dirty="0">
                          <a:effectLst/>
                        </a:rPr>
                        <a:t>Auscultate breath sounds. Note (wheezes, crackles, bronchi).</a:t>
                      </a:r>
                      <a:endParaRPr lang="en-US" sz="1100" dirty="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such as scattered, moist crackles (bronchitis); faint sounds, with expiratory wheezes (emphysema); or absent breath sounds (severe asthma).</a:t>
                      </a:r>
                      <a:endParaRPr lang="en-US" sz="1100">
                        <a:effectLst/>
                        <a:latin typeface="Times New Roman"/>
                        <a:ea typeface="Times New Roman"/>
                        <a:cs typeface="Traditional Arabic"/>
                      </a:endParaRPr>
                    </a:p>
                  </a:txBody>
                  <a:tcPr marL="8648" marR="8648" marT="8648" marB="8648" anchor="ctr"/>
                </a:tc>
              </a:tr>
              <a:tr h="1390455">
                <a:tc>
                  <a:txBody>
                    <a:bodyPr/>
                    <a:lstStyle/>
                    <a:p>
                      <a:pPr marL="64770" algn="l" rtl="0">
                        <a:lnSpc>
                          <a:spcPct val="115000"/>
                        </a:lnSpc>
                        <a:spcAft>
                          <a:spcPts val="0"/>
                        </a:spcAft>
                      </a:pPr>
                      <a:r>
                        <a:rPr lang="en-US" sz="1800">
                          <a:effectLst/>
                        </a:rPr>
                        <a:t>Note presence and degree of dyspnea as for reports of “air hunger,” restlessness, anxiety, respiratory distress, use of accessory muscles. </a:t>
                      </a:r>
                      <a:endParaRPr lang="en-US" sz="110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Respiratory dysfunction is variable depending on the underlying process  as infection, allergic reaction, </a:t>
                      </a:r>
                      <a:endParaRPr lang="en-US" sz="1100">
                        <a:effectLst/>
                        <a:latin typeface="Times New Roman"/>
                        <a:ea typeface="Times New Roman"/>
                        <a:cs typeface="Traditional Arabic"/>
                      </a:endParaRPr>
                    </a:p>
                  </a:txBody>
                  <a:tcPr marL="8648" marR="8648" marT="8648" marB="8648" anchor="ctr"/>
                </a:tc>
              </a:tr>
              <a:tr h="831378">
                <a:tc>
                  <a:txBody>
                    <a:bodyPr/>
                    <a:lstStyle/>
                    <a:p>
                      <a:pPr marL="64770" algn="l" rtl="0">
                        <a:lnSpc>
                          <a:spcPct val="115000"/>
                        </a:lnSpc>
                        <a:spcAft>
                          <a:spcPts val="0"/>
                        </a:spcAft>
                      </a:pPr>
                      <a:r>
                        <a:rPr lang="en-US" sz="1800">
                          <a:effectLst/>
                        </a:rPr>
                        <a:t>Assist patient to assume position of comfort (elevate head of bed, have patient lean on over bed table or sit on edge of bed).</a:t>
                      </a:r>
                      <a:endParaRPr lang="en-US" sz="110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Elevation of the head of the bed facilitates respiratory function.</a:t>
                      </a:r>
                      <a:endParaRPr lang="en-US" sz="1100">
                        <a:effectLst/>
                        <a:latin typeface="Times New Roman"/>
                        <a:ea typeface="Times New Roman"/>
                        <a:cs typeface="Traditional Arabic"/>
                      </a:endParaRPr>
                    </a:p>
                  </a:txBody>
                  <a:tcPr marL="8648" marR="8648" marT="8648" marB="8648" anchor="ctr"/>
                </a:tc>
              </a:tr>
              <a:tr h="1390455">
                <a:tc>
                  <a:txBody>
                    <a:bodyPr/>
                    <a:lstStyle/>
                    <a:p>
                      <a:pPr marL="64770" algn="l" rtl="0">
                        <a:lnSpc>
                          <a:spcPct val="115000"/>
                        </a:lnSpc>
                        <a:spcAft>
                          <a:spcPts val="0"/>
                        </a:spcAft>
                      </a:pPr>
                      <a:r>
                        <a:rPr lang="en-US" sz="1800">
                          <a:effectLst/>
                        </a:rPr>
                        <a:t>Keep environmental pollution to a minimum such as dust, smoke, and feather pillows, according to individual situation.</a:t>
                      </a:r>
                      <a:endParaRPr lang="en-US" sz="110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Precipitators of allergic type of respiratory reactions that can trigger or exacerbate onset of acute episode.</a:t>
                      </a:r>
                      <a:endParaRPr lang="en-US" sz="1100">
                        <a:effectLst/>
                        <a:latin typeface="Times New Roman"/>
                        <a:ea typeface="Times New Roman"/>
                        <a:cs typeface="Traditional Arabic"/>
                      </a:endParaRPr>
                    </a:p>
                  </a:txBody>
                  <a:tcPr marL="8648" marR="8648" marT="8648" marB="8648" anchor="ctr"/>
                </a:tc>
              </a:tr>
              <a:tr h="551840">
                <a:tc>
                  <a:txBody>
                    <a:bodyPr/>
                    <a:lstStyle/>
                    <a:p>
                      <a:pPr marL="64770" algn="l" rtl="0">
                        <a:lnSpc>
                          <a:spcPct val="115000"/>
                        </a:lnSpc>
                        <a:spcAft>
                          <a:spcPts val="0"/>
                        </a:spcAft>
                      </a:pPr>
                      <a:r>
                        <a:rPr lang="en-US" sz="1800">
                          <a:effectLst/>
                        </a:rPr>
                        <a:t>Encourage abdominal or pursed-lip breathing exercises.</a:t>
                      </a:r>
                      <a:endParaRPr lang="en-US" sz="1100">
                        <a:effectLst/>
                        <a:latin typeface="Times New Roman"/>
                        <a:ea typeface="Times New Roman"/>
                        <a:cs typeface="Traditional Arabic"/>
                      </a:endParaRPr>
                    </a:p>
                  </a:txBody>
                  <a:tcPr marL="8648" marR="8648" marT="8648" marB="8648" anchor="ctr"/>
                </a:tc>
                <a:tc>
                  <a:txBody>
                    <a:bodyPr/>
                    <a:lstStyle/>
                    <a:p>
                      <a:pPr>
                        <a:lnSpc>
                          <a:spcPct val="115000"/>
                        </a:lnSpc>
                      </a:pPr>
                      <a:endParaRPr lang="en-US" sz="1200">
                        <a:effectLst/>
                        <a:latin typeface="Calibri"/>
                        <a:cs typeface="Arial"/>
                      </a:endParaRPr>
                    </a:p>
                  </a:txBody>
                  <a:tcPr marL="8648" marR="8648" marT="8648" marB="8648" anchor="ctr"/>
                </a:tc>
              </a:tr>
              <a:tr h="1110917">
                <a:tc>
                  <a:txBody>
                    <a:bodyPr/>
                    <a:lstStyle/>
                    <a:p>
                      <a:pPr marL="64770" algn="l" rtl="0">
                        <a:lnSpc>
                          <a:spcPct val="115000"/>
                        </a:lnSpc>
                        <a:spcAft>
                          <a:spcPts val="0"/>
                        </a:spcAft>
                      </a:pPr>
                      <a:r>
                        <a:rPr lang="en-US" sz="1800" dirty="0">
                          <a:effectLst/>
                        </a:rPr>
                        <a:t>Observe characteristics of cough (persistent, hacking, moist). Assist with measures to improve effectiveness of cough effort.</a:t>
                      </a:r>
                      <a:endParaRPr lang="en-US" sz="1100" dirty="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a:effectLst/>
                        </a:rPr>
                        <a:t>Coughing is most effective in an upright or in a head-down position after chest percussion.</a:t>
                      </a:r>
                      <a:endParaRPr lang="en-US" sz="1100">
                        <a:effectLst/>
                        <a:latin typeface="Times New Roman"/>
                        <a:ea typeface="Times New Roman"/>
                        <a:cs typeface="Traditional Arabic"/>
                      </a:endParaRPr>
                    </a:p>
                  </a:txBody>
                  <a:tcPr marL="8648" marR="8648" marT="8648" marB="8648" anchor="ctr"/>
                </a:tc>
              </a:tr>
              <a:tr h="831378">
                <a:tc>
                  <a:txBody>
                    <a:bodyPr/>
                    <a:lstStyle/>
                    <a:p>
                      <a:pPr marL="64770" algn="l" rtl="0">
                        <a:lnSpc>
                          <a:spcPct val="115000"/>
                        </a:lnSpc>
                        <a:spcAft>
                          <a:spcPts val="0"/>
                        </a:spcAft>
                      </a:pPr>
                      <a:r>
                        <a:rPr lang="en-US" sz="1800">
                          <a:effectLst/>
                        </a:rPr>
                        <a:t>Provide warm or tepid liquids. Recommend intake of fluids between, instead of during, meals.</a:t>
                      </a:r>
                      <a:endParaRPr lang="en-US" sz="1100">
                        <a:effectLst/>
                        <a:latin typeface="Times New Roman"/>
                        <a:ea typeface="Times New Roman"/>
                        <a:cs typeface="Traditional Arabic"/>
                      </a:endParaRPr>
                    </a:p>
                  </a:txBody>
                  <a:tcPr marL="8648" marR="8648" marT="8648" marB="8648" anchor="ctr"/>
                </a:tc>
                <a:tc>
                  <a:txBody>
                    <a:bodyPr/>
                    <a:lstStyle/>
                    <a:p>
                      <a:pPr marL="64770" algn="l" rtl="0">
                        <a:lnSpc>
                          <a:spcPct val="115000"/>
                        </a:lnSpc>
                        <a:spcAft>
                          <a:spcPts val="0"/>
                        </a:spcAft>
                      </a:pPr>
                      <a:r>
                        <a:rPr lang="en-US" sz="1800" dirty="0">
                          <a:effectLst/>
                        </a:rPr>
                        <a:t>Hydration helps decrease the viscosity of secretions, decrease bronchospasm. </a:t>
                      </a:r>
                      <a:endParaRPr lang="en-US" sz="1100" dirty="0">
                        <a:effectLst/>
                        <a:latin typeface="Times New Roman"/>
                        <a:ea typeface="Times New Roman"/>
                        <a:cs typeface="Traditional Arabic"/>
                      </a:endParaRPr>
                    </a:p>
                  </a:txBody>
                  <a:tcPr marL="8648" marR="8648" marT="8648" marB="8648" anchor="ctr"/>
                </a:tc>
              </a:tr>
            </a:tbl>
          </a:graphicData>
        </a:graphic>
      </p:graphicFrame>
    </p:spTree>
    <p:extLst>
      <p:ext uri="{BB962C8B-B14F-4D97-AF65-F5344CB8AC3E}">
        <p14:creationId xmlns:p14="http://schemas.microsoft.com/office/powerpoint/2010/main" val="3100248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sz="2000" dirty="0">
                <a:latin typeface="Times New Roman" pitchFamily="18" charset="0"/>
                <a:cs typeface="Times New Roman" pitchFamily="18" charset="0"/>
              </a:rPr>
              <a:t>Using the Nursing Process to Manage Pulmonary Disease</a:t>
            </a:r>
            <a:endParaRPr lang="ar-EG" sz="2000" dirty="0"/>
          </a:p>
        </p:txBody>
      </p:sp>
      <p:sp>
        <p:nvSpPr>
          <p:cNvPr id="3" name="Content Placeholder 2"/>
          <p:cNvSpPr>
            <a:spLocks noGrp="1"/>
          </p:cNvSpPr>
          <p:nvPr>
            <p:ph idx="1"/>
          </p:nvPr>
        </p:nvSpPr>
        <p:spPr/>
        <p:txBody>
          <a:bodyPr>
            <a:normAutofit fontScale="77500" lnSpcReduction="20000"/>
          </a:bodyPr>
          <a:lstStyle/>
          <a:p>
            <a:pPr algn="just" rtl="0"/>
            <a:r>
              <a:rPr lang="en-US" b="1" dirty="0">
                <a:latin typeface="Times New Roman" pitchFamily="18" charset="0"/>
                <a:cs typeface="Times New Roman" pitchFamily="18" charset="0"/>
              </a:rPr>
              <a:t>2. Impaired Gas Exchange</a:t>
            </a:r>
            <a:endParaRPr lang="en-US" dirty="0">
              <a:latin typeface="Times New Roman" pitchFamily="18" charset="0"/>
              <a:cs typeface="Times New Roman" pitchFamily="18" charset="0"/>
            </a:endParaRPr>
          </a:p>
          <a:p>
            <a:pPr algn="just" rtl="0"/>
            <a:r>
              <a:rPr lang="en-US" b="1" dirty="0">
                <a:latin typeface="Times New Roman" pitchFamily="18" charset="0"/>
                <a:cs typeface="Times New Roman" pitchFamily="18" charset="0"/>
              </a:rPr>
              <a:t>Nursing Diagnosis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Impaired Gas Exchange: May be related to</a:t>
            </a:r>
          </a:p>
          <a:p>
            <a:pPr algn="just" rtl="0"/>
            <a:r>
              <a:rPr lang="en-US" dirty="0">
                <a:latin typeface="Times New Roman" pitchFamily="18" charset="0"/>
                <a:cs typeface="Times New Roman" pitchFamily="18" charset="0"/>
              </a:rPr>
              <a:t>Altered oxygen supply (obstruction of airways by secretions, bronchospasm; air-trapping)</a:t>
            </a:r>
          </a:p>
          <a:p>
            <a:pPr algn="just" rtl="0"/>
            <a:r>
              <a:rPr lang="en-US" dirty="0">
                <a:latin typeface="Times New Roman" pitchFamily="18" charset="0"/>
                <a:cs typeface="Times New Roman" pitchFamily="18" charset="0"/>
              </a:rPr>
              <a:t>Alveoli destruction</a:t>
            </a:r>
          </a:p>
          <a:p>
            <a:pPr algn="just" rtl="0"/>
            <a:r>
              <a:rPr lang="en-US" dirty="0">
                <a:latin typeface="Times New Roman" pitchFamily="18" charset="0"/>
                <a:cs typeface="Times New Roman" pitchFamily="18" charset="0"/>
              </a:rPr>
              <a:t>Alveolar-capillary membrane changes</a:t>
            </a:r>
          </a:p>
          <a:p>
            <a:pPr algn="just" rtl="0"/>
            <a:r>
              <a:rPr lang="en-US" dirty="0">
                <a:latin typeface="Times New Roman" pitchFamily="18" charset="0"/>
                <a:cs typeface="Times New Roman" pitchFamily="18" charset="0"/>
              </a:rPr>
              <a:t>Possibly evidenced by</a:t>
            </a:r>
          </a:p>
          <a:p>
            <a:pPr algn="just" rtl="0"/>
            <a:r>
              <a:rPr lang="en-US" dirty="0">
                <a:latin typeface="Times New Roman" pitchFamily="18" charset="0"/>
                <a:cs typeface="Times New Roman" pitchFamily="18" charset="0"/>
              </a:rPr>
              <a:t>Dyspnea</a:t>
            </a:r>
          </a:p>
          <a:p>
            <a:pPr algn="just" rtl="0"/>
            <a:r>
              <a:rPr lang="en-US" dirty="0">
                <a:latin typeface="Times New Roman" pitchFamily="18" charset="0"/>
                <a:cs typeface="Times New Roman" pitchFamily="18" charset="0"/>
              </a:rPr>
              <a:t>Abnormal breathing</a:t>
            </a:r>
          </a:p>
          <a:p>
            <a:pPr algn="just" rtl="0"/>
            <a:r>
              <a:rPr lang="en-US" dirty="0">
                <a:latin typeface="Times New Roman" pitchFamily="18" charset="0"/>
                <a:cs typeface="Times New Roman" pitchFamily="18" charset="0"/>
              </a:rPr>
              <a:t>Confusion, restlessness</a:t>
            </a:r>
          </a:p>
          <a:p>
            <a:pPr algn="just" rtl="0"/>
            <a:r>
              <a:rPr lang="en-US" dirty="0">
                <a:latin typeface="Times New Roman" pitchFamily="18" charset="0"/>
                <a:cs typeface="Times New Roman" pitchFamily="18" charset="0"/>
              </a:rPr>
              <a:t>Inability to move secretions</a:t>
            </a:r>
          </a:p>
          <a:p>
            <a:pPr algn="just" rtl="0"/>
            <a:r>
              <a:rPr lang="en-US" dirty="0">
                <a:latin typeface="Times New Roman" pitchFamily="18" charset="0"/>
                <a:cs typeface="Times New Roman" pitchFamily="18" charset="0"/>
              </a:rPr>
              <a:t>Abnormal ABG values (hypoxia and </a:t>
            </a:r>
            <a:r>
              <a:rPr lang="en-US" dirty="0" err="1">
                <a:latin typeface="Times New Roman" pitchFamily="18" charset="0"/>
                <a:cs typeface="Times New Roman" pitchFamily="18" charset="0"/>
              </a:rPr>
              <a:t>hypercapnia</a:t>
            </a:r>
            <a:r>
              <a:rPr lang="en-US" dirty="0">
                <a:latin typeface="Times New Roman" pitchFamily="18" charset="0"/>
                <a:cs typeface="Times New Roman" pitchFamily="18" charset="0"/>
              </a:rPr>
              <a:t>)</a:t>
            </a:r>
          </a:p>
          <a:p>
            <a:pPr algn="just" rtl="0"/>
            <a:r>
              <a:rPr lang="en-US" dirty="0">
                <a:latin typeface="Times New Roman" pitchFamily="18" charset="0"/>
                <a:cs typeface="Times New Roman" pitchFamily="18" charset="0"/>
              </a:rPr>
              <a:t>Changes in vital signs</a:t>
            </a:r>
          </a:p>
          <a:p>
            <a:pPr algn="just" rtl="0"/>
            <a:r>
              <a:rPr lang="en-US" dirty="0">
                <a:latin typeface="Times New Roman" pitchFamily="18" charset="0"/>
                <a:cs typeface="Times New Roman" pitchFamily="18" charset="0"/>
              </a:rPr>
              <a:t>Reduced tolerance for activity</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7469614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13024228"/>
              </p:ext>
            </p:extLst>
          </p:nvPr>
        </p:nvGraphicFramePr>
        <p:xfrm>
          <a:off x="10886" y="3630"/>
          <a:ext cx="8142514" cy="7034590"/>
        </p:xfrm>
        <a:graphic>
          <a:graphicData uri="http://schemas.openxmlformats.org/drawingml/2006/table">
            <a:tbl>
              <a:tblPr firstRow="1" firstCol="1" bandRow="1">
                <a:tableStyleId>{5C22544A-7EE6-4342-B048-85BDC9FD1C3A}</a:tableStyleId>
              </a:tblPr>
              <a:tblGrid>
                <a:gridCol w="4966473"/>
                <a:gridCol w="3176041"/>
              </a:tblGrid>
              <a:tr h="275062">
                <a:tc>
                  <a:txBody>
                    <a:bodyPr/>
                    <a:lstStyle/>
                    <a:p>
                      <a:pPr marL="55245" algn="l" rtl="0">
                        <a:lnSpc>
                          <a:spcPct val="115000"/>
                        </a:lnSpc>
                        <a:spcAft>
                          <a:spcPts val="0"/>
                        </a:spcAft>
                      </a:pPr>
                      <a:r>
                        <a:rPr lang="en-US" sz="1400">
                          <a:effectLst/>
                        </a:rPr>
                        <a:t>Nursing Interventions</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Rationale</a:t>
                      </a:r>
                      <a:endParaRPr lang="en-US" sz="1050">
                        <a:effectLst/>
                        <a:latin typeface="Times New Roman"/>
                        <a:ea typeface="Times New Roman"/>
                        <a:cs typeface="Traditional Arabic"/>
                      </a:endParaRPr>
                    </a:p>
                  </a:txBody>
                  <a:tcPr marL="7006" marR="7006" marT="7006" marB="7006" anchor="ctr"/>
                </a:tc>
              </a:tr>
              <a:tr h="785554">
                <a:tc>
                  <a:txBody>
                    <a:bodyPr/>
                    <a:lstStyle/>
                    <a:p>
                      <a:pPr marL="55245" algn="l" rtl="0">
                        <a:lnSpc>
                          <a:spcPct val="115000"/>
                        </a:lnSpc>
                        <a:spcAft>
                          <a:spcPts val="0"/>
                        </a:spcAft>
                      </a:pPr>
                      <a:r>
                        <a:rPr lang="en-US" sz="1400">
                          <a:effectLst/>
                        </a:rPr>
                        <a:t>Assess and record respiratory rate, depth. Note use of accessory muscles, pursed-lip breathing, inability to speak or converse.</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Useful in evaluating the degree of respiratory distress or chronicity of the disease process.</a:t>
                      </a:r>
                      <a:endParaRPr lang="en-US" sz="1050">
                        <a:effectLst/>
                        <a:latin typeface="Times New Roman"/>
                        <a:ea typeface="Times New Roman"/>
                        <a:cs typeface="Traditional Arabic"/>
                      </a:endParaRPr>
                    </a:p>
                  </a:txBody>
                  <a:tcPr marL="7006" marR="7006" marT="7006" marB="7006" anchor="ctr"/>
                </a:tc>
              </a:tr>
              <a:tr h="1040799">
                <a:tc>
                  <a:txBody>
                    <a:bodyPr/>
                    <a:lstStyle/>
                    <a:p>
                      <a:pPr marL="55245" algn="l" rtl="0">
                        <a:lnSpc>
                          <a:spcPct val="115000"/>
                        </a:lnSpc>
                        <a:spcAft>
                          <a:spcPts val="0"/>
                        </a:spcAft>
                      </a:pPr>
                      <a:r>
                        <a:rPr lang="en-US" sz="1400">
                          <a:effectLst/>
                        </a:rPr>
                        <a:t>Elevate head of bed, assist patient to assume position to ease work of breathing. Include periods of time in prone position as tolerated. Encourage deep-slow or pursed-lip breathing as individually needed or tolerated.</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Oxygen delivery may be improved by upright position and breathing exercises to decrease airway collapse, dyspnea, and work of breathing. </a:t>
                      </a:r>
                      <a:endParaRPr lang="en-US" sz="1050">
                        <a:effectLst/>
                        <a:latin typeface="Times New Roman"/>
                        <a:ea typeface="Times New Roman"/>
                        <a:cs typeface="Traditional Arabic"/>
                      </a:endParaRPr>
                    </a:p>
                  </a:txBody>
                  <a:tcPr marL="7006" marR="7006" marT="7006" marB="7006" anchor="ctr"/>
                </a:tc>
              </a:tr>
              <a:tr h="530308">
                <a:tc>
                  <a:txBody>
                    <a:bodyPr/>
                    <a:lstStyle/>
                    <a:p>
                      <a:pPr marL="55245" algn="l" rtl="0">
                        <a:lnSpc>
                          <a:spcPct val="115000"/>
                        </a:lnSpc>
                        <a:spcAft>
                          <a:spcPts val="0"/>
                        </a:spcAft>
                      </a:pPr>
                      <a:r>
                        <a:rPr lang="en-US" sz="1400">
                          <a:effectLst/>
                        </a:rPr>
                        <a:t>Assess and routinely monitor skin and mucous membrane color.</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Cyanosis may be peripheral (nailbeds) or central (lips/or earlobes). </a:t>
                      </a:r>
                      <a:endParaRPr lang="en-US" sz="1050">
                        <a:effectLst/>
                        <a:latin typeface="Times New Roman"/>
                        <a:ea typeface="Times New Roman"/>
                        <a:cs typeface="Traditional Arabic"/>
                      </a:endParaRPr>
                    </a:p>
                  </a:txBody>
                  <a:tcPr marL="7006" marR="7006" marT="7006" marB="7006" anchor="ctr"/>
                </a:tc>
              </a:tr>
              <a:tr h="275062">
                <a:tc>
                  <a:txBody>
                    <a:bodyPr/>
                    <a:lstStyle/>
                    <a:p>
                      <a:pPr marL="55245" algn="l" rtl="0">
                        <a:lnSpc>
                          <a:spcPct val="115000"/>
                        </a:lnSpc>
                        <a:spcAft>
                          <a:spcPts val="0"/>
                        </a:spcAft>
                      </a:pPr>
                      <a:r>
                        <a:rPr lang="en-US" sz="1400">
                          <a:effectLst/>
                        </a:rPr>
                        <a:t>Encourage expectoration of sputum</a:t>
                      </a:r>
                      <a:endParaRPr lang="en-US" sz="1050">
                        <a:effectLst/>
                        <a:latin typeface="Times New Roman"/>
                        <a:ea typeface="Times New Roman"/>
                        <a:cs typeface="Traditional Arabic"/>
                      </a:endParaRPr>
                    </a:p>
                  </a:txBody>
                  <a:tcPr marL="7006" marR="7006" marT="7006" marB="7006" anchor="ctr"/>
                </a:tc>
                <a:tc>
                  <a:txBody>
                    <a:bodyPr/>
                    <a:lstStyle/>
                    <a:p>
                      <a:pPr>
                        <a:lnSpc>
                          <a:spcPct val="115000"/>
                        </a:lnSpc>
                      </a:pPr>
                      <a:endParaRPr lang="en-US" sz="1100">
                        <a:effectLst/>
                        <a:latin typeface="Calibri"/>
                        <a:cs typeface="Arial"/>
                      </a:endParaRPr>
                    </a:p>
                  </a:txBody>
                  <a:tcPr marL="7006" marR="7006" marT="7006" marB="7006" anchor="ctr"/>
                </a:tc>
              </a:tr>
              <a:tr h="530308">
                <a:tc>
                  <a:txBody>
                    <a:bodyPr/>
                    <a:lstStyle/>
                    <a:p>
                      <a:pPr marL="55245" algn="l" rtl="0">
                        <a:lnSpc>
                          <a:spcPct val="115000"/>
                        </a:lnSpc>
                        <a:spcAft>
                          <a:spcPts val="0"/>
                        </a:spcAft>
                      </a:pPr>
                      <a:r>
                        <a:rPr lang="en-US" sz="1400">
                          <a:effectLst/>
                        </a:rPr>
                        <a:t>Auscultate breath sounds, noting areas of decreased airflow and adventitious sounds.</a:t>
                      </a:r>
                      <a:endParaRPr lang="en-US" sz="1050">
                        <a:effectLst/>
                        <a:latin typeface="Times New Roman"/>
                        <a:ea typeface="Times New Roman"/>
                        <a:cs typeface="Traditional Arabic"/>
                      </a:endParaRPr>
                    </a:p>
                  </a:txBody>
                  <a:tcPr marL="7006" marR="7006" marT="7006" marB="7006" anchor="ctr"/>
                </a:tc>
                <a:tc>
                  <a:txBody>
                    <a:bodyPr/>
                    <a:lstStyle/>
                    <a:p>
                      <a:pPr>
                        <a:lnSpc>
                          <a:spcPct val="115000"/>
                        </a:lnSpc>
                      </a:pPr>
                      <a:endParaRPr lang="en-US" sz="1100">
                        <a:effectLst/>
                        <a:latin typeface="Calibri"/>
                        <a:cs typeface="Arial"/>
                      </a:endParaRPr>
                    </a:p>
                  </a:txBody>
                  <a:tcPr marL="7006" marR="7006" marT="7006" marB="7006" anchor="ctr"/>
                </a:tc>
              </a:tr>
              <a:tr h="530308">
                <a:tc>
                  <a:txBody>
                    <a:bodyPr/>
                    <a:lstStyle/>
                    <a:p>
                      <a:pPr marL="55245" algn="l" rtl="0">
                        <a:lnSpc>
                          <a:spcPct val="115000"/>
                        </a:lnSpc>
                        <a:spcAft>
                          <a:spcPts val="0"/>
                        </a:spcAft>
                      </a:pPr>
                      <a:r>
                        <a:rPr lang="en-US" sz="1400">
                          <a:effectLst/>
                        </a:rPr>
                        <a:t>Palpate for fremitus.</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Decrease of vibratory tremors suggests fluid collection or air-trapping.</a:t>
                      </a:r>
                      <a:endParaRPr lang="en-US" sz="1050">
                        <a:effectLst/>
                        <a:latin typeface="Times New Roman"/>
                        <a:ea typeface="Times New Roman"/>
                        <a:cs typeface="Traditional Arabic"/>
                      </a:endParaRPr>
                    </a:p>
                  </a:txBody>
                  <a:tcPr marL="7006" marR="7006" marT="7006" marB="7006" anchor="ctr"/>
                </a:tc>
              </a:tr>
              <a:tr h="530308">
                <a:tc>
                  <a:txBody>
                    <a:bodyPr/>
                    <a:lstStyle/>
                    <a:p>
                      <a:pPr marL="55245" algn="l" rtl="0">
                        <a:lnSpc>
                          <a:spcPct val="115000"/>
                        </a:lnSpc>
                        <a:spcAft>
                          <a:spcPts val="0"/>
                        </a:spcAft>
                      </a:pPr>
                      <a:r>
                        <a:rPr lang="en-US" sz="1400">
                          <a:effectLst/>
                        </a:rPr>
                        <a:t>Monitor level of consciousness and mental status. Investigate changes.</a:t>
                      </a:r>
                      <a:endParaRPr lang="en-US" sz="105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Restlessness and anxiety are common manifestations of hypoxia. </a:t>
                      </a:r>
                      <a:endParaRPr lang="en-US" sz="1050">
                        <a:effectLst/>
                        <a:latin typeface="Times New Roman"/>
                        <a:ea typeface="Times New Roman"/>
                        <a:cs typeface="Traditional Arabic"/>
                      </a:endParaRPr>
                    </a:p>
                  </a:txBody>
                  <a:tcPr marL="7006" marR="7006" marT="7006" marB="7006" anchor="ctr"/>
                </a:tc>
              </a:tr>
              <a:tr h="1040799">
                <a:tc>
                  <a:txBody>
                    <a:bodyPr/>
                    <a:lstStyle/>
                    <a:p>
                      <a:pPr marL="55245" algn="l" rtl="0">
                        <a:lnSpc>
                          <a:spcPct val="115000"/>
                        </a:lnSpc>
                        <a:spcAft>
                          <a:spcPts val="0"/>
                        </a:spcAft>
                      </a:pPr>
                      <a:r>
                        <a:rPr lang="en-US" sz="1400">
                          <a:effectLst/>
                        </a:rPr>
                        <a:t>Evaluate level of activity tolerance. Provide calm, quiet environment. Limit patient’s activity or encourage bed or chair rest during acute phase. Have patient resume activity gradually and increase as individually tolerated.</a:t>
                      </a:r>
                      <a:endParaRPr lang="en-US" sz="1050">
                        <a:effectLst/>
                        <a:latin typeface="Times New Roman"/>
                        <a:ea typeface="Times New Roman"/>
                        <a:cs typeface="Traditional Arabic"/>
                      </a:endParaRPr>
                    </a:p>
                  </a:txBody>
                  <a:tcPr marL="7006" marR="7006" marT="7006" marB="7006" anchor="ctr"/>
                </a:tc>
                <a:tc>
                  <a:txBody>
                    <a:bodyPr/>
                    <a:lstStyle/>
                    <a:p>
                      <a:pPr>
                        <a:lnSpc>
                          <a:spcPct val="115000"/>
                        </a:lnSpc>
                      </a:pPr>
                      <a:endParaRPr lang="en-US" sz="1100">
                        <a:effectLst/>
                        <a:latin typeface="Calibri"/>
                        <a:cs typeface="Arial"/>
                      </a:endParaRPr>
                    </a:p>
                  </a:txBody>
                  <a:tcPr marL="7006" marR="7006" marT="7006" marB="7006" anchor="ctr"/>
                </a:tc>
              </a:tr>
              <a:tr h="1040799">
                <a:tc>
                  <a:txBody>
                    <a:bodyPr/>
                    <a:lstStyle/>
                    <a:p>
                      <a:pPr marL="55245" algn="l" rtl="0">
                        <a:lnSpc>
                          <a:spcPct val="115000"/>
                        </a:lnSpc>
                        <a:spcAft>
                          <a:spcPts val="0"/>
                        </a:spcAft>
                      </a:pPr>
                      <a:r>
                        <a:rPr lang="en-US" sz="1400" dirty="0">
                          <a:effectLst/>
                        </a:rPr>
                        <a:t>Evaluate sleep patterns, note reports of difficulties and whether patient feels well rested. Provide quiet environment, group care or monitoring activities to allow periods of uninterrupted sleep; limit stimulants such as caffeine; encourage position of comfort.</a:t>
                      </a:r>
                      <a:endParaRPr lang="en-US" sz="1050" dirty="0">
                        <a:effectLst/>
                        <a:latin typeface="Times New Roman"/>
                        <a:ea typeface="Times New Roman"/>
                        <a:cs typeface="Traditional Arabic"/>
                      </a:endParaRPr>
                    </a:p>
                  </a:txBody>
                  <a:tcPr marL="7006" marR="7006" marT="7006" marB="7006" anchor="ctr"/>
                </a:tc>
                <a:tc>
                  <a:txBody>
                    <a:bodyPr/>
                    <a:lstStyle/>
                    <a:p>
                      <a:pPr marL="55245" algn="l" rtl="0">
                        <a:lnSpc>
                          <a:spcPct val="115000"/>
                        </a:lnSpc>
                        <a:spcAft>
                          <a:spcPts val="0"/>
                        </a:spcAft>
                      </a:pPr>
                      <a:r>
                        <a:rPr lang="en-US" sz="1400">
                          <a:effectLst/>
                        </a:rPr>
                        <a:t>Multiple external stimuli and presence of dyspnea may prevent relaxation and inhibit sleep.</a:t>
                      </a:r>
                      <a:endParaRPr lang="en-US" sz="1050">
                        <a:effectLst/>
                        <a:latin typeface="Times New Roman"/>
                        <a:ea typeface="Times New Roman"/>
                        <a:cs typeface="Traditional Arabic"/>
                      </a:endParaRPr>
                    </a:p>
                  </a:txBody>
                  <a:tcPr marL="7006" marR="7006" marT="7006" marB="7006" anchor="ctr"/>
                </a:tc>
              </a:tr>
              <a:tr h="275062">
                <a:tc>
                  <a:txBody>
                    <a:bodyPr/>
                    <a:lstStyle/>
                    <a:p>
                      <a:pPr marL="55245" algn="l" rtl="0">
                        <a:lnSpc>
                          <a:spcPct val="115000"/>
                        </a:lnSpc>
                        <a:spcAft>
                          <a:spcPts val="0"/>
                        </a:spcAft>
                      </a:pPr>
                      <a:r>
                        <a:rPr lang="en-US" sz="1400">
                          <a:effectLst/>
                        </a:rPr>
                        <a:t>Monitor vital signs and cardiac rhythm.</a:t>
                      </a:r>
                      <a:endParaRPr lang="en-US" sz="1050">
                        <a:effectLst/>
                        <a:latin typeface="Times New Roman"/>
                        <a:ea typeface="Times New Roman"/>
                        <a:cs typeface="Traditional Arabic"/>
                      </a:endParaRPr>
                    </a:p>
                  </a:txBody>
                  <a:tcPr marL="7006" marR="7006" marT="7006" marB="7006" anchor="ctr"/>
                </a:tc>
                <a:tc>
                  <a:txBody>
                    <a:bodyPr/>
                    <a:lstStyle/>
                    <a:p>
                      <a:pPr>
                        <a:lnSpc>
                          <a:spcPct val="115000"/>
                        </a:lnSpc>
                      </a:pPr>
                      <a:endParaRPr lang="en-US" sz="1100" dirty="0">
                        <a:effectLst/>
                        <a:latin typeface="Calibri"/>
                        <a:cs typeface="Arial"/>
                      </a:endParaRPr>
                    </a:p>
                  </a:txBody>
                  <a:tcPr marL="7006" marR="7006" marT="7006" marB="7006" anchor="ctr"/>
                </a:tc>
              </a:tr>
            </a:tbl>
          </a:graphicData>
        </a:graphic>
      </p:graphicFrame>
    </p:spTree>
    <p:extLst>
      <p:ext uri="{BB962C8B-B14F-4D97-AF65-F5344CB8AC3E}">
        <p14:creationId xmlns:p14="http://schemas.microsoft.com/office/powerpoint/2010/main" val="14542976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p:txBody>
          <a:bodyPr>
            <a:normAutofit fontScale="85000" lnSpcReduction="10000"/>
          </a:bodyPr>
          <a:lstStyle/>
          <a:p>
            <a:pPr marL="0" indent="0" algn="just" rtl="0">
              <a:buNone/>
            </a:pPr>
            <a:r>
              <a:rPr lang="en-US" b="1" dirty="0"/>
              <a:t>3. Imbalanced Nutrition</a:t>
            </a:r>
            <a:endParaRPr lang="en-US" dirty="0"/>
          </a:p>
          <a:p>
            <a:pPr algn="just" rtl="0"/>
            <a:r>
              <a:rPr lang="en-US" b="1" dirty="0"/>
              <a:t>Nursing Diagnosis</a:t>
            </a:r>
            <a:endParaRPr lang="en-US" dirty="0"/>
          </a:p>
          <a:p>
            <a:pPr algn="just" rtl="0"/>
            <a:r>
              <a:rPr lang="en-US" dirty="0"/>
              <a:t>Nutrition: imbalanced, less than body requirements</a:t>
            </a:r>
          </a:p>
          <a:p>
            <a:pPr algn="just" rtl="0"/>
            <a:r>
              <a:rPr lang="en-US" dirty="0"/>
              <a:t>May be related to</a:t>
            </a:r>
          </a:p>
          <a:p>
            <a:pPr algn="just" rtl="0"/>
            <a:r>
              <a:rPr lang="en-US" dirty="0"/>
              <a:t>Dyspnea; sputum production</a:t>
            </a:r>
          </a:p>
          <a:p>
            <a:pPr algn="just" rtl="0"/>
            <a:r>
              <a:rPr lang="en-US" dirty="0"/>
              <a:t>Medication side effects; anorexia, nausea/vomiting</a:t>
            </a:r>
          </a:p>
          <a:p>
            <a:pPr algn="just" rtl="0"/>
            <a:r>
              <a:rPr lang="en-US" dirty="0"/>
              <a:t>Fatigue</a:t>
            </a:r>
          </a:p>
          <a:p>
            <a:pPr algn="just" rtl="0"/>
            <a:r>
              <a:rPr lang="en-US" dirty="0"/>
              <a:t>Possibly evidenced by</a:t>
            </a:r>
          </a:p>
          <a:p>
            <a:pPr algn="just" rtl="0"/>
            <a:r>
              <a:rPr lang="en-US" dirty="0"/>
              <a:t>Weight loss; loss of muscle mass, poor muscle tone</a:t>
            </a:r>
          </a:p>
          <a:p>
            <a:pPr algn="just" rtl="0"/>
            <a:r>
              <a:rPr lang="en-US" dirty="0"/>
              <a:t>Reported altered taste sensation; aversion to eating, lack of interest in food</a:t>
            </a:r>
          </a:p>
          <a:p>
            <a:pPr algn="just"/>
            <a:endParaRPr lang="ar-EG" dirty="0"/>
          </a:p>
        </p:txBody>
      </p:sp>
    </p:spTree>
    <p:extLst>
      <p:ext uri="{BB962C8B-B14F-4D97-AF65-F5344CB8AC3E}">
        <p14:creationId xmlns:p14="http://schemas.microsoft.com/office/powerpoint/2010/main" val="28528828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99451742"/>
              </p:ext>
            </p:extLst>
          </p:nvPr>
        </p:nvGraphicFramePr>
        <p:xfrm>
          <a:off x="21771" y="0"/>
          <a:ext cx="8055429" cy="6986994"/>
        </p:xfrm>
        <a:graphic>
          <a:graphicData uri="http://schemas.openxmlformats.org/drawingml/2006/table">
            <a:tbl>
              <a:tblPr firstRow="1" firstCol="1" bandRow="1">
                <a:tableStyleId>{5C22544A-7EE6-4342-B048-85BDC9FD1C3A}</a:tableStyleId>
              </a:tblPr>
              <a:tblGrid>
                <a:gridCol w="5063319"/>
                <a:gridCol w="2992110"/>
              </a:tblGrid>
              <a:tr h="376612">
                <a:tc>
                  <a:txBody>
                    <a:bodyPr/>
                    <a:lstStyle/>
                    <a:p>
                      <a:pPr marL="180340" algn="l" rtl="0">
                        <a:lnSpc>
                          <a:spcPct val="115000"/>
                        </a:lnSpc>
                        <a:spcAft>
                          <a:spcPts val="0"/>
                        </a:spcAft>
                      </a:pPr>
                      <a:r>
                        <a:rPr lang="en-US" sz="1800" dirty="0">
                          <a:effectLst/>
                        </a:rPr>
                        <a:t>Nursing Interventions</a:t>
                      </a:r>
                      <a:endParaRPr lang="en-US" sz="1100" dirty="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Rationale</a:t>
                      </a:r>
                      <a:endParaRPr lang="en-US" sz="1100">
                        <a:effectLst/>
                        <a:latin typeface="Times New Roman"/>
                        <a:ea typeface="Times New Roman"/>
                        <a:cs typeface="Traditional Arabic"/>
                      </a:endParaRPr>
                    </a:p>
                  </a:txBody>
                  <a:tcPr marL="8784" marR="8784" marT="8784" marB="8784" anchor="ctr"/>
                </a:tc>
              </a:tr>
              <a:tr h="726265">
                <a:tc>
                  <a:txBody>
                    <a:bodyPr/>
                    <a:lstStyle/>
                    <a:p>
                      <a:pPr marL="180340" algn="l" rtl="0">
                        <a:lnSpc>
                          <a:spcPct val="115000"/>
                        </a:lnSpc>
                        <a:spcAft>
                          <a:spcPts val="0"/>
                        </a:spcAft>
                      </a:pPr>
                      <a:r>
                        <a:rPr lang="en-US" sz="1800">
                          <a:effectLst/>
                        </a:rPr>
                        <a:t>Ascertain understanding of individual nutritional needs</a:t>
                      </a:r>
                      <a:endParaRPr lang="en-US" sz="110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To determine informational needs of client and SO.</a:t>
                      </a:r>
                      <a:endParaRPr lang="en-US" sz="1100">
                        <a:effectLst/>
                        <a:latin typeface="Times New Roman"/>
                        <a:ea typeface="Times New Roman"/>
                        <a:cs typeface="Traditional Arabic"/>
                      </a:endParaRPr>
                    </a:p>
                  </a:txBody>
                  <a:tcPr marL="8784" marR="8784" marT="8784" marB="8784" anchor="ctr"/>
                </a:tc>
              </a:tr>
              <a:tr h="726265">
                <a:tc>
                  <a:txBody>
                    <a:bodyPr/>
                    <a:lstStyle/>
                    <a:p>
                      <a:pPr marL="180340" algn="l" rtl="0">
                        <a:lnSpc>
                          <a:spcPct val="115000"/>
                        </a:lnSpc>
                        <a:spcAft>
                          <a:spcPts val="0"/>
                        </a:spcAft>
                      </a:pPr>
                      <a:r>
                        <a:rPr lang="en-US" sz="1800">
                          <a:effectLst/>
                        </a:rPr>
                        <a:t>Assess dietary habits, recent food intake. Note degree of difficulty with eating. Evaluate weight and body size (mass).</a:t>
                      </a:r>
                      <a:endParaRPr lang="en-US" sz="110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People who have emphysema are often thin with wasted musculature.</a:t>
                      </a:r>
                      <a:endParaRPr lang="en-US" sz="1100">
                        <a:effectLst/>
                        <a:latin typeface="Times New Roman"/>
                        <a:ea typeface="Times New Roman"/>
                        <a:cs typeface="Traditional Arabic"/>
                      </a:endParaRPr>
                    </a:p>
                  </a:txBody>
                  <a:tcPr marL="8784" marR="8784" marT="8784" marB="8784" anchor="ctr"/>
                </a:tc>
              </a:tr>
              <a:tr h="376612">
                <a:tc>
                  <a:txBody>
                    <a:bodyPr/>
                    <a:lstStyle/>
                    <a:p>
                      <a:pPr marL="180340" algn="l" rtl="0">
                        <a:lnSpc>
                          <a:spcPct val="115000"/>
                        </a:lnSpc>
                        <a:spcAft>
                          <a:spcPts val="0"/>
                        </a:spcAft>
                      </a:pPr>
                      <a:r>
                        <a:rPr lang="en-US" sz="1800">
                          <a:effectLst/>
                        </a:rPr>
                        <a:t>Auscultate bowel sounds.</a:t>
                      </a:r>
                      <a:endParaRPr lang="en-US" sz="1100">
                        <a:effectLst/>
                        <a:latin typeface="Times New Roman"/>
                        <a:ea typeface="Times New Roman"/>
                        <a:cs typeface="Traditional Arabic"/>
                      </a:endParaRPr>
                    </a:p>
                  </a:txBody>
                  <a:tcPr marL="8784" marR="8784" marT="8784" marB="8784" anchor="ctr"/>
                </a:tc>
                <a:tc>
                  <a:txBody>
                    <a:bodyPr/>
                    <a:lstStyle/>
                    <a:p>
                      <a:pPr>
                        <a:lnSpc>
                          <a:spcPct val="115000"/>
                        </a:lnSpc>
                      </a:pPr>
                      <a:endParaRPr lang="en-US" sz="1200">
                        <a:effectLst/>
                        <a:latin typeface="Calibri"/>
                        <a:cs typeface="Arial"/>
                      </a:endParaRPr>
                    </a:p>
                  </a:txBody>
                  <a:tcPr marL="8784" marR="8784" marT="8784" marB="8784" anchor="ctr"/>
                </a:tc>
              </a:tr>
              <a:tr h="1075916">
                <a:tc>
                  <a:txBody>
                    <a:bodyPr/>
                    <a:lstStyle/>
                    <a:p>
                      <a:pPr marL="180340" algn="l" rtl="0">
                        <a:lnSpc>
                          <a:spcPct val="115000"/>
                        </a:lnSpc>
                        <a:spcAft>
                          <a:spcPts val="0"/>
                        </a:spcAft>
                      </a:pPr>
                      <a:r>
                        <a:rPr lang="en-US" sz="1800">
                          <a:effectLst/>
                        </a:rPr>
                        <a:t>Give frequent oral care, remove expectorated secretions promptly, provide specific container for disposal of secretions and tissues.</a:t>
                      </a:r>
                      <a:endParaRPr lang="en-US" sz="1100">
                        <a:effectLst/>
                        <a:latin typeface="Times New Roman"/>
                        <a:ea typeface="Times New Roman"/>
                        <a:cs typeface="Traditional Arabic"/>
                      </a:endParaRPr>
                    </a:p>
                  </a:txBody>
                  <a:tcPr marL="8784" marR="8784" marT="8784" marB="8784" anchor="ctr"/>
                </a:tc>
                <a:tc>
                  <a:txBody>
                    <a:bodyPr/>
                    <a:lstStyle/>
                    <a:p>
                      <a:pPr>
                        <a:lnSpc>
                          <a:spcPct val="115000"/>
                        </a:lnSpc>
                      </a:pPr>
                      <a:endParaRPr lang="en-US" sz="1200">
                        <a:effectLst/>
                        <a:latin typeface="Calibri"/>
                        <a:cs typeface="Arial"/>
                      </a:endParaRPr>
                    </a:p>
                  </a:txBody>
                  <a:tcPr marL="8784" marR="8784" marT="8784" marB="8784" anchor="ctr"/>
                </a:tc>
              </a:tr>
              <a:tr h="726265">
                <a:tc>
                  <a:txBody>
                    <a:bodyPr/>
                    <a:lstStyle/>
                    <a:p>
                      <a:pPr marL="180340" algn="l" rtl="0">
                        <a:lnSpc>
                          <a:spcPct val="115000"/>
                        </a:lnSpc>
                        <a:spcAft>
                          <a:spcPts val="0"/>
                        </a:spcAft>
                      </a:pPr>
                      <a:r>
                        <a:rPr lang="en-US" sz="1800">
                          <a:effectLst/>
                        </a:rPr>
                        <a:t>Encourage a rest period of 1 hr before and after meals. Provide frequent small feedings.</a:t>
                      </a:r>
                      <a:endParaRPr lang="en-US" sz="110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Helps reduce fatigue during mealtime</a:t>
                      </a:r>
                      <a:endParaRPr lang="en-US" sz="1100">
                        <a:effectLst/>
                        <a:latin typeface="Times New Roman"/>
                        <a:ea typeface="Times New Roman"/>
                        <a:cs typeface="Traditional Arabic"/>
                      </a:endParaRPr>
                    </a:p>
                  </a:txBody>
                  <a:tcPr marL="8784" marR="8784" marT="8784" marB="8784" anchor="ctr"/>
                </a:tc>
              </a:tr>
              <a:tr h="726265">
                <a:tc>
                  <a:txBody>
                    <a:bodyPr/>
                    <a:lstStyle/>
                    <a:p>
                      <a:pPr marL="180340" algn="l" rtl="0">
                        <a:lnSpc>
                          <a:spcPct val="115000"/>
                        </a:lnSpc>
                        <a:spcAft>
                          <a:spcPts val="0"/>
                        </a:spcAft>
                      </a:pPr>
                      <a:r>
                        <a:rPr lang="en-US" sz="1800">
                          <a:effectLst/>
                        </a:rPr>
                        <a:t>Avoid gas-producing foods and carbonated beverages.</a:t>
                      </a:r>
                      <a:endParaRPr lang="en-US" sz="110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Produce distension and increase dyspnea.</a:t>
                      </a:r>
                      <a:endParaRPr lang="en-US" sz="1100">
                        <a:effectLst/>
                        <a:latin typeface="Times New Roman"/>
                        <a:ea typeface="Times New Roman"/>
                        <a:cs typeface="Traditional Arabic"/>
                      </a:endParaRPr>
                    </a:p>
                  </a:txBody>
                  <a:tcPr marL="8784" marR="8784" marT="8784" marB="8784" anchor="ctr"/>
                </a:tc>
              </a:tr>
              <a:tr h="726265">
                <a:tc>
                  <a:txBody>
                    <a:bodyPr/>
                    <a:lstStyle/>
                    <a:p>
                      <a:pPr marL="180340" algn="l" rtl="0">
                        <a:lnSpc>
                          <a:spcPct val="115000"/>
                        </a:lnSpc>
                        <a:spcAft>
                          <a:spcPts val="0"/>
                        </a:spcAft>
                      </a:pPr>
                      <a:r>
                        <a:rPr lang="en-US" sz="1800" dirty="0">
                          <a:effectLst/>
                        </a:rPr>
                        <a:t>Avoid very hot or very cold foods.</a:t>
                      </a:r>
                      <a:endParaRPr lang="en-US" sz="1100" dirty="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a:effectLst/>
                        </a:rPr>
                        <a:t>Extremes in temperature aggravate coughing spasms.</a:t>
                      </a:r>
                      <a:endParaRPr lang="en-US" sz="1100">
                        <a:effectLst/>
                        <a:latin typeface="Times New Roman"/>
                        <a:ea typeface="Times New Roman"/>
                        <a:cs typeface="Traditional Arabic"/>
                      </a:endParaRPr>
                    </a:p>
                  </a:txBody>
                  <a:tcPr marL="8784" marR="8784" marT="8784" marB="8784" anchor="ctr"/>
                </a:tc>
              </a:tr>
              <a:tr h="711736">
                <a:tc>
                  <a:txBody>
                    <a:bodyPr/>
                    <a:lstStyle/>
                    <a:p>
                      <a:pPr marL="180340" algn="l" rtl="0">
                        <a:lnSpc>
                          <a:spcPct val="115000"/>
                        </a:lnSpc>
                        <a:spcAft>
                          <a:spcPts val="0"/>
                        </a:spcAft>
                      </a:pPr>
                      <a:r>
                        <a:rPr lang="en-US" sz="1800" dirty="0">
                          <a:effectLst/>
                        </a:rPr>
                        <a:t>Weigh as indicated.</a:t>
                      </a:r>
                      <a:endParaRPr lang="en-US" sz="1100" dirty="0">
                        <a:effectLst/>
                        <a:latin typeface="Times New Roman"/>
                        <a:ea typeface="Times New Roman"/>
                        <a:cs typeface="Traditional Arabic"/>
                      </a:endParaRPr>
                    </a:p>
                  </a:txBody>
                  <a:tcPr marL="8784" marR="8784" marT="8784" marB="8784" anchor="ctr"/>
                </a:tc>
                <a:tc>
                  <a:txBody>
                    <a:bodyPr/>
                    <a:lstStyle/>
                    <a:p>
                      <a:pPr marL="180340" algn="l" rtl="0">
                        <a:lnSpc>
                          <a:spcPct val="115000"/>
                        </a:lnSpc>
                        <a:spcAft>
                          <a:spcPts val="0"/>
                        </a:spcAft>
                      </a:pPr>
                      <a:r>
                        <a:rPr lang="en-US" sz="1800" dirty="0">
                          <a:effectLst/>
                        </a:rPr>
                        <a:t>Useful in determining caloric needs</a:t>
                      </a:r>
                      <a:endParaRPr lang="en-US" sz="1100" dirty="0">
                        <a:effectLst/>
                        <a:latin typeface="Times New Roman"/>
                        <a:ea typeface="Times New Roman"/>
                        <a:cs typeface="Traditional Arabic"/>
                      </a:endParaRPr>
                    </a:p>
                  </a:txBody>
                  <a:tcPr marL="8784" marR="8784" marT="8784" marB="8784" anchor="ctr"/>
                </a:tc>
              </a:tr>
            </a:tbl>
          </a:graphicData>
        </a:graphic>
      </p:graphicFrame>
    </p:spTree>
    <p:extLst>
      <p:ext uri="{BB962C8B-B14F-4D97-AF65-F5344CB8AC3E}">
        <p14:creationId xmlns:p14="http://schemas.microsoft.com/office/powerpoint/2010/main" val="154118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 of cardiovascular system </a:t>
            </a:r>
            <a:endParaRPr lang="ar-EG"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Transporting Hormones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Hormones are crucial chemical signals that the body uses to communicate with itself.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Hormones </a:t>
            </a:r>
            <a:r>
              <a:rPr lang="en-US" dirty="0">
                <a:latin typeface="Times New Roman" pitchFamily="18" charset="0"/>
                <a:cs typeface="Times New Roman" pitchFamily="18" charset="0"/>
              </a:rPr>
              <a:t>control many things such as growth, the reproductive cycle and glucose metabolism. </a:t>
            </a:r>
            <a:endParaRPr lang="en-US" dirty="0" smtClean="0">
              <a:latin typeface="Times New Roman" pitchFamily="18" charset="0"/>
              <a:cs typeface="Times New Roman" pitchFamily="18" charset="0"/>
            </a:endParaRPr>
          </a:p>
          <a:p>
            <a:pPr algn="just" rtl="0"/>
            <a:r>
              <a:rPr lang="en-US" dirty="0" smtClean="0">
                <a:latin typeface="Times New Roman" pitchFamily="18" charset="0"/>
                <a:cs typeface="Times New Roman" pitchFamily="18" charset="0"/>
              </a:rPr>
              <a:t>Hormones </a:t>
            </a:r>
            <a:r>
              <a:rPr lang="en-US" dirty="0">
                <a:latin typeface="Times New Roman" pitchFamily="18" charset="0"/>
                <a:cs typeface="Times New Roman" pitchFamily="18" charset="0"/>
              </a:rPr>
              <a:t>are created in one part of the body, such as the brain or the liver, and then must be transported to another part of the body by the cardiovascular system in order to deliver their message.</a:t>
            </a:r>
          </a:p>
        </p:txBody>
      </p:sp>
    </p:spTree>
    <p:extLst>
      <p:ext uri="{BB962C8B-B14F-4D97-AF65-F5344CB8AC3E}">
        <p14:creationId xmlns:p14="http://schemas.microsoft.com/office/powerpoint/2010/main" val="12492792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p:txBody>
          <a:bodyPr/>
          <a:lstStyle/>
          <a:p>
            <a:pPr algn="just" rtl="0"/>
            <a:r>
              <a:rPr lang="en-US" b="1" dirty="0">
                <a:latin typeface="Times New Roman" pitchFamily="18" charset="0"/>
                <a:cs typeface="Times New Roman" pitchFamily="18" charset="0"/>
              </a:rPr>
              <a:t>Risk for Infection</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Nursing Diagnosis</a:t>
            </a:r>
          </a:p>
          <a:p>
            <a:pPr algn="just" rtl="0"/>
            <a:r>
              <a:rPr lang="en-US" dirty="0">
                <a:latin typeface="Times New Roman" pitchFamily="18" charset="0"/>
                <a:cs typeface="Times New Roman" pitchFamily="18" charset="0"/>
              </a:rPr>
              <a:t>Risk for Infection may include</a:t>
            </a:r>
          </a:p>
          <a:p>
            <a:pPr algn="just" rtl="0"/>
            <a:r>
              <a:rPr lang="en-US" dirty="0">
                <a:latin typeface="Times New Roman" pitchFamily="18" charset="0"/>
                <a:cs typeface="Times New Roman" pitchFamily="18" charset="0"/>
              </a:rPr>
              <a:t>Inadequate primary defenses (decreased </a:t>
            </a:r>
            <a:r>
              <a:rPr lang="en-US" dirty="0" err="1">
                <a:latin typeface="Times New Roman" pitchFamily="18" charset="0"/>
                <a:cs typeface="Times New Roman" pitchFamily="18" charset="0"/>
              </a:rPr>
              <a:t>ciliary</a:t>
            </a:r>
            <a:r>
              <a:rPr lang="en-US" dirty="0">
                <a:latin typeface="Times New Roman" pitchFamily="18" charset="0"/>
                <a:cs typeface="Times New Roman" pitchFamily="18" charset="0"/>
              </a:rPr>
              <a:t> action, stasis of secretions)</a:t>
            </a:r>
          </a:p>
          <a:p>
            <a:pPr algn="just" rtl="0"/>
            <a:r>
              <a:rPr lang="en-US" dirty="0">
                <a:latin typeface="Times New Roman" pitchFamily="18" charset="0"/>
                <a:cs typeface="Times New Roman" pitchFamily="18" charset="0"/>
              </a:rPr>
              <a:t>Inadequate acquired immunity (tissue destruction, increased environmental exposure)</a:t>
            </a:r>
          </a:p>
          <a:p>
            <a:pPr algn="just" rtl="0"/>
            <a:r>
              <a:rPr lang="en-US" dirty="0">
                <a:latin typeface="Times New Roman" pitchFamily="18" charset="0"/>
                <a:cs typeface="Times New Roman" pitchFamily="18" charset="0"/>
              </a:rPr>
              <a:t>Chronic disease process</a:t>
            </a:r>
          </a:p>
          <a:p>
            <a:pPr algn="just" rtl="0"/>
            <a:r>
              <a:rPr lang="en-US" dirty="0">
                <a:latin typeface="Times New Roman" pitchFamily="18" charset="0"/>
                <a:cs typeface="Times New Roman" pitchFamily="18" charset="0"/>
              </a:rPr>
              <a:t>Malnutrition</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1875184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68608313"/>
              </p:ext>
            </p:extLst>
          </p:nvPr>
        </p:nvGraphicFramePr>
        <p:xfrm>
          <a:off x="152400" y="3629"/>
          <a:ext cx="7924800" cy="6951297"/>
        </p:xfrm>
        <a:graphic>
          <a:graphicData uri="http://schemas.openxmlformats.org/drawingml/2006/table">
            <a:tbl>
              <a:tblPr firstRow="1" firstCol="1" bandRow="1">
                <a:tableStyleId>{5C22544A-7EE6-4342-B048-85BDC9FD1C3A}</a:tableStyleId>
              </a:tblPr>
              <a:tblGrid>
                <a:gridCol w="5271464"/>
                <a:gridCol w="2653336"/>
              </a:tblGrid>
              <a:tr h="240071">
                <a:tc>
                  <a:txBody>
                    <a:bodyPr/>
                    <a:lstStyle/>
                    <a:p>
                      <a:pPr marL="64770" algn="l" rtl="0">
                        <a:lnSpc>
                          <a:spcPct val="115000"/>
                        </a:lnSpc>
                        <a:spcAft>
                          <a:spcPts val="0"/>
                        </a:spcAft>
                      </a:pPr>
                      <a:r>
                        <a:rPr lang="en-US" sz="1600" dirty="0">
                          <a:effectLst/>
                        </a:rPr>
                        <a:t>Nursing Interventions</a:t>
                      </a:r>
                      <a:endParaRPr lang="en-US" sz="1050" dirty="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Rationale</a:t>
                      </a:r>
                      <a:endParaRPr lang="en-US" sz="1050">
                        <a:effectLst/>
                        <a:latin typeface="Times New Roman"/>
                        <a:ea typeface="Times New Roman"/>
                        <a:cs typeface="Traditional Arabic"/>
                      </a:endParaRPr>
                    </a:p>
                  </a:txBody>
                  <a:tcPr marL="8648" marR="8648" marT="8648" marB="8648" anchor="ctr"/>
                </a:tc>
              </a:tr>
              <a:tr h="462845">
                <a:tc>
                  <a:txBody>
                    <a:bodyPr/>
                    <a:lstStyle/>
                    <a:p>
                      <a:pPr marL="64770" algn="l" rtl="0">
                        <a:lnSpc>
                          <a:spcPct val="115000"/>
                        </a:lnSpc>
                        <a:spcAft>
                          <a:spcPts val="0"/>
                        </a:spcAft>
                      </a:pPr>
                      <a:r>
                        <a:rPr lang="en-US" sz="1600">
                          <a:effectLst/>
                        </a:rPr>
                        <a:t>Monitor temperature.</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Fever may be present because of infection or dehydration.</a:t>
                      </a:r>
                      <a:endParaRPr lang="en-US" sz="1050">
                        <a:effectLst/>
                        <a:latin typeface="Times New Roman"/>
                        <a:ea typeface="Times New Roman"/>
                        <a:cs typeface="Traditional Arabic"/>
                      </a:endParaRPr>
                    </a:p>
                  </a:txBody>
                  <a:tcPr marL="8648" marR="8648" marT="8648" marB="8648" anchor="ctr"/>
                </a:tc>
              </a:tr>
              <a:tr h="462845">
                <a:tc>
                  <a:txBody>
                    <a:bodyPr/>
                    <a:lstStyle/>
                    <a:p>
                      <a:pPr marL="64770" algn="l" rtl="0">
                        <a:lnSpc>
                          <a:spcPct val="115000"/>
                        </a:lnSpc>
                        <a:spcAft>
                          <a:spcPts val="0"/>
                        </a:spcAft>
                      </a:pPr>
                      <a:r>
                        <a:rPr lang="en-US" sz="1600">
                          <a:effectLst/>
                        </a:rPr>
                        <a:t>Review importance of breathing exercises, effective cough, frequent position changes, and adequate fluid intake.</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These activities promote mobilization of secretions </a:t>
                      </a:r>
                      <a:endParaRPr lang="en-US" sz="1050">
                        <a:effectLst/>
                        <a:latin typeface="Times New Roman"/>
                        <a:ea typeface="Times New Roman"/>
                        <a:cs typeface="Traditional Arabic"/>
                      </a:endParaRPr>
                    </a:p>
                  </a:txBody>
                  <a:tcPr marL="8648" marR="8648" marT="8648" marB="8648" anchor="ctr"/>
                </a:tc>
              </a:tr>
              <a:tr h="685620">
                <a:tc>
                  <a:txBody>
                    <a:bodyPr/>
                    <a:lstStyle/>
                    <a:p>
                      <a:pPr marL="64770" algn="l" rtl="0">
                        <a:lnSpc>
                          <a:spcPct val="115000"/>
                        </a:lnSpc>
                        <a:spcAft>
                          <a:spcPts val="1000"/>
                        </a:spcAft>
                      </a:pPr>
                      <a:r>
                        <a:rPr lang="en-US" sz="1600">
                          <a:effectLst/>
                        </a:rPr>
                        <a:t>Observe color, character, odor of sputum.</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Odorous, yellow, or greenish secretions suggest the presence of pulmonary infection.</a:t>
                      </a:r>
                      <a:endParaRPr lang="en-US" sz="1050">
                        <a:effectLst/>
                        <a:latin typeface="Times New Roman"/>
                        <a:ea typeface="Times New Roman"/>
                        <a:cs typeface="Traditional Arabic"/>
                      </a:endParaRPr>
                    </a:p>
                  </a:txBody>
                  <a:tcPr marL="8648" marR="8648" marT="8648" marB="8648" anchor="ctr"/>
                </a:tc>
              </a:tr>
              <a:tr h="462845">
                <a:tc>
                  <a:txBody>
                    <a:bodyPr/>
                    <a:lstStyle/>
                    <a:p>
                      <a:pPr marL="64770" algn="l" rtl="0">
                        <a:lnSpc>
                          <a:spcPct val="115000"/>
                        </a:lnSpc>
                        <a:spcAft>
                          <a:spcPts val="0"/>
                        </a:spcAft>
                      </a:pPr>
                      <a:r>
                        <a:rPr lang="en-US" sz="1600">
                          <a:effectLst/>
                        </a:rPr>
                        <a:t>Proper hand washing (nurse and patient), and use gloves when handling or disposing of tissues, sputum containers.</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dirty="0">
                          <a:effectLst/>
                        </a:rPr>
                        <a:t>Prevents spread of fluid-borne pathogens.</a:t>
                      </a:r>
                      <a:endParaRPr lang="en-US" sz="1050" dirty="0">
                        <a:effectLst/>
                        <a:latin typeface="Times New Roman"/>
                        <a:ea typeface="Times New Roman"/>
                        <a:cs typeface="Traditional Arabic"/>
                      </a:endParaRPr>
                    </a:p>
                  </a:txBody>
                  <a:tcPr marL="8648" marR="8648" marT="8648" marB="8648" anchor="ctr"/>
                </a:tc>
              </a:tr>
              <a:tr h="240071">
                <a:tc>
                  <a:txBody>
                    <a:bodyPr/>
                    <a:lstStyle/>
                    <a:p>
                      <a:pPr marL="64770" algn="l" rtl="0">
                        <a:lnSpc>
                          <a:spcPct val="115000"/>
                        </a:lnSpc>
                        <a:spcAft>
                          <a:spcPts val="0"/>
                        </a:spcAft>
                      </a:pPr>
                      <a:r>
                        <a:rPr lang="en-US" sz="1600">
                          <a:effectLst/>
                        </a:rPr>
                        <a:t>Monitor visitors; provide masks as indicated.</a:t>
                      </a:r>
                      <a:endParaRPr lang="en-US" sz="1050">
                        <a:effectLst/>
                        <a:latin typeface="Times New Roman"/>
                        <a:ea typeface="Times New Roman"/>
                        <a:cs typeface="Traditional Arabic"/>
                      </a:endParaRPr>
                    </a:p>
                  </a:txBody>
                  <a:tcPr marL="8648" marR="8648" marT="8648" marB="8648" anchor="ctr"/>
                </a:tc>
                <a:tc>
                  <a:txBody>
                    <a:bodyPr/>
                    <a:lstStyle/>
                    <a:p>
                      <a:pPr>
                        <a:lnSpc>
                          <a:spcPct val="115000"/>
                        </a:lnSpc>
                      </a:pPr>
                      <a:endParaRPr lang="en-US" sz="1100">
                        <a:effectLst/>
                        <a:latin typeface="Calibri"/>
                        <a:cs typeface="Arial"/>
                      </a:endParaRPr>
                    </a:p>
                  </a:txBody>
                  <a:tcPr marL="8648" marR="8648" marT="8648" marB="8648" anchor="ctr"/>
                </a:tc>
              </a:tr>
              <a:tr h="462845">
                <a:tc>
                  <a:txBody>
                    <a:bodyPr/>
                    <a:lstStyle/>
                    <a:p>
                      <a:pPr marL="64770" algn="l" rtl="0">
                        <a:lnSpc>
                          <a:spcPct val="115000"/>
                        </a:lnSpc>
                        <a:spcAft>
                          <a:spcPts val="0"/>
                        </a:spcAft>
                      </a:pPr>
                      <a:r>
                        <a:rPr lang="en-US" sz="1600">
                          <a:effectLst/>
                        </a:rPr>
                        <a:t>Encourage balance between activity and rest.</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Reduces oxygen consumption or demand </a:t>
                      </a:r>
                      <a:endParaRPr lang="en-US" sz="1050">
                        <a:effectLst/>
                        <a:latin typeface="Times New Roman"/>
                        <a:ea typeface="Times New Roman"/>
                        <a:cs typeface="Traditional Arabic"/>
                      </a:endParaRPr>
                    </a:p>
                  </a:txBody>
                  <a:tcPr marL="8648" marR="8648" marT="8648" marB="8648" anchor="ctr"/>
                </a:tc>
              </a:tr>
              <a:tr h="462845">
                <a:tc>
                  <a:txBody>
                    <a:bodyPr/>
                    <a:lstStyle/>
                    <a:p>
                      <a:pPr marL="64770" algn="l" rtl="0">
                        <a:lnSpc>
                          <a:spcPct val="115000"/>
                        </a:lnSpc>
                        <a:spcAft>
                          <a:spcPts val="0"/>
                        </a:spcAft>
                      </a:pPr>
                      <a:r>
                        <a:rPr lang="en-US" sz="1600">
                          <a:effectLst/>
                        </a:rPr>
                        <a:t>Discuss need for adequate nutritional intake.</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Malnutrition lead to lower resistance to infection.</a:t>
                      </a:r>
                      <a:endParaRPr lang="en-US" sz="1050">
                        <a:effectLst/>
                        <a:latin typeface="Times New Roman"/>
                        <a:ea typeface="Times New Roman"/>
                        <a:cs typeface="Traditional Arabic"/>
                      </a:endParaRPr>
                    </a:p>
                  </a:txBody>
                  <a:tcPr marL="8648" marR="8648" marT="8648" marB="8648" anchor="ctr"/>
                </a:tc>
              </a:tr>
              <a:tr h="462845">
                <a:tc>
                  <a:txBody>
                    <a:bodyPr/>
                    <a:lstStyle/>
                    <a:p>
                      <a:pPr marL="64770" algn="l" rtl="0">
                        <a:lnSpc>
                          <a:spcPct val="115000"/>
                        </a:lnSpc>
                        <a:spcAft>
                          <a:spcPts val="0"/>
                        </a:spcAft>
                      </a:pPr>
                      <a:r>
                        <a:rPr lang="en-US" sz="1600">
                          <a:effectLst/>
                        </a:rPr>
                        <a:t>Recommend rinsing mouth with water and spitting, not swallowing, or use of spacer on mouthpiece of inhaled corticosteroids.</a:t>
                      </a:r>
                      <a:endParaRPr lang="en-US" sz="1050">
                        <a:effectLst/>
                        <a:latin typeface="Times New Roman"/>
                        <a:ea typeface="Times New Roman"/>
                        <a:cs typeface="Traditional Arabic"/>
                      </a:endParaRPr>
                    </a:p>
                  </a:txBody>
                  <a:tcPr marL="8648" marR="8648" marT="8648" marB="8648" anchor="ctr"/>
                </a:tc>
                <a:tc>
                  <a:txBody>
                    <a:bodyPr/>
                    <a:lstStyle/>
                    <a:p>
                      <a:pPr>
                        <a:lnSpc>
                          <a:spcPct val="115000"/>
                        </a:lnSpc>
                      </a:pPr>
                      <a:endParaRPr lang="en-US" sz="1100">
                        <a:effectLst/>
                        <a:latin typeface="Calibri"/>
                        <a:cs typeface="Arial"/>
                      </a:endParaRPr>
                    </a:p>
                  </a:txBody>
                  <a:tcPr marL="8648" marR="8648" marT="8648" marB="8648" anchor="ctr"/>
                </a:tc>
              </a:tr>
              <a:tr h="462845">
                <a:tc>
                  <a:txBody>
                    <a:bodyPr/>
                    <a:lstStyle/>
                    <a:p>
                      <a:pPr marL="64770" algn="l" rtl="0">
                        <a:lnSpc>
                          <a:spcPct val="115000"/>
                        </a:lnSpc>
                        <a:spcAft>
                          <a:spcPts val="0"/>
                        </a:spcAft>
                      </a:pPr>
                      <a:r>
                        <a:rPr lang="en-US" sz="1600">
                          <a:effectLst/>
                        </a:rPr>
                        <a:t>Obtain sputum specimen by deep coughing or suctioning for Gram’s stain, culture and sensitivity.</a:t>
                      </a:r>
                      <a:endParaRPr lang="en-US" sz="1050">
                        <a:effectLst/>
                        <a:latin typeface="Times New Roman"/>
                        <a:ea typeface="Times New Roman"/>
                        <a:cs typeface="Traditional Arabic"/>
                      </a:endParaRPr>
                    </a:p>
                  </a:txBody>
                  <a:tcPr marL="8648" marR="8648" marT="8648" marB="8648" anchor="ctr"/>
                </a:tc>
                <a:tc>
                  <a:txBody>
                    <a:bodyPr/>
                    <a:lstStyle/>
                    <a:p>
                      <a:pPr marL="50800" algn="l" rtl="0">
                        <a:lnSpc>
                          <a:spcPct val="115000"/>
                        </a:lnSpc>
                        <a:spcAft>
                          <a:spcPts val="0"/>
                        </a:spcAft>
                      </a:pPr>
                      <a:r>
                        <a:rPr lang="en-US" sz="1600">
                          <a:effectLst/>
                        </a:rPr>
                        <a:t>identify causative organism </a:t>
                      </a:r>
                      <a:endParaRPr lang="en-US" sz="1050">
                        <a:effectLst/>
                        <a:latin typeface="Times New Roman"/>
                        <a:ea typeface="Times New Roman"/>
                        <a:cs typeface="Traditional Arabic"/>
                      </a:endParaRPr>
                    </a:p>
                  </a:txBody>
                  <a:tcPr marL="8648" marR="8648" marT="8648" marB="8648" anchor="ctr"/>
                </a:tc>
              </a:tr>
              <a:tr h="240071">
                <a:tc>
                  <a:txBody>
                    <a:bodyPr/>
                    <a:lstStyle/>
                    <a:p>
                      <a:pPr marL="64770" algn="l" rtl="0">
                        <a:lnSpc>
                          <a:spcPct val="115000"/>
                        </a:lnSpc>
                        <a:spcAft>
                          <a:spcPts val="0"/>
                        </a:spcAft>
                      </a:pPr>
                      <a:r>
                        <a:rPr lang="en-US" sz="1600">
                          <a:effectLst/>
                        </a:rPr>
                        <a:t>Administer antimicrobials as indicated.</a:t>
                      </a:r>
                      <a:endParaRPr lang="en-US" sz="1050">
                        <a:effectLst/>
                        <a:latin typeface="Times New Roman"/>
                        <a:ea typeface="Times New Roman"/>
                        <a:cs typeface="Traditional Arabic"/>
                      </a:endParaRPr>
                    </a:p>
                  </a:txBody>
                  <a:tcPr marL="8648" marR="8648" marT="8648" marB="8648" anchor="ctr"/>
                </a:tc>
                <a:tc>
                  <a:txBody>
                    <a:bodyPr/>
                    <a:lstStyle/>
                    <a:p>
                      <a:pPr>
                        <a:lnSpc>
                          <a:spcPct val="115000"/>
                        </a:lnSpc>
                      </a:pPr>
                      <a:endParaRPr lang="en-US" sz="1100" dirty="0">
                        <a:effectLst/>
                        <a:latin typeface="Calibri"/>
                        <a:cs typeface="Arial"/>
                      </a:endParaRPr>
                    </a:p>
                  </a:txBody>
                  <a:tcPr marL="8648" marR="8648" marT="8648" marB="8648" anchor="ctr"/>
                </a:tc>
              </a:tr>
            </a:tbl>
          </a:graphicData>
        </a:graphic>
      </p:graphicFrame>
    </p:spTree>
    <p:extLst>
      <p:ext uri="{BB962C8B-B14F-4D97-AF65-F5344CB8AC3E}">
        <p14:creationId xmlns:p14="http://schemas.microsoft.com/office/powerpoint/2010/main" val="220821180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051560"/>
          </a:xfrm>
        </p:spPr>
        <p:txBody>
          <a:bodyPr>
            <a:normAutofit/>
          </a:bodyPr>
          <a:lstStyle/>
          <a:p>
            <a:r>
              <a:rPr lang="en-US" sz="2400" dirty="0">
                <a:latin typeface="Times New Roman" pitchFamily="18" charset="0"/>
                <a:cs typeface="Times New Roman" pitchFamily="18" charset="0"/>
              </a:rPr>
              <a:t>Using the Nursing Process to Manage Pulmonary Disease</a:t>
            </a:r>
            <a:endParaRPr lang="ar-EG" sz="2400" dirty="0"/>
          </a:p>
        </p:txBody>
      </p:sp>
      <p:sp>
        <p:nvSpPr>
          <p:cNvPr id="3" name="Content Placeholder 2"/>
          <p:cNvSpPr>
            <a:spLocks noGrp="1"/>
          </p:cNvSpPr>
          <p:nvPr>
            <p:ph idx="1"/>
          </p:nvPr>
        </p:nvSpPr>
        <p:spPr/>
        <p:txBody>
          <a:bodyPr>
            <a:normAutofit fontScale="92500" lnSpcReduction="10000"/>
          </a:bodyPr>
          <a:lstStyle/>
          <a:p>
            <a:pPr algn="just" rtl="0"/>
            <a:r>
              <a:rPr lang="en-US" b="1" dirty="0">
                <a:latin typeface="Times New Roman" pitchFamily="18" charset="0"/>
                <a:cs typeface="Times New Roman" pitchFamily="18" charset="0"/>
              </a:rPr>
              <a:t>Knowledge Deficit</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Nursing Diagnosis  </a:t>
            </a:r>
          </a:p>
          <a:p>
            <a:pPr algn="just" rtl="0"/>
            <a:r>
              <a:rPr lang="en-US" dirty="0">
                <a:latin typeface="Times New Roman" pitchFamily="18" charset="0"/>
                <a:cs typeface="Times New Roman" pitchFamily="18" charset="0"/>
              </a:rPr>
              <a:t>Knowledge Deficit May be related to</a:t>
            </a:r>
          </a:p>
          <a:p>
            <a:pPr algn="just" rtl="0"/>
            <a:r>
              <a:rPr lang="en-US" dirty="0">
                <a:latin typeface="Times New Roman" pitchFamily="18" charset="0"/>
                <a:cs typeface="Times New Roman" pitchFamily="18" charset="0"/>
              </a:rPr>
              <a:t>Lack of information/unfamiliarity with information resources</a:t>
            </a:r>
          </a:p>
          <a:p>
            <a:pPr algn="just" rtl="0"/>
            <a:r>
              <a:rPr lang="en-US" dirty="0">
                <a:latin typeface="Times New Roman" pitchFamily="18" charset="0"/>
                <a:cs typeface="Times New Roman" pitchFamily="18" charset="0"/>
              </a:rPr>
              <a:t>Information misinterpretation</a:t>
            </a:r>
          </a:p>
          <a:p>
            <a:pPr algn="just" rtl="0"/>
            <a:r>
              <a:rPr lang="en-US" dirty="0">
                <a:latin typeface="Times New Roman" pitchFamily="18" charset="0"/>
                <a:cs typeface="Times New Roman" pitchFamily="18" charset="0"/>
              </a:rPr>
              <a:t>Lack of recall/cognitive limitation</a:t>
            </a:r>
          </a:p>
          <a:p>
            <a:pPr algn="just" rtl="0"/>
            <a:r>
              <a:rPr lang="en-US" dirty="0">
                <a:latin typeface="Times New Roman" pitchFamily="18" charset="0"/>
                <a:cs typeface="Times New Roman" pitchFamily="18" charset="0"/>
              </a:rPr>
              <a:t>Possibly evidenced by</a:t>
            </a:r>
          </a:p>
          <a:p>
            <a:pPr algn="just" rtl="0"/>
            <a:r>
              <a:rPr lang="en-US" dirty="0">
                <a:latin typeface="Times New Roman" pitchFamily="18" charset="0"/>
                <a:cs typeface="Times New Roman" pitchFamily="18" charset="0"/>
              </a:rPr>
              <a:t>Request for information</a:t>
            </a:r>
          </a:p>
          <a:p>
            <a:pPr algn="just" rtl="0"/>
            <a:r>
              <a:rPr lang="en-US" dirty="0">
                <a:latin typeface="Times New Roman" pitchFamily="18" charset="0"/>
                <a:cs typeface="Times New Roman" pitchFamily="18" charset="0"/>
              </a:rPr>
              <a:t>Statement of concerns/misconception</a:t>
            </a:r>
          </a:p>
          <a:p>
            <a:pPr algn="just" rtl="0"/>
            <a:r>
              <a:rPr lang="en-US" dirty="0">
                <a:latin typeface="Times New Roman" pitchFamily="18" charset="0"/>
                <a:cs typeface="Times New Roman" pitchFamily="18" charset="0"/>
              </a:rPr>
              <a:t>Inaccurate follow-through of instructions</a:t>
            </a:r>
          </a:p>
          <a:p>
            <a:pPr algn="just" rtl="0"/>
            <a:r>
              <a:rPr lang="en-US" dirty="0">
                <a:latin typeface="Times New Roman" pitchFamily="18" charset="0"/>
                <a:cs typeface="Times New Roman" pitchFamily="18" charset="0"/>
              </a:rPr>
              <a:t>Development of preventable complications</a:t>
            </a:r>
          </a:p>
          <a:p>
            <a:pPr algn="just"/>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4558959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39028459"/>
              </p:ext>
            </p:extLst>
          </p:nvPr>
        </p:nvGraphicFramePr>
        <p:xfrm>
          <a:off x="152400" y="152400"/>
          <a:ext cx="7848600" cy="6303024"/>
        </p:xfrm>
        <a:graphic>
          <a:graphicData uri="http://schemas.openxmlformats.org/drawingml/2006/table">
            <a:tbl>
              <a:tblPr firstRow="1" firstCol="1" bandRow="1">
                <a:tableStyleId>{5C22544A-7EE6-4342-B048-85BDC9FD1C3A}</a:tableStyleId>
              </a:tblPr>
              <a:tblGrid>
                <a:gridCol w="7848600"/>
              </a:tblGrid>
              <a:tr h="193375">
                <a:tc>
                  <a:txBody>
                    <a:bodyPr/>
                    <a:lstStyle/>
                    <a:p>
                      <a:pPr marL="64770" algn="l" rtl="0">
                        <a:lnSpc>
                          <a:spcPct val="115000"/>
                        </a:lnSpc>
                        <a:spcAft>
                          <a:spcPts val="0"/>
                        </a:spcAft>
                      </a:pPr>
                      <a:r>
                        <a:rPr lang="en-US" sz="1400" dirty="0">
                          <a:effectLst/>
                        </a:rPr>
                        <a:t>Nursing Interventions</a:t>
                      </a:r>
                      <a:endParaRPr lang="en-US" sz="1050" dirty="0">
                        <a:effectLst/>
                        <a:latin typeface="Times New Roman"/>
                        <a:ea typeface="Times New Roman"/>
                        <a:cs typeface="Traditional Arabic"/>
                      </a:endParaRPr>
                    </a:p>
                  </a:txBody>
                  <a:tcPr marL="6966" marR="6966" marT="6966" marB="6966" anchor="ctr"/>
                </a:tc>
              </a:tr>
              <a:tr h="372818">
                <a:tc>
                  <a:txBody>
                    <a:bodyPr/>
                    <a:lstStyle/>
                    <a:p>
                      <a:pPr marL="64770" algn="l" rtl="0">
                        <a:lnSpc>
                          <a:spcPct val="115000"/>
                        </a:lnSpc>
                        <a:spcAft>
                          <a:spcPts val="0"/>
                        </a:spcAft>
                      </a:pPr>
                      <a:r>
                        <a:rPr lang="en-US" sz="1400" dirty="0">
                          <a:effectLst/>
                        </a:rPr>
                        <a:t>Explain and reinforce explanations of individual disease process. Encourage patient to ask questions.</a:t>
                      </a:r>
                      <a:endParaRPr lang="en-US" sz="1050" dirty="0">
                        <a:effectLst/>
                        <a:latin typeface="Times New Roman"/>
                        <a:ea typeface="Times New Roman"/>
                        <a:cs typeface="Traditional Arabic"/>
                      </a:endParaRPr>
                    </a:p>
                  </a:txBody>
                  <a:tcPr marL="6966" marR="6966" marT="6966" marB="6966" anchor="ctr"/>
                </a:tc>
              </a:tr>
              <a:tr h="372818">
                <a:tc>
                  <a:txBody>
                    <a:bodyPr/>
                    <a:lstStyle/>
                    <a:p>
                      <a:pPr marL="64770" algn="l" rtl="0">
                        <a:lnSpc>
                          <a:spcPct val="115000"/>
                        </a:lnSpc>
                        <a:spcAft>
                          <a:spcPts val="0"/>
                        </a:spcAft>
                      </a:pPr>
                      <a:r>
                        <a:rPr lang="en-US" sz="1400">
                          <a:effectLst/>
                        </a:rPr>
                        <a:t>Instruct and reinforce rationale for breathing exercises, coughing effectively, and general conditioning exercises.</a:t>
                      </a:r>
                      <a:endParaRPr lang="en-US" sz="1050">
                        <a:effectLst/>
                        <a:latin typeface="Times New Roman"/>
                        <a:ea typeface="Times New Roman"/>
                        <a:cs typeface="Traditional Arabic"/>
                      </a:endParaRPr>
                    </a:p>
                  </a:txBody>
                  <a:tcPr marL="6966" marR="6966" marT="6966" marB="6966" anchor="ctr"/>
                </a:tc>
              </a:tr>
              <a:tr h="193375">
                <a:tc>
                  <a:txBody>
                    <a:bodyPr/>
                    <a:lstStyle/>
                    <a:p>
                      <a:pPr marL="64770" algn="l" rtl="0">
                        <a:lnSpc>
                          <a:spcPct val="115000"/>
                        </a:lnSpc>
                        <a:spcAft>
                          <a:spcPts val="0"/>
                        </a:spcAft>
                      </a:pPr>
                      <a:r>
                        <a:rPr lang="en-US" sz="1400">
                          <a:effectLst/>
                        </a:rPr>
                        <a:t>Stress importance of oral care and dental hygiene.</a:t>
                      </a:r>
                      <a:endParaRPr lang="en-US" sz="1050">
                        <a:effectLst/>
                        <a:latin typeface="Times New Roman"/>
                        <a:ea typeface="Times New Roman"/>
                        <a:cs typeface="Traditional Arabic"/>
                      </a:endParaRPr>
                    </a:p>
                  </a:txBody>
                  <a:tcPr marL="6966" marR="6966" marT="6966" marB="6966" anchor="ctr"/>
                </a:tc>
              </a:tr>
              <a:tr h="372818">
                <a:tc>
                  <a:txBody>
                    <a:bodyPr/>
                    <a:lstStyle/>
                    <a:p>
                      <a:pPr marL="64770" algn="l" rtl="0">
                        <a:lnSpc>
                          <a:spcPct val="115000"/>
                        </a:lnSpc>
                        <a:spcAft>
                          <a:spcPts val="0"/>
                        </a:spcAft>
                      </a:pPr>
                      <a:r>
                        <a:rPr lang="en-US" sz="1400">
                          <a:effectLst/>
                        </a:rPr>
                        <a:t>Discuss importance of avoiding people with active respiratory infections. Stress need for routine influenza and pneumococcal vaccinations.</a:t>
                      </a:r>
                      <a:endParaRPr lang="en-US" sz="1050">
                        <a:effectLst/>
                        <a:latin typeface="Times New Roman"/>
                        <a:ea typeface="Times New Roman"/>
                        <a:cs typeface="Traditional Arabic"/>
                      </a:endParaRPr>
                    </a:p>
                  </a:txBody>
                  <a:tcPr marL="6966" marR="6966" marT="6966" marB="6966" anchor="ctr"/>
                </a:tc>
              </a:tr>
              <a:tr h="731705">
                <a:tc>
                  <a:txBody>
                    <a:bodyPr/>
                    <a:lstStyle/>
                    <a:p>
                      <a:pPr marL="64770" algn="l" rtl="0">
                        <a:lnSpc>
                          <a:spcPct val="115000"/>
                        </a:lnSpc>
                        <a:spcAft>
                          <a:spcPts val="0"/>
                        </a:spcAft>
                      </a:pPr>
                      <a:r>
                        <a:rPr lang="en-US" sz="1400" dirty="0">
                          <a:effectLst/>
                        </a:rPr>
                        <a:t>Discuss individual factors that may trigger or aggravate condition (excessively dry air, wind, environmental temperature extremes, pollen, tobacco smoke, aerosol sprays, air pollution). Encourage patient and SO to explore ways to control these factors in and around the home and work setting.</a:t>
                      </a:r>
                      <a:endParaRPr lang="en-US" sz="1050" dirty="0">
                        <a:effectLst/>
                        <a:latin typeface="Times New Roman"/>
                        <a:ea typeface="Times New Roman"/>
                        <a:cs typeface="Traditional Arabic"/>
                      </a:endParaRPr>
                    </a:p>
                  </a:txBody>
                  <a:tcPr marL="6966" marR="6966" marT="6966" marB="6966" anchor="ctr"/>
                </a:tc>
              </a:tr>
              <a:tr h="193375">
                <a:tc>
                  <a:txBody>
                    <a:bodyPr/>
                    <a:lstStyle/>
                    <a:p>
                      <a:pPr marL="64770" algn="l" rtl="0">
                        <a:lnSpc>
                          <a:spcPct val="115000"/>
                        </a:lnSpc>
                        <a:spcAft>
                          <a:spcPts val="0"/>
                        </a:spcAft>
                      </a:pPr>
                      <a:r>
                        <a:rPr lang="en-US" sz="1400">
                          <a:effectLst/>
                        </a:rPr>
                        <a:t>Review the harmful effects of smoking, and advise cessation of smoking by patient and SO.</a:t>
                      </a:r>
                      <a:endParaRPr lang="en-US" sz="1050">
                        <a:effectLst/>
                        <a:latin typeface="Times New Roman"/>
                        <a:ea typeface="Times New Roman"/>
                        <a:cs typeface="Traditional Arabic"/>
                      </a:endParaRPr>
                    </a:p>
                  </a:txBody>
                  <a:tcPr marL="6966" marR="6966" marT="6966" marB="6966" anchor="ctr"/>
                </a:tc>
              </a:tr>
              <a:tr h="731705">
                <a:tc>
                  <a:txBody>
                    <a:bodyPr/>
                    <a:lstStyle/>
                    <a:p>
                      <a:pPr marL="64770" algn="l" rtl="0">
                        <a:lnSpc>
                          <a:spcPct val="115000"/>
                        </a:lnSpc>
                        <a:spcAft>
                          <a:spcPts val="0"/>
                        </a:spcAft>
                      </a:pPr>
                      <a:r>
                        <a:rPr lang="en-US" sz="1400">
                          <a:effectLst/>
                        </a:rPr>
                        <a:t>Provide information about activity limitations and alternating activities with rest periods to prevent fatigue; ways to conserve energy during activities (pulling instead of pushing, sitting instead of standing while performing tasks); use of pursed-lip breathing, side-lying position, and possible need for supplemental oxygen during sexual activity.</a:t>
                      </a:r>
                      <a:endParaRPr lang="en-US" sz="1050">
                        <a:effectLst/>
                        <a:latin typeface="Times New Roman"/>
                        <a:ea typeface="Times New Roman"/>
                        <a:cs typeface="Traditional Arabic"/>
                      </a:endParaRPr>
                    </a:p>
                  </a:txBody>
                  <a:tcPr marL="6966" marR="6966" marT="6966" marB="6966" anchor="ctr"/>
                </a:tc>
              </a:tr>
              <a:tr h="193375">
                <a:tc>
                  <a:txBody>
                    <a:bodyPr/>
                    <a:lstStyle/>
                    <a:p>
                      <a:pPr marL="64770" algn="l" rtl="0">
                        <a:lnSpc>
                          <a:spcPct val="115000"/>
                        </a:lnSpc>
                        <a:spcAft>
                          <a:spcPts val="0"/>
                        </a:spcAft>
                      </a:pPr>
                      <a:r>
                        <a:rPr lang="en-US" sz="1400">
                          <a:effectLst/>
                        </a:rPr>
                        <a:t>Discuss importance of medical follow-up care, periodic chest x-rays, sputum cultures.</a:t>
                      </a:r>
                      <a:endParaRPr lang="en-US" sz="1050">
                        <a:effectLst/>
                        <a:latin typeface="Times New Roman"/>
                        <a:ea typeface="Times New Roman"/>
                        <a:cs typeface="Traditional Arabic"/>
                      </a:endParaRPr>
                    </a:p>
                  </a:txBody>
                  <a:tcPr marL="6966" marR="6966" marT="6966" marB="6966" anchor="ctr"/>
                </a:tc>
              </a:tr>
              <a:tr h="372818">
                <a:tc>
                  <a:txBody>
                    <a:bodyPr/>
                    <a:lstStyle/>
                    <a:p>
                      <a:pPr marL="64770" algn="l" rtl="0">
                        <a:lnSpc>
                          <a:spcPct val="115000"/>
                        </a:lnSpc>
                        <a:spcAft>
                          <a:spcPts val="0"/>
                        </a:spcAft>
                      </a:pPr>
                      <a:r>
                        <a:rPr lang="en-US" sz="1400">
                          <a:effectLst/>
                        </a:rPr>
                        <a:t>Review oxygen requirements and dosage for patient who is discharged on supplemental oxygen. Discuss safe use of oxygen and refer to supplier as indicated.</a:t>
                      </a:r>
                      <a:endParaRPr lang="en-US" sz="1050">
                        <a:effectLst/>
                        <a:latin typeface="Times New Roman"/>
                        <a:ea typeface="Times New Roman"/>
                        <a:cs typeface="Traditional Arabic"/>
                      </a:endParaRPr>
                    </a:p>
                  </a:txBody>
                  <a:tcPr marL="6966" marR="6966" marT="6966" marB="6966" anchor="ctr"/>
                </a:tc>
              </a:tr>
              <a:tr h="552261">
                <a:tc>
                  <a:txBody>
                    <a:bodyPr/>
                    <a:lstStyle/>
                    <a:p>
                      <a:pPr marL="64770" algn="l" rtl="0">
                        <a:lnSpc>
                          <a:spcPct val="115000"/>
                        </a:lnSpc>
                        <a:spcAft>
                          <a:spcPts val="0"/>
                        </a:spcAft>
                      </a:pPr>
                      <a:r>
                        <a:rPr lang="en-US" sz="1400">
                          <a:effectLst/>
                        </a:rPr>
                        <a:t>Instruct patient and SO in use of NIPPV as appropriate. Problem-solve possible side effects and identify adverse signs and symptoms  (increased dyspnea, fatigue, daytime drowsiness, or headaches on awakening).</a:t>
                      </a:r>
                      <a:endParaRPr lang="en-US" sz="1050">
                        <a:effectLst/>
                        <a:latin typeface="Times New Roman"/>
                        <a:ea typeface="Times New Roman"/>
                        <a:cs typeface="Traditional Arabic"/>
                      </a:endParaRPr>
                    </a:p>
                  </a:txBody>
                  <a:tcPr marL="6966" marR="6966" marT="6966" marB="6966" anchor="ctr"/>
                </a:tc>
              </a:tr>
              <a:tr h="372818">
                <a:tc>
                  <a:txBody>
                    <a:bodyPr/>
                    <a:lstStyle/>
                    <a:p>
                      <a:pPr marL="64770" algn="l" rtl="0">
                        <a:lnSpc>
                          <a:spcPct val="115000"/>
                        </a:lnSpc>
                        <a:spcAft>
                          <a:spcPts val="0"/>
                        </a:spcAft>
                      </a:pPr>
                      <a:r>
                        <a:rPr lang="en-US" sz="1400">
                          <a:effectLst/>
                        </a:rPr>
                        <a:t>Refer for evaluation of home care if indicated.  Provide a detailed plan of care and baseline physical assessment to home care nurse as needed on discharge from acute care.</a:t>
                      </a:r>
                      <a:endParaRPr lang="en-US" sz="1050">
                        <a:effectLst/>
                        <a:latin typeface="Times New Roman"/>
                        <a:ea typeface="Times New Roman"/>
                        <a:cs typeface="Traditional Arabic"/>
                      </a:endParaRPr>
                    </a:p>
                  </a:txBody>
                  <a:tcPr marL="6966" marR="6966" marT="6966" marB="6966" anchor="ctr"/>
                </a:tc>
              </a:tr>
              <a:tr h="193375">
                <a:tc>
                  <a:txBody>
                    <a:bodyPr/>
                    <a:lstStyle/>
                    <a:p>
                      <a:pPr marL="64770" algn="l" rtl="0">
                        <a:lnSpc>
                          <a:spcPct val="115000"/>
                        </a:lnSpc>
                        <a:spcAft>
                          <a:spcPts val="0"/>
                        </a:spcAft>
                      </a:pPr>
                      <a:r>
                        <a:rPr lang="en-US" sz="1400" dirty="0">
                          <a:effectLst/>
                        </a:rPr>
                        <a:t>Discuss respiratory medications, side effects, adverse reactions.</a:t>
                      </a:r>
                      <a:endParaRPr lang="en-US" sz="1050" dirty="0">
                        <a:effectLst/>
                        <a:latin typeface="Times New Roman"/>
                        <a:ea typeface="Times New Roman"/>
                        <a:cs typeface="Traditional Arabic"/>
                      </a:endParaRPr>
                    </a:p>
                  </a:txBody>
                  <a:tcPr marL="6966" marR="6966" marT="6966" marB="6966" anchor="ctr"/>
                </a:tc>
              </a:tr>
            </a:tbl>
          </a:graphicData>
        </a:graphic>
      </p:graphicFrame>
    </p:spTree>
    <p:extLst>
      <p:ext uri="{BB962C8B-B14F-4D97-AF65-F5344CB8AC3E}">
        <p14:creationId xmlns:p14="http://schemas.microsoft.com/office/powerpoint/2010/main" val="280513619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1 4"/>
          <p:cNvSpPr/>
          <p:nvPr/>
        </p:nvSpPr>
        <p:spPr>
          <a:xfrm>
            <a:off x="1295400" y="914400"/>
            <a:ext cx="7162800" cy="48006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9600" dirty="0"/>
              <a:t>Thanks</a:t>
            </a:r>
            <a:endParaRPr lang="ar-EG" dirty="0"/>
          </a:p>
        </p:txBody>
      </p:sp>
    </p:spTree>
    <p:extLst>
      <p:ext uri="{BB962C8B-B14F-4D97-AF65-F5344CB8AC3E}">
        <p14:creationId xmlns:p14="http://schemas.microsoft.com/office/powerpoint/2010/main" val="29214596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379</TotalTime>
  <Words>7148</Words>
  <Application>Microsoft Office PowerPoint</Application>
  <PresentationFormat>On-screen Show (4:3)</PresentationFormat>
  <Paragraphs>608</Paragraphs>
  <Slides>94</Slides>
  <Notes>0</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Opulent</vt:lpstr>
      <vt:lpstr>Cardiovascular System </vt:lpstr>
      <vt:lpstr>Out lines:</vt:lpstr>
      <vt:lpstr>Out lines:</vt:lpstr>
      <vt:lpstr>I-Introduction</vt:lpstr>
      <vt:lpstr>Anatomy and function of cardiovascular system: </vt:lpstr>
      <vt:lpstr>Function of cardiovascular system </vt:lpstr>
      <vt:lpstr>Function of cardiovascular system </vt:lpstr>
      <vt:lpstr>Function of cardiovascular system </vt:lpstr>
      <vt:lpstr>Function of cardiovascular system </vt:lpstr>
      <vt:lpstr>Function of cardiovascular system </vt:lpstr>
      <vt:lpstr>AGING CHANGES:</vt:lpstr>
      <vt:lpstr>AGING CHANGES:</vt:lpstr>
      <vt:lpstr>AGING CHANGES:</vt:lpstr>
      <vt:lpstr>AGING CHANGES:</vt:lpstr>
      <vt:lpstr>AGING CHANGES:</vt:lpstr>
      <vt:lpstr>EFFECT OF CHANGES</vt:lpstr>
      <vt:lpstr>Common disorders related to CVS in the elderly:</vt:lpstr>
      <vt:lpstr>1- Disengagement theory of aging</vt:lpstr>
      <vt:lpstr>2- Activity theory of aging </vt:lpstr>
      <vt:lpstr>2- Activity theory of aging</vt:lpstr>
      <vt:lpstr>3- Continuity theory </vt:lpstr>
      <vt:lpstr>3- Continuity theory </vt:lpstr>
      <vt:lpstr>PowerPoint Presentation</vt:lpstr>
      <vt:lpstr>PowerPoint Presentation</vt:lpstr>
      <vt:lpstr>PowerPoint Presentation</vt:lpstr>
      <vt:lpstr>PowerPoint Presentation</vt:lpstr>
      <vt:lpstr>Another theories of aging process</vt:lpstr>
      <vt:lpstr>PowerPoint Presentation</vt:lpstr>
      <vt:lpstr>PowerPoint Presentation</vt:lpstr>
      <vt:lpstr>PowerPoint Presentation</vt:lpstr>
      <vt:lpstr>PowerPoint Presentation</vt:lpstr>
      <vt:lpstr>V- Coronary Artery Disease</vt:lpstr>
      <vt:lpstr>V- Coronary Artery Disease                                                            Angina</vt:lpstr>
      <vt:lpstr>V- Coronary Artery Disease                                                            Angina</vt:lpstr>
      <vt:lpstr>V- Coronary Artery Disease                                                            Angina</vt:lpstr>
      <vt:lpstr>V- Coronary Artery Disease                                                            Angina</vt:lpstr>
      <vt:lpstr>V- Coronary Artery Disease                                       Myocardial Infarction         </vt:lpstr>
      <vt:lpstr>V- Coronary Artery Disease                                Myocardial Infarction         </vt:lpstr>
      <vt:lpstr>Using the Nursing Process to Care for a Patient with Coronary Artery Disease </vt:lpstr>
      <vt:lpstr>Using the Nursing Process to Care for a Patient with Coronary Artery Disease </vt:lpstr>
      <vt:lpstr>Using the Nursing Process to Care for a Patient with Coronary Artery Disease </vt:lpstr>
      <vt:lpstr>Using the Nursing Process to Care for a Patient with Coronary Artery Disease </vt:lpstr>
      <vt:lpstr>VI- Hypertension </vt:lpstr>
      <vt:lpstr>PowerPoint Presentation</vt:lpstr>
      <vt:lpstr>Alternative medicine:-</vt:lpstr>
      <vt:lpstr>   Alternative medicine:-</vt:lpstr>
      <vt:lpstr>   Alternative medicine:-</vt:lpstr>
      <vt:lpstr>Drug-drug interaction (DDI):- </vt:lpstr>
      <vt:lpstr>Food drugs interaction:-</vt:lpstr>
      <vt:lpstr>Nursing interventions:- </vt:lpstr>
      <vt:lpstr>PowerPoint Presentation</vt:lpstr>
      <vt:lpstr>Respiratory System </vt:lpstr>
      <vt:lpstr>Outlines</vt:lpstr>
      <vt:lpstr>Introduction</vt:lpstr>
      <vt:lpstr>Structures &amp; function of the respiratory system</vt:lpstr>
      <vt:lpstr>Structures &amp; function of the respiratory system</vt:lpstr>
      <vt:lpstr>Structures &amp; function of the respiratory system</vt:lpstr>
      <vt:lpstr>Structures &amp; function of the respiratory system</vt:lpstr>
      <vt:lpstr>Function of respiratory system</vt:lpstr>
      <vt:lpstr>Age related changes that affect respiratory system</vt:lpstr>
      <vt:lpstr>PowerPoint Presentation</vt:lpstr>
      <vt:lpstr>Chronic obstructive pulmonary disease </vt:lpstr>
      <vt:lpstr>Chronic obstructive pulmonary disease </vt:lpstr>
      <vt:lpstr>Chronic obstructive pulmonary disease </vt:lpstr>
      <vt:lpstr>Chronic obstructive pulmonary disease </vt:lpstr>
      <vt:lpstr>A-Emphysema</vt:lpstr>
      <vt:lpstr>A-Emphysema</vt:lpstr>
      <vt:lpstr>A-Emphysema</vt:lpstr>
      <vt:lpstr>B-Chronic Bronchitis </vt:lpstr>
      <vt:lpstr>PowerPoint Presentation</vt:lpstr>
      <vt:lpstr>PowerPoint Presentation</vt:lpstr>
      <vt:lpstr>PowerPoint Presentation</vt:lpstr>
      <vt:lpstr>ASTHMA</vt:lpstr>
      <vt:lpstr>ASTHMA</vt:lpstr>
      <vt:lpstr>ASTHMA</vt:lpstr>
      <vt:lpstr>Pneumonia </vt:lpstr>
      <vt:lpstr>PowerPoint Presentation</vt:lpstr>
      <vt:lpstr>PowerPoint Presentation</vt:lpstr>
      <vt:lpstr>Influenza</vt:lpstr>
      <vt:lpstr>PowerPoint Presentation</vt:lpstr>
      <vt:lpstr>*Alternative medicine:-</vt:lpstr>
      <vt:lpstr>Using the Nursing Process to Manage Pulmonary Disease</vt:lpstr>
      <vt:lpstr>Using the Nursing Process to Manage Pulmonary Disease</vt:lpstr>
      <vt:lpstr>Using the Nursing Process to Manage Pulmonary Disease</vt:lpstr>
      <vt:lpstr>PowerPoint Presentation</vt:lpstr>
      <vt:lpstr>Using the Nursing Process to Manage Pulmonary Disease</vt:lpstr>
      <vt:lpstr>PowerPoint Presentation</vt:lpstr>
      <vt:lpstr>Using the Nursing Process to Manage Pulmonary Disease</vt:lpstr>
      <vt:lpstr>PowerPoint Presentation</vt:lpstr>
      <vt:lpstr>Using the Nursing Process to Manage Pulmonary Disease</vt:lpstr>
      <vt:lpstr>PowerPoint Presentation</vt:lpstr>
      <vt:lpstr>Using the Nursing Process to Manage Pulmonary Disease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Aging</dc:title>
  <dc:creator>dr.esaa</dc:creator>
  <cp:lastModifiedBy>ismail - [2010]</cp:lastModifiedBy>
  <cp:revision>23</cp:revision>
  <dcterms:created xsi:type="dcterms:W3CDTF">2006-08-16T00:00:00Z</dcterms:created>
  <dcterms:modified xsi:type="dcterms:W3CDTF">2020-03-29T13:51:18Z</dcterms:modified>
</cp:coreProperties>
</file>