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59" r:id="rId8"/>
    <p:sldId id="260"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3/31/2020</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3/31/2020</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breastcancer.org/illustrations/i002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cancercenter.com/integrative-care/pain"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breastcancer.org/illustrations/i0018"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breastcancer.org/illustrations/i0019"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breastcancer.org/illustrations/i0020"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1832" y="3223559"/>
            <a:ext cx="7100341" cy="744819"/>
          </a:xfrm>
          <a:prstGeom prst="rect">
            <a:avLst/>
          </a:prstGeom>
        </p:spPr>
        <p:txBody>
          <a:bodyPr wrap="none">
            <a:spAutoFit/>
          </a:bodyPr>
          <a:lstStyle/>
          <a:p>
            <a:pPr algn="ctr">
              <a:lnSpc>
                <a:spcPct val="115000"/>
              </a:lnSpc>
              <a:spcAft>
                <a:spcPts val="1000"/>
              </a:spcAft>
            </a:pPr>
            <a:r>
              <a:rPr lang="en-US" sz="4000" b="1" dirty="0">
                <a:latin typeface="Times New Roman"/>
                <a:ea typeface="Calibri"/>
                <a:cs typeface="Arial"/>
              </a:rPr>
              <a:t>Breast Self-Examination  (BSE</a:t>
            </a:r>
            <a:r>
              <a:rPr lang="en-US" sz="3600" b="1" dirty="0">
                <a:latin typeface="Times New Roman"/>
                <a:ea typeface="Calibri"/>
                <a:cs typeface="Arial"/>
              </a:rPr>
              <a:t>)</a:t>
            </a:r>
            <a:endParaRPr lang="en-US" sz="2000" dirty="0">
              <a:effectLst/>
              <a:latin typeface="Calibri"/>
              <a:ea typeface="Calibri"/>
              <a:cs typeface="Arial"/>
            </a:endParaRPr>
          </a:p>
        </p:txBody>
      </p:sp>
    </p:spTree>
    <p:extLst>
      <p:ext uri="{BB962C8B-B14F-4D97-AF65-F5344CB8AC3E}">
        <p14:creationId xmlns:p14="http://schemas.microsoft.com/office/powerpoint/2010/main" val="84617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31090629"/>
              </p:ext>
            </p:extLst>
          </p:nvPr>
        </p:nvGraphicFramePr>
        <p:xfrm>
          <a:off x="685800" y="762000"/>
          <a:ext cx="5992800" cy="3970909"/>
        </p:xfrm>
        <a:graphic>
          <a:graphicData uri="http://schemas.openxmlformats.org/drawingml/2006/table">
            <a:tbl>
              <a:tblPr firstRow="1" firstCol="1" bandRow="1"/>
              <a:tblGrid>
                <a:gridCol w="5718822"/>
                <a:gridCol w="273978"/>
              </a:tblGrid>
              <a:tr h="3827589">
                <a:tc>
                  <a:txBody>
                    <a:bodyPr/>
                    <a:lstStyle/>
                    <a:p>
                      <a:pPr marL="0" marR="0" algn="l" rtl="0">
                        <a:lnSpc>
                          <a:spcPct val="115000"/>
                        </a:lnSpc>
                        <a:spcBef>
                          <a:spcPts val="0"/>
                        </a:spcBef>
                        <a:spcAft>
                          <a:spcPts val="1800"/>
                        </a:spcAft>
                      </a:pPr>
                      <a:r>
                        <a:rPr lang="en-US" sz="2800">
                          <a:effectLst/>
                          <a:latin typeface="Times New Roman"/>
                          <a:ea typeface="Times New Roman"/>
                          <a:cs typeface="Arial"/>
                        </a:rPr>
                        <a:t>Step 5: Finally, feel your breasts while you are standing or sitting. Many women find that the easiest way to feel their breasts is when their skin is wet and slippery, so they like to do this step in the shower. Cover your entire breast, using the same hand movements described in step </a:t>
                      </a:r>
                      <a:endParaRPr lang="en-US" sz="1600">
                        <a:effectLst/>
                        <a:latin typeface="Calibri"/>
                        <a:ea typeface="Calibri"/>
                        <a:cs typeface="Arial"/>
                      </a:endParaRPr>
                    </a:p>
                  </a:txBody>
                  <a:tcPr marL="76200" marR="76200" marT="38100" marB="38100">
                    <a:lnL w="12700" cap="flat" cmpd="sng" algn="ctr">
                      <a:solidFill>
                        <a:srgbClr val="AFAFAF"/>
                      </a:solidFill>
                      <a:prstDash val="solid"/>
                      <a:round/>
                      <a:headEnd type="none" w="med" len="med"/>
                      <a:tailEnd type="none" w="med" len="med"/>
                    </a:lnL>
                    <a:lnR w="12700" cap="flat" cmpd="sng" algn="ctr">
                      <a:solidFill>
                        <a:srgbClr val="AFAFAF"/>
                      </a:solidFill>
                      <a:prstDash val="solid"/>
                      <a:round/>
                      <a:headEnd type="none" w="med" len="med"/>
                      <a:tailEnd type="none" w="med" len="med"/>
                    </a:lnR>
                    <a:lnT>
                      <a:noFill/>
                    </a:lnT>
                    <a:lnB w="12700" cap="flat" cmpd="sng" algn="ctr">
                      <a:solidFill>
                        <a:srgbClr val="AFAFAF"/>
                      </a:solidFill>
                      <a:prstDash val="solid"/>
                      <a:round/>
                      <a:headEnd type="none" w="med" len="med"/>
                      <a:tailEnd type="none" w="med" len="med"/>
                    </a:lnB>
                  </a:tcPr>
                </a:tc>
                <a:tc>
                  <a:txBody>
                    <a:bodyPr/>
                    <a:lstStyle/>
                    <a:p>
                      <a:pPr marL="0" marR="0" algn="l" rtl="0">
                        <a:lnSpc>
                          <a:spcPct val="115000"/>
                        </a:lnSpc>
                        <a:spcBef>
                          <a:spcPts val="0"/>
                        </a:spcBef>
                        <a:spcAft>
                          <a:spcPts val="600"/>
                        </a:spcAft>
                      </a:pPr>
                      <a:endParaRPr lang="en-US" sz="1600" dirty="0">
                        <a:effectLst/>
                        <a:latin typeface="Calibri"/>
                        <a:ea typeface="Calibri"/>
                        <a:cs typeface="Arial"/>
                      </a:endParaRPr>
                    </a:p>
                  </a:txBody>
                  <a:tcPr marL="76200" marR="76200" marT="38100" marB="38100">
                    <a:lnL w="12700" cap="flat" cmpd="sng" algn="ctr">
                      <a:solidFill>
                        <a:srgbClr val="AFAFAF"/>
                      </a:solidFill>
                      <a:prstDash val="solid"/>
                      <a:round/>
                      <a:headEnd type="none" w="med" len="med"/>
                      <a:tailEnd type="none" w="med" len="med"/>
                    </a:lnL>
                    <a:lnR>
                      <a:noFill/>
                    </a:lnR>
                    <a:lnT>
                      <a:noFill/>
                    </a:lnT>
                    <a:lnB w="12700" cap="flat" cmpd="sng" algn="ctr">
                      <a:solidFill>
                        <a:srgbClr val="AFAFAF"/>
                      </a:solidFill>
                      <a:prstDash val="solid"/>
                      <a:round/>
                      <a:headEnd type="none" w="med" len="med"/>
                      <a:tailEnd type="none" w="med" len="med"/>
                    </a:lnB>
                  </a:tcPr>
                </a:tc>
              </a:tr>
            </a:tbl>
          </a:graphicData>
        </a:graphic>
      </p:graphicFrame>
      <p:pic>
        <p:nvPicPr>
          <p:cNvPr id="4097" name="Picture 14" descr="Description: Breast Self-Exam - Step 5">
            <a:hlinkClick r:id="rId2" tooltip="&quot;i0021&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838201"/>
            <a:ext cx="24384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9546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914400"/>
            <a:ext cx="5105400" cy="4879284"/>
          </a:xfrm>
          <a:prstGeom prst="rect">
            <a:avLst/>
          </a:prstGeom>
        </p:spPr>
        <p:txBody>
          <a:bodyPr wrap="square">
            <a:spAutoFit/>
          </a:bodyPr>
          <a:lstStyle/>
          <a:p>
            <a:pPr>
              <a:lnSpc>
                <a:spcPct val="115000"/>
              </a:lnSpc>
              <a:spcAft>
                <a:spcPts val="1000"/>
              </a:spcAft>
            </a:pPr>
            <a:r>
              <a:rPr lang="en-US" sz="3200" b="1" dirty="0">
                <a:latin typeface="Times New Roman"/>
                <a:ea typeface="Calibri"/>
                <a:cs typeface="Arial"/>
              </a:rPr>
              <a:t>Outlines:-</a:t>
            </a:r>
            <a:endParaRPr lang="en-US" dirty="0">
              <a:latin typeface="Calibri"/>
              <a:ea typeface="Calibri"/>
              <a:cs typeface="Arial"/>
            </a:endParaRPr>
          </a:p>
          <a:p>
            <a:pPr>
              <a:lnSpc>
                <a:spcPct val="115000"/>
              </a:lnSpc>
              <a:spcAft>
                <a:spcPts val="1000"/>
              </a:spcAft>
            </a:pPr>
            <a:r>
              <a:rPr lang="en-US" sz="3200" dirty="0">
                <a:latin typeface="Times New Roman"/>
                <a:ea typeface="Times New Roman"/>
                <a:cs typeface="Arial"/>
              </a:rPr>
              <a:t>*Definition</a:t>
            </a:r>
            <a:endParaRPr lang="en-US" dirty="0">
              <a:latin typeface="Calibri"/>
              <a:ea typeface="Calibri"/>
              <a:cs typeface="Arial"/>
            </a:endParaRPr>
          </a:p>
          <a:p>
            <a:pPr>
              <a:lnSpc>
                <a:spcPct val="115000"/>
              </a:lnSpc>
            </a:pPr>
            <a:r>
              <a:rPr lang="en-US" sz="3200" dirty="0">
                <a:latin typeface="Times New Roman"/>
                <a:ea typeface="Times New Roman"/>
                <a:cs typeface="Arial"/>
              </a:rPr>
              <a:t>*warning signs of breast cancer</a:t>
            </a:r>
            <a:endParaRPr lang="en-US" dirty="0">
              <a:latin typeface="Calibri"/>
              <a:ea typeface="Calibri"/>
              <a:cs typeface="Arial"/>
            </a:endParaRPr>
          </a:p>
          <a:p>
            <a:pPr>
              <a:lnSpc>
                <a:spcPct val="115000"/>
              </a:lnSpc>
            </a:pPr>
            <a:r>
              <a:rPr lang="en-US" sz="3200" dirty="0">
                <a:latin typeface="Times New Roman"/>
                <a:ea typeface="Times New Roman"/>
                <a:cs typeface="Arial"/>
              </a:rPr>
              <a:t>*High risk group of breast cancer </a:t>
            </a:r>
            <a:endParaRPr lang="en-US" dirty="0">
              <a:latin typeface="Calibri"/>
              <a:ea typeface="Calibri"/>
              <a:cs typeface="Arial"/>
            </a:endParaRPr>
          </a:p>
          <a:p>
            <a:pPr>
              <a:lnSpc>
                <a:spcPct val="115000"/>
              </a:lnSpc>
            </a:pPr>
            <a:r>
              <a:rPr lang="en-US" sz="3200" dirty="0">
                <a:latin typeface="Times New Roman"/>
                <a:ea typeface="Times New Roman"/>
                <a:cs typeface="Arial"/>
              </a:rPr>
              <a:t>*The Five Steps of A Breast Self-Examination :</a:t>
            </a:r>
            <a:endParaRPr lang="en-US" dirty="0">
              <a:effectLst/>
              <a:latin typeface="Calibri"/>
              <a:ea typeface="Calibri"/>
              <a:cs typeface="Arial"/>
            </a:endParaRPr>
          </a:p>
        </p:txBody>
      </p:sp>
    </p:spTree>
    <p:extLst>
      <p:ext uri="{BB962C8B-B14F-4D97-AF65-F5344CB8AC3E}">
        <p14:creationId xmlns:p14="http://schemas.microsoft.com/office/powerpoint/2010/main" val="2109789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19200"/>
            <a:ext cx="8001000" cy="4056495"/>
          </a:xfrm>
          <a:prstGeom prst="rect">
            <a:avLst/>
          </a:prstGeom>
        </p:spPr>
        <p:txBody>
          <a:bodyPr wrap="square">
            <a:spAutoFit/>
          </a:bodyPr>
          <a:lstStyle/>
          <a:p>
            <a:pPr>
              <a:lnSpc>
                <a:spcPct val="115000"/>
              </a:lnSpc>
            </a:pPr>
            <a:r>
              <a:rPr lang="en-US" sz="3200" b="1" dirty="0">
                <a:latin typeface="Times New Roman"/>
                <a:ea typeface="Times New Roman"/>
                <a:cs typeface="Arial"/>
              </a:rPr>
              <a:t>Definition:</a:t>
            </a:r>
            <a:endParaRPr lang="en-US" dirty="0">
              <a:latin typeface="Calibri"/>
              <a:ea typeface="Calibri"/>
              <a:cs typeface="Arial"/>
            </a:endParaRPr>
          </a:p>
          <a:p>
            <a:pPr algn="just">
              <a:lnSpc>
                <a:spcPct val="115000"/>
              </a:lnSpc>
            </a:pPr>
            <a:r>
              <a:rPr lang="en-US" sz="3200" dirty="0">
                <a:latin typeface="Times New Roman"/>
                <a:ea typeface="Times New Roman"/>
                <a:cs typeface="Arial"/>
              </a:rPr>
              <a:t>         Breast self-examination (BSE) is a diagnostic technique regularly performed by a woman, independent from a physician, both by feeling for anything suspicious in her breasts and by observing any changes through the use of a mirror.</a:t>
            </a:r>
            <a:endParaRPr lang="en-US" dirty="0">
              <a:effectLst/>
              <a:latin typeface="Calibri"/>
              <a:ea typeface="Calibri"/>
              <a:cs typeface="Arial"/>
            </a:endParaRPr>
          </a:p>
        </p:txBody>
      </p:sp>
    </p:spTree>
    <p:extLst>
      <p:ext uri="{BB962C8B-B14F-4D97-AF65-F5344CB8AC3E}">
        <p14:creationId xmlns:p14="http://schemas.microsoft.com/office/powerpoint/2010/main" val="594689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762000"/>
            <a:ext cx="7924800" cy="2923877"/>
          </a:xfrm>
          <a:prstGeom prst="rect">
            <a:avLst/>
          </a:prstGeom>
        </p:spPr>
        <p:txBody>
          <a:bodyPr wrap="square">
            <a:spAutoFit/>
          </a:bodyPr>
          <a:lstStyle/>
          <a:p>
            <a:pPr>
              <a:lnSpc>
                <a:spcPct val="115000"/>
              </a:lnSpc>
            </a:pPr>
            <a:r>
              <a:rPr lang="en-US" sz="3200" b="1" dirty="0">
                <a:latin typeface="Times New Roman"/>
                <a:ea typeface="Times New Roman"/>
                <a:cs typeface="Arial"/>
              </a:rPr>
              <a:t>Appropriate time for performance of BSE.</a:t>
            </a:r>
            <a:endParaRPr lang="en-US" dirty="0">
              <a:latin typeface="Calibri"/>
              <a:ea typeface="Calibri"/>
              <a:cs typeface="Arial"/>
            </a:endParaRPr>
          </a:p>
          <a:p>
            <a:pPr>
              <a:lnSpc>
                <a:spcPct val="115000"/>
              </a:lnSpc>
            </a:pPr>
            <a:r>
              <a:rPr lang="en-US" sz="3200" u="sng" dirty="0">
                <a:latin typeface="Times New Roman"/>
                <a:ea typeface="Times New Roman"/>
                <a:cs typeface="Arial"/>
              </a:rPr>
              <a:t>From</a:t>
            </a:r>
            <a:r>
              <a:rPr lang="en-US" sz="3200" dirty="0">
                <a:latin typeface="Times New Roman"/>
                <a:ea typeface="Times New Roman"/>
                <a:cs typeface="Arial"/>
              </a:rPr>
              <a:t> 7-10 days from first day of menstruation.</a:t>
            </a:r>
            <a:endParaRPr lang="en-US" dirty="0">
              <a:latin typeface="Calibri"/>
              <a:ea typeface="Calibri"/>
              <a:cs typeface="Arial"/>
            </a:endParaRPr>
          </a:p>
          <a:p>
            <a:pPr>
              <a:lnSpc>
                <a:spcPct val="115000"/>
              </a:lnSpc>
            </a:pPr>
            <a:r>
              <a:rPr lang="en-US" sz="3200" dirty="0">
                <a:latin typeface="Times New Roman"/>
                <a:ea typeface="Times New Roman"/>
                <a:cs typeface="Arial"/>
              </a:rPr>
              <a:t>If woman no longer has a period, examine herself on the same day every month. </a:t>
            </a:r>
            <a:endParaRPr lang="en-US" dirty="0">
              <a:latin typeface="Calibri"/>
              <a:ea typeface="Calibri"/>
              <a:cs typeface="Arial"/>
            </a:endParaRPr>
          </a:p>
          <a:p>
            <a:pPr>
              <a:lnSpc>
                <a:spcPct val="115000"/>
              </a:lnSpc>
            </a:pPr>
            <a:r>
              <a:rPr lang="en-US" sz="3200" dirty="0">
                <a:latin typeface="Times New Roman"/>
                <a:ea typeface="Times New Roman"/>
                <a:cs typeface="Arial"/>
              </a:rPr>
              <a:t> </a:t>
            </a:r>
            <a:endParaRPr lang="en-US" dirty="0">
              <a:effectLst/>
              <a:latin typeface="Calibri"/>
              <a:ea typeface="Calibri"/>
              <a:cs typeface="Arial"/>
            </a:endParaRPr>
          </a:p>
        </p:txBody>
      </p:sp>
    </p:spTree>
    <p:extLst>
      <p:ext uri="{BB962C8B-B14F-4D97-AF65-F5344CB8AC3E}">
        <p14:creationId xmlns:p14="http://schemas.microsoft.com/office/powerpoint/2010/main" val="4280202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8818" y="1048464"/>
            <a:ext cx="7772400" cy="5047536"/>
          </a:xfrm>
          <a:prstGeom prst="rect">
            <a:avLst/>
          </a:prstGeom>
        </p:spPr>
        <p:txBody>
          <a:bodyPr wrap="square">
            <a:spAutoFit/>
          </a:bodyPr>
          <a:lstStyle/>
          <a:p>
            <a:pPr>
              <a:lnSpc>
                <a:spcPct val="115000"/>
              </a:lnSpc>
            </a:pPr>
            <a:r>
              <a:rPr lang="en-US" sz="2800" b="1" u="sng" dirty="0">
                <a:latin typeface="Times New Roman"/>
                <a:ea typeface="Times New Roman"/>
                <a:cs typeface="Arial"/>
              </a:rPr>
              <a:t>warning signs of breast cancer</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Skin changes, such as swelling, redness, or other visible differences in one or both breasts</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An increase in size or change in shape of the breast(s)</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Changes in the appearance of one or both nipples</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Nipple discharge other than breast milk</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General </a:t>
            </a:r>
            <a:r>
              <a:rPr lang="en-US" sz="2800" u="sng" dirty="0">
                <a:solidFill>
                  <a:srgbClr val="0000FF"/>
                </a:solidFill>
                <a:latin typeface="Times New Roman"/>
                <a:ea typeface="Times New Roman"/>
                <a:cs typeface="Arial"/>
                <a:hlinkClick r:id="rId2"/>
              </a:rPr>
              <a:t>pain </a:t>
            </a:r>
            <a:r>
              <a:rPr lang="en-US" sz="2800" dirty="0">
                <a:latin typeface="Times New Roman"/>
                <a:ea typeface="Times New Roman"/>
                <a:cs typeface="Arial"/>
              </a:rPr>
              <a:t>in/on any part of the breast</a:t>
            </a:r>
            <a:endParaRPr lang="en-US" sz="1600" dirty="0">
              <a:latin typeface="Calibri"/>
              <a:ea typeface="Calibri"/>
              <a:cs typeface="Arial"/>
            </a:endParaRPr>
          </a:p>
          <a:p>
            <a:pPr marL="540385" indent="-360045">
              <a:lnSpc>
                <a:spcPct val="115000"/>
              </a:lnSpc>
            </a:pPr>
            <a:r>
              <a:rPr lang="en-US" sz="2800" dirty="0">
                <a:latin typeface="Times New Roman"/>
                <a:ea typeface="Times New Roman"/>
                <a:cs typeface="Arial"/>
                <a:sym typeface="Times New Roman"/>
              </a:rPr>
              <a:t></a:t>
            </a:r>
            <a:r>
              <a:rPr lang="en-US" sz="2800" dirty="0">
                <a:latin typeface="Times New Roman"/>
                <a:ea typeface="Times New Roman"/>
                <a:cs typeface="Arial"/>
              </a:rPr>
              <a:t>  Lumps or nodes felt on or inside of the breast</a:t>
            </a:r>
            <a:endParaRPr lang="en-US" sz="1600" dirty="0">
              <a:effectLst/>
              <a:latin typeface="Calibri"/>
              <a:ea typeface="Calibri"/>
              <a:cs typeface="Arial"/>
            </a:endParaRPr>
          </a:p>
        </p:txBody>
      </p:sp>
    </p:spTree>
    <p:extLst>
      <p:ext uri="{BB962C8B-B14F-4D97-AF65-F5344CB8AC3E}">
        <p14:creationId xmlns:p14="http://schemas.microsoft.com/office/powerpoint/2010/main" val="412968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8153400" cy="6463308"/>
          </a:xfrm>
          <a:prstGeom prst="rect">
            <a:avLst/>
          </a:prstGeom>
        </p:spPr>
        <p:txBody>
          <a:bodyPr wrap="square">
            <a:spAutoFit/>
          </a:bodyPr>
          <a:lstStyle/>
          <a:p>
            <a:pPr>
              <a:lnSpc>
                <a:spcPct val="115000"/>
              </a:lnSpc>
            </a:pPr>
            <a:r>
              <a:rPr lang="en-US" sz="2400" b="1" u="sng" dirty="0">
                <a:latin typeface="Times New Roman"/>
                <a:ea typeface="Times New Roman"/>
                <a:cs typeface="Arial"/>
              </a:rPr>
              <a:t>High risk group of breast cancer </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Gender. Being a woman is the most significant risk factor for developing breast cancer.</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Age simply growing older is the second biggest risk factor for breast cancer.</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Family history of breast cancer</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Personal history of breast cancer</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Radiation therapy to the chest</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Women who have never had a full-term pregnancy, or had their first full-term pregnancy after age 30, have an increased risk of breast cancer</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Alcohol consumption</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Smoking</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Exposure to estrogen</a:t>
            </a:r>
            <a:endParaRPr lang="en-US" sz="1400" dirty="0">
              <a:latin typeface="Calibri"/>
              <a:ea typeface="Calibri"/>
              <a:cs typeface="Arial"/>
            </a:endParaRPr>
          </a:p>
          <a:p>
            <a:pPr marL="342900" lvl="0" indent="-342900">
              <a:lnSpc>
                <a:spcPct val="115000"/>
              </a:lnSpc>
              <a:buFont typeface="+mj-lt"/>
              <a:buAutoNum type="arabicPeriod"/>
            </a:pPr>
            <a:r>
              <a:rPr lang="en-US" sz="2400" dirty="0">
                <a:latin typeface="Times New Roman"/>
                <a:ea typeface="Times New Roman"/>
                <a:cs typeface="Arial"/>
              </a:rPr>
              <a:t>Stress</a:t>
            </a:r>
            <a:endParaRPr lang="en-US" sz="1400" dirty="0">
              <a:effectLst/>
              <a:latin typeface="Calibri"/>
              <a:ea typeface="Calibri"/>
              <a:cs typeface="Arial"/>
            </a:endParaRPr>
          </a:p>
        </p:txBody>
      </p:sp>
    </p:spTree>
    <p:extLst>
      <p:ext uri="{BB962C8B-B14F-4D97-AF65-F5344CB8AC3E}">
        <p14:creationId xmlns:p14="http://schemas.microsoft.com/office/powerpoint/2010/main" val="111181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99791264"/>
              </p:ext>
            </p:extLst>
          </p:nvPr>
        </p:nvGraphicFramePr>
        <p:xfrm>
          <a:off x="498764" y="1538218"/>
          <a:ext cx="8035636" cy="4862582"/>
        </p:xfrm>
        <a:graphic>
          <a:graphicData uri="http://schemas.openxmlformats.org/drawingml/2006/table">
            <a:tbl>
              <a:tblPr firstRow="1" firstCol="1" bandRow="1"/>
              <a:tblGrid>
                <a:gridCol w="7197436"/>
                <a:gridCol w="838200"/>
              </a:tblGrid>
              <a:tr h="4862582">
                <a:tc>
                  <a:txBody>
                    <a:bodyPr/>
                    <a:lstStyle/>
                    <a:p>
                      <a:pPr marL="0" marR="0" algn="l" rtl="0">
                        <a:lnSpc>
                          <a:spcPct val="115000"/>
                        </a:lnSpc>
                        <a:spcBef>
                          <a:spcPts val="0"/>
                        </a:spcBef>
                        <a:spcAft>
                          <a:spcPts val="1800"/>
                        </a:spcAft>
                      </a:pPr>
                      <a:r>
                        <a:rPr lang="en-US" sz="1800" dirty="0">
                          <a:effectLst/>
                          <a:latin typeface="Times New Roman"/>
                          <a:ea typeface="Times New Roman"/>
                          <a:cs typeface="Arial"/>
                        </a:rPr>
                        <a:t>Step 1: Begin by looking at your breasts in the mirror with your shoulders straight and your arms on your hips.</a:t>
                      </a:r>
                      <a:endParaRPr lang="en-US" sz="1200" dirty="0">
                        <a:effectLst/>
                        <a:latin typeface="Calibri"/>
                        <a:ea typeface="Calibri"/>
                        <a:cs typeface="Arial"/>
                      </a:endParaRPr>
                    </a:p>
                    <a:p>
                      <a:pPr marL="0" marR="0" algn="l" rtl="0">
                        <a:lnSpc>
                          <a:spcPct val="115000"/>
                        </a:lnSpc>
                        <a:spcBef>
                          <a:spcPts val="0"/>
                        </a:spcBef>
                        <a:spcAft>
                          <a:spcPts val="1800"/>
                        </a:spcAft>
                      </a:pPr>
                      <a:r>
                        <a:rPr lang="en-US" sz="1800" dirty="0">
                          <a:effectLst/>
                          <a:latin typeface="Times New Roman"/>
                          <a:ea typeface="Times New Roman"/>
                          <a:cs typeface="Arial"/>
                        </a:rPr>
                        <a:t>Here's what you should look for:</a:t>
                      </a:r>
                      <a:endParaRPr lang="en-US" sz="1200" dirty="0">
                        <a:effectLst/>
                        <a:latin typeface="Calibri"/>
                        <a:ea typeface="Calibri"/>
                        <a:cs typeface="Arial"/>
                      </a:endParaRPr>
                    </a:p>
                    <a:p>
                      <a:pPr marL="342900" marR="0" lvl="0" indent="-342900" algn="l" rtl="0">
                        <a:lnSpc>
                          <a:spcPct val="115000"/>
                        </a:lnSpc>
                        <a:spcBef>
                          <a:spcPts val="0"/>
                        </a:spcBef>
                        <a:spcAft>
                          <a:spcPts val="600"/>
                        </a:spcAft>
                        <a:buSzPts val="1000"/>
                        <a:buFont typeface="Symbol"/>
                        <a:buChar char=""/>
                        <a:tabLst>
                          <a:tab pos="457200" algn="l"/>
                        </a:tabLst>
                      </a:pPr>
                      <a:r>
                        <a:rPr lang="en-US" sz="1800" dirty="0">
                          <a:effectLst/>
                          <a:latin typeface="Times New Roman"/>
                          <a:ea typeface="Times New Roman"/>
                          <a:cs typeface="Arial"/>
                        </a:rPr>
                        <a:t>Breasts that are their usual size, shape, and color</a:t>
                      </a:r>
                      <a:endParaRPr lang="en-US" sz="1200" dirty="0">
                        <a:effectLst/>
                        <a:latin typeface="Calibri"/>
                        <a:ea typeface="Calibri"/>
                        <a:cs typeface="Arial"/>
                      </a:endParaRPr>
                    </a:p>
                    <a:p>
                      <a:pPr marL="342900" marR="0" lvl="0" indent="-342900" algn="l" rtl="0">
                        <a:lnSpc>
                          <a:spcPct val="115000"/>
                        </a:lnSpc>
                        <a:spcBef>
                          <a:spcPts val="0"/>
                        </a:spcBef>
                        <a:spcAft>
                          <a:spcPts val="600"/>
                        </a:spcAft>
                        <a:buSzPts val="1000"/>
                        <a:buFont typeface="Symbol"/>
                        <a:buChar char=""/>
                        <a:tabLst>
                          <a:tab pos="457200" algn="l"/>
                        </a:tabLst>
                      </a:pPr>
                      <a:r>
                        <a:rPr lang="en-US" sz="1800" dirty="0">
                          <a:effectLst/>
                          <a:latin typeface="Times New Roman"/>
                          <a:ea typeface="Times New Roman"/>
                          <a:cs typeface="Arial"/>
                        </a:rPr>
                        <a:t>Breasts that are evenly shaped without visible distortion or swelling</a:t>
                      </a:r>
                      <a:endParaRPr lang="en-US" sz="1200" dirty="0">
                        <a:effectLst/>
                        <a:latin typeface="Calibri"/>
                        <a:ea typeface="Calibri"/>
                        <a:cs typeface="Arial"/>
                      </a:endParaRPr>
                    </a:p>
                    <a:p>
                      <a:pPr marL="0" marR="0" algn="l" rtl="0">
                        <a:lnSpc>
                          <a:spcPct val="115000"/>
                        </a:lnSpc>
                        <a:spcBef>
                          <a:spcPts val="0"/>
                        </a:spcBef>
                        <a:spcAft>
                          <a:spcPts val="1800"/>
                        </a:spcAft>
                      </a:pPr>
                      <a:r>
                        <a:rPr lang="en-US" sz="1800" dirty="0">
                          <a:effectLst/>
                          <a:latin typeface="Times New Roman"/>
                          <a:ea typeface="Times New Roman"/>
                          <a:cs typeface="Arial"/>
                        </a:rPr>
                        <a:t>If you see any of the following changes, bring them to your doctor's attention:</a:t>
                      </a:r>
                      <a:endParaRPr lang="en-US" sz="1200" dirty="0">
                        <a:effectLst/>
                        <a:latin typeface="Calibri"/>
                        <a:ea typeface="Calibri"/>
                        <a:cs typeface="Arial"/>
                      </a:endParaRPr>
                    </a:p>
                    <a:p>
                      <a:pPr marL="342900" marR="0" lvl="0" indent="-342900" algn="l" rtl="0">
                        <a:lnSpc>
                          <a:spcPct val="115000"/>
                        </a:lnSpc>
                        <a:spcBef>
                          <a:spcPts val="0"/>
                        </a:spcBef>
                        <a:spcAft>
                          <a:spcPts val="600"/>
                        </a:spcAft>
                        <a:buSzPts val="1000"/>
                        <a:buFont typeface="Symbol"/>
                        <a:buChar char=""/>
                        <a:tabLst>
                          <a:tab pos="457200" algn="l"/>
                        </a:tabLst>
                      </a:pPr>
                      <a:r>
                        <a:rPr lang="en-US" sz="1800" dirty="0">
                          <a:effectLst/>
                          <a:latin typeface="Times New Roman"/>
                          <a:ea typeface="Times New Roman"/>
                          <a:cs typeface="Arial"/>
                        </a:rPr>
                        <a:t>Dimpling, puckering, or bulging of the skin</a:t>
                      </a:r>
                      <a:endParaRPr lang="en-US" sz="1200" dirty="0">
                        <a:effectLst/>
                        <a:latin typeface="Calibri"/>
                        <a:ea typeface="Calibri"/>
                        <a:cs typeface="Arial"/>
                      </a:endParaRPr>
                    </a:p>
                    <a:p>
                      <a:pPr marL="342900" marR="0" lvl="0" indent="-342900" algn="l" rtl="0">
                        <a:lnSpc>
                          <a:spcPct val="115000"/>
                        </a:lnSpc>
                        <a:spcBef>
                          <a:spcPts val="0"/>
                        </a:spcBef>
                        <a:spcAft>
                          <a:spcPts val="600"/>
                        </a:spcAft>
                        <a:buSzPts val="1000"/>
                        <a:buFont typeface="Symbol"/>
                        <a:buChar char=""/>
                        <a:tabLst>
                          <a:tab pos="457200" algn="l"/>
                        </a:tabLst>
                      </a:pPr>
                      <a:r>
                        <a:rPr lang="en-US" sz="1800" dirty="0">
                          <a:effectLst/>
                          <a:latin typeface="Times New Roman"/>
                          <a:ea typeface="Times New Roman"/>
                          <a:cs typeface="Arial"/>
                        </a:rPr>
                        <a:t>A nipple that has changed position or an inverted nipple (pushed inward instead of sticking out)</a:t>
                      </a:r>
                      <a:endParaRPr lang="en-US" sz="1200" dirty="0">
                        <a:effectLst/>
                        <a:latin typeface="Calibri"/>
                        <a:ea typeface="Calibri"/>
                        <a:cs typeface="Arial"/>
                      </a:endParaRPr>
                    </a:p>
                    <a:p>
                      <a:pPr marL="342900" marR="0" lvl="0" indent="-342900" algn="l" rtl="0">
                        <a:lnSpc>
                          <a:spcPct val="115000"/>
                        </a:lnSpc>
                        <a:spcBef>
                          <a:spcPts val="0"/>
                        </a:spcBef>
                        <a:spcAft>
                          <a:spcPts val="600"/>
                        </a:spcAft>
                        <a:buSzPts val="1000"/>
                        <a:buFont typeface="Symbol"/>
                        <a:buChar char=""/>
                        <a:tabLst>
                          <a:tab pos="457200" algn="l"/>
                        </a:tabLst>
                      </a:pPr>
                      <a:r>
                        <a:rPr lang="en-US" sz="1800" dirty="0">
                          <a:effectLst/>
                          <a:latin typeface="Times New Roman"/>
                          <a:ea typeface="Times New Roman"/>
                          <a:cs typeface="Arial"/>
                        </a:rPr>
                        <a:t>Redness, soreness, rash, or swelling</a:t>
                      </a:r>
                      <a:endParaRPr lang="en-US" sz="1200" dirty="0">
                        <a:effectLst/>
                        <a:latin typeface="Calibri"/>
                        <a:ea typeface="Calibri"/>
                        <a:cs typeface="Arial"/>
                      </a:endParaRPr>
                    </a:p>
                  </a:txBody>
                  <a:tcPr marL="34302" marR="34302" marT="17151" marB="17151">
                    <a:lnL w="12700" cap="flat" cmpd="sng" algn="ctr">
                      <a:solidFill>
                        <a:srgbClr val="AFAFAF"/>
                      </a:solidFill>
                      <a:prstDash val="solid"/>
                      <a:round/>
                      <a:headEnd type="none" w="med" len="med"/>
                      <a:tailEnd type="none" w="med" len="med"/>
                    </a:lnL>
                    <a:lnR w="12700" cap="flat" cmpd="sng" algn="ctr">
                      <a:solidFill>
                        <a:srgbClr val="AFAFAF"/>
                      </a:solidFill>
                      <a:prstDash val="solid"/>
                      <a:round/>
                      <a:headEnd type="none" w="med" len="med"/>
                      <a:tailEnd type="none" w="med" len="med"/>
                    </a:lnR>
                    <a:lnT>
                      <a:noFill/>
                    </a:lnT>
                    <a:lnB w="12700" cap="flat" cmpd="sng" algn="ctr">
                      <a:solidFill>
                        <a:srgbClr val="AFAFAF"/>
                      </a:solidFill>
                      <a:prstDash val="solid"/>
                      <a:round/>
                      <a:headEnd type="none" w="med" len="med"/>
                      <a:tailEnd type="none" w="med" len="med"/>
                    </a:lnB>
                  </a:tcPr>
                </a:tc>
                <a:tc>
                  <a:txBody>
                    <a:bodyPr/>
                    <a:lstStyle/>
                    <a:p>
                      <a:pPr marL="0" marR="0" algn="l" rtl="0">
                        <a:lnSpc>
                          <a:spcPct val="115000"/>
                        </a:lnSpc>
                        <a:spcBef>
                          <a:spcPts val="0"/>
                        </a:spcBef>
                        <a:spcAft>
                          <a:spcPts val="600"/>
                        </a:spcAft>
                      </a:pPr>
                      <a:endParaRPr lang="en-US" sz="1200" dirty="0">
                        <a:effectLst/>
                        <a:latin typeface="Calibri"/>
                        <a:ea typeface="Calibri"/>
                        <a:cs typeface="Arial"/>
                      </a:endParaRPr>
                    </a:p>
                    <a:p>
                      <a:pPr marL="0" marR="0" algn="l" rtl="0">
                        <a:lnSpc>
                          <a:spcPct val="115000"/>
                        </a:lnSpc>
                        <a:spcBef>
                          <a:spcPts val="0"/>
                        </a:spcBef>
                        <a:spcAft>
                          <a:spcPts val="0"/>
                        </a:spcAft>
                      </a:pPr>
                      <a:r>
                        <a:rPr lang="en-US" sz="1800" dirty="0">
                          <a:effectLst/>
                          <a:latin typeface="Times New Roman"/>
                          <a:ea typeface="Times New Roman"/>
                          <a:cs typeface="Arial"/>
                        </a:rPr>
                        <a:t>Breast Self-Exam — Step 1</a:t>
                      </a:r>
                      <a:br>
                        <a:rPr lang="en-US" sz="1800" dirty="0">
                          <a:effectLst/>
                          <a:latin typeface="Times New Roman"/>
                          <a:ea typeface="Times New Roman"/>
                          <a:cs typeface="Arial"/>
                        </a:rPr>
                      </a:br>
                      <a:endParaRPr lang="en-US" sz="1200" dirty="0">
                        <a:effectLst/>
                        <a:latin typeface="Calibri"/>
                        <a:ea typeface="Calibri"/>
                        <a:cs typeface="Arial"/>
                      </a:endParaRPr>
                    </a:p>
                  </a:txBody>
                  <a:tcPr marL="34302" marR="34302" marT="17151" marB="17151">
                    <a:lnL w="12700" cap="flat" cmpd="sng" algn="ctr">
                      <a:solidFill>
                        <a:srgbClr val="AFAFAF"/>
                      </a:solidFill>
                      <a:prstDash val="solid"/>
                      <a:round/>
                      <a:headEnd type="none" w="med" len="med"/>
                      <a:tailEnd type="none" w="med" len="med"/>
                    </a:lnL>
                    <a:lnR>
                      <a:noFill/>
                    </a:lnR>
                    <a:lnT>
                      <a:noFill/>
                    </a:lnT>
                    <a:lnB w="12700" cap="flat" cmpd="sng" algn="ctr">
                      <a:solidFill>
                        <a:srgbClr val="AFAFAF"/>
                      </a:solidFill>
                      <a:prstDash val="solid"/>
                      <a:round/>
                      <a:headEnd type="none" w="med" len="med"/>
                      <a:tailEnd type="none" w="med" len="med"/>
                    </a:lnB>
                  </a:tcPr>
                </a:tc>
              </a:tr>
            </a:tbl>
          </a:graphicData>
        </a:graphic>
      </p:graphicFrame>
      <p:sp>
        <p:nvSpPr>
          <p:cNvPr id="3" name="Rectangle 2"/>
          <p:cNvSpPr>
            <a:spLocks noChangeArrowheads="1"/>
          </p:cNvSpPr>
          <p:nvPr/>
        </p:nvSpPr>
        <p:spPr bwMode="auto">
          <a:xfrm>
            <a:off x="533400" y="838200"/>
            <a:ext cx="8001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8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The Five Steps of A Breast Self-Examination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0" descr="Description: Breast Self-Exam - Step 1">
            <a:hlinkClick r:id="rId2" tooltip="&quot;i0018&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4953000"/>
            <a:ext cx="41910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432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12753131"/>
              </p:ext>
            </p:extLst>
          </p:nvPr>
        </p:nvGraphicFramePr>
        <p:xfrm>
          <a:off x="609600" y="1143000"/>
          <a:ext cx="7848600" cy="3508375"/>
        </p:xfrm>
        <a:graphic>
          <a:graphicData uri="http://schemas.openxmlformats.org/drawingml/2006/table">
            <a:tbl>
              <a:tblPr firstRow="1" firstCol="1" bandRow="1"/>
              <a:tblGrid>
                <a:gridCol w="5638800"/>
                <a:gridCol w="2209800"/>
              </a:tblGrid>
              <a:tr h="3508375">
                <a:tc>
                  <a:txBody>
                    <a:bodyPr/>
                    <a:lstStyle/>
                    <a:p>
                      <a:pPr marL="0" marR="0" algn="l" rtl="0">
                        <a:lnSpc>
                          <a:spcPct val="115000"/>
                        </a:lnSpc>
                        <a:spcBef>
                          <a:spcPts val="0"/>
                        </a:spcBef>
                        <a:spcAft>
                          <a:spcPts val="1800"/>
                        </a:spcAft>
                      </a:pPr>
                      <a:r>
                        <a:rPr lang="en-US" sz="1800" dirty="0">
                          <a:effectLst/>
                          <a:latin typeface="Times New Roman"/>
                          <a:ea typeface="Times New Roman"/>
                          <a:cs typeface="Arial"/>
                        </a:rPr>
                        <a:t>Step 2: Now, raise your arms and look for the same changes.</a:t>
                      </a:r>
                      <a:endParaRPr lang="en-US" sz="1200" dirty="0">
                        <a:effectLst/>
                        <a:latin typeface="Calibri"/>
                        <a:ea typeface="Calibri"/>
                        <a:cs typeface="Arial"/>
                      </a:endParaRPr>
                    </a:p>
                    <a:p>
                      <a:pPr marL="0" marR="0" algn="l" rtl="0">
                        <a:lnSpc>
                          <a:spcPct val="115000"/>
                        </a:lnSpc>
                        <a:spcBef>
                          <a:spcPts val="0"/>
                        </a:spcBef>
                        <a:spcAft>
                          <a:spcPts val="1800"/>
                        </a:spcAft>
                      </a:pPr>
                      <a:r>
                        <a:rPr lang="en-US" sz="1800" dirty="0">
                          <a:effectLst/>
                          <a:latin typeface="Times New Roman"/>
                          <a:ea typeface="Times New Roman"/>
                          <a:cs typeface="Arial"/>
                        </a:rPr>
                        <a:t>Step 3: While you're at the mirror, look for any signs of fluid coming out of one or both nipples (this could be a watery, milky, or yellow fluid or blood).</a:t>
                      </a:r>
                      <a:endParaRPr lang="en-US" sz="1200" dirty="0">
                        <a:effectLst/>
                        <a:latin typeface="Calibri"/>
                        <a:ea typeface="Calibri"/>
                        <a:cs typeface="Arial"/>
                      </a:endParaRPr>
                    </a:p>
                  </a:txBody>
                  <a:tcPr marL="29127" marR="29127" marT="14564" marB="14564">
                    <a:lnL w="12700" cap="flat" cmpd="sng" algn="ctr">
                      <a:solidFill>
                        <a:srgbClr val="AFAFAF"/>
                      </a:solidFill>
                      <a:prstDash val="solid"/>
                      <a:round/>
                      <a:headEnd type="none" w="med" len="med"/>
                      <a:tailEnd type="none" w="med" len="med"/>
                    </a:lnL>
                    <a:lnR w="12700" cap="flat" cmpd="sng" algn="ctr">
                      <a:solidFill>
                        <a:srgbClr val="AFAFAF"/>
                      </a:solidFill>
                      <a:prstDash val="solid"/>
                      <a:round/>
                      <a:headEnd type="none" w="med" len="med"/>
                      <a:tailEnd type="none" w="med" len="med"/>
                    </a:lnR>
                    <a:lnT>
                      <a:noFill/>
                    </a:lnT>
                    <a:lnB w="12700" cap="flat" cmpd="sng" algn="ctr">
                      <a:solidFill>
                        <a:srgbClr val="AFAFAF"/>
                      </a:solidFill>
                      <a:prstDash val="solid"/>
                      <a:round/>
                      <a:headEnd type="none" w="med" len="med"/>
                      <a:tailEnd type="none" w="med" len="med"/>
                    </a:lnB>
                  </a:tcPr>
                </a:tc>
                <a:tc>
                  <a:txBody>
                    <a:bodyPr/>
                    <a:lstStyle/>
                    <a:p>
                      <a:pPr marL="0" marR="0" algn="l" rtl="0">
                        <a:lnSpc>
                          <a:spcPct val="115000"/>
                        </a:lnSpc>
                        <a:spcBef>
                          <a:spcPts val="0"/>
                        </a:spcBef>
                        <a:spcAft>
                          <a:spcPts val="600"/>
                        </a:spcAft>
                      </a:pPr>
                      <a:endParaRPr lang="en-US" sz="1200" dirty="0">
                        <a:effectLst/>
                        <a:latin typeface="Calibri"/>
                        <a:ea typeface="Calibri"/>
                        <a:cs typeface="Arial"/>
                      </a:endParaRPr>
                    </a:p>
                    <a:p>
                      <a:pPr marL="0" marR="0" algn="l" rtl="0">
                        <a:lnSpc>
                          <a:spcPct val="115000"/>
                        </a:lnSpc>
                        <a:spcBef>
                          <a:spcPts val="0"/>
                        </a:spcBef>
                        <a:spcAft>
                          <a:spcPts val="0"/>
                        </a:spcAft>
                      </a:pPr>
                      <a:r>
                        <a:rPr lang="en-US" sz="1800" dirty="0">
                          <a:effectLst/>
                          <a:latin typeface="Times New Roman"/>
                          <a:ea typeface="Times New Roman"/>
                          <a:cs typeface="Arial"/>
                        </a:rPr>
                        <a:t>Breast Self-Exam — Steps 2 and 3</a:t>
                      </a:r>
                      <a:endParaRPr lang="en-US" sz="1200" dirty="0">
                        <a:effectLst/>
                        <a:latin typeface="Calibri"/>
                        <a:ea typeface="Calibri"/>
                        <a:cs typeface="Arial"/>
                      </a:endParaRPr>
                    </a:p>
                  </a:txBody>
                  <a:tcPr marL="29127" marR="29127" marT="14564" marB="14564">
                    <a:lnL w="12700" cap="flat" cmpd="sng" algn="ctr">
                      <a:solidFill>
                        <a:srgbClr val="AFAFAF"/>
                      </a:solidFill>
                      <a:prstDash val="solid"/>
                      <a:round/>
                      <a:headEnd type="none" w="med" len="med"/>
                      <a:tailEnd type="none" w="med" len="med"/>
                    </a:lnL>
                    <a:lnR>
                      <a:noFill/>
                    </a:lnR>
                    <a:lnT>
                      <a:noFill/>
                    </a:lnT>
                    <a:lnB w="12700" cap="flat" cmpd="sng" algn="ctr">
                      <a:solidFill>
                        <a:srgbClr val="AFAFAF"/>
                      </a:solidFill>
                      <a:prstDash val="solid"/>
                      <a:round/>
                      <a:headEnd type="none" w="med" len="med"/>
                      <a:tailEnd type="none" w="med" len="med"/>
                    </a:lnB>
                  </a:tcPr>
                </a:tc>
              </a:tr>
            </a:tbl>
          </a:graphicData>
        </a:graphic>
      </p:graphicFrame>
      <p:pic>
        <p:nvPicPr>
          <p:cNvPr id="2049" name="Picture 12" descr="Description: Breast Self-Exam - Steps 2 and 3">
            <a:hlinkClick r:id="rId2" tooltip="&quot;i0019&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971800"/>
            <a:ext cx="5810250" cy="3514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583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29911233"/>
              </p:ext>
            </p:extLst>
          </p:nvPr>
        </p:nvGraphicFramePr>
        <p:xfrm>
          <a:off x="533400" y="533400"/>
          <a:ext cx="8001000" cy="4955612"/>
        </p:xfrm>
        <a:graphic>
          <a:graphicData uri="http://schemas.openxmlformats.org/drawingml/2006/table">
            <a:tbl>
              <a:tblPr firstRow="1" firstCol="1" bandRow="1"/>
              <a:tblGrid>
                <a:gridCol w="6477000"/>
                <a:gridCol w="1524000"/>
              </a:tblGrid>
              <a:tr h="3508375">
                <a:tc>
                  <a:txBody>
                    <a:bodyPr/>
                    <a:lstStyle/>
                    <a:p>
                      <a:pPr marL="0" marR="0" algn="l" rtl="0">
                        <a:lnSpc>
                          <a:spcPct val="115000"/>
                        </a:lnSpc>
                        <a:spcBef>
                          <a:spcPts val="0"/>
                        </a:spcBef>
                        <a:spcAft>
                          <a:spcPts val="1800"/>
                        </a:spcAft>
                      </a:pPr>
                      <a:r>
                        <a:rPr lang="en-US" sz="1600" dirty="0">
                          <a:effectLst/>
                          <a:latin typeface="Times New Roman"/>
                          <a:ea typeface="Times New Roman"/>
                          <a:cs typeface="Arial"/>
                        </a:rPr>
                        <a:t>Step 4: Next, feel your breasts while lying down, using your right hand to feel your left breast and then your left hand to feel your right breast. Use a firm, smooth touch with the first few finger pads of your hand, keeping the fingers flat and together. Use a circular motion, about the size of a quarter.</a:t>
                      </a:r>
                      <a:endParaRPr lang="en-US" sz="1100" dirty="0">
                        <a:effectLst/>
                        <a:latin typeface="Calibri"/>
                        <a:ea typeface="Calibri"/>
                        <a:cs typeface="Arial"/>
                      </a:endParaRPr>
                    </a:p>
                    <a:p>
                      <a:pPr marL="0" marR="0" algn="l" rtl="0">
                        <a:lnSpc>
                          <a:spcPct val="115000"/>
                        </a:lnSpc>
                        <a:spcBef>
                          <a:spcPts val="0"/>
                        </a:spcBef>
                        <a:spcAft>
                          <a:spcPts val="1800"/>
                        </a:spcAft>
                      </a:pPr>
                      <a:r>
                        <a:rPr lang="en-US" sz="1600" dirty="0">
                          <a:effectLst/>
                          <a:latin typeface="Times New Roman"/>
                          <a:ea typeface="Times New Roman"/>
                          <a:cs typeface="Arial"/>
                        </a:rPr>
                        <a:t>Cover the entire breast from top to bottom, side to side — from your collarbone to the top of your abdomen, and from your armpit to your cleavage.</a:t>
                      </a:r>
                      <a:endParaRPr lang="en-US" sz="1100" dirty="0">
                        <a:effectLst/>
                        <a:latin typeface="Calibri"/>
                        <a:ea typeface="Calibri"/>
                        <a:cs typeface="Arial"/>
                      </a:endParaRPr>
                    </a:p>
                    <a:p>
                      <a:pPr marL="0" marR="0" algn="l" rtl="0">
                        <a:lnSpc>
                          <a:spcPct val="115000"/>
                        </a:lnSpc>
                        <a:spcBef>
                          <a:spcPts val="0"/>
                        </a:spcBef>
                        <a:spcAft>
                          <a:spcPts val="1800"/>
                        </a:spcAft>
                      </a:pPr>
                      <a:r>
                        <a:rPr lang="en-US" sz="1600" dirty="0">
                          <a:effectLst/>
                          <a:latin typeface="Times New Roman"/>
                          <a:ea typeface="Times New Roman"/>
                          <a:cs typeface="Arial"/>
                        </a:rPr>
                        <a:t>Follow a pattern to be sure that you cover the whole breast. You can begin at the nipple, moving in larger and larger circles until you reach the outer edge of the breast. You can also move your fingers up and down vertically, in rows, as if you were mowing a lawn. This up-and-down approach seems to work best for most women. Be sure to feel all the tissue from the front to the back of your breasts: for the skin and tissue just beneath, use light pressure; use medium pressure for tissue in the middle of your breasts; use firm pressure for the deep tissue in the back. When you've reached the deep tissue, you should be able to feel down to your ribcage.</a:t>
                      </a:r>
                      <a:endParaRPr lang="en-US" sz="1100" dirty="0">
                        <a:effectLst/>
                        <a:latin typeface="Calibri"/>
                        <a:ea typeface="Calibri"/>
                        <a:cs typeface="Arial"/>
                      </a:endParaRPr>
                    </a:p>
                  </a:txBody>
                  <a:tcPr marL="29537" marR="29537" marT="14768" marB="14768">
                    <a:lnL w="12700" cap="flat" cmpd="sng" algn="ctr">
                      <a:solidFill>
                        <a:srgbClr val="AFAFAF"/>
                      </a:solidFill>
                      <a:prstDash val="solid"/>
                      <a:round/>
                      <a:headEnd type="none" w="med" len="med"/>
                      <a:tailEnd type="none" w="med" len="med"/>
                    </a:lnL>
                    <a:lnR w="12700" cap="flat" cmpd="sng" algn="ctr">
                      <a:solidFill>
                        <a:srgbClr val="AFAFAF"/>
                      </a:solidFill>
                      <a:prstDash val="solid"/>
                      <a:round/>
                      <a:headEnd type="none" w="med" len="med"/>
                      <a:tailEnd type="none" w="med" len="med"/>
                    </a:lnR>
                    <a:lnT>
                      <a:noFill/>
                    </a:lnT>
                    <a:lnB w="12700" cap="flat" cmpd="sng" algn="ctr">
                      <a:solidFill>
                        <a:srgbClr val="AFAFAF"/>
                      </a:solidFill>
                      <a:prstDash val="solid"/>
                      <a:round/>
                      <a:headEnd type="none" w="med" len="med"/>
                      <a:tailEnd type="none" w="med" len="med"/>
                    </a:lnB>
                  </a:tcPr>
                </a:tc>
                <a:tc>
                  <a:txBody>
                    <a:bodyPr/>
                    <a:lstStyle/>
                    <a:p>
                      <a:pPr marL="0" marR="0" algn="l" rtl="0">
                        <a:lnSpc>
                          <a:spcPct val="115000"/>
                        </a:lnSpc>
                        <a:spcBef>
                          <a:spcPts val="0"/>
                        </a:spcBef>
                        <a:spcAft>
                          <a:spcPts val="600"/>
                        </a:spcAft>
                      </a:pPr>
                      <a:endParaRPr lang="en-US" sz="1100" dirty="0">
                        <a:effectLst/>
                        <a:latin typeface="Calibri"/>
                        <a:ea typeface="Calibri"/>
                        <a:cs typeface="Arial"/>
                      </a:endParaRPr>
                    </a:p>
                    <a:p>
                      <a:pPr marL="0" marR="0" algn="l" rtl="0">
                        <a:lnSpc>
                          <a:spcPct val="115000"/>
                        </a:lnSpc>
                        <a:spcBef>
                          <a:spcPts val="0"/>
                        </a:spcBef>
                        <a:spcAft>
                          <a:spcPts val="0"/>
                        </a:spcAft>
                      </a:pPr>
                      <a:r>
                        <a:rPr lang="en-US" sz="1600" dirty="0">
                          <a:effectLst/>
                          <a:latin typeface="Times New Roman"/>
                          <a:ea typeface="Times New Roman"/>
                          <a:cs typeface="Arial"/>
                        </a:rPr>
                        <a:t>Breast Self-Exam — Step   </a:t>
                      </a:r>
                      <a:endParaRPr lang="en-US" sz="1100" dirty="0">
                        <a:effectLst/>
                        <a:latin typeface="Calibri"/>
                        <a:ea typeface="Calibri"/>
                        <a:cs typeface="Arial"/>
                      </a:endParaRPr>
                    </a:p>
                  </a:txBody>
                  <a:tcPr marL="29537" marR="29537" marT="14768" marB="14768">
                    <a:lnL w="12700" cap="flat" cmpd="sng" algn="ctr">
                      <a:solidFill>
                        <a:srgbClr val="AFAFAF"/>
                      </a:solidFill>
                      <a:prstDash val="solid"/>
                      <a:round/>
                      <a:headEnd type="none" w="med" len="med"/>
                      <a:tailEnd type="none" w="med" len="med"/>
                    </a:lnL>
                    <a:lnR>
                      <a:noFill/>
                    </a:lnR>
                    <a:lnT>
                      <a:noFill/>
                    </a:lnT>
                    <a:lnB w="12700" cap="flat" cmpd="sng" algn="ctr">
                      <a:solidFill>
                        <a:srgbClr val="AFAFAF"/>
                      </a:solidFill>
                      <a:prstDash val="solid"/>
                      <a:round/>
                      <a:headEnd type="none" w="med" len="med"/>
                      <a:tailEnd type="none" w="med" len="med"/>
                    </a:lnB>
                  </a:tcPr>
                </a:tc>
              </a:tr>
            </a:tbl>
          </a:graphicData>
        </a:graphic>
      </p:graphicFrame>
      <p:pic>
        <p:nvPicPr>
          <p:cNvPr id="3073" name="Picture 13" descr="Description: Breast Self-Exam - Step 4">
            <a:hlinkClick r:id="rId2" tooltip="&quot;i0020&quo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1524000"/>
            <a:ext cx="2133600"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5075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0</TotalTime>
  <Words>284</Words>
  <Application>Microsoft Office PowerPoint</Application>
  <PresentationFormat>On-screen Show (4:3)</PresentationFormat>
  <Paragraphs>51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Austin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ELBOSTAN TECH</dc:creator>
  <cp:lastModifiedBy>ismail - [2010]</cp:lastModifiedBy>
  <cp:revision>2</cp:revision>
  <dcterms:created xsi:type="dcterms:W3CDTF">2006-08-16T00:00:00Z</dcterms:created>
  <dcterms:modified xsi:type="dcterms:W3CDTF">2020-03-31T12:03:54Z</dcterms:modified>
</cp:coreProperties>
</file>