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866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elective_serotonin_reuptake_inhibito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Chronic_pain" TargetMode="External"/><Relationship Id="rId3" Type="http://schemas.openxmlformats.org/officeDocument/2006/relationships/hyperlink" Target="http://en.wikipedia.org/wiki/Anxiety_disorder" TargetMode="External"/><Relationship Id="rId7" Type="http://schemas.openxmlformats.org/officeDocument/2006/relationships/hyperlink" Target="http://en.wikipedia.org/wiki/Posttraumatic_stress_disorder" TargetMode="External"/><Relationship Id="rId2" Type="http://schemas.openxmlformats.org/officeDocument/2006/relationships/hyperlink" Target="http://en.wikipedia.org/wiki/Clinical_depress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Obsessive%E2%80%93compulsive_disorder" TargetMode="External"/><Relationship Id="rId5" Type="http://schemas.openxmlformats.org/officeDocument/2006/relationships/hyperlink" Target="http://en.wikipedia.org/wiki/Panic_disorder" TargetMode="External"/><Relationship Id="rId4" Type="http://schemas.openxmlformats.org/officeDocument/2006/relationships/hyperlink" Target="http://en.wikipedia.org/wiki/Social_anxiety" TargetMode="External"/><Relationship Id="rId9" Type="http://schemas.openxmlformats.org/officeDocument/2006/relationships/hyperlink" Target="http://en.wikipedia.org/wiki/Eating_disorder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Headache" TargetMode="External"/><Relationship Id="rId3" Type="http://schemas.openxmlformats.org/officeDocument/2006/relationships/hyperlink" Target="http://en.wikipedia.org/wiki/Constipation" TargetMode="External"/><Relationship Id="rId7" Type="http://schemas.openxmlformats.org/officeDocument/2006/relationships/hyperlink" Target="http://en.wikipedia.org/wiki/Tremor" TargetMode="External"/><Relationship Id="rId2" Type="http://schemas.openxmlformats.org/officeDocument/2006/relationships/hyperlink" Target="http://en.wikipedia.org/wiki/Nause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leepiness" TargetMode="External"/><Relationship Id="rId5" Type="http://schemas.openxmlformats.org/officeDocument/2006/relationships/hyperlink" Target="http://en.wikipedia.org/wiki/Insomnia" TargetMode="External"/><Relationship Id="rId4" Type="http://schemas.openxmlformats.org/officeDocument/2006/relationships/hyperlink" Target="http://en.wikipedia.org/wiki/Dizziness" TargetMode="External"/><Relationship Id="rId9" Type="http://schemas.openxmlformats.org/officeDocument/2006/relationships/hyperlink" Target="http://en.wikipedia.org/wiki/Psychomotor_agitation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Tricyclic_antidepressa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Anorexia_nervosa" TargetMode="External"/><Relationship Id="rId3" Type="http://schemas.openxmlformats.org/officeDocument/2006/relationships/hyperlink" Target="http://en.wikipedia.org/wiki/Dysthymia" TargetMode="External"/><Relationship Id="rId7" Type="http://schemas.openxmlformats.org/officeDocument/2006/relationships/hyperlink" Target="http://en.wikipedia.org/wiki/Eating_disorder" TargetMode="External"/><Relationship Id="rId2" Type="http://schemas.openxmlformats.org/officeDocument/2006/relationships/hyperlink" Target="http://en.wikipedia.org/wiki/Major_depressive_disor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Generalized_anxiety_disorder" TargetMode="External"/><Relationship Id="rId5" Type="http://schemas.openxmlformats.org/officeDocument/2006/relationships/hyperlink" Target="http://en.wikipedia.org/wiki/Obsessive-compulsive_disorder" TargetMode="External"/><Relationship Id="rId4" Type="http://schemas.openxmlformats.org/officeDocument/2006/relationships/hyperlink" Target="http://en.wikipedia.org/wiki/Bipolar_disorder" TargetMode="External"/><Relationship Id="rId9" Type="http://schemas.openxmlformats.org/officeDocument/2006/relationships/hyperlink" Target="http://en.wikipedia.org/wiki/Bulimia_nervos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xlist.com/script/main/art.asp?articlekey=20502" TargetMode="External"/><Relationship Id="rId2" Type="http://schemas.openxmlformats.org/officeDocument/2006/relationships/hyperlink" Target="http://en.wikipedia.org/wiki/Attention-deficit_hyperactivity_disor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xlist.com/script/main/art.asp?articlekey=43339" TargetMode="External"/><Relationship Id="rId5" Type="http://schemas.openxmlformats.org/officeDocument/2006/relationships/hyperlink" Target="http://www.rxlist.com/script/main/art.asp?articlekey=42071" TargetMode="External"/><Relationship Id="rId4" Type="http://schemas.openxmlformats.org/officeDocument/2006/relationships/hyperlink" Target="http://www.rxlist.com/script/main/art.asp?articlekey=41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696" cy="2895600"/>
          </a:xfrm>
        </p:spPr>
        <p:txBody>
          <a:bodyPr>
            <a:normAutofit fontScale="92500" lnSpcReduction="10000"/>
          </a:bodyPr>
          <a:lstStyle/>
          <a:p>
            <a:pPr algn="ctr" rtl="0">
              <a:lnSpc>
                <a:spcPct val="150000"/>
              </a:lnSpc>
              <a:spcAft>
                <a:spcPts val="0"/>
              </a:spcAft>
            </a:pPr>
            <a:r>
              <a:rPr lang="en-US" sz="4400" b="1" i="1" dirty="0" smtClean="0">
                <a:solidFill>
                  <a:srgbClr val="FF0000"/>
                </a:solidFill>
                <a:latin typeface="Bitstream Vera Sans Mono" pitchFamily="49" charset="0"/>
                <a:ea typeface="Times New Roman"/>
                <a:cs typeface="Rockwell"/>
              </a:rPr>
              <a:t>Antidepressant drugs</a:t>
            </a:r>
          </a:p>
          <a:p>
            <a:pPr algn="ctr" rtl="0">
              <a:lnSpc>
                <a:spcPct val="150000"/>
              </a:lnSpc>
              <a:spcAft>
                <a:spcPts val="0"/>
              </a:spcAft>
            </a:pPr>
            <a:endParaRPr lang="en-US" sz="4400" b="1" i="1" dirty="0" smtClean="0">
              <a:solidFill>
                <a:srgbClr val="FF0000"/>
              </a:solidFill>
              <a:latin typeface="Bitstream Vera Sans Mono" pitchFamily="49" charset="0"/>
              <a:ea typeface="Times New Roman"/>
              <a:cs typeface="Rockwell"/>
            </a:endParaRPr>
          </a:p>
          <a:p>
            <a:pPr algn="ctr" rtl="0">
              <a:lnSpc>
                <a:spcPct val="150000"/>
              </a:lnSpc>
              <a:spcAft>
                <a:spcPts val="0"/>
              </a:spcAft>
            </a:pPr>
            <a:r>
              <a:rPr lang="en-US" sz="3600" b="1" i="1" dirty="0" err="1" smtClean="0">
                <a:solidFill>
                  <a:srgbClr val="FFFF00"/>
                </a:solidFill>
                <a:latin typeface="Aharoni" pitchFamily="2" charset="-79"/>
                <a:ea typeface="Times New Roman"/>
                <a:cs typeface="Aharoni" pitchFamily="2" charset="-79"/>
              </a:rPr>
              <a:t>Dr</a:t>
            </a:r>
            <a:r>
              <a:rPr lang="en-US" sz="3600" b="1" i="1" dirty="0" smtClean="0">
                <a:solidFill>
                  <a:srgbClr val="FFFF00"/>
                </a:solidFill>
                <a:latin typeface="Aharoni" pitchFamily="2" charset="-79"/>
                <a:ea typeface="Times New Roman"/>
                <a:cs typeface="Aharoni" pitchFamily="2" charset="-79"/>
              </a:rPr>
              <a:t>” </a:t>
            </a:r>
            <a:r>
              <a:rPr lang="en-US" sz="3600" b="1" i="1" dirty="0" err="1" smtClean="0">
                <a:solidFill>
                  <a:srgbClr val="FFFF00"/>
                </a:solidFill>
                <a:latin typeface="Aharoni" pitchFamily="2" charset="-79"/>
                <a:ea typeface="Times New Roman"/>
                <a:cs typeface="Aharoni" pitchFamily="2" charset="-79"/>
              </a:rPr>
              <a:t>safaa</a:t>
            </a:r>
            <a:r>
              <a:rPr lang="en-US" sz="3600" b="1" i="1" dirty="0" smtClean="0">
                <a:solidFill>
                  <a:srgbClr val="FFFF00"/>
                </a:solidFill>
                <a:latin typeface="Aharoni" pitchFamily="2" charset="-79"/>
                <a:ea typeface="Times New Roman"/>
                <a:cs typeface="Aharoni" pitchFamily="2" charset="-79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Aharoni" pitchFamily="2" charset="-79"/>
                <a:ea typeface="Times New Roman"/>
                <a:cs typeface="Aharoni" pitchFamily="2" charset="-79"/>
              </a:rPr>
              <a:t>mostafa</a:t>
            </a:r>
            <a:endParaRPr lang="en-US" sz="3600" b="1" i="1" dirty="0" smtClean="0">
              <a:solidFill>
                <a:srgbClr val="FFFF00"/>
              </a:solidFill>
              <a:latin typeface="Aharoni" pitchFamily="2" charset="-79"/>
              <a:ea typeface="Times New Roman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0243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i="1" u="sng" dirty="0"/>
              <a:t>Side effects of tricyclic antidepressants</a:t>
            </a:r>
            <a:r>
              <a:rPr lang="en-US" sz="3600" dirty="0"/>
              <a:t/>
            </a:r>
            <a:br>
              <a:rPr lang="en-US" sz="3600" dirty="0"/>
            </a:b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lnSpcReduction="1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 smtClean="0">
                <a:latin typeface="Times New Roman"/>
                <a:ea typeface="Times New Roman"/>
              </a:rPr>
              <a:t>1- </a:t>
            </a:r>
            <a:r>
              <a:rPr lang="en-US" sz="2800" i="1" u="sng" dirty="0">
                <a:latin typeface="Times New Roman"/>
                <a:ea typeface="Times New Roman"/>
              </a:rPr>
              <a:t>Mild anticholinergic effects: 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Dry mouth, Blurred vision, Constipation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Paralytic ileus, Urinary retention.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Exacerbation of narrow angle glaucoma.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>
                <a:latin typeface="Times New Roman"/>
                <a:ea typeface="Times New Roman"/>
              </a:rPr>
              <a:t>2- Cardiovascular effect: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Increased heart rate, Arrhythmia.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Low blood pressure, which can cause lightheadedness.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31510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400800"/>
          </a:xfrm>
        </p:spPr>
        <p:txBody>
          <a:bodyPr>
            <a:normAutofit fontScale="85000" lnSpcReduction="2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>
                <a:latin typeface="Times New Roman"/>
                <a:ea typeface="Times New Roman"/>
              </a:rPr>
              <a:t>3- Central nervous system: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Dizziness, Drowsiness, Headache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Tremors, Seizures (particularly with </a:t>
            </a:r>
            <a:r>
              <a:rPr lang="en-US" sz="2800" dirty="0" err="1">
                <a:latin typeface="Times New Roman"/>
                <a:ea typeface="Times New Roman"/>
              </a:rPr>
              <a:t>maprotiline</a:t>
            </a:r>
            <a:r>
              <a:rPr lang="en-US" sz="2800" dirty="0">
                <a:latin typeface="Times New Roman"/>
                <a:ea typeface="Times New Roman"/>
              </a:rPr>
              <a:t>)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Disorientation or confusion, Agitation and irritability.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Mania and psychosis.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>
                <a:latin typeface="Times New Roman"/>
                <a:ea typeface="Times New Roman"/>
              </a:rPr>
              <a:t>4- Endocrine and sexual effect;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Impotence, </a:t>
            </a:r>
            <a:r>
              <a:rPr lang="en-US" sz="2800" dirty="0" err="1">
                <a:latin typeface="Times New Roman"/>
                <a:ea typeface="Times New Roman"/>
              </a:rPr>
              <a:t>glactorrea</a:t>
            </a:r>
            <a:r>
              <a:rPr lang="en-US" sz="2800" dirty="0">
                <a:latin typeface="Times New Roman"/>
                <a:ea typeface="Times New Roman"/>
              </a:rPr>
              <a:t>, </a:t>
            </a:r>
            <a:r>
              <a:rPr lang="en-US" sz="2800" dirty="0" err="1">
                <a:latin typeface="Times New Roman"/>
                <a:ea typeface="Times New Roman"/>
              </a:rPr>
              <a:t>amenorrea</a:t>
            </a:r>
            <a:r>
              <a:rPr lang="en-US" sz="2800" dirty="0">
                <a:latin typeface="Times New Roman"/>
                <a:ea typeface="Times New Roman"/>
              </a:rPr>
              <a:t>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Increased appetite, Weight gain.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Ejaculatory dysfunction and Delayed orgasm and low sex drive, in men.</a:t>
            </a:r>
            <a:endParaRPr lang="en-US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0840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257800"/>
          </a:xfrm>
        </p:spPr>
        <p:txBody>
          <a:bodyPr/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>
                <a:latin typeface="Times New Roman"/>
                <a:ea typeface="Times New Roman"/>
              </a:rPr>
              <a:t>5- Allergic reaction: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Skin rash or skin eruption.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* In </a:t>
            </a:r>
            <a:r>
              <a:rPr lang="en-US" sz="2800" dirty="0" err="1">
                <a:latin typeface="Times New Roman"/>
                <a:ea typeface="Times New Roman"/>
              </a:rPr>
              <a:t>Tricyclics</a:t>
            </a:r>
            <a:r>
              <a:rPr lang="en-US" sz="2800" dirty="0">
                <a:latin typeface="Times New Roman"/>
                <a:ea typeface="Times New Roman"/>
              </a:rPr>
              <a:t>, discontinuation syndrome symptoms include anxiety, insomnia, headache, nausea, malaise, or motor disturbance.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6513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771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Times New Roman"/>
                <a:ea typeface="Times New Roman"/>
              </a:rPr>
              <a:t>common Tricyclic Antidepressants</a:t>
            </a:r>
            <a:endParaRPr lang="ar-EG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296400" cy="5638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131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143000"/>
          </a:xfrm>
        </p:spPr>
        <p:txBody>
          <a:bodyPr>
            <a:noAutofit/>
          </a:bodyPr>
          <a:lstStyle/>
          <a:p>
            <a:pPr algn="ctr" rtl="0">
              <a:lnSpc>
                <a:spcPct val="150000"/>
              </a:lnSpc>
              <a:spcAft>
                <a:spcPts val="0"/>
              </a:spcAft>
            </a:pPr>
            <a:r>
              <a:rPr lang="en-US" sz="2800" b="1" i="1" u="sng" dirty="0">
                <a:latin typeface="Rockwell"/>
                <a:ea typeface="Times New Roman"/>
                <a:cs typeface="Rockwell"/>
              </a:rPr>
              <a:t>Selective serotonin re-uptake inhibitors (SSRIs)</a:t>
            </a:r>
            <a:r>
              <a:rPr lang="en-US" sz="1200" dirty="0">
                <a:latin typeface="Times New Roman"/>
                <a:ea typeface="Times New Roman"/>
              </a:rPr>
              <a:t/>
            </a:r>
            <a:br>
              <a:rPr lang="en-US" sz="1200" dirty="0">
                <a:latin typeface="Times New Roman"/>
                <a:ea typeface="Times New Roman"/>
              </a:rPr>
            </a:br>
            <a:endParaRPr lang="ar-E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The </a:t>
            </a:r>
            <a:r>
              <a:rPr lang="en-US" sz="2800" i="1" dirty="0">
                <a:latin typeface="Times New Roman"/>
                <a:ea typeface="Times New Roman"/>
                <a:hlinkClick r:id="rId2" tooltip="Selective serotonin reuptake inhibitor"/>
              </a:rPr>
              <a:t>Selective serotonin reuptake inhibitors</a:t>
            </a:r>
            <a:r>
              <a:rPr lang="en-US" sz="2800" dirty="0">
                <a:latin typeface="Times New Roman"/>
                <a:ea typeface="Times New Roman"/>
              </a:rPr>
              <a:t> (SSRIs) are the class of antidepressants commonly used as the first line treatment for depression because they have a favorable side-effect profile and low toxicity.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44032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dirty="0"/>
              <a:t>Indication: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067800" cy="6019800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The main indication for SSRIs is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 tooltip="Clinical depression"/>
              </a:rPr>
              <a:t>clinical depression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en-US" sz="2800" dirty="0">
                <a:latin typeface="Rockwell"/>
                <a:ea typeface="Times New Roman"/>
                <a:cs typeface="Rockwell"/>
              </a:rPr>
              <a:t>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Dysthymia.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  <a:cs typeface="Times New Roman"/>
                <a:hlinkClick r:id="rId3" tooltip="Anxiety disorder"/>
              </a:rPr>
              <a:t>Anxiety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 tooltip="Anxiety disorder"/>
              </a:rPr>
              <a:t>Disorders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such as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 tooltip="Social anxiety"/>
              </a:rPr>
              <a:t>social anxiety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5" tooltip="Panic disorder"/>
              </a:rPr>
              <a:t>panic disorders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 tooltip="Obsessive–compulsive disorder"/>
              </a:rPr>
              <a:t>obsessive–compulsive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(OCD)</a:t>
            </a:r>
            <a:r>
              <a:rPr lang="en-US" sz="2800" dirty="0">
                <a:latin typeface="Rockwell"/>
                <a:ea typeface="Times New Roman"/>
                <a:cs typeface="Rockwell"/>
              </a:rPr>
              <a:t>,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and occasionally, for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7" tooltip="Posttraumatic stress disorder"/>
              </a:rPr>
              <a:t>posttraumatic stress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7" tooltip="Posttraumatic stress disorder"/>
              </a:rPr>
              <a:t>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(PTSD).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8" tooltip="Chronic pain"/>
              </a:rPr>
              <a:t>Chronic Pain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9" tooltip="Eating disorder"/>
              </a:rPr>
              <a:t>Eating Disorders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agitation and gastrointestinal symptoms.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Attention deficit hyperactivity disorders.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Premenstrual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Dysphoric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disorders.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Effective as anti-phobic and anti-obsession.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68383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Contraindication: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Contraindicated with: Mono amino oxidase inhibitors.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Cigarette smoking and alcoholism.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Tryptophan and lithium</a:t>
            </a:r>
            <a:r>
              <a:rPr lang="en-US" sz="3200" dirty="0">
                <a:latin typeface="Rockwell"/>
                <a:ea typeface="Times New Roman"/>
                <a:cs typeface="Rockwell"/>
              </a:rPr>
              <a:t>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0" indent="0" algn="l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5607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i="1" u="sng" dirty="0"/>
              <a:t>Side effects of (SSRIs) antidepressants</a:t>
            </a:r>
            <a:r>
              <a:rPr lang="en-US" sz="4000" dirty="0"/>
              <a:t/>
            </a:r>
            <a:br>
              <a:rPr lang="en-US" sz="4000" dirty="0"/>
            </a:b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dirty="0">
                <a:solidFill>
                  <a:srgbClr val="7030A0"/>
                </a:solidFill>
                <a:latin typeface="Times New Roman"/>
                <a:ea typeface="Times New Roman"/>
              </a:rPr>
              <a:t>1- Serotonin syndrome: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2800" dirty="0">
                <a:latin typeface="Times New Roman"/>
                <a:ea typeface="Times New Roman"/>
              </a:rPr>
              <a:t>A rare but life –threatening adverse reaction to SSRIs </a:t>
            </a:r>
            <a:r>
              <a:rPr lang="en-US" sz="2800" dirty="0" smtClean="0">
                <a:latin typeface="Times New Roman"/>
                <a:ea typeface="Times New Roman"/>
              </a:rPr>
              <a:t>.</a:t>
            </a: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u="sng" dirty="0">
                <a:latin typeface="Times New Roman"/>
                <a:ea typeface="Times New Roman"/>
              </a:rPr>
              <a:t>Signs and symptoms: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1_Change </a:t>
            </a:r>
            <a:r>
              <a:rPr lang="en-US" sz="2800" dirty="0">
                <a:latin typeface="Times New Roman"/>
                <a:ea typeface="Times New Roman"/>
              </a:rPr>
              <a:t>in mental state (</a:t>
            </a:r>
            <a:r>
              <a:rPr lang="en-US" sz="2800" dirty="0" smtClean="0">
                <a:latin typeface="Times New Roman"/>
                <a:ea typeface="Times New Roman"/>
              </a:rPr>
              <a:t>Anxiety)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2_Autonomic </a:t>
            </a:r>
            <a:r>
              <a:rPr lang="en-US" sz="2800" dirty="0">
                <a:latin typeface="Times New Roman"/>
                <a:ea typeface="Times New Roman"/>
              </a:rPr>
              <a:t>abnormalities (Hyperthermia, tachycardia</a:t>
            </a:r>
            <a:r>
              <a:rPr lang="ar-EG" sz="2800" dirty="0" smtClean="0">
                <a:latin typeface="Times New Roman"/>
                <a:ea typeface="Times New Roman"/>
              </a:rPr>
              <a:t>       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ar-EG" sz="2800" dirty="0" smtClean="0">
                <a:latin typeface="Times New Roman"/>
                <a:ea typeface="Times New Roman"/>
              </a:rPr>
              <a:t>  (</a:t>
            </a:r>
            <a:r>
              <a:rPr lang="en-US" sz="2800" dirty="0" smtClean="0">
                <a:latin typeface="Times New Roman"/>
                <a:ea typeface="Times New Roman"/>
              </a:rPr>
              <a:t>3_Neuromuscular excitement </a:t>
            </a:r>
            <a:r>
              <a:rPr lang="en-US" sz="2800" dirty="0">
                <a:latin typeface="Times New Roman"/>
                <a:ea typeface="Times New Roman"/>
              </a:rPr>
              <a:t>(Muscle </a:t>
            </a:r>
            <a:r>
              <a:rPr lang="en-US" sz="2800" dirty="0" smtClean="0">
                <a:latin typeface="Times New Roman"/>
                <a:ea typeface="Times New Roman"/>
              </a:rPr>
              <a:t>rigidity3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61662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248400"/>
          </a:xfrm>
        </p:spPr>
        <p:txBody>
          <a:bodyPr>
            <a:normAutofit fontScale="92500" lnSpcReduction="1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dirty="0">
                <a:solidFill>
                  <a:srgbClr val="7030A0"/>
                </a:solidFill>
                <a:latin typeface="Times New Roman"/>
                <a:ea typeface="Times New Roman"/>
              </a:rPr>
              <a:t>2- CNS effect: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Agitation, tremors, headache, Nervousness, agitation or restlessness, Drowsiness, dizziness, insomnia, vided dreams, nightmares, seizures, electrolyte and glucose disturbance, endocrine and allergic reaction).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dirty="0">
                <a:solidFill>
                  <a:srgbClr val="7030A0"/>
                </a:solidFill>
                <a:latin typeface="Times New Roman"/>
                <a:ea typeface="Times New Roman"/>
              </a:rPr>
              <a:t>3- GIT effects: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Anorexia, nausea, vomiting, constipation or diarrhea, dry mouth and throat.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/>
                <a:ea typeface="Times New Roman"/>
              </a:rPr>
              <a:t>4- Sexual effects: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Inhibition of sexual orgasm and arousal (decreased libido).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83453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The most common SSRIs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8839200" cy="5562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25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Out lines:-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15400" cy="5486400"/>
          </a:xfrm>
        </p:spPr>
        <p:txBody>
          <a:bodyPr>
            <a:normAutofit fontScale="92500" lnSpcReduction="10000"/>
          </a:bodyPr>
          <a:lstStyle/>
          <a:p>
            <a:pPr marL="342900" lvl="0" indent="-342900" algn="l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sz="2800" dirty="0">
                <a:latin typeface="Rockwell"/>
                <a:cs typeface="Rockwell"/>
              </a:rPr>
              <a:t>Introduction</a:t>
            </a:r>
            <a:endParaRPr lang="en-US" dirty="0"/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sz="2800" dirty="0">
                <a:latin typeface="Rockwell"/>
                <a:cs typeface="Rockwell"/>
              </a:rPr>
              <a:t>Classification of antidepressants:</a:t>
            </a:r>
            <a:endParaRPr lang="en-US" dirty="0"/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Tricyclic antidepressants (TCAs).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Selective serotonin reuptake inhibitors (SRRIs).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Monoamine oxidase inhibitors (MAOIs).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Serotonin-norepinephrine reuptake inhibitors (SNRIs).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sz="2800" dirty="0"/>
              <a:t>Nursing intervention for side effect of antidepressants.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3035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/>
              <a:t>Serotonin-norepinephrine reuptake inhibitors (SNRIs).</a:t>
            </a:r>
            <a:r>
              <a:rPr lang="en-US" sz="3200" dirty="0"/>
              <a:t/>
            </a:r>
            <a:br>
              <a:rPr lang="en-US" sz="3200" dirty="0"/>
            </a:br>
            <a:endParaRPr lang="ar-EG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8839199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7584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Side effects of SNRIs: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 tooltip="Nausea"/>
              </a:rPr>
              <a:t>Nausea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Dry Mouth,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 tooltip="Constipation"/>
              </a:rPr>
              <a:t>Constipation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 tooltip="Dizziness"/>
              </a:rPr>
              <a:t>Dizziness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5" tooltip="Insomnia"/>
              </a:rPr>
              <a:t>Insomnia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(numbness),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 tooltip="Sleepiness"/>
              </a:rPr>
              <a:t>Sleepiness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Increased Blood Pressure, Excessive Sweating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7" tooltip="Tremor"/>
              </a:rPr>
              <a:t>Tremor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8" tooltip="Headache"/>
              </a:rPr>
              <a:t>Headache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9" tooltip="Psychomotor agitation"/>
              </a:rPr>
              <a:t>Agitation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Muscle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Weaknes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82924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dirty="0"/>
              <a:t>Monoamine oxidase inhibitor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486400"/>
          </a:xfrm>
        </p:spPr>
        <p:txBody>
          <a:bodyPr>
            <a:normAutofit/>
          </a:bodyPr>
          <a:lstStyle/>
          <a:p>
            <a:pPr indent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MAOIs are not first-line drugs because patients who receive them must adhere to a low-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diet to prevent hypertensive crisis and because MAOIs carry greater drug-interaction risks than do other medications as with certain analgesics (e.g. </a:t>
            </a:r>
            <a:r>
              <a:rPr lang="en-US" sz="2800" dirty="0" err="1">
                <a:latin typeface="Times New Roman"/>
                <a:ea typeface="Times New Roman"/>
              </a:rPr>
              <a:t>meperidine</a:t>
            </a:r>
            <a:r>
              <a:rPr lang="en-US" sz="2800" dirty="0">
                <a:latin typeface="Times New Roman"/>
                <a:ea typeface="Times New Roman"/>
              </a:rPr>
              <a:t>). MAOIs should be used when other treatments failed or contraindicated.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43328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u="sng" dirty="0"/>
              <a:t>The most common MAOIs: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382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573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035143" cy="6629400"/>
          </a:xfrm>
        </p:spPr>
        <p:txBody>
          <a:bodyPr>
            <a:normAutofit fontScale="85000" lnSpcReduction="1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 smtClean="0">
                <a:solidFill>
                  <a:srgbClr val="FF0000"/>
                </a:solidFill>
                <a:latin typeface="Rockwell"/>
                <a:ea typeface="Times New Roman"/>
                <a:cs typeface="Rockwell"/>
              </a:rPr>
              <a:t>Indication</a:t>
            </a:r>
            <a:r>
              <a:rPr lang="en-US" sz="2800" b="1" i="1" u="sng" dirty="0">
                <a:solidFill>
                  <a:srgbClr val="FF0000"/>
                </a:solidFill>
                <a:latin typeface="Rockwell"/>
                <a:ea typeface="Times New Roman"/>
                <a:cs typeface="Rockwell"/>
              </a:rPr>
              <a:t>:</a:t>
            </a:r>
            <a:endParaRPr lang="en-US" sz="1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Atypical form of depression.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Patient who are un responsive to other antidepressants.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FF0000"/>
                </a:solidFill>
                <a:latin typeface="Rockwell"/>
                <a:ea typeface="Times New Roman"/>
                <a:cs typeface="Rockwell"/>
              </a:rPr>
              <a:t>Contraindication:</a:t>
            </a:r>
            <a:endParaRPr lang="en-US" sz="1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Patient taking MAOIs must avoid food that containing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such as: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Mature and aged cheeses or dishes made with chees such as pizza.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Aged meat such as sausage, salami, beef, and similar productions.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Fish, chicken liver, chocolate, beans, ice cream, coffee, and tea.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270504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Side effects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181600"/>
          </a:xfrm>
        </p:spPr>
        <p:txBody>
          <a:bodyPr>
            <a:normAutofit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Orthostatic hypotension is the most cardiovascular side effect and can be problematic in elderly and those with congestive heart failure.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Weight gain, Insomnia, impotence (delayed ejaculation).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Sedation and anticholinergic side effect.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Hypertensive crisis.</a:t>
            </a:r>
            <a:endParaRPr lang="en-US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89395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Hypertensive crisis: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6019800"/>
          </a:xfrm>
        </p:spPr>
        <p:txBody>
          <a:bodyPr>
            <a:normAutofit fontScale="92500" lnSpcReduction="10000"/>
          </a:bodyPr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Normally MAO breakdown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, however, because MAOIs inhibit MAO,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can build up in body when person use this drug and eats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containing foods at the same time.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also release epinephrine from nerve ending, these metabolic actions can precipitate hypertensive crisis.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800" dirty="0">
                <a:latin typeface="Times New Roman"/>
                <a:ea typeface="Times New Roman"/>
              </a:rPr>
              <a:t> 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000" b="1" i="1" u="sng" dirty="0">
                <a:solidFill>
                  <a:srgbClr val="00B050"/>
                </a:solidFill>
                <a:latin typeface="Times New Roman"/>
                <a:ea typeface="Times New Roman"/>
              </a:rPr>
              <a:t>Hypertensive crisis:</a:t>
            </a:r>
            <a:endParaRPr lang="en-US" sz="3000" b="1" dirty="0">
              <a:solidFill>
                <a:srgbClr val="00B05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Is the most severe side effect. A sudden severe increase in blood pressure caused by high </a:t>
            </a:r>
            <a:r>
              <a:rPr lang="en-US" sz="2800" dirty="0" err="1">
                <a:latin typeface="Times New Roman"/>
                <a:ea typeface="Times New Roman"/>
              </a:rPr>
              <a:t>tyramine</a:t>
            </a:r>
            <a:r>
              <a:rPr lang="en-US" sz="2800" dirty="0">
                <a:latin typeface="Times New Roman"/>
                <a:ea typeface="Times New Roman"/>
              </a:rPr>
              <a:t> level, intracranial hemorrhage and death may result.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45892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i="1" u="sng" dirty="0"/>
              <a:t>Signs and symptoms of hypertensive crisis:</a:t>
            </a:r>
            <a:r>
              <a:rPr lang="en-US" sz="3600" dirty="0"/>
              <a:t/>
            </a:r>
            <a:br>
              <a:rPr lang="en-US" sz="3600" dirty="0"/>
            </a:b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Sudden elevation of blood pressure.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Explosive occipital headache.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Head and face flushed and feel 'full'.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Palpitation and chest pain.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Sweating, fever, nausea, and vomiting.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0" indent="0" algn="l"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6_Dilated </a:t>
            </a:r>
            <a:r>
              <a:rPr lang="en-US" sz="2800" dirty="0">
                <a:latin typeface="Times New Roman"/>
                <a:ea typeface="Times New Roman"/>
              </a:rPr>
              <a:t>pupil and </a:t>
            </a:r>
            <a:r>
              <a:rPr lang="en-US" sz="2800" dirty="0" smtClean="0">
                <a:latin typeface="Times New Roman"/>
                <a:ea typeface="Times New Roman"/>
              </a:rPr>
              <a:t>photophobia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9353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i="1" u="sng" dirty="0"/>
              <a:t>Treatment of hypertensive crisis:</a:t>
            </a:r>
            <a:r>
              <a:rPr lang="en-US" sz="4000" dirty="0"/>
              <a:t/>
            </a:r>
            <a:br>
              <a:rPr lang="en-US" sz="4000" dirty="0"/>
            </a:b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6019800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Stop MAOIs doses.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Monitor vital signs frequently.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Administer short acting antihypertensive medications as ordered by physician.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Do not lie down.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I.M chlorpromazine (antipsychotic) 100mg, repeat if necessary.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I.V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phentolamine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administer slowly in dose of 5 mg.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Manage fever by external cooling technique.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Evaluate diet adherence and teaching.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algn="l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528464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 rtl="0">
              <a:lnSpc>
                <a:spcPct val="15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2800" u="sng" dirty="0">
                <a:latin typeface="Rockwell"/>
                <a:ea typeface="Times New Roman"/>
                <a:cs typeface="Rockwell"/>
              </a:rPr>
              <a:t>Drug interaction 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>
                <a:latin typeface="Times New Roman"/>
                <a:ea typeface="Times New Roman"/>
              </a:rPr>
              <a:t>1- Serotonin or serotonergic syndrome result from taking a MAOIs and SSRIs in the same time or when one of these drugs too closes of the end of therapy with other.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>
                <a:latin typeface="Times New Roman"/>
                <a:ea typeface="Times New Roman"/>
              </a:rPr>
              <a:t>2- MAOIs are contraindicated for the patient who received some medication such as (amphetamine, ephedrine).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49703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>
              <a:lnSpc>
                <a:spcPct val="150000"/>
              </a:lnSpc>
            </a:pPr>
            <a:r>
              <a:rPr lang="en-US" sz="5400" b="1" i="1" u="sng" dirty="0">
                <a:latin typeface="Rockwell"/>
                <a:ea typeface="Times New Roman"/>
                <a:cs typeface="Rockwell"/>
              </a:rPr>
              <a:t>Introduction</a:t>
            </a:r>
            <a:r>
              <a:rPr lang="en-US" sz="3600" dirty="0">
                <a:latin typeface="Times New Roman"/>
                <a:ea typeface="Times New Roman"/>
              </a:rPr>
              <a:t/>
            </a:r>
            <a:br>
              <a:rPr lang="en-US" sz="3600" dirty="0">
                <a:latin typeface="Times New Roman"/>
                <a:ea typeface="Times New Roman"/>
              </a:rPr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8991600" cy="6096000"/>
          </a:xfrm>
        </p:spPr>
        <p:txBody>
          <a:bodyPr>
            <a:normAutofit fontScale="92500" lnSpcReduction="10000"/>
          </a:bodyPr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Antidepressants are drugs that relieve the symptoms of depression. Classes of antidepressant agents are defined by their mechanism of action.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Depending on when they were first introduced, antidepressants are sometimes described as: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b="1" i="1" u="sng" dirty="0">
                <a:latin typeface="Times New Roman"/>
                <a:ea typeface="Times New Roman"/>
              </a:rPr>
              <a:t>First:</a:t>
            </a:r>
            <a:r>
              <a:rPr lang="en-US" sz="2800" dirty="0">
                <a:latin typeface="Times New Roman"/>
                <a:ea typeface="Times New Roman"/>
              </a:rPr>
              <a:t> (tricyclic antidepressants (TCAs), or monoamine oxidase inhibitors (MAOIs)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b="1" i="1" u="sng" dirty="0">
                <a:latin typeface="Times New Roman"/>
                <a:ea typeface="Times New Roman"/>
              </a:rPr>
              <a:t>Second:</a:t>
            </a:r>
            <a:r>
              <a:rPr lang="en-US" sz="2800" dirty="0">
                <a:latin typeface="Times New Roman"/>
                <a:ea typeface="Times New Roman"/>
              </a:rPr>
              <a:t> selective serotonin reuptake inhibitors (SRRIs)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b="1" i="1" u="sng" dirty="0">
                <a:latin typeface="Times New Roman"/>
                <a:ea typeface="Times New Roman"/>
              </a:rPr>
              <a:t>Third generation antidepressants</a:t>
            </a:r>
            <a:r>
              <a:rPr lang="en-US" sz="2800" i="1" u="sng" dirty="0">
                <a:latin typeface="Times New Roman"/>
                <a:ea typeface="Times New Roman"/>
              </a:rPr>
              <a:t>:</a:t>
            </a:r>
            <a:r>
              <a:rPr lang="en-US" sz="2800" dirty="0">
                <a:latin typeface="Times New Roman"/>
                <a:ea typeface="Times New Roman"/>
              </a:rPr>
              <a:t> known as serotonin-norepinephrine reuptake inhibitors (SNRIs).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9564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i="1" u="sng" dirty="0"/>
              <a:t>Nursing intervention for side effect of antidepressants.</a:t>
            </a:r>
            <a:r>
              <a:rPr lang="en-US" sz="3200" dirty="0"/>
              <a:t/>
            </a:r>
            <a:br>
              <a:rPr lang="en-US" sz="3200" dirty="0"/>
            </a:br>
            <a:endParaRPr lang="ar-E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715000"/>
          </a:xfrm>
        </p:spPr>
        <p:txBody>
          <a:bodyPr>
            <a:normAutofit fontScale="85000" lnSpcReduction="2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1-  Anti-cholinergic side effect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>
                <a:solidFill>
                  <a:srgbClr val="C00000"/>
                </a:solidFill>
                <a:latin typeface="Times New Roman"/>
                <a:ea typeface="Times New Roman"/>
              </a:rPr>
              <a:t>1- Dry mouth:</a:t>
            </a:r>
            <a:endParaRPr lang="en-US" sz="16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Provide client with sugarless candy, ice.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Instruct client to frequent sips of water.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Ensure that client practice strict oral hygiene.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>
                <a:solidFill>
                  <a:srgbClr val="C00000"/>
                </a:solidFill>
                <a:latin typeface="Times New Roman"/>
                <a:ea typeface="Times New Roman"/>
              </a:rPr>
              <a:t>2- Blurring of vision:</a:t>
            </a:r>
            <a:endParaRPr lang="en-US" sz="16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Advice client not to drive a car until vision clear.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Clear small items from pathway to prevent falls.</a:t>
            </a:r>
            <a:endParaRPr lang="en-US" sz="1600" dirty="0">
              <a:latin typeface="Times New Roman"/>
              <a:ea typeface="Times New Roman"/>
            </a:endParaRPr>
          </a:p>
          <a:p>
            <a:pPr algn="l"/>
            <a:r>
              <a:rPr lang="en-US" sz="2800" dirty="0">
                <a:latin typeface="Times New Roman"/>
                <a:ea typeface="Times New Roman"/>
              </a:rPr>
              <a:t>Explain that these symptoms will subside after few weeks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64646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172200"/>
          </a:xfrm>
        </p:spPr>
        <p:txBody>
          <a:bodyPr>
            <a:normAutofit fontScale="92500" lnSpcReduction="1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>
                <a:solidFill>
                  <a:srgbClr val="C00000"/>
                </a:solidFill>
                <a:latin typeface="Times New Roman"/>
                <a:ea typeface="Times New Roman"/>
              </a:rPr>
              <a:t>3- Constipation:</a:t>
            </a:r>
            <a:endParaRPr lang="en-US" sz="16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Order food high in fibers.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Encourage increase physical activities if not contraindicated.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Encourage increase fluid intake. 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>
                <a:solidFill>
                  <a:srgbClr val="C00000"/>
                </a:solidFill>
                <a:latin typeface="Times New Roman"/>
                <a:ea typeface="Times New Roman"/>
              </a:rPr>
              <a:t>4- Urinary retention:</a:t>
            </a:r>
            <a:endParaRPr lang="en-US" sz="16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Instruct client to report any difficulty urination.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Monitor intake and output.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l"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  Various </a:t>
            </a:r>
            <a:r>
              <a:rPr lang="en-US" sz="2800" dirty="0">
                <a:latin typeface="Times New Roman"/>
                <a:ea typeface="Times New Roman"/>
              </a:rPr>
              <a:t>methods to stimulate urination may be tried as water in the path room or pouring water over </a:t>
            </a:r>
            <a:r>
              <a:rPr lang="en-US" sz="2800" dirty="0" err="1">
                <a:latin typeface="Times New Roman"/>
                <a:ea typeface="Times New Roman"/>
              </a:rPr>
              <a:t>pernial</a:t>
            </a:r>
            <a:r>
              <a:rPr lang="en-US" sz="2800" dirty="0">
                <a:latin typeface="Times New Roman"/>
                <a:ea typeface="Times New Roman"/>
              </a:rPr>
              <a:t> area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52373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477000"/>
          </a:xfrm>
        </p:spPr>
        <p:txBody>
          <a:bodyPr>
            <a:normAutofit fontScale="85000" lnSpcReduction="20000"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2- Sedation: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Give the drug at bed time.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Instruct client not to drive or use dangerous machine while experiencing sedation.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Request that the physician decreased dose or ordered ales sedating drug.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3- Orthostatic hypotension;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Instruct client to rise slowly from lying or sitting position.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Monitor blood pressure before giving medication each shift, document and report significant changes.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Avoid long hot shower or tub baths.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algn="l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36972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553200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4- Tachycardia and arrhythmia</a:t>
            </a:r>
            <a:r>
              <a:rPr lang="en-US" sz="2800" dirty="0">
                <a:solidFill>
                  <a:srgbClr val="7030A0"/>
                </a:solidFill>
                <a:latin typeface="Times New Roman"/>
                <a:ea typeface="Times New Roman"/>
              </a:rPr>
              <a:t>;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Monitor blood pressure, pulse and rhythm.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5- Nausea: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Medication may be taken with food to minimize GIT distress.</a:t>
            </a:r>
            <a:endParaRPr lang="en-US" sz="1600" dirty="0">
              <a:latin typeface="Times New Roman"/>
              <a:ea typeface="Times New Roman"/>
            </a:endParaRPr>
          </a:p>
          <a:p>
            <a:pPr marL="0" indent="0" algn="just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6- Insomnia and agitation:</a:t>
            </a:r>
            <a:endParaRPr lang="en-US" sz="16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Take dose early in day.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Avoid caffeine containing food and drinks.</a:t>
            </a:r>
            <a:endParaRPr lang="en-US" sz="1600" dirty="0">
              <a:latin typeface="Times New Roman"/>
              <a:ea typeface="Times New Roman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Teach relaxation techniques to use before bed time</a:t>
            </a:r>
            <a:r>
              <a:rPr lang="en-US" sz="2800" dirty="0" smtClean="0">
                <a:latin typeface="Times New Roman"/>
                <a:ea typeface="Times New Roman"/>
              </a:rPr>
              <a:t>.</a:t>
            </a:r>
            <a:endParaRPr lang="en-US" sz="16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03037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534400" cy="5638800"/>
          </a:xfrm>
        </p:spPr>
        <p:txBody>
          <a:bodyPr>
            <a:normAutofit/>
          </a:bodyPr>
          <a:lstStyle/>
          <a:p>
            <a:pPr marL="0" lvl="0" indent="0" algn="just" rtl="0">
              <a:lnSpc>
                <a:spcPct val="150000"/>
              </a:lnSpc>
              <a:buClr>
                <a:srgbClr val="0BD0D9"/>
              </a:buClr>
              <a:buNone/>
            </a:pPr>
            <a:r>
              <a:rPr lang="en-US" sz="24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7- Weight gain:</a:t>
            </a:r>
            <a:endParaRPr lang="en-US" sz="24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Clr>
                <a:srgbClr val="0BD0D9"/>
              </a:buClr>
              <a:buFont typeface="Wingdings"/>
              <a:buChar char=""/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  <a:t>Weight client every day.</a:t>
            </a: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Clr>
                <a:srgbClr val="0BD0D9"/>
              </a:buClr>
              <a:buFont typeface="Wingdings"/>
              <a:buChar char=""/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  <a:t>- Order caloric-controlled diet.</a:t>
            </a: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Clr>
                <a:srgbClr val="0BD0D9"/>
              </a:buClr>
              <a:buFont typeface="Wingdings"/>
              <a:buChar char=""/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  <a:t>- Provide opportunity for physical activity.</a:t>
            </a:r>
          </a:p>
          <a:p>
            <a:pPr marL="0" lvl="0" indent="0" algn="just" rtl="0">
              <a:lnSpc>
                <a:spcPct val="150000"/>
              </a:lnSpc>
              <a:buClr>
                <a:srgbClr val="0BD0D9"/>
              </a:buClr>
              <a:buNone/>
            </a:pPr>
            <a:r>
              <a:rPr lang="en-US" sz="2400" b="1" i="1" u="sng" dirty="0">
                <a:solidFill>
                  <a:srgbClr val="7030A0"/>
                </a:solidFill>
                <a:latin typeface="Times New Roman"/>
                <a:ea typeface="Times New Roman"/>
              </a:rPr>
              <a:t>8- Photosensitivity:</a:t>
            </a:r>
            <a:endParaRPr lang="en-US" sz="2400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lvl="0" algn="just" rtl="0">
              <a:lnSpc>
                <a:spcPct val="150000"/>
              </a:lnSpc>
              <a:buClr>
                <a:srgbClr val="0BD0D9"/>
              </a:buClr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  <a:t>Ensure that client wear protective sunscreen clothes and sun glasses while outdoors.</a:t>
            </a:r>
          </a:p>
          <a:p>
            <a:pPr lvl="0">
              <a:buClr>
                <a:srgbClr val="0BD0D9"/>
              </a:buClr>
            </a:pPr>
            <a:endParaRPr lang="ar-EG" sz="2400" dirty="0">
              <a:solidFill>
                <a:prstClr val="black"/>
              </a:solidFill>
            </a:endParaRPr>
          </a:p>
          <a:p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25952306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472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29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Classification of antidepressants:</a:t>
            </a: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Tricyclic antidepressants (TCAs).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Selective serotonin reuptake inhibitors (SRRIs).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Monoamine oxidase inhibitors (MAOIs).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Serotonin-norepinephrine reuptake inhibitors (SNRIs).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61315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Tricyclic antidepressants (TCAs).</a:t>
            </a: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i="1" u="sng" dirty="0">
                <a:solidFill>
                  <a:srgbClr val="0000FF"/>
                </a:solidFill>
                <a:latin typeface="Times New Roman"/>
                <a:ea typeface="Times New Roman"/>
                <a:hlinkClick r:id="rId2" tooltip="Tricyclic antidepressant"/>
              </a:rPr>
              <a:t>Tricyclic antidepressants</a:t>
            </a:r>
            <a:r>
              <a:rPr lang="en-US" sz="2800" dirty="0">
                <a:latin typeface="Times New Roman"/>
                <a:ea typeface="Times New Roman"/>
              </a:rPr>
              <a:t> are the second oldest class of antidepressant drugs. </a:t>
            </a:r>
            <a:r>
              <a:rPr lang="en-US" sz="2800" dirty="0" err="1">
                <a:latin typeface="Times New Roman"/>
                <a:ea typeface="Times New Roman"/>
              </a:rPr>
              <a:t>Tricyclics</a:t>
            </a:r>
            <a:r>
              <a:rPr lang="en-US" sz="2800" dirty="0">
                <a:latin typeface="Times New Roman"/>
                <a:ea typeface="Times New Roman"/>
              </a:rPr>
              <a:t> block the reuptake of certain neurotransmitters such as norepinephrine (noradrenaline) and serotonin. They are used less commonly now due to the development of more selective and safer drugs.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130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The patient must take therapeutic dose of TCAs for 10-14 day before these agents start to work it should be maintained for period of 3-6 months after improvement.</a:t>
            </a:r>
            <a:endParaRPr lang="en-US" sz="1600" dirty="0">
              <a:latin typeface="Times New Roman"/>
              <a:ea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2800" dirty="0">
                <a:latin typeface="Times New Roman"/>
                <a:ea typeface="Times New Roman"/>
              </a:rPr>
              <a:t>These agents are inexpensive, effective, relatively safe and easy to administer (oral administration).</a:t>
            </a:r>
            <a:endParaRPr lang="en-US" sz="1600" dirty="0">
              <a:latin typeface="Times New Roman"/>
              <a:ea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3900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Indication: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562600"/>
          </a:xfrm>
        </p:spPr>
        <p:txBody>
          <a:bodyPr>
            <a:normAutofit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 tooltip="Major depressive disorder"/>
              </a:rPr>
              <a:t>Major Depressive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(MDD).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 tooltip="Dysthymia"/>
              </a:rPr>
              <a:t>Dysthymia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and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 tooltip="Bipolar disorder"/>
              </a:rPr>
              <a:t>bipolar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(BD).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5" tooltip="Obsessive-compulsive disorder"/>
              </a:rPr>
              <a:t>Obsessive-Compulsive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(OCD) associated with depression.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 tooltip="Generalized anxiety disorder"/>
              </a:rPr>
              <a:t>Anxiety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associated with depression.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r>
              <a:rPr lang="en-US" sz="2800" dirty="0">
                <a:latin typeface="Times New Roman"/>
                <a:ea typeface="Times New Roman"/>
                <a:hlinkClick r:id="rId7" tooltip="Eating disorder"/>
              </a:rPr>
              <a:t>Eating Disorders</a:t>
            </a:r>
            <a:r>
              <a:rPr lang="en-US" sz="2800" dirty="0">
                <a:latin typeface="Times New Roman"/>
                <a:ea typeface="Times New Roman"/>
              </a:rPr>
              <a:t> like </a:t>
            </a:r>
            <a:r>
              <a:rPr lang="en-US" sz="2800" dirty="0">
                <a:latin typeface="Times New Roman"/>
                <a:ea typeface="Times New Roman"/>
                <a:hlinkClick r:id="rId8" tooltip="Anorexia nervosa"/>
              </a:rPr>
              <a:t>anorexia nervosa</a:t>
            </a:r>
            <a:r>
              <a:rPr lang="en-US" sz="2800" dirty="0">
                <a:latin typeface="Times New Roman"/>
                <a:ea typeface="Times New Roman"/>
              </a:rPr>
              <a:t> and </a:t>
            </a:r>
            <a:r>
              <a:rPr lang="en-US" sz="2800" dirty="0">
                <a:latin typeface="Times New Roman"/>
                <a:ea typeface="Times New Roman"/>
                <a:hlinkClick r:id="rId9" tooltip="Bulimia nervosa"/>
              </a:rPr>
              <a:t>bulimia nervosa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44324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410200"/>
          </a:xfrm>
        </p:spPr>
        <p:txBody>
          <a:bodyPr>
            <a:normAutofit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Depression associated with dementia.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 tooltip="Attention-deficit hyperactivity disorder"/>
              </a:rPr>
              <a:t>Attention-Deficit Hyperactivity Disorder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(ADHD) and enuresis in children and adolescents.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Schizoaffective disorders.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Chronic Pain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(for example,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migraine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5"/>
              </a:rPr>
              <a:t>tension headaches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diabetic neuropathy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and post herpetic neuralgia).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53158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Contraindication: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Hypersensitivity.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Impaired liver or renal function.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Acute recovery phase in myocardial infarction.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Can't be given with MAOIs.</a:t>
            </a:r>
            <a:endParaRPr lang="en-US" sz="1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Respiratory disorders, Hypertension, Hyper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thyrodism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, Glaucoma, and diabetes mellitus </a:t>
            </a:r>
            <a:endParaRPr lang="en-US" sz="2800" dirty="0" smtClean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Urinary </a:t>
            </a:r>
            <a:r>
              <a:rPr lang="en-US" sz="2800" dirty="0">
                <a:latin typeface="Times New Roman"/>
                <a:ea typeface="Times New Roman"/>
              </a:rPr>
              <a:t>retention or obstruction and benign prostatic hypertrophy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6801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1478</Words>
  <Application>Microsoft Office PowerPoint</Application>
  <PresentationFormat>On-screen Show (4:3)</PresentationFormat>
  <Paragraphs>178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Flow</vt:lpstr>
      <vt:lpstr>PowerPoint Presentation</vt:lpstr>
      <vt:lpstr>Out lines:- </vt:lpstr>
      <vt:lpstr>Introduction </vt:lpstr>
      <vt:lpstr>Classification of antidepressants:</vt:lpstr>
      <vt:lpstr>Tricyclic antidepressants (TCAs).</vt:lpstr>
      <vt:lpstr>PowerPoint Presentation</vt:lpstr>
      <vt:lpstr>Indication: </vt:lpstr>
      <vt:lpstr>PowerPoint Presentation</vt:lpstr>
      <vt:lpstr>Contraindication: </vt:lpstr>
      <vt:lpstr>Side effects of tricyclic antidepressants </vt:lpstr>
      <vt:lpstr>PowerPoint Presentation</vt:lpstr>
      <vt:lpstr>PowerPoint Presentation</vt:lpstr>
      <vt:lpstr>common Tricyclic Antidepressants</vt:lpstr>
      <vt:lpstr>Selective serotonin re-uptake inhibitors (SSRIs) </vt:lpstr>
      <vt:lpstr>Indication: </vt:lpstr>
      <vt:lpstr>Contraindication: </vt:lpstr>
      <vt:lpstr>Side effects of (SSRIs) antidepressants </vt:lpstr>
      <vt:lpstr>PowerPoint Presentation</vt:lpstr>
      <vt:lpstr>The most common SSRIs </vt:lpstr>
      <vt:lpstr>Serotonin-norepinephrine reuptake inhibitors (SNRIs). </vt:lpstr>
      <vt:lpstr>Side effects of SNRIs: </vt:lpstr>
      <vt:lpstr>Monoamine oxidase inhibitor </vt:lpstr>
      <vt:lpstr>The most common MAOIs: </vt:lpstr>
      <vt:lpstr>PowerPoint Presentation</vt:lpstr>
      <vt:lpstr>Side effects </vt:lpstr>
      <vt:lpstr>Hypertensive crisis: </vt:lpstr>
      <vt:lpstr>Signs and symptoms of hypertensive crisis: </vt:lpstr>
      <vt:lpstr>Treatment of hypertensive crisis: </vt:lpstr>
      <vt:lpstr>PowerPoint Presentation</vt:lpstr>
      <vt:lpstr>Nursing intervention for side effect of antidepressants.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</dc:creator>
  <cp:lastModifiedBy>shimaa</cp:lastModifiedBy>
  <cp:revision>14</cp:revision>
  <dcterms:created xsi:type="dcterms:W3CDTF">2006-08-16T00:00:00Z</dcterms:created>
  <dcterms:modified xsi:type="dcterms:W3CDTF">2020-03-18T10:56:39Z</dcterms:modified>
</cp:coreProperties>
</file>