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80" r:id="rId24"/>
    <p:sldId id="281" r:id="rId25"/>
    <p:sldId id="282" r:id="rId26"/>
    <p:sldId id="283" r:id="rId27"/>
    <p:sldId id="284" r:id="rId28"/>
    <p:sldId id="277" r:id="rId29"/>
    <p:sldId id="278"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6" d="100"/>
          <a:sy n="46" d="100"/>
        </p:scale>
        <p:origin x="-2076" y="-5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A1523A2-5F2F-4F26-93CB-7C4991FDC421}" type="datetimeFigureOut">
              <a:rPr lang="ar-EG" smtClean="0"/>
              <a:t>23/07/1441</a:t>
            </a:fld>
            <a:endParaRPr lang="ar-EG" dirty="0"/>
          </a:p>
        </p:txBody>
      </p:sp>
      <p:sp>
        <p:nvSpPr>
          <p:cNvPr id="5" name="Footer Placeholder 4"/>
          <p:cNvSpPr>
            <a:spLocks noGrp="1"/>
          </p:cNvSpPr>
          <p:nvPr>
            <p:ph type="ftr" sz="quarter" idx="11"/>
          </p:nvPr>
        </p:nvSpPr>
        <p:spPr bwMode="white"/>
        <p:txBody>
          <a:bodyPr/>
          <a:lstStyle/>
          <a:p>
            <a:endParaRPr lang="ar-EG" dirty="0"/>
          </a:p>
        </p:txBody>
      </p:sp>
      <p:sp>
        <p:nvSpPr>
          <p:cNvPr id="6" name="Slide Number Placeholder 5"/>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DB198639-F5DB-4051-BC17-6A21639F7E18}" type="slidenum">
              <a:rPr lang="ar-EG" smtClean="0"/>
              <a:t>‹#›</a:t>
            </a:fld>
            <a:endParaRPr lang="ar-EG"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DB198639-F5DB-4051-BC17-6A21639F7E18}" type="slidenum">
              <a:rPr lang="ar-EG" smtClean="0"/>
              <a:t>‹#›</a:t>
            </a:fld>
            <a:endParaRPr lang="ar-EG"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DB198639-F5DB-4051-BC17-6A21639F7E18}" type="slidenum">
              <a:rPr lang="ar-EG" smtClean="0"/>
              <a:t>‹#›</a:t>
            </a:fld>
            <a:endParaRPr lang="ar-EG"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8" name="Footer Placeholder 7"/>
          <p:cNvSpPr>
            <a:spLocks noGrp="1"/>
          </p:cNvSpPr>
          <p:nvPr>
            <p:ph type="ftr" sz="quarter" idx="11"/>
          </p:nvPr>
        </p:nvSpPr>
        <p:spPr/>
        <p:txBody>
          <a:bodyPr/>
          <a:lstStyle/>
          <a:p>
            <a:endParaRPr lang="ar-EG" dirty="0"/>
          </a:p>
        </p:txBody>
      </p:sp>
      <p:sp>
        <p:nvSpPr>
          <p:cNvPr id="9" name="Slide Number Placeholder 8"/>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4" name="Footer Placeholder 3"/>
          <p:cNvSpPr>
            <a:spLocks noGrp="1"/>
          </p:cNvSpPr>
          <p:nvPr>
            <p:ph type="ftr" sz="quarter" idx="11"/>
          </p:nvPr>
        </p:nvSpPr>
        <p:spPr/>
        <p:txBody>
          <a:bodyPr/>
          <a:lstStyle/>
          <a:p>
            <a:endParaRPr lang="ar-EG" dirty="0"/>
          </a:p>
        </p:txBody>
      </p:sp>
      <p:sp>
        <p:nvSpPr>
          <p:cNvPr id="5" name="Slide Number Placeholder 4"/>
          <p:cNvSpPr>
            <a:spLocks noGrp="1"/>
          </p:cNvSpPr>
          <p:nvPr>
            <p:ph type="sldNum" sz="quarter" idx="12"/>
          </p:nvPr>
        </p:nvSpPr>
        <p:spPr/>
        <p:txBody>
          <a:bodyPr/>
          <a:lstStyle/>
          <a:p>
            <a:fld id="{DB198639-F5DB-4051-BC17-6A21639F7E18}" type="slidenum">
              <a:rPr lang="ar-EG" smtClean="0"/>
              <a:t>‹#›</a:t>
            </a:fld>
            <a:endParaRPr lang="ar-EG"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DB198639-F5DB-4051-BC17-6A21639F7E18}" type="slidenum">
              <a:rPr lang="ar-EG" smtClean="0"/>
              <a:t>‹#›</a:t>
            </a:fld>
            <a:endParaRPr lang="ar-EG"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523A2-5F2F-4F26-93CB-7C4991FDC421}" type="datetimeFigureOut">
              <a:rPr lang="ar-EG" smtClean="0"/>
              <a:t>23/07/1441</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DB198639-F5DB-4051-BC17-6A21639F7E18}" type="slidenum">
              <a:rPr lang="ar-EG" smtClean="0"/>
              <a:t>‹#›</a:t>
            </a:fld>
            <a:endParaRPr lang="ar-E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A1523A2-5F2F-4F26-93CB-7C4991FDC421}" type="datetimeFigureOut">
              <a:rPr lang="ar-EG" smtClean="0"/>
              <a:t>23/07/1441</a:t>
            </a:fld>
            <a:endParaRPr lang="ar-EG"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EG"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B198639-F5DB-4051-BC17-6A21639F7E18}" type="slidenum">
              <a:rPr lang="ar-EG" smtClean="0"/>
              <a:t>‹#›</a:t>
            </a:fld>
            <a:endParaRPr lang="ar-EG"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2204864"/>
            <a:ext cx="5024132" cy="186204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rtl="0"/>
            <a:r>
              <a:rPr lang="en-US" sz="11500" b="1" i="1" dirty="0">
                <a:ln w="11430"/>
                <a:solidFill>
                  <a:srgbClr val="FF0000"/>
                </a:solidFill>
                <a:effectLst>
                  <a:outerShdw blurRad="80000" dist="40000" dir="5040000" algn="tl">
                    <a:srgbClr val="000000">
                      <a:alpha val="30000"/>
                    </a:srgbClr>
                  </a:outerShdw>
                </a:effectLst>
              </a:rPr>
              <a:t>Anemia</a:t>
            </a:r>
            <a:endParaRPr lang="en-US" sz="115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563398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96752"/>
            <a:ext cx="6840760" cy="3970318"/>
          </a:xfrm>
          <a:prstGeom prst="rect">
            <a:avLst/>
          </a:prstGeom>
        </p:spPr>
        <p:txBody>
          <a:bodyPr wrap="square">
            <a:spAutoFit/>
          </a:bodyPr>
          <a:lstStyle/>
          <a:p>
            <a:pPr algn="l" rtl="0"/>
            <a:r>
              <a:rPr lang="en-US" sz="2800" dirty="0"/>
              <a:t>1-( Mild )</a:t>
            </a:r>
            <a:r>
              <a:rPr lang="en-US" sz="2800" dirty="0" smtClean="0"/>
              <a:t>Easy</a:t>
            </a:r>
          </a:p>
          <a:p>
            <a:pPr algn="l" rtl="0"/>
            <a:r>
              <a:rPr lang="en-US" sz="2800" dirty="0" smtClean="0"/>
              <a:t>the </a:t>
            </a:r>
            <a:r>
              <a:rPr lang="en-US" sz="2800" dirty="0"/>
              <a:t>first degree of anemia is characterized by insignificant decrease in hemoglobin levels with the following parameters - 100-120 g / L in men and 90 -110 g / l in women. Typically, patients experience no change in its condition. As this type of anemia is recommended diet and consumption of food with high content of iron.</a:t>
            </a:r>
          </a:p>
        </p:txBody>
      </p:sp>
      <p:sp>
        <p:nvSpPr>
          <p:cNvPr id="3" name="Rectangle 2"/>
          <p:cNvSpPr/>
          <p:nvPr/>
        </p:nvSpPr>
        <p:spPr>
          <a:xfrm>
            <a:off x="1115616" y="1220664"/>
            <a:ext cx="6984776" cy="3539430"/>
          </a:xfrm>
          <a:prstGeom prst="rect">
            <a:avLst/>
          </a:prstGeom>
        </p:spPr>
        <p:txBody>
          <a:bodyPr wrap="square">
            <a:spAutoFit/>
          </a:bodyPr>
          <a:lstStyle/>
          <a:p>
            <a:pPr algn="l" rtl="0"/>
            <a:r>
              <a:rPr lang="en-US" sz="2800" dirty="0"/>
              <a:t>2-( Moderate </a:t>
            </a:r>
            <a:r>
              <a:rPr lang="en-US" sz="2800" dirty="0" smtClean="0"/>
              <a:t>)</a:t>
            </a:r>
          </a:p>
          <a:p>
            <a:pPr algn="l" rtl="0"/>
            <a:r>
              <a:rPr lang="en-US" sz="2800" dirty="0" smtClean="0"/>
              <a:t>In </a:t>
            </a:r>
            <a:r>
              <a:rPr lang="en-US" sz="2800" dirty="0"/>
              <a:t>the second, the average degree of anemia, the hemoglobin has a substantial degree of reduction - 70-80 g / l. This state is characterized by the following symptoms of anemia and complaints: headaches, light headedness, etc. In this case, a correction is not enough food, and assigned medications iron supplements.</a:t>
            </a:r>
          </a:p>
        </p:txBody>
      </p:sp>
      <p:sp>
        <p:nvSpPr>
          <p:cNvPr id="4" name="Rectangle 3"/>
          <p:cNvSpPr/>
          <p:nvPr/>
        </p:nvSpPr>
        <p:spPr>
          <a:xfrm>
            <a:off x="1115616" y="1196752"/>
            <a:ext cx="6696744" cy="3108543"/>
          </a:xfrm>
          <a:prstGeom prst="rect">
            <a:avLst/>
          </a:prstGeom>
        </p:spPr>
        <p:txBody>
          <a:bodyPr wrap="square">
            <a:spAutoFit/>
          </a:bodyPr>
          <a:lstStyle/>
          <a:p>
            <a:pPr algn="l" rtl="0"/>
            <a:r>
              <a:rPr lang="en-US" sz="2800" dirty="0"/>
              <a:t>3-( </a:t>
            </a:r>
            <a:r>
              <a:rPr lang="en-US" sz="2800" dirty="0" smtClean="0"/>
              <a:t>Severe)Heavy</a:t>
            </a:r>
          </a:p>
          <a:p>
            <a:pPr algn="l" rtl="0"/>
            <a:r>
              <a:rPr lang="en-US" sz="2800" dirty="0" smtClean="0"/>
              <a:t> </a:t>
            </a:r>
            <a:r>
              <a:rPr lang="en-US" sz="2800" dirty="0"/>
              <a:t>third degree of anemia is already considered dangerous to human life. Hemoglobin level is lowered to 70 g / l or less. Observed irregularities in the cardiovascular system, there is a dilution of the blood, much worse overall health.</a:t>
            </a:r>
          </a:p>
        </p:txBody>
      </p:sp>
    </p:spTree>
    <p:extLst>
      <p:ext uri="{BB962C8B-B14F-4D97-AF65-F5344CB8AC3E}">
        <p14:creationId xmlns:p14="http://schemas.microsoft.com/office/powerpoint/2010/main" val="156304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0" nodeType="clickEffect">
                                  <p:stCondLst>
                                    <p:cond delay="0"/>
                                  </p:stCondLst>
                                  <p:childTnLst>
                                    <p:animEffect transition="out" filter="wipe(down)">
                                      <p:cBhvr>
                                        <p:cTn id="55" dur="500"/>
                                        <p:tgtEl>
                                          <p:spTgt spid="4">
                                            <p:txEl>
                                              <p:pRg st="0" end="0"/>
                                            </p:txEl>
                                          </p:spTgt>
                                        </p:tgtEl>
                                      </p:cBhvr>
                                    </p:animEffect>
                                    <p:set>
                                      <p:cBhvr>
                                        <p:cTn id="5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4">
                                            <p:txEl>
                                              <p:pRg st="1" end="1"/>
                                            </p:txEl>
                                          </p:spTgt>
                                        </p:tgtEl>
                                      </p:cBhvr>
                                    </p:animEffect>
                                    <p:set>
                                      <p:cBhvr>
                                        <p:cTn id="61"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980728"/>
            <a:ext cx="4572000" cy="3108543"/>
          </a:xfrm>
          <a:prstGeom prst="rect">
            <a:avLst/>
          </a:prstGeom>
        </p:spPr>
        <p:txBody>
          <a:bodyPr>
            <a:spAutoFit/>
          </a:bodyPr>
          <a:lstStyle/>
          <a:p>
            <a:pPr algn="l" rtl="0"/>
            <a:r>
              <a:rPr lang="en-US" sz="2800" b="1" u="sng" dirty="0"/>
              <a:t>Risk </a:t>
            </a:r>
            <a:r>
              <a:rPr lang="en-US" sz="2800" b="1" u="sng" dirty="0" smtClean="0"/>
              <a:t>factors</a:t>
            </a:r>
            <a:r>
              <a:rPr lang="en-US" sz="2800" b="1" i="1" u="sng" dirty="0" smtClean="0"/>
              <a:t>:</a:t>
            </a:r>
          </a:p>
          <a:p>
            <a:pPr algn="l" rtl="0"/>
            <a:endParaRPr lang="en-US" sz="2800" dirty="0"/>
          </a:p>
          <a:p>
            <a:pPr marL="457200" lvl="0" indent="-457200" algn="l" rtl="0">
              <a:buFont typeface="Arial" panose="020B0604020202020204" pitchFamily="34" charset="0"/>
              <a:buChar char="•"/>
            </a:pPr>
            <a:r>
              <a:rPr lang="en-US" sz="2800" b="1" dirty="0"/>
              <a:t>A diet lacking in certain vitamins.</a:t>
            </a:r>
            <a:endParaRPr lang="en-US" sz="2800" dirty="0"/>
          </a:p>
          <a:p>
            <a:pPr marL="457200" lvl="0" indent="-457200" algn="l" rtl="0">
              <a:buFont typeface="Arial" panose="020B0604020202020204" pitchFamily="34" charset="0"/>
              <a:buChar char="•"/>
            </a:pPr>
            <a:r>
              <a:rPr lang="en-US" sz="2800" b="1" dirty="0"/>
              <a:t>Intestinal disorder.</a:t>
            </a:r>
            <a:endParaRPr lang="en-US" sz="2800" dirty="0"/>
          </a:p>
          <a:p>
            <a:pPr marL="457200" lvl="0" indent="-457200" algn="l" rtl="0">
              <a:buFont typeface="Arial" panose="020B0604020202020204" pitchFamily="34" charset="0"/>
              <a:buChar char="•"/>
            </a:pPr>
            <a:r>
              <a:rPr lang="en-US" sz="2800" b="1" dirty="0"/>
              <a:t>Severe bleeding.</a:t>
            </a:r>
            <a:endParaRPr lang="en-US" sz="2800" dirty="0"/>
          </a:p>
          <a:p>
            <a:pPr marL="457200" lvl="0" indent="-457200" algn="l" rtl="0">
              <a:buFont typeface="Arial" panose="020B0604020202020204" pitchFamily="34" charset="0"/>
              <a:buChar char="•"/>
            </a:pPr>
            <a:r>
              <a:rPr lang="en-US" sz="2800" b="1" dirty="0"/>
              <a:t>Pregnancy.</a:t>
            </a:r>
            <a:endParaRPr lang="en-US" sz="2800" dirty="0"/>
          </a:p>
        </p:txBody>
      </p:sp>
      <p:sp>
        <p:nvSpPr>
          <p:cNvPr id="3" name="Rectangle 2"/>
          <p:cNvSpPr/>
          <p:nvPr/>
        </p:nvSpPr>
        <p:spPr>
          <a:xfrm>
            <a:off x="755576" y="1412776"/>
            <a:ext cx="7992888" cy="4154984"/>
          </a:xfrm>
          <a:prstGeom prst="rect">
            <a:avLst/>
          </a:prstGeom>
        </p:spPr>
        <p:txBody>
          <a:bodyPr wrap="square">
            <a:spAutoFit/>
          </a:bodyPr>
          <a:lstStyle/>
          <a:p>
            <a:pPr marL="285750" lvl="0" indent="-285750" algn="l" rtl="0">
              <a:buFont typeface="Arial" panose="020B0604020202020204" pitchFamily="34" charset="0"/>
              <a:buChar char="•"/>
            </a:pPr>
            <a:r>
              <a:rPr lang="en-US" sz="2400" b="1" dirty="0"/>
              <a:t>Chronic conditions:</a:t>
            </a:r>
            <a:endParaRPr lang="en-US" sz="2400" dirty="0"/>
          </a:p>
          <a:p>
            <a:pPr algn="l" rtl="0"/>
            <a:r>
              <a:rPr lang="en-US" sz="2400" dirty="0"/>
              <a:t>  For examples, if you have a cancer, kidney or liver failure, or another chronic condition, you may at a risk of anemia.</a:t>
            </a:r>
          </a:p>
          <a:p>
            <a:pPr marL="285750" lvl="0" indent="-285750" algn="l" rtl="0">
              <a:buFont typeface="Arial" panose="020B0604020202020204" pitchFamily="34" charset="0"/>
              <a:buChar char="•"/>
            </a:pPr>
            <a:r>
              <a:rPr lang="en-US" sz="2400" b="1" dirty="0"/>
              <a:t>Family history:</a:t>
            </a:r>
            <a:endParaRPr lang="en-US" sz="2400" dirty="0"/>
          </a:p>
          <a:p>
            <a:pPr algn="l" rtl="0"/>
            <a:r>
              <a:rPr lang="en-US" sz="2400" dirty="0"/>
              <a:t>   If your family has a history of an inherited anemia , such as sickle cell anemia , you also may be at increased risk of the condition.</a:t>
            </a:r>
          </a:p>
          <a:p>
            <a:pPr marL="285750" lvl="0" indent="-285750" algn="l" rtl="0">
              <a:buFont typeface="Arial" panose="020B0604020202020204" pitchFamily="34" charset="0"/>
              <a:buChar char="•"/>
            </a:pPr>
            <a:r>
              <a:rPr lang="en-US" sz="2400" b="1" dirty="0"/>
              <a:t>Other factors:</a:t>
            </a:r>
            <a:r>
              <a:rPr lang="en-US" sz="2400" dirty="0"/>
              <a:t> </a:t>
            </a:r>
          </a:p>
          <a:p>
            <a:pPr algn="l" rtl="0"/>
            <a:r>
              <a:rPr lang="en-US" sz="2400" dirty="0"/>
              <a:t>   Blood diseases and autoimmune disorders, </a:t>
            </a:r>
            <a:r>
              <a:rPr lang="en-US" sz="2400" dirty="0" smtClean="0"/>
              <a:t>  alcoholism</a:t>
            </a:r>
            <a:r>
              <a:rPr lang="en-US" sz="2400" dirty="0"/>
              <a:t>, exposure to toxic chemicals, and use of some medications can affect red blood cell production and lead to anemia.</a:t>
            </a:r>
          </a:p>
        </p:txBody>
      </p:sp>
    </p:spTree>
    <p:extLst>
      <p:ext uri="{BB962C8B-B14F-4D97-AF65-F5344CB8AC3E}">
        <p14:creationId xmlns:p14="http://schemas.microsoft.com/office/powerpoint/2010/main" val="10981210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nodeType="clickEffect">
                                  <p:stCondLst>
                                    <p:cond delay="0"/>
                                  </p:stCondLst>
                                  <p:childTnLst>
                                    <p:animEffect transition="out" filter="circle(out)">
                                      <p:cBhvr>
                                        <p:cTn id="25" dur="2000"/>
                                        <p:tgtEl>
                                          <p:spTgt spid="2">
                                            <p:txEl>
                                              <p:pRg st="2" end="2"/>
                                            </p:txEl>
                                          </p:spTgt>
                                        </p:tgtEl>
                                      </p:cBhvr>
                                    </p:animEffect>
                                    <p:set>
                                      <p:cBhvr>
                                        <p:cTn id="26" dur="1" fill="hold">
                                          <p:stCondLst>
                                            <p:cond delay="1999"/>
                                          </p:stCondLst>
                                        </p:cTn>
                                        <p:tgtEl>
                                          <p:spTgt spid="2">
                                            <p:txEl>
                                              <p:pRg st="2" end="2"/>
                                            </p:txEl>
                                          </p:spTgt>
                                        </p:tgtEl>
                                        <p:attrNameLst>
                                          <p:attrName>style.visibility</p:attrName>
                                        </p:attrNameLst>
                                      </p:cBhvr>
                                      <p:to>
                                        <p:strVal val="hidden"/>
                                      </p:to>
                                    </p:set>
                                  </p:childTnLst>
                                </p:cTn>
                              </p:par>
                              <p:par>
                                <p:cTn id="27" presetID="6" presetClass="exit" presetSubtype="32" fill="hold" nodeType="withEffect">
                                  <p:stCondLst>
                                    <p:cond delay="0"/>
                                  </p:stCondLst>
                                  <p:childTnLst>
                                    <p:animEffect transition="out" filter="circle(out)">
                                      <p:cBhvr>
                                        <p:cTn id="28" dur="2000"/>
                                        <p:tgtEl>
                                          <p:spTgt spid="2">
                                            <p:txEl>
                                              <p:pRg st="3" end="3"/>
                                            </p:txEl>
                                          </p:spTgt>
                                        </p:tgtEl>
                                      </p:cBhvr>
                                    </p:animEffect>
                                    <p:set>
                                      <p:cBhvr>
                                        <p:cTn id="29" dur="1" fill="hold">
                                          <p:stCondLst>
                                            <p:cond delay="1999"/>
                                          </p:stCondLst>
                                        </p:cTn>
                                        <p:tgtEl>
                                          <p:spTgt spid="2">
                                            <p:txEl>
                                              <p:pRg st="3" end="3"/>
                                            </p:txEl>
                                          </p:spTgt>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2000"/>
                                        <p:tgtEl>
                                          <p:spTgt spid="2">
                                            <p:txEl>
                                              <p:pRg st="4" end="4"/>
                                            </p:txEl>
                                          </p:spTgt>
                                        </p:tgtEl>
                                      </p:cBhvr>
                                    </p:animEffect>
                                    <p:set>
                                      <p:cBhvr>
                                        <p:cTn id="32" dur="1" fill="hold">
                                          <p:stCondLst>
                                            <p:cond delay="1999"/>
                                          </p:stCondLst>
                                        </p:cTn>
                                        <p:tgtEl>
                                          <p:spTgt spid="2">
                                            <p:txEl>
                                              <p:pRg st="4" end="4"/>
                                            </p:txEl>
                                          </p:spTgt>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2000"/>
                                        <p:tgtEl>
                                          <p:spTgt spid="2">
                                            <p:txEl>
                                              <p:pRg st="5" end="5"/>
                                            </p:txEl>
                                          </p:spTgt>
                                        </p:tgtEl>
                                      </p:cBhvr>
                                    </p:animEffect>
                                    <p:set>
                                      <p:cBhvr>
                                        <p:cTn id="35" dur="1" fill="hold">
                                          <p:stCondLst>
                                            <p:cond delay="1999"/>
                                          </p:stCondLst>
                                        </p:cTn>
                                        <p:tgtEl>
                                          <p:spTgt spid="2">
                                            <p:txEl>
                                              <p:pRg st="5" end="5"/>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52736"/>
            <a:ext cx="5544616" cy="4031873"/>
          </a:xfrm>
          <a:prstGeom prst="rect">
            <a:avLst/>
          </a:prstGeom>
        </p:spPr>
        <p:txBody>
          <a:bodyPr wrap="square">
            <a:spAutoFit/>
          </a:bodyPr>
          <a:lstStyle/>
          <a:p>
            <a:pPr algn="l" rtl="0"/>
            <a:r>
              <a:rPr lang="en-US" sz="3200" b="1" i="1" u="sng" dirty="0"/>
              <a:t>Types of anemia</a:t>
            </a:r>
            <a:r>
              <a:rPr lang="en-US" sz="3200" b="1" i="1" u="sng" dirty="0" smtClean="0"/>
              <a:t>:</a:t>
            </a:r>
          </a:p>
          <a:p>
            <a:pPr algn="l" rtl="0"/>
            <a:endParaRPr lang="en-US" sz="3200" dirty="0"/>
          </a:p>
          <a:p>
            <a:pPr marL="457200" lvl="0" indent="-457200" algn="l" rtl="0">
              <a:buFont typeface="Arial" panose="020B0604020202020204" pitchFamily="34" charset="0"/>
              <a:buChar char="•"/>
            </a:pPr>
            <a:r>
              <a:rPr lang="en-US" sz="3200" b="1" dirty="0"/>
              <a:t>Iron Deficiency Anemia.</a:t>
            </a:r>
            <a:endParaRPr lang="en-US" sz="3200" dirty="0"/>
          </a:p>
          <a:p>
            <a:pPr marL="457200" lvl="0" indent="-457200" algn="l" rtl="0">
              <a:buFont typeface="Arial" panose="020B0604020202020204" pitchFamily="34" charset="0"/>
              <a:buChar char="•"/>
            </a:pPr>
            <a:r>
              <a:rPr lang="en-US" sz="3200" b="1" dirty="0"/>
              <a:t>Aplastic Anemia.</a:t>
            </a:r>
            <a:endParaRPr lang="en-US" sz="3200" dirty="0"/>
          </a:p>
          <a:p>
            <a:pPr marL="457200" lvl="0" indent="-457200" algn="l" rtl="0">
              <a:buFont typeface="Arial" panose="020B0604020202020204" pitchFamily="34" charset="0"/>
              <a:buChar char="•"/>
            </a:pPr>
            <a:r>
              <a:rPr lang="en-US" sz="3200" b="1" dirty="0"/>
              <a:t>Hemolytic Anemia.</a:t>
            </a:r>
            <a:endParaRPr lang="en-US" sz="3200" dirty="0"/>
          </a:p>
          <a:p>
            <a:pPr marL="457200" lvl="0" indent="-457200" algn="l" rtl="0">
              <a:buFont typeface="Arial" panose="020B0604020202020204" pitchFamily="34" charset="0"/>
              <a:buChar char="•"/>
            </a:pPr>
            <a:r>
              <a:rPr lang="en-US" sz="3200" b="1" dirty="0"/>
              <a:t>Sickle Cell Anemia.</a:t>
            </a:r>
            <a:endParaRPr lang="en-US" sz="3200" dirty="0"/>
          </a:p>
          <a:p>
            <a:pPr marL="457200" lvl="0" indent="-457200" algn="l" rtl="0">
              <a:buFont typeface="Arial" panose="020B0604020202020204" pitchFamily="34" charset="0"/>
              <a:buChar char="•"/>
            </a:pPr>
            <a:r>
              <a:rPr lang="en-US" sz="3200" b="1" dirty="0"/>
              <a:t>Pernicious Anemia.</a:t>
            </a:r>
            <a:endParaRPr lang="en-US" sz="3200" dirty="0"/>
          </a:p>
          <a:p>
            <a:pPr marL="457200" lvl="0" indent="-457200" algn="l" rtl="0">
              <a:buFont typeface="Arial" panose="020B0604020202020204" pitchFamily="34" charset="0"/>
              <a:buChar char="•"/>
            </a:pPr>
            <a:r>
              <a:rPr lang="en-US" sz="3200" b="1" dirty="0"/>
              <a:t>Fava Bean Anemia.</a:t>
            </a:r>
            <a:endParaRPr lang="en-US" sz="3200" dirty="0"/>
          </a:p>
        </p:txBody>
      </p:sp>
    </p:spTree>
    <p:extLst>
      <p:ext uri="{BB962C8B-B14F-4D97-AF65-F5344CB8AC3E}">
        <p14:creationId xmlns:p14="http://schemas.microsoft.com/office/powerpoint/2010/main" val="1924637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24744"/>
            <a:ext cx="6678488" cy="3539430"/>
          </a:xfrm>
          <a:prstGeom prst="rect">
            <a:avLst/>
          </a:prstGeom>
        </p:spPr>
        <p:txBody>
          <a:bodyPr wrap="square">
            <a:spAutoFit/>
          </a:bodyPr>
          <a:lstStyle/>
          <a:p>
            <a:pPr lvl="0" algn="l" rtl="0"/>
            <a:r>
              <a:rPr lang="en-US" sz="2800" b="1" i="1" u="sng" dirty="0"/>
              <a:t>Iron Deficiency Anemia</a:t>
            </a:r>
            <a:endParaRPr lang="en-US" sz="2800" dirty="0"/>
          </a:p>
          <a:p>
            <a:pPr algn="l" rtl="0"/>
            <a:endParaRPr lang="en-US" sz="2800" b="1" u="sng" dirty="0" smtClean="0"/>
          </a:p>
          <a:p>
            <a:pPr algn="l" rtl="0"/>
            <a:r>
              <a:rPr lang="en-US" sz="2800" b="1" u="sng" dirty="0" smtClean="0"/>
              <a:t>Def:</a:t>
            </a:r>
          </a:p>
          <a:p>
            <a:pPr algn="l" rtl="0"/>
            <a:endParaRPr lang="en-US" sz="2800" dirty="0"/>
          </a:p>
          <a:p>
            <a:pPr algn="l"/>
            <a:r>
              <a:rPr lang="en-US" sz="2800" b="1" dirty="0"/>
              <a:t>   </a:t>
            </a:r>
            <a:r>
              <a:rPr lang="en-US" sz="2800" dirty="0"/>
              <a:t>Iron deficiency anemia is a common type of anemia — a condition in which blood lacks adequate healthy red blood cells. Red blood cells carry oxygen to the body's tissues</a:t>
            </a:r>
            <a:endParaRPr lang="ar-EG" sz="2800" dirty="0"/>
          </a:p>
        </p:txBody>
      </p:sp>
    </p:spTree>
    <p:extLst>
      <p:ext uri="{BB962C8B-B14F-4D97-AF65-F5344CB8AC3E}">
        <p14:creationId xmlns:p14="http://schemas.microsoft.com/office/powerpoint/2010/main" val="1277717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052736"/>
            <a:ext cx="6768752" cy="4154984"/>
          </a:xfrm>
          <a:prstGeom prst="rect">
            <a:avLst/>
          </a:prstGeom>
        </p:spPr>
        <p:txBody>
          <a:bodyPr wrap="square">
            <a:spAutoFit/>
          </a:bodyPr>
          <a:lstStyle/>
          <a:p>
            <a:pPr algn="l" rtl="0"/>
            <a:r>
              <a:rPr lang="en-US" sz="2400" dirty="0">
                <a:latin typeface="Agency FB" panose="020B0503020202020204" pitchFamily="34" charset="0"/>
                <a:cs typeface="+mj-cs"/>
              </a:rPr>
              <a:t>As the name implies, iron deficiency anemia is due to insufficient iron. Without enough iron, your body can't produce enough of a substance in red blood cells that enables them to carry oxygen (hemoglobin). As a result, iron deficiency anemia may leave you tired and short of  breath.</a:t>
            </a:r>
          </a:p>
          <a:p>
            <a:pPr algn="l" rtl="0"/>
            <a:r>
              <a:rPr lang="en-US" sz="2400" dirty="0">
                <a:cs typeface="+mj-cs"/>
              </a:rPr>
              <a:t> </a:t>
            </a:r>
          </a:p>
          <a:p>
            <a:pPr algn="l" rtl="0"/>
            <a:r>
              <a:rPr lang="en-US" sz="2400" b="1" u="sng" dirty="0">
                <a:cs typeface="+mj-cs"/>
              </a:rPr>
              <a:t>Causes:</a:t>
            </a:r>
            <a:endParaRPr lang="en-US" sz="2400" dirty="0">
              <a:cs typeface="+mj-cs"/>
            </a:endParaRPr>
          </a:p>
          <a:p>
            <a:pPr marL="342900" lvl="0" indent="-342900" algn="l" rtl="0">
              <a:buFont typeface="Arial" panose="020B0604020202020204" pitchFamily="34" charset="0"/>
              <a:buChar char="•"/>
            </a:pPr>
            <a:r>
              <a:rPr lang="en-US" sz="2400" dirty="0">
                <a:latin typeface="Agency FB" panose="020B0503020202020204" pitchFamily="34" charset="0"/>
                <a:cs typeface="+mj-cs"/>
              </a:rPr>
              <a:t>Inadequate iron intake.</a:t>
            </a:r>
          </a:p>
          <a:p>
            <a:pPr marL="342900" lvl="0" indent="-342900" algn="l" rtl="0">
              <a:buFont typeface="Arial" panose="020B0604020202020204" pitchFamily="34" charset="0"/>
              <a:buChar char="•"/>
            </a:pPr>
            <a:r>
              <a:rPr lang="en-US" sz="2400" dirty="0">
                <a:latin typeface="Agency FB" panose="020B0503020202020204" pitchFamily="34" charset="0"/>
                <a:cs typeface="+mj-cs"/>
              </a:rPr>
              <a:t>Pregnancy or blood loss due to menstruation.</a:t>
            </a:r>
          </a:p>
          <a:p>
            <a:pPr marL="342900" lvl="0" indent="-342900" algn="l" rtl="0">
              <a:buFont typeface="Arial" panose="020B0604020202020204" pitchFamily="34" charset="0"/>
              <a:buChar char="•"/>
            </a:pPr>
            <a:r>
              <a:rPr lang="en-US" sz="2400" dirty="0">
                <a:latin typeface="Agency FB" panose="020B0503020202020204" pitchFamily="34" charset="0"/>
                <a:cs typeface="+mj-cs"/>
              </a:rPr>
              <a:t>Internal bleeding.</a:t>
            </a:r>
          </a:p>
          <a:p>
            <a:pPr marL="342900" indent="-342900" algn="l" rtl="0">
              <a:buFont typeface="Arial" panose="020B0604020202020204" pitchFamily="34" charset="0"/>
              <a:buChar char="•"/>
            </a:pPr>
            <a:r>
              <a:rPr lang="en-US" sz="2400" dirty="0">
                <a:latin typeface="Agency FB" panose="020B0503020202020204" pitchFamily="34" charset="0"/>
                <a:cs typeface="+mj-cs"/>
              </a:rPr>
              <a:t>Inability to absorb iron</a:t>
            </a:r>
            <a:endParaRPr lang="ar-EG" sz="2400" dirty="0">
              <a:latin typeface="Agency FB" panose="020B0503020202020204" pitchFamily="34" charset="0"/>
              <a:cs typeface="+mj-cs"/>
            </a:endParaRPr>
          </a:p>
        </p:txBody>
      </p:sp>
    </p:spTree>
    <p:extLst>
      <p:ext uri="{BB962C8B-B14F-4D97-AF65-F5344CB8AC3E}">
        <p14:creationId xmlns:p14="http://schemas.microsoft.com/office/powerpoint/2010/main" val="3469785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124744"/>
            <a:ext cx="4572000" cy="4154984"/>
          </a:xfrm>
          <a:prstGeom prst="rect">
            <a:avLst/>
          </a:prstGeom>
        </p:spPr>
        <p:txBody>
          <a:bodyPr>
            <a:spAutoFit/>
          </a:bodyPr>
          <a:lstStyle/>
          <a:p>
            <a:pPr algn="l" rtl="0"/>
            <a:r>
              <a:rPr lang="en-US" sz="2400" b="1" u="sng" dirty="0"/>
              <a:t>Symptoms</a:t>
            </a:r>
            <a:r>
              <a:rPr lang="en-US" sz="2400" b="1" u="sng" dirty="0" smtClean="0"/>
              <a:t>:</a:t>
            </a:r>
          </a:p>
          <a:p>
            <a:pPr algn="l" rtl="0"/>
            <a:endParaRPr lang="en-US" sz="2400" dirty="0"/>
          </a:p>
          <a:p>
            <a:pPr marL="342900" lvl="0" indent="-342900" algn="l" rtl="0">
              <a:buFont typeface="Arial" panose="020B0604020202020204" pitchFamily="34" charset="0"/>
              <a:buChar char="•"/>
            </a:pPr>
            <a:r>
              <a:rPr lang="en-US" sz="2400" dirty="0">
                <a:latin typeface="Arial Narrow" panose="020B0606020202030204" pitchFamily="34" charset="0"/>
              </a:rPr>
              <a:t>General fatigue.</a:t>
            </a:r>
          </a:p>
          <a:p>
            <a:pPr marL="342900" lvl="0" indent="-342900" algn="l" rtl="0">
              <a:buFont typeface="Arial" panose="020B0604020202020204" pitchFamily="34" charset="0"/>
              <a:buChar char="•"/>
            </a:pPr>
            <a:r>
              <a:rPr lang="en-US" sz="2400" dirty="0">
                <a:latin typeface="Arial Narrow" panose="020B0606020202030204" pitchFamily="34" charset="0"/>
              </a:rPr>
              <a:t>Weakness.</a:t>
            </a:r>
          </a:p>
          <a:p>
            <a:pPr marL="342900" lvl="0" indent="-342900" algn="l" rtl="0">
              <a:buFont typeface="Arial" panose="020B0604020202020204" pitchFamily="34" charset="0"/>
              <a:buChar char="•"/>
            </a:pPr>
            <a:r>
              <a:rPr lang="en-US" sz="2400" dirty="0">
                <a:latin typeface="Arial Narrow" panose="020B0606020202030204" pitchFamily="34" charset="0"/>
              </a:rPr>
              <a:t>Pale skin.</a:t>
            </a:r>
          </a:p>
          <a:p>
            <a:pPr marL="342900" lvl="0" indent="-342900" algn="l" rtl="0">
              <a:buFont typeface="Arial" panose="020B0604020202020204" pitchFamily="34" charset="0"/>
              <a:buChar char="•"/>
            </a:pPr>
            <a:r>
              <a:rPr lang="en-US" sz="2400" dirty="0">
                <a:latin typeface="Arial Narrow" panose="020B0606020202030204" pitchFamily="34" charset="0"/>
              </a:rPr>
              <a:t>Shortness of breath.</a:t>
            </a:r>
          </a:p>
          <a:p>
            <a:pPr marL="342900" lvl="0" indent="-342900" algn="l" rtl="0">
              <a:buFont typeface="Arial" panose="020B0604020202020204" pitchFamily="34" charset="0"/>
              <a:buChar char="•"/>
            </a:pPr>
            <a:r>
              <a:rPr lang="en-US" sz="2400" dirty="0">
                <a:latin typeface="Arial Narrow" panose="020B0606020202030204" pitchFamily="34" charset="0"/>
              </a:rPr>
              <a:t>Dizziness.</a:t>
            </a:r>
          </a:p>
          <a:p>
            <a:pPr marL="342900" lvl="0" indent="-342900" algn="l" rtl="0">
              <a:buFont typeface="Arial" panose="020B0604020202020204" pitchFamily="34" charset="0"/>
              <a:buChar char="•"/>
            </a:pPr>
            <a:r>
              <a:rPr lang="en-US" sz="2400" dirty="0">
                <a:latin typeface="Arial Narrow" panose="020B0606020202030204" pitchFamily="34" charset="0"/>
              </a:rPr>
              <a:t>Cold hands and feet.</a:t>
            </a:r>
          </a:p>
          <a:p>
            <a:pPr marL="342900" lvl="0" indent="-342900" algn="l" rtl="0">
              <a:buFont typeface="Arial" panose="020B0604020202020204" pitchFamily="34" charset="0"/>
              <a:buChar char="•"/>
            </a:pPr>
            <a:r>
              <a:rPr lang="en-US" sz="2400" dirty="0">
                <a:latin typeface="Arial Narrow" panose="020B0606020202030204" pitchFamily="34" charset="0"/>
              </a:rPr>
              <a:t>Fast or irregular heartbeat.</a:t>
            </a:r>
          </a:p>
          <a:p>
            <a:pPr marL="342900" lvl="0" indent="-342900" algn="l" rtl="0">
              <a:buFont typeface="Arial" panose="020B0604020202020204" pitchFamily="34" charset="0"/>
              <a:buChar char="•"/>
            </a:pPr>
            <a:r>
              <a:rPr lang="en-US" sz="2400" dirty="0">
                <a:latin typeface="Arial Narrow" panose="020B0606020202030204" pitchFamily="34" charset="0"/>
              </a:rPr>
              <a:t>Brittle nails.</a:t>
            </a:r>
          </a:p>
          <a:p>
            <a:pPr marL="342900" lvl="0" indent="-342900" algn="l" rtl="0">
              <a:buFont typeface="Arial" panose="020B0604020202020204" pitchFamily="34" charset="0"/>
              <a:buChar char="•"/>
            </a:pPr>
            <a:r>
              <a:rPr lang="en-US" sz="2400" dirty="0">
                <a:latin typeface="Arial Narrow" panose="020B0606020202030204" pitchFamily="34" charset="0"/>
              </a:rPr>
              <a:t>Headaches.</a:t>
            </a:r>
          </a:p>
        </p:txBody>
      </p:sp>
      <p:sp>
        <p:nvSpPr>
          <p:cNvPr id="3" name="Rectangle 2"/>
          <p:cNvSpPr/>
          <p:nvPr/>
        </p:nvSpPr>
        <p:spPr>
          <a:xfrm>
            <a:off x="1331640" y="1125909"/>
            <a:ext cx="6318448" cy="2677656"/>
          </a:xfrm>
          <a:prstGeom prst="rect">
            <a:avLst/>
          </a:prstGeom>
        </p:spPr>
        <p:txBody>
          <a:bodyPr wrap="square">
            <a:spAutoFit/>
          </a:bodyPr>
          <a:lstStyle/>
          <a:p>
            <a:pPr algn="l" rtl="0"/>
            <a:r>
              <a:rPr lang="en-US" sz="2800" b="1" i="1" u="sng" dirty="0">
                <a:latin typeface="Arial Narrow" panose="020B0606020202030204" pitchFamily="34" charset="0"/>
              </a:rPr>
              <a:t>Complications</a:t>
            </a:r>
            <a:r>
              <a:rPr lang="en-US" sz="2800" b="1" i="1" u="sng" dirty="0" smtClean="0">
                <a:latin typeface="Arial Narrow" panose="020B0606020202030204" pitchFamily="34" charset="0"/>
              </a:rPr>
              <a:t>:</a:t>
            </a:r>
          </a:p>
          <a:p>
            <a:pPr algn="l" rtl="0"/>
            <a:endParaRPr lang="en-US" sz="2800" dirty="0">
              <a:latin typeface="Arial Narrow" panose="020B0606020202030204" pitchFamily="34" charset="0"/>
            </a:endParaRPr>
          </a:p>
          <a:p>
            <a:pPr marL="457200" lvl="0" indent="-457200" algn="l" rtl="0">
              <a:buFont typeface="Arial" panose="020B0604020202020204" pitchFamily="34" charset="0"/>
              <a:buChar char="•"/>
            </a:pPr>
            <a:r>
              <a:rPr lang="en-US" sz="2800" dirty="0">
                <a:latin typeface="Arial Narrow" panose="020B0606020202030204" pitchFamily="34" charset="0"/>
              </a:rPr>
              <a:t>Rapid or irregular heartbeat.</a:t>
            </a:r>
          </a:p>
          <a:p>
            <a:pPr marL="457200" lvl="0" indent="-457200" algn="l" rtl="0">
              <a:buFont typeface="Arial" panose="020B0604020202020204" pitchFamily="34" charset="0"/>
              <a:buChar char="•"/>
            </a:pPr>
            <a:r>
              <a:rPr lang="en-US" sz="2800" dirty="0">
                <a:latin typeface="Arial Narrow" panose="020B0606020202030204" pitchFamily="34" charset="0"/>
              </a:rPr>
              <a:t>Pregnancy complications.</a:t>
            </a:r>
          </a:p>
          <a:p>
            <a:pPr marL="457200" lvl="0" indent="-457200" algn="l" rtl="0">
              <a:buFont typeface="Arial" panose="020B0604020202020204" pitchFamily="34" charset="0"/>
              <a:buChar char="•"/>
            </a:pPr>
            <a:r>
              <a:rPr lang="en-US" sz="2800" dirty="0">
                <a:latin typeface="Arial Narrow" panose="020B0606020202030204" pitchFamily="34" charset="0"/>
              </a:rPr>
              <a:t>Delayed growth in infants and children.</a:t>
            </a:r>
          </a:p>
          <a:p>
            <a:pPr marL="457200" indent="-457200" algn="l" rtl="0">
              <a:buFont typeface="Arial" panose="020B0604020202020204" pitchFamily="34" charset="0"/>
              <a:buChar char="•"/>
            </a:pPr>
            <a:r>
              <a:rPr lang="en-US" sz="2800" b="1" dirty="0">
                <a:latin typeface="Arial Narrow" panose="020B0606020202030204" pitchFamily="34" charset="0"/>
              </a:rPr>
              <a:t> </a:t>
            </a:r>
            <a:endParaRPr lang="en-US" sz="2800" dirty="0">
              <a:latin typeface="Arial Narrow" panose="020B0606020202030204" pitchFamily="34" charset="0"/>
            </a:endParaRPr>
          </a:p>
        </p:txBody>
      </p:sp>
    </p:spTree>
    <p:extLst>
      <p:ext uri="{BB962C8B-B14F-4D97-AF65-F5344CB8AC3E}">
        <p14:creationId xmlns:p14="http://schemas.microsoft.com/office/powerpoint/2010/main" val="22812416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020162"/>
            <a:ext cx="7344816" cy="4893647"/>
          </a:xfrm>
          <a:prstGeom prst="rect">
            <a:avLst/>
          </a:prstGeom>
        </p:spPr>
        <p:txBody>
          <a:bodyPr wrap="square">
            <a:spAutoFit/>
          </a:bodyPr>
          <a:lstStyle/>
          <a:p>
            <a:pPr algn="l" rtl="0"/>
            <a:r>
              <a:rPr lang="en-US" sz="2400" b="1" u="sng" dirty="0">
                <a:latin typeface="Andalus" panose="02020603050405020304" pitchFamily="18" charset="-78"/>
                <a:cs typeface="Andalus" panose="02020603050405020304" pitchFamily="18" charset="-78"/>
              </a:rPr>
              <a:t>Treatment and health education</a:t>
            </a:r>
            <a:r>
              <a:rPr lang="en-US" sz="2400" b="1" i="1" u="sng" dirty="0">
                <a:latin typeface="Andalus" panose="02020603050405020304" pitchFamily="18" charset="-78"/>
                <a:cs typeface="Andalus" panose="02020603050405020304" pitchFamily="18" charset="-78"/>
              </a:rPr>
              <a:t>:</a:t>
            </a:r>
            <a:endParaRPr lang="en-US" sz="2400" dirty="0">
              <a:latin typeface="Andalus" panose="02020603050405020304" pitchFamily="18" charset="-78"/>
              <a:cs typeface="Andalus" panose="02020603050405020304" pitchFamily="18" charset="-78"/>
            </a:endParaRPr>
          </a:p>
          <a:p>
            <a:pPr marL="342900" lvl="0" indent="-342900" algn="l" rtl="0">
              <a:buFont typeface="Arial" panose="020B0604020202020204" pitchFamily="34" charset="0"/>
              <a:buChar char="•"/>
            </a:pPr>
            <a:r>
              <a:rPr lang="en-US" sz="2400" b="1" dirty="0">
                <a:latin typeface="Andalus" panose="02020603050405020304" pitchFamily="18" charset="-78"/>
                <a:cs typeface="Andalus" panose="02020603050405020304" pitchFamily="18" charset="-78"/>
              </a:rPr>
              <a:t>Iron supplements.</a:t>
            </a:r>
            <a:endParaRPr lang="en-US" sz="2400" dirty="0">
              <a:latin typeface="Andalus" panose="02020603050405020304" pitchFamily="18" charset="-78"/>
              <a:cs typeface="Andalus" panose="02020603050405020304" pitchFamily="18" charset="-78"/>
            </a:endParaRPr>
          </a:p>
          <a:p>
            <a:pPr marL="342900" lvl="0" indent="-342900" algn="l" rtl="0">
              <a:buFont typeface="Arial" panose="020B0604020202020204" pitchFamily="34" charset="0"/>
              <a:buChar char="•"/>
            </a:pPr>
            <a:r>
              <a:rPr lang="en-US" sz="2400" b="1" dirty="0">
                <a:latin typeface="Andalus" panose="02020603050405020304" pitchFamily="18" charset="-78"/>
                <a:cs typeface="Andalus" panose="02020603050405020304" pitchFamily="18" charset="-78"/>
              </a:rPr>
              <a:t>Diet:</a:t>
            </a:r>
            <a:endParaRPr lang="en-US" sz="2400" dirty="0">
              <a:latin typeface="Andalus" panose="02020603050405020304" pitchFamily="18" charset="-78"/>
              <a:cs typeface="Andalus" panose="02020603050405020304" pitchFamily="18" charset="-78"/>
            </a:endParaRPr>
          </a:p>
          <a:p>
            <a:pPr algn="l" rtl="0"/>
            <a:r>
              <a:rPr lang="en-US" sz="2400" b="1" dirty="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Diets high that include the following foods can help treat or prevent iron deficiency</a:t>
            </a:r>
            <a:r>
              <a:rPr lang="ar-EG" sz="2400" dirty="0">
                <a:latin typeface="Andalus" panose="02020603050405020304" pitchFamily="18" charset="-78"/>
                <a:cs typeface="Andalus" panose="02020603050405020304" pitchFamily="18" charset="-78"/>
              </a:rPr>
              <a:t>:</a:t>
            </a:r>
            <a:endParaRPr lang="en-US" sz="2400" dirty="0">
              <a:latin typeface="Andalus" panose="02020603050405020304" pitchFamily="18" charset="-78"/>
              <a:cs typeface="Andalus" panose="02020603050405020304" pitchFamily="18" charset="-78"/>
            </a:endParaRPr>
          </a:p>
          <a:p>
            <a:pPr marL="342900" lvl="0" indent="-342900"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red meat.</a:t>
            </a:r>
          </a:p>
          <a:p>
            <a:pPr marL="342900" lvl="0" indent="-342900"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Dark green, leafy vegetables such as spinach, Lentils and Soybeans.</a:t>
            </a:r>
          </a:p>
          <a:p>
            <a:pPr marL="342900" lvl="0" indent="-342900"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Dried fruits such as dried berries, dried apricots and dates. </a:t>
            </a:r>
          </a:p>
          <a:p>
            <a:pPr marL="342900" lvl="0" indent="-342900"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nuts such as Beans, pulses, nuts and seeds.</a:t>
            </a:r>
          </a:p>
          <a:p>
            <a:pPr marL="342900" lvl="0" indent="-342900"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Iron-fortified cereals such as Fortified Breakfast Cereals, Fortified Hot Cereals. </a:t>
            </a:r>
          </a:p>
        </p:txBody>
      </p:sp>
    </p:spTree>
    <p:extLst>
      <p:ext uri="{BB962C8B-B14F-4D97-AF65-F5344CB8AC3E}">
        <p14:creationId xmlns:p14="http://schemas.microsoft.com/office/powerpoint/2010/main" val="166813798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96752"/>
            <a:ext cx="6912768" cy="3539430"/>
          </a:xfrm>
          <a:prstGeom prst="rect">
            <a:avLst/>
          </a:prstGeom>
        </p:spPr>
        <p:txBody>
          <a:bodyPr wrap="square">
            <a:spAutoFit/>
          </a:bodyPr>
          <a:lstStyle/>
          <a:p>
            <a:pPr lvl="0" algn="l" rtl="0"/>
            <a:r>
              <a:rPr lang="en-US" sz="2800" b="1" i="1" u="sng" dirty="0">
                <a:latin typeface="Andalus" panose="02020603050405020304" pitchFamily="18" charset="-78"/>
                <a:cs typeface="Andalus" panose="02020603050405020304" pitchFamily="18" charset="-78"/>
              </a:rPr>
              <a:t>Aplastic Anemia</a:t>
            </a:r>
            <a:endParaRPr lang="en-US" sz="2800" dirty="0">
              <a:latin typeface="Andalus" panose="02020603050405020304" pitchFamily="18" charset="-78"/>
              <a:cs typeface="Andalus" panose="02020603050405020304" pitchFamily="18" charset="-78"/>
            </a:endParaRPr>
          </a:p>
          <a:p>
            <a:pPr algn="l" rtl="0"/>
            <a:endParaRPr lang="en-US" sz="2800" b="1" u="sng" dirty="0" smtClean="0">
              <a:latin typeface="Andalus" panose="02020603050405020304" pitchFamily="18" charset="-78"/>
              <a:cs typeface="Andalus" panose="02020603050405020304" pitchFamily="18" charset="-78"/>
            </a:endParaRPr>
          </a:p>
          <a:p>
            <a:pPr algn="l" rtl="0"/>
            <a:r>
              <a:rPr lang="en-US" sz="2800" b="1" u="sng" dirty="0" smtClean="0">
                <a:latin typeface="Andalus" panose="02020603050405020304" pitchFamily="18" charset="-78"/>
                <a:cs typeface="Andalus" panose="02020603050405020304" pitchFamily="18" charset="-78"/>
              </a:rPr>
              <a:t>Def:</a:t>
            </a:r>
            <a:endParaRPr lang="en-US" sz="2800" dirty="0" smtClean="0">
              <a:latin typeface="Andalus" panose="02020603050405020304" pitchFamily="18" charset="-78"/>
              <a:cs typeface="Andalus" panose="02020603050405020304" pitchFamily="18" charset="-78"/>
            </a:endParaRPr>
          </a:p>
          <a:p>
            <a:pPr algn="l" rtl="0"/>
            <a:r>
              <a:rPr lang="en-US" sz="2800" dirty="0" smtClean="0">
                <a:latin typeface="Andalus" panose="02020603050405020304" pitchFamily="18" charset="-78"/>
                <a:cs typeface="Andalus" panose="02020603050405020304" pitchFamily="18" charset="-78"/>
              </a:rPr>
              <a:t>Aplastic </a:t>
            </a:r>
            <a:r>
              <a:rPr lang="en-US" sz="2800" dirty="0">
                <a:latin typeface="Andalus" panose="02020603050405020304" pitchFamily="18" charset="-78"/>
                <a:cs typeface="Andalus" panose="02020603050405020304" pitchFamily="18" charset="-78"/>
              </a:rPr>
              <a:t>anemia is a condition that occurs when your body stops producing enough new blood cells. Aplastic anemia leaves you feeling fatigued and with a higher risk of infections and uncontrolled bleeding</a:t>
            </a:r>
            <a:r>
              <a:rPr lang="ar-EG" sz="2800" dirty="0">
                <a:latin typeface="Andalus" panose="02020603050405020304" pitchFamily="18" charset="-78"/>
                <a:cs typeface="Andalus" panose="02020603050405020304" pitchFamily="18" charset="-78"/>
              </a:rPr>
              <a:t>.</a:t>
            </a:r>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54008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96752"/>
            <a:ext cx="6048672" cy="3970318"/>
          </a:xfrm>
          <a:prstGeom prst="rect">
            <a:avLst/>
          </a:prstGeom>
        </p:spPr>
        <p:txBody>
          <a:bodyPr wrap="square">
            <a:spAutoFit/>
          </a:bodyPr>
          <a:lstStyle/>
          <a:p>
            <a:pPr algn="l" rtl="0"/>
            <a:r>
              <a:rPr lang="en-US" sz="2800" b="1" u="sng" dirty="0">
                <a:cs typeface="Akhbar MT" pitchFamily="2" charset="-78"/>
              </a:rPr>
              <a:t>Causes</a:t>
            </a:r>
            <a:r>
              <a:rPr lang="en-US" sz="2800" b="1" u="sng" dirty="0" smtClean="0">
                <a:cs typeface="Akhbar MT" pitchFamily="2" charset="-78"/>
              </a:rPr>
              <a:t>:</a:t>
            </a:r>
          </a:p>
          <a:p>
            <a:pPr algn="l" rtl="0"/>
            <a:endParaRPr lang="en-US" sz="2800" dirty="0">
              <a:cs typeface="Akhbar MT" pitchFamily="2" charset="-78"/>
            </a:endParaRPr>
          </a:p>
          <a:p>
            <a:pPr marL="457200" lvl="0" indent="-457200" algn="l" rtl="0">
              <a:buFont typeface="Arial" panose="020B0604020202020204" pitchFamily="34" charset="0"/>
              <a:buChar char="•"/>
            </a:pPr>
            <a:r>
              <a:rPr lang="en-US" sz="2800" dirty="0">
                <a:cs typeface="Akhbar MT" pitchFamily="2" charset="-78"/>
              </a:rPr>
              <a:t>Radiation and chemotherapy treatments.</a:t>
            </a:r>
          </a:p>
          <a:p>
            <a:pPr marL="457200" lvl="0" indent="-457200" algn="l" rtl="0">
              <a:buFont typeface="Arial" panose="020B0604020202020204" pitchFamily="34" charset="0"/>
              <a:buChar char="•"/>
            </a:pPr>
            <a:r>
              <a:rPr lang="en-US" sz="2800" dirty="0">
                <a:cs typeface="Akhbar MT" pitchFamily="2" charset="-78"/>
              </a:rPr>
              <a:t>Exposure to toxic chemicals.</a:t>
            </a:r>
          </a:p>
          <a:p>
            <a:pPr marL="457200" lvl="0" indent="-457200" algn="l" rtl="0">
              <a:buFont typeface="Arial" panose="020B0604020202020204" pitchFamily="34" charset="0"/>
              <a:buChar char="•"/>
            </a:pPr>
            <a:r>
              <a:rPr lang="en-US" sz="2800" dirty="0">
                <a:cs typeface="Akhbar MT" pitchFamily="2" charset="-78"/>
              </a:rPr>
              <a:t>Use of certain drugs.</a:t>
            </a:r>
          </a:p>
          <a:p>
            <a:pPr marL="457200" lvl="0" indent="-457200" algn="l" rtl="0">
              <a:buFont typeface="Arial" panose="020B0604020202020204" pitchFamily="34" charset="0"/>
              <a:buChar char="•"/>
            </a:pPr>
            <a:r>
              <a:rPr lang="en-US" sz="2800" dirty="0">
                <a:cs typeface="Akhbar MT" pitchFamily="2" charset="-78"/>
              </a:rPr>
              <a:t>Autoimmune disorders.</a:t>
            </a:r>
          </a:p>
          <a:p>
            <a:pPr marL="457200" lvl="0" indent="-457200" algn="l" rtl="0">
              <a:buFont typeface="Arial" panose="020B0604020202020204" pitchFamily="34" charset="0"/>
              <a:buChar char="•"/>
            </a:pPr>
            <a:r>
              <a:rPr lang="en-US" sz="2800" dirty="0">
                <a:cs typeface="Akhbar MT" pitchFamily="2" charset="-78"/>
              </a:rPr>
              <a:t>A viral infection.</a:t>
            </a:r>
          </a:p>
          <a:p>
            <a:pPr marL="457200" lvl="0" indent="-457200" algn="l" rtl="0">
              <a:buFont typeface="Arial" panose="020B0604020202020204" pitchFamily="34" charset="0"/>
              <a:buChar char="•"/>
            </a:pPr>
            <a:r>
              <a:rPr lang="en-US" sz="2800" dirty="0">
                <a:cs typeface="Akhbar MT" pitchFamily="2" charset="-78"/>
              </a:rPr>
              <a:t>Pregnancy.</a:t>
            </a:r>
          </a:p>
        </p:txBody>
      </p:sp>
    </p:spTree>
    <p:extLst>
      <p:ext uri="{BB962C8B-B14F-4D97-AF65-F5344CB8AC3E}">
        <p14:creationId xmlns:p14="http://schemas.microsoft.com/office/powerpoint/2010/main" val="37458186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24744"/>
            <a:ext cx="5886400" cy="3970318"/>
          </a:xfrm>
          <a:prstGeom prst="rect">
            <a:avLst/>
          </a:prstGeom>
        </p:spPr>
        <p:txBody>
          <a:bodyPr wrap="square">
            <a:spAutoFit/>
          </a:bodyPr>
          <a:lstStyle/>
          <a:p>
            <a:pPr algn="l" rtl="0"/>
            <a:r>
              <a:rPr lang="en-US" sz="2800" b="1" u="sng" dirty="0" smtClean="0">
                <a:cs typeface="Akhbar MT" pitchFamily="2" charset="-78"/>
              </a:rPr>
              <a:t>Symptoms:</a:t>
            </a:r>
          </a:p>
          <a:p>
            <a:pPr algn="l" rtl="0"/>
            <a:endParaRPr lang="en-US" sz="2800" dirty="0" smtClean="0">
              <a:cs typeface="Akhbar MT" pitchFamily="2" charset="-78"/>
            </a:endParaRPr>
          </a:p>
          <a:p>
            <a:pPr marL="457200" indent="-457200" algn="l" rtl="0">
              <a:buFont typeface="Arial" panose="020B0604020202020204" pitchFamily="34" charset="0"/>
              <a:buChar char="•"/>
            </a:pPr>
            <a:r>
              <a:rPr lang="en-US" sz="2800" dirty="0" smtClean="0">
                <a:cs typeface="Akhbar MT" pitchFamily="2" charset="-78"/>
              </a:rPr>
              <a:t>Aplastic </a:t>
            </a:r>
            <a:r>
              <a:rPr lang="en-US" sz="2800" dirty="0">
                <a:cs typeface="Akhbar MT" pitchFamily="2" charset="-78"/>
              </a:rPr>
              <a:t>anemia symptoms may include in addition general symptom</a:t>
            </a:r>
            <a:r>
              <a:rPr lang="ar-EG" sz="2800" dirty="0">
                <a:cs typeface="Akhbar MT" pitchFamily="2" charset="-78"/>
              </a:rPr>
              <a:t>:</a:t>
            </a:r>
            <a:endParaRPr lang="en-US" sz="2800" dirty="0">
              <a:cs typeface="Akhbar MT" pitchFamily="2" charset="-78"/>
            </a:endParaRPr>
          </a:p>
          <a:p>
            <a:pPr marL="457200" lvl="0" indent="-457200" algn="l" rtl="0">
              <a:buFont typeface="Arial" panose="020B0604020202020204" pitchFamily="34" charset="0"/>
              <a:buChar char="•"/>
            </a:pPr>
            <a:r>
              <a:rPr lang="en-US" sz="2800" dirty="0">
                <a:cs typeface="Akhbar MT" pitchFamily="2" charset="-78"/>
              </a:rPr>
              <a:t>Frequent or prolonged infections.</a:t>
            </a:r>
          </a:p>
          <a:p>
            <a:pPr marL="457200" lvl="0" indent="-457200" algn="l" rtl="0">
              <a:buFont typeface="Arial" panose="020B0604020202020204" pitchFamily="34" charset="0"/>
              <a:buChar char="•"/>
            </a:pPr>
            <a:r>
              <a:rPr lang="en-US" sz="2800" dirty="0">
                <a:cs typeface="Akhbar MT" pitchFamily="2" charset="-78"/>
              </a:rPr>
              <a:t>Unexplained or easy bruising.</a:t>
            </a:r>
          </a:p>
          <a:p>
            <a:pPr marL="457200" lvl="0" indent="-457200" algn="l" rtl="0">
              <a:buFont typeface="Arial" panose="020B0604020202020204" pitchFamily="34" charset="0"/>
              <a:buChar char="•"/>
            </a:pPr>
            <a:r>
              <a:rPr lang="en-US" sz="2800" dirty="0">
                <a:cs typeface="Akhbar MT" pitchFamily="2" charset="-78"/>
              </a:rPr>
              <a:t>Nosebleeds and bleeding gums.</a:t>
            </a:r>
          </a:p>
          <a:p>
            <a:pPr marL="457200" lvl="0" indent="-457200" algn="l" rtl="0">
              <a:buFont typeface="Arial" panose="020B0604020202020204" pitchFamily="34" charset="0"/>
              <a:buChar char="•"/>
            </a:pPr>
            <a:r>
              <a:rPr lang="en-US" sz="2800" dirty="0">
                <a:cs typeface="Akhbar MT" pitchFamily="2" charset="-78"/>
              </a:rPr>
              <a:t>Prolonged bleeding from cuts.</a:t>
            </a:r>
          </a:p>
          <a:p>
            <a:pPr marL="457200" lvl="0" indent="-457200" algn="l" rtl="0">
              <a:buFont typeface="Arial" panose="020B0604020202020204" pitchFamily="34" charset="0"/>
              <a:buChar char="•"/>
            </a:pPr>
            <a:r>
              <a:rPr lang="en-US" sz="2800" dirty="0">
                <a:cs typeface="Akhbar MT" pitchFamily="2" charset="-78"/>
              </a:rPr>
              <a:t>Skin rash.</a:t>
            </a:r>
          </a:p>
        </p:txBody>
      </p:sp>
      <p:sp>
        <p:nvSpPr>
          <p:cNvPr id="3" name="Rectangle 2"/>
          <p:cNvSpPr/>
          <p:nvPr/>
        </p:nvSpPr>
        <p:spPr>
          <a:xfrm>
            <a:off x="1059408" y="1250880"/>
            <a:ext cx="5544616" cy="2677656"/>
          </a:xfrm>
          <a:prstGeom prst="rect">
            <a:avLst/>
          </a:prstGeom>
        </p:spPr>
        <p:txBody>
          <a:bodyPr wrap="square">
            <a:spAutoFit/>
          </a:bodyPr>
          <a:lstStyle/>
          <a:p>
            <a:pPr algn="l" rtl="0"/>
            <a:r>
              <a:rPr lang="en-US" sz="2800" b="1" u="sng" dirty="0">
                <a:cs typeface="Akhbar MT" pitchFamily="2" charset="-78"/>
              </a:rPr>
              <a:t>Treatment and health education:</a:t>
            </a:r>
            <a:endParaRPr lang="en-US" sz="2800" dirty="0">
              <a:cs typeface="Akhbar MT" pitchFamily="2" charset="-78"/>
            </a:endParaRPr>
          </a:p>
          <a:p>
            <a:pPr marL="457200" lvl="0" indent="-457200" algn="l" rtl="0">
              <a:buFont typeface="Arial" panose="020B0604020202020204" pitchFamily="34" charset="0"/>
              <a:buChar char="•"/>
            </a:pPr>
            <a:r>
              <a:rPr lang="en-US" sz="2800" dirty="0">
                <a:cs typeface="Akhbar MT" pitchFamily="2" charset="-78"/>
              </a:rPr>
              <a:t>Blood transfusions.</a:t>
            </a:r>
          </a:p>
          <a:p>
            <a:pPr marL="457200" lvl="0" indent="-457200" algn="l" rtl="0">
              <a:buFont typeface="Arial" panose="020B0604020202020204" pitchFamily="34" charset="0"/>
              <a:buChar char="•"/>
            </a:pPr>
            <a:r>
              <a:rPr lang="en-US" sz="2800" dirty="0">
                <a:cs typeface="Akhbar MT" pitchFamily="2" charset="-78"/>
              </a:rPr>
              <a:t>Stem cell transplant.</a:t>
            </a:r>
          </a:p>
          <a:p>
            <a:pPr marL="457200" lvl="0" indent="-457200" algn="l" rtl="0">
              <a:buFont typeface="Arial" panose="020B0604020202020204" pitchFamily="34" charset="0"/>
              <a:buChar char="•"/>
            </a:pPr>
            <a:r>
              <a:rPr lang="en-US" sz="2800" dirty="0">
                <a:cs typeface="Akhbar MT" pitchFamily="2" charset="-78"/>
              </a:rPr>
              <a:t>Immune-suppressants.</a:t>
            </a:r>
          </a:p>
          <a:p>
            <a:pPr marL="457200" lvl="0" indent="-457200" algn="l" rtl="0">
              <a:buFont typeface="Arial" panose="020B0604020202020204" pitchFamily="34" charset="0"/>
              <a:buChar char="•"/>
            </a:pPr>
            <a:r>
              <a:rPr lang="en-US" sz="2800" dirty="0">
                <a:cs typeface="Akhbar MT" pitchFamily="2" charset="-78"/>
              </a:rPr>
              <a:t>Bone marrow stimulants.</a:t>
            </a:r>
          </a:p>
          <a:p>
            <a:pPr marL="457200" lvl="0" indent="-457200" algn="l" rtl="0">
              <a:buFont typeface="Arial" panose="020B0604020202020204" pitchFamily="34" charset="0"/>
              <a:buChar char="•"/>
            </a:pPr>
            <a:r>
              <a:rPr lang="en-US" sz="2800" dirty="0">
                <a:cs typeface="Akhbar MT" pitchFamily="2" charset="-78"/>
              </a:rPr>
              <a:t>Antibiotics, antivirals.</a:t>
            </a:r>
          </a:p>
        </p:txBody>
      </p:sp>
    </p:spTree>
    <p:extLst>
      <p:ext uri="{BB962C8B-B14F-4D97-AF65-F5344CB8AC3E}">
        <p14:creationId xmlns:p14="http://schemas.microsoft.com/office/powerpoint/2010/main" val="109820085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500"/>
                                        <p:tgtEl>
                                          <p:spTgt spid="2">
                                            <p:txEl>
                                              <p:pRg st="0" end="0"/>
                                            </p:txEl>
                                          </p:spTgt>
                                        </p:tgtEl>
                                      </p:cBhvr>
                                    </p:animEffect>
                                    <p:set>
                                      <p:cBhvr>
                                        <p:cTn id="34" dur="1" fill="hold">
                                          <p:stCondLst>
                                            <p:cond delay="499"/>
                                          </p:stCondLst>
                                        </p:cTn>
                                        <p:tgtEl>
                                          <p:spTgt spid="2">
                                            <p:txEl>
                                              <p:pRg st="0" end="0"/>
                                            </p:txEl>
                                          </p:spTgt>
                                        </p:tgtEl>
                                        <p:attrNameLst>
                                          <p:attrName>style.visibility</p:attrName>
                                        </p:attrNameLst>
                                      </p:cBhvr>
                                      <p:to>
                                        <p:strVal val="hidden"/>
                                      </p:to>
                                    </p:set>
                                  </p:childTnLst>
                                </p:cTn>
                              </p:par>
                              <p:par>
                                <p:cTn id="35" presetID="22" presetClass="exit" presetSubtype="4" fill="hold" grpId="0" nodeType="withEffect">
                                  <p:stCondLst>
                                    <p:cond delay="0"/>
                                  </p:stCondLst>
                                  <p:childTnLst>
                                    <p:animEffect transition="out" filter="wipe(down)">
                                      <p:cBhvr>
                                        <p:cTn id="36" dur="500"/>
                                        <p:tgtEl>
                                          <p:spTgt spid="2">
                                            <p:txEl>
                                              <p:pRg st="2" end="2"/>
                                            </p:txEl>
                                          </p:spTgt>
                                        </p:tgtEl>
                                      </p:cBhvr>
                                    </p:animEffect>
                                    <p:set>
                                      <p:cBhvr>
                                        <p:cTn id="37" dur="1" fill="hold">
                                          <p:stCondLst>
                                            <p:cond delay="499"/>
                                          </p:stCondLst>
                                        </p:cTn>
                                        <p:tgtEl>
                                          <p:spTgt spid="2">
                                            <p:txEl>
                                              <p:pRg st="2" end="2"/>
                                            </p:txEl>
                                          </p:spTgt>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2">
                                            <p:txEl>
                                              <p:pRg st="3" end="3"/>
                                            </p:txEl>
                                          </p:spTgt>
                                        </p:tgtEl>
                                      </p:cBhvr>
                                    </p:animEffect>
                                    <p:set>
                                      <p:cBhvr>
                                        <p:cTn id="40" dur="1" fill="hold">
                                          <p:stCondLst>
                                            <p:cond delay="499"/>
                                          </p:stCondLst>
                                        </p:cTn>
                                        <p:tgtEl>
                                          <p:spTgt spid="2">
                                            <p:txEl>
                                              <p:pRg st="3" end="3"/>
                                            </p:txEl>
                                          </p:spTgt>
                                        </p:tgtEl>
                                        <p:attrNameLst>
                                          <p:attrName>style.visibility</p:attrName>
                                        </p:attrNameLst>
                                      </p:cBhvr>
                                      <p:to>
                                        <p:strVal val="hidden"/>
                                      </p:to>
                                    </p:set>
                                  </p:childTnLst>
                                </p:cTn>
                              </p:par>
                              <p:par>
                                <p:cTn id="41" presetID="22" presetClass="exit" presetSubtype="4" fill="hold" grpId="0" nodeType="withEffect">
                                  <p:stCondLst>
                                    <p:cond delay="0"/>
                                  </p:stCondLst>
                                  <p:childTnLst>
                                    <p:animEffect transition="out" filter="wipe(down)">
                                      <p:cBhvr>
                                        <p:cTn id="42" dur="500"/>
                                        <p:tgtEl>
                                          <p:spTgt spid="2">
                                            <p:txEl>
                                              <p:pRg st="4" end="4"/>
                                            </p:txEl>
                                          </p:spTgt>
                                        </p:tgtEl>
                                      </p:cBhvr>
                                    </p:animEffect>
                                    <p:set>
                                      <p:cBhvr>
                                        <p:cTn id="43" dur="1" fill="hold">
                                          <p:stCondLst>
                                            <p:cond delay="499"/>
                                          </p:stCondLst>
                                        </p:cTn>
                                        <p:tgtEl>
                                          <p:spTgt spid="2">
                                            <p:txEl>
                                              <p:pRg st="4" end="4"/>
                                            </p:txEl>
                                          </p:spTgt>
                                        </p:tgtEl>
                                        <p:attrNameLst>
                                          <p:attrName>style.visibility</p:attrName>
                                        </p:attrNameLst>
                                      </p:cBhvr>
                                      <p:to>
                                        <p:strVal val="hidden"/>
                                      </p:to>
                                    </p:set>
                                  </p:childTnLst>
                                </p:cTn>
                              </p:par>
                              <p:par>
                                <p:cTn id="44" presetID="22" presetClass="exit" presetSubtype="4" fill="hold" grpId="0" nodeType="withEffect">
                                  <p:stCondLst>
                                    <p:cond delay="0"/>
                                  </p:stCondLst>
                                  <p:childTnLst>
                                    <p:animEffect transition="out" filter="wipe(down)">
                                      <p:cBhvr>
                                        <p:cTn id="45" dur="500"/>
                                        <p:tgtEl>
                                          <p:spTgt spid="2">
                                            <p:txEl>
                                              <p:pRg st="5" end="5"/>
                                            </p:txEl>
                                          </p:spTgt>
                                        </p:tgtEl>
                                      </p:cBhvr>
                                    </p:animEffect>
                                    <p:set>
                                      <p:cBhvr>
                                        <p:cTn id="46" dur="1" fill="hold">
                                          <p:stCondLst>
                                            <p:cond delay="499"/>
                                          </p:stCondLst>
                                        </p:cTn>
                                        <p:tgtEl>
                                          <p:spTgt spid="2">
                                            <p:txEl>
                                              <p:pRg st="5" end="5"/>
                                            </p:txEl>
                                          </p:spTgt>
                                        </p:tgtEl>
                                        <p:attrNameLst>
                                          <p:attrName>style.visibility</p:attrName>
                                        </p:attrNameLst>
                                      </p:cBhvr>
                                      <p:to>
                                        <p:strVal val="hidden"/>
                                      </p:to>
                                    </p:set>
                                  </p:childTnLst>
                                </p:cTn>
                              </p:par>
                              <p:par>
                                <p:cTn id="47" presetID="22" presetClass="exit" presetSubtype="4" fill="hold" grpId="0" nodeType="withEffect">
                                  <p:stCondLst>
                                    <p:cond delay="0"/>
                                  </p:stCondLst>
                                  <p:childTnLst>
                                    <p:animEffect transition="out" filter="wipe(down)">
                                      <p:cBhvr>
                                        <p:cTn id="48" dur="500"/>
                                        <p:tgtEl>
                                          <p:spTgt spid="2">
                                            <p:txEl>
                                              <p:pRg st="6" end="6"/>
                                            </p:txEl>
                                          </p:spTgt>
                                        </p:tgtEl>
                                      </p:cBhvr>
                                    </p:animEffect>
                                    <p:set>
                                      <p:cBhvr>
                                        <p:cTn id="49" dur="1" fill="hold">
                                          <p:stCondLst>
                                            <p:cond delay="499"/>
                                          </p:stCondLst>
                                        </p:cTn>
                                        <p:tgtEl>
                                          <p:spTgt spid="2">
                                            <p:txEl>
                                              <p:pRg st="6" end="6"/>
                                            </p:txEl>
                                          </p:spTgt>
                                        </p:tgtEl>
                                        <p:attrNameLst>
                                          <p:attrName>style.visibility</p:attrName>
                                        </p:attrNameLst>
                                      </p:cBhvr>
                                      <p:to>
                                        <p:strVal val="hidden"/>
                                      </p:to>
                                    </p:set>
                                  </p:childTnLst>
                                </p:cTn>
                              </p:par>
                              <p:par>
                                <p:cTn id="50" presetID="22" presetClass="exit" presetSubtype="4" fill="hold" grpId="0" nodeType="withEffect">
                                  <p:stCondLst>
                                    <p:cond delay="0"/>
                                  </p:stCondLst>
                                  <p:childTnLst>
                                    <p:animEffect transition="out" filter="wipe(down)">
                                      <p:cBhvr>
                                        <p:cTn id="51" dur="500"/>
                                        <p:tgtEl>
                                          <p:spTgt spid="2">
                                            <p:txEl>
                                              <p:pRg st="7" end="7"/>
                                            </p:txEl>
                                          </p:spTgt>
                                        </p:tgtEl>
                                      </p:cBhvr>
                                    </p:animEffect>
                                    <p:set>
                                      <p:cBhvr>
                                        <p:cTn id="52" dur="1" fill="hold">
                                          <p:stCondLst>
                                            <p:cond delay="499"/>
                                          </p:stCondLst>
                                        </p:cTn>
                                        <p:tgtEl>
                                          <p:spTgt spid="2">
                                            <p:txEl>
                                              <p:pRg st="7" end="7"/>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52736"/>
            <a:ext cx="4572000" cy="4278094"/>
          </a:xfrm>
          <a:prstGeom prst="rect">
            <a:avLst/>
          </a:prstGeom>
        </p:spPr>
        <p:txBody>
          <a:bodyPr>
            <a:spAutoFit/>
          </a:bodyPr>
          <a:lstStyle/>
          <a:p>
            <a:pPr algn="l" rtl="0"/>
            <a:r>
              <a:rPr lang="en-US" sz="2800" b="1" dirty="0"/>
              <a:t>Out line</a:t>
            </a:r>
            <a:r>
              <a:rPr lang="en-US" sz="2800" b="1" dirty="0" smtClean="0"/>
              <a:t>:</a:t>
            </a:r>
          </a:p>
          <a:p>
            <a:pPr algn="l" rtl="0"/>
            <a:endParaRPr lang="en-US" sz="2800" dirty="0"/>
          </a:p>
          <a:p>
            <a:pPr marL="285750" lvl="0" indent="-285750" algn="l" rtl="0">
              <a:buFont typeface="Arial" panose="020B0604020202020204" pitchFamily="34" charset="0"/>
              <a:buChar char="•"/>
            </a:pPr>
            <a:r>
              <a:rPr lang="en-US" sz="2400" b="1" dirty="0"/>
              <a:t>Introduction.</a:t>
            </a:r>
            <a:endParaRPr lang="en-US" sz="2400" dirty="0"/>
          </a:p>
          <a:p>
            <a:pPr marL="285750" lvl="0" indent="-285750" algn="l" rtl="0">
              <a:buFont typeface="Arial" panose="020B0604020202020204" pitchFamily="34" charset="0"/>
              <a:buChar char="•"/>
            </a:pPr>
            <a:r>
              <a:rPr lang="en-US" sz="2400" b="1" dirty="0"/>
              <a:t>Def of anemia.</a:t>
            </a:r>
            <a:endParaRPr lang="en-US" sz="2400" dirty="0"/>
          </a:p>
          <a:p>
            <a:pPr marL="285750" lvl="0" indent="-285750" algn="l" rtl="0">
              <a:buFont typeface="Arial" panose="020B0604020202020204" pitchFamily="34" charset="0"/>
              <a:buChar char="•"/>
            </a:pPr>
            <a:r>
              <a:rPr lang="en-US" sz="2400" b="1" dirty="0"/>
              <a:t>Pathophysiology of anemia.</a:t>
            </a:r>
            <a:endParaRPr lang="en-US" sz="2400" dirty="0"/>
          </a:p>
          <a:p>
            <a:pPr marL="285750" lvl="0" indent="-285750" algn="l" rtl="0">
              <a:buFont typeface="Arial" panose="020B0604020202020204" pitchFamily="34" charset="0"/>
              <a:buChar char="•"/>
            </a:pPr>
            <a:r>
              <a:rPr lang="en-US" sz="2400" b="1" dirty="0"/>
              <a:t>Normal Range of Anemia</a:t>
            </a:r>
            <a:endParaRPr lang="en-US" sz="2400" dirty="0"/>
          </a:p>
          <a:p>
            <a:pPr marL="285750" lvl="0" indent="-285750" algn="l" rtl="0">
              <a:buFont typeface="Arial" panose="020B0604020202020204" pitchFamily="34" charset="0"/>
              <a:buChar char="•"/>
            </a:pPr>
            <a:r>
              <a:rPr lang="en-US" sz="2400" b="1" dirty="0"/>
              <a:t>Incidence Of Anemia</a:t>
            </a:r>
            <a:endParaRPr lang="en-US" sz="2400" dirty="0"/>
          </a:p>
          <a:p>
            <a:pPr marL="285750" lvl="0" indent="-285750" algn="l" rtl="0">
              <a:buFont typeface="Arial" panose="020B0604020202020204" pitchFamily="34" charset="0"/>
              <a:buChar char="•"/>
            </a:pPr>
            <a:r>
              <a:rPr lang="en-US" sz="2400" b="1" dirty="0"/>
              <a:t>Degree of anemia</a:t>
            </a:r>
            <a:endParaRPr lang="en-US" sz="2400" dirty="0"/>
          </a:p>
          <a:p>
            <a:pPr marL="285750" lvl="0" indent="-285750" algn="l" rtl="0">
              <a:buFont typeface="Arial" panose="020B0604020202020204" pitchFamily="34" charset="0"/>
              <a:buChar char="•"/>
            </a:pPr>
            <a:r>
              <a:rPr lang="en-US" sz="2400" b="1" dirty="0"/>
              <a:t>Risk Factor of anemia </a:t>
            </a:r>
            <a:endParaRPr lang="en-US" sz="2400" dirty="0"/>
          </a:p>
          <a:p>
            <a:pPr marL="285750" lvl="0" indent="-285750" algn="l" rtl="0">
              <a:buFont typeface="Arial" panose="020B0604020202020204" pitchFamily="34" charset="0"/>
              <a:buChar char="•"/>
            </a:pPr>
            <a:r>
              <a:rPr lang="en-US" sz="2400" b="1" dirty="0"/>
              <a:t>Types of anemia.</a:t>
            </a:r>
            <a:endParaRPr lang="en-US" sz="2400" dirty="0"/>
          </a:p>
          <a:p>
            <a:pPr marL="285750" lvl="0" indent="-285750" algn="l" rtl="0">
              <a:buFont typeface="Arial" panose="020B0604020202020204" pitchFamily="34" charset="0"/>
              <a:buChar char="•"/>
            </a:pPr>
            <a:r>
              <a:rPr lang="en-US" sz="2400" b="1" dirty="0"/>
              <a:t>General prevention.</a:t>
            </a:r>
            <a:endParaRPr lang="en-US" sz="2400" dirty="0"/>
          </a:p>
        </p:txBody>
      </p:sp>
    </p:spTree>
    <p:extLst>
      <p:ext uri="{BB962C8B-B14F-4D97-AF65-F5344CB8AC3E}">
        <p14:creationId xmlns:p14="http://schemas.microsoft.com/office/powerpoint/2010/main" val="23484439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4" dur="500"/>
                                        <p:tgtEl>
                                          <p:spTgt spid="2">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7" dur="500"/>
                                        <p:tgtEl>
                                          <p:spTgt spid="2">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0" dur="500"/>
                                        <p:tgtEl>
                                          <p:spTgt spid="2">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3" dur="500"/>
                                        <p:tgtEl>
                                          <p:spTgt spid="2">
                                            <p:txEl>
                                              <p:pRg st="9" end="9"/>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7128792" cy="4893647"/>
          </a:xfrm>
          <a:prstGeom prst="rect">
            <a:avLst/>
          </a:prstGeom>
        </p:spPr>
        <p:txBody>
          <a:bodyPr wrap="square">
            <a:spAutoFit/>
          </a:bodyPr>
          <a:lstStyle/>
          <a:p>
            <a:pPr algn="l" rtl="0"/>
            <a:r>
              <a:rPr lang="en-US" sz="2400" b="1" i="1" u="sng" dirty="0">
                <a:cs typeface="Akhbar MT" pitchFamily="2" charset="-78"/>
              </a:rPr>
              <a:t>Health education</a:t>
            </a:r>
            <a:r>
              <a:rPr lang="en-US" sz="2400" b="1" i="1" u="sng" dirty="0" smtClean="0">
                <a:cs typeface="Akhbar MT" pitchFamily="2" charset="-78"/>
              </a:rPr>
              <a:t>:</a:t>
            </a:r>
          </a:p>
          <a:p>
            <a:pPr algn="l" rtl="0"/>
            <a:endParaRPr lang="en-US" sz="2400" dirty="0">
              <a:cs typeface="Akhbar MT" pitchFamily="2" charset="-78"/>
            </a:endParaRPr>
          </a:p>
          <a:p>
            <a:pPr marL="342900" lvl="0" indent="-342900" algn="l" rtl="0">
              <a:buFont typeface="Arial" panose="020B0604020202020204" pitchFamily="34" charset="0"/>
              <a:buChar char="•"/>
            </a:pPr>
            <a:r>
              <a:rPr lang="en-US" sz="2400" dirty="0">
                <a:cs typeface="Akhbar MT" pitchFamily="2" charset="-78"/>
              </a:rPr>
              <a:t>Resting when you need to. Anemia can cause fatigue and shortness of breath with even mild exertion. Take a break and rest when you need to.</a:t>
            </a:r>
          </a:p>
          <a:p>
            <a:pPr marL="342900" lvl="0" indent="-342900" algn="l" rtl="0">
              <a:buFont typeface="Arial" panose="020B0604020202020204" pitchFamily="34" charset="0"/>
              <a:buChar char="•"/>
            </a:pPr>
            <a:r>
              <a:rPr lang="en-US" sz="2400" dirty="0">
                <a:cs typeface="Akhbar MT" pitchFamily="2" charset="-78"/>
              </a:rPr>
              <a:t>Avoiding contact sports. Because of the risk of bleeding associated with a low platelet count, avoid activities that may result in a cut or fall.</a:t>
            </a:r>
          </a:p>
          <a:p>
            <a:pPr marL="342900" lvl="0" indent="-342900" algn="l" rtl="0">
              <a:buFont typeface="Arial" panose="020B0604020202020204" pitchFamily="34" charset="0"/>
              <a:buChar char="•"/>
            </a:pPr>
            <a:r>
              <a:rPr lang="en-US" sz="2400" dirty="0">
                <a:cs typeface="Akhbar MT" pitchFamily="2" charset="-78"/>
              </a:rPr>
              <a:t>Protecting yourself from germs. You can reduce your risk of infections with frequent hand-washing and by avoiding sick people. If you develop a fever or other indicators of an infection, see your doctor for treatment.</a:t>
            </a:r>
          </a:p>
        </p:txBody>
      </p:sp>
      <p:sp>
        <p:nvSpPr>
          <p:cNvPr id="3" name="Rectangle 2"/>
          <p:cNvSpPr/>
          <p:nvPr/>
        </p:nvSpPr>
        <p:spPr>
          <a:xfrm>
            <a:off x="1000164" y="980728"/>
            <a:ext cx="6750496" cy="3108543"/>
          </a:xfrm>
          <a:prstGeom prst="rect">
            <a:avLst/>
          </a:prstGeom>
        </p:spPr>
        <p:txBody>
          <a:bodyPr wrap="square">
            <a:spAutoFit/>
          </a:bodyPr>
          <a:lstStyle/>
          <a:p>
            <a:pPr algn="l" rtl="0"/>
            <a:r>
              <a:rPr lang="en-US" sz="2800" b="1" i="1" u="sng" dirty="0">
                <a:cs typeface="Akhbar MT" pitchFamily="2" charset="-78"/>
              </a:rPr>
              <a:t>Prevention</a:t>
            </a:r>
            <a:r>
              <a:rPr lang="en-US" sz="2800" b="1" i="1" u="sng" dirty="0" smtClean="0">
                <a:cs typeface="Akhbar MT" pitchFamily="2" charset="-78"/>
              </a:rPr>
              <a:t>:</a:t>
            </a:r>
          </a:p>
          <a:p>
            <a:pPr algn="l" rtl="0"/>
            <a:endParaRPr lang="en-US" sz="2800" dirty="0">
              <a:cs typeface="Akhbar MT" pitchFamily="2" charset="-78"/>
            </a:endParaRPr>
          </a:p>
          <a:p>
            <a:pPr algn="l" rtl="0"/>
            <a:r>
              <a:rPr lang="en-US" sz="2800" dirty="0">
                <a:cs typeface="Akhbar MT" pitchFamily="2" charset="-78"/>
              </a:rPr>
              <a:t>   There's generally no prevention for most cases of aplastic anemia. Avoiding exposure to insecticides, herbicides, organic solvents, paint removers and other toxic chemicals may lower your risk of the disease.</a:t>
            </a:r>
          </a:p>
        </p:txBody>
      </p:sp>
    </p:spTree>
    <p:extLst>
      <p:ext uri="{BB962C8B-B14F-4D97-AF65-F5344CB8AC3E}">
        <p14:creationId xmlns:p14="http://schemas.microsoft.com/office/powerpoint/2010/main" val="16877712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2">
                                            <p:txEl>
                                              <p:pRg st="0" end="0"/>
                                            </p:txEl>
                                          </p:spTgt>
                                        </p:tgtEl>
                                        <p:attrNameLst>
                                          <p:attrName>ppt_w</p:attrName>
                                        </p:attrNameLst>
                                      </p:cBhvr>
                                      <p:tavLst>
                                        <p:tav tm="0">
                                          <p:val>
                                            <p:strVal val="ppt_w"/>
                                          </p:val>
                                        </p:tav>
                                        <p:tav tm="100000">
                                          <p:val>
                                            <p:fltVal val="0"/>
                                          </p:val>
                                        </p:tav>
                                      </p:tavLst>
                                    </p:anim>
                                    <p:anim calcmode="lin" valueType="num">
                                      <p:cBhvr>
                                        <p:cTn id="28"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2">
                                            <p:txEl>
                                              <p:pRg st="0" end="0"/>
                                            </p:txEl>
                                          </p:spTgt>
                                        </p:tgtEl>
                                      </p:cBhvr>
                                    </p:animEffect>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53" presetClass="exit" presetSubtype="32" fill="hold" grpId="0" nodeType="withEffect">
                                  <p:stCondLst>
                                    <p:cond delay="0"/>
                                  </p:stCondLst>
                                  <p:childTnLst>
                                    <p:anim calcmode="lin" valueType="num">
                                      <p:cBhvr>
                                        <p:cTn id="32" dur="500"/>
                                        <p:tgtEl>
                                          <p:spTgt spid="2">
                                            <p:txEl>
                                              <p:pRg st="2" end="2"/>
                                            </p:txEl>
                                          </p:spTgt>
                                        </p:tgtEl>
                                        <p:attrNameLst>
                                          <p:attrName>ppt_w</p:attrName>
                                        </p:attrNameLst>
                                      </p:cBhvr>
                                      <p:tavLst>
                                        <p:tav tm="0">
                                          <p:val>
                                            <p:strVal val="ppt_w"/>
                                          </p:val>
                                        </p:tav>
                                        <p:tav tm="100000">
                                          <p:val>
                                            <p:fltVal val="0"/>
                                          </p:val>
                                        </p:tav>
                                      </p:tavLst>
                                    </p:anim>
                                    <p:anim calcmode="lin" valueType="num">
                                      <p:cBhvr>
                                        <p:cTn id="33"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34" dur="500"/>
                                        <p:tgtEl>
                                          <p:spTgt spid="2">
                                            <p:txEl>
                                              <p:pRg st="2" end="2"/>
                                            </p:txEl>
                                          </p:spTgt>
                                        </p:tgtEl>
                                      </p:cBhvr>
                                    </p:animEffect>
                                    <p:set>
                                      <p:cBhvr>
                                        <p:cTn id="35" dur="1" fill="hold">
                                          <p:stCondLst>
                                            <p:cond delay="499"/>
                                          </p:stCondLst>
                                        </p:cTn>
                                        <p:tgtEl>
                                          <p:spTgt spid="2">
                                            <p:txEl>
                                              <p:pRg st="2" end="2"/>
                                            </p:txEl>
                                          </p:spTgt>
                                        </p:tgtEl>
                                        <p:attrNameLst>
                                          <p:attrName>style.visibility</p:attrName>
                                        </p:attrNameLst>
                                      </p:cBhvr>
                                      <p:to>
                                        <p:strVal val="hidden"/>
                                      </p:to>
                                    </p:set>
                                  </p:childTnLst>
                                </p:cTn>
                              </p:par>
                              <p:par>
                                <p:cTn id="36" presetID="53" presetClass="exit" presetSubtype="32" fill="hold" grpId="0" nodeType="withEffect">
                                  <p:stCondLst>
                                    <p:cond delay="0"/>
                                  </p:stCondLst>
                                  <p:childTnLst>
                                    <p:anim calcmode="lin" valueType="num">
                                      <p:cBhvr>
                                        <p:cTn id="37" dur="500"/>
                                        <p:tgtEl>
                                          <p:spTgt spid="2">
                                            <p:txEl>
                                              <p:pRg st="3" end="3"/>
                                            </p:txEl>
                                          </p:spTgt>
                                        </p:tgtEl>
                                        <p:attrNameLst>
                                          <p:attrName>ppt_w</p:attrName>
                                        </p:attrNameLst>
                                      </p:cBhvr>
                                      <p:tavLst>
                                        <p:tav tm="0">
                                          <p:val>
                                            <p:strVal val="ppt_w"/>
                                          </p:val>
                                        </p:tav>
                                        <p:tav tm="100000">
                                          <p:val>
                                            <p:fltVal val="0"/>
                                          </p:val>
                                        </p:tav>
                                      </p:tavLst>
                                    </p:anim>
                                    <p:anim calcmode="lin" valueType="num">
                                      <p:cBhvr>
                                        <p:cTn id="38"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39" dur="500"/>
                                        <p:tgtEl>
                                          <p:spTgt spid="2">
                                            <p:txEl>
                                              <p:pRg st="3" end="3"/>
                                            </p:txEl>
                                          </p:spTgt>
                                        </p:tgtEl>
                                      </p:cBhvr>
                                    </p:animEffect>
                                    <p:set>
                                      <p:cBhvr>
                                        <p:cTn id="40" dur="1" fill="hold">
                                          <p:stCondLst>
                                            <p:cond delay="499"/>
                                          </p:stCondLst>
                                        </p:cTn>
                                        <p:tgtEl>
                                          <p:spTgt spid="2">
                                            <p:txEl>
                                              <p:pRg st="3" end="3"/>
                                            </p:txEl>
                                          </p:spTgt>
                                        </p:tgtEl>
                                        <p:attrNameLst>
                                          <p:attrName>style.visibility</p:attrName>
                                        </p:attrNameLst>
                                      </p:cBhvr>
                                      <p:to>
                                        <p:strVal val="hidden"/>
                                      </p:to>
                                    </p:set>
                                  </p:childTnLst>
                                </p:cTn>
                              </p:par>
                              <p:par>
                                <p:cTn id="41" presetID="53" presetClass="exit" presetSubtype="32" fill="hold" grpId="0" nodeType="withEffect">
                                  <p:stCondLst>
                                    <p:cond delay="0"/>
                                  </p:stCondLst>
                                  <p:childTnLst>
                                    <p:anim calcmode="lin" valueType="num">
                                      <p:cBhvr>
                                        <p:cTn id="42" dur="500"/>
                                        <p:tgtEl>
                                          <p:spTgt spid="2">
                                            <p:txEl>
                                              <p:pRg st="4" end="4"/>
                                            </p:txEl>
                                          </p:spTgt>
                                        </p:tgtEl>
                                        <p:attrNameLst>
                                          <p:attrName>ppt_w</p:attrName>
                                        </p:attrNameLst>
                                      </p:cBhvr>
                                      <p:tavLst>
                                        <p:tav tm="0">
                                          <p:val>
                                            <p:strVal val="ppt_w"/>
                                          </p:val>
                                        </p:tav>
                                        <p:tav tm="100000">
                                          <p:val>
                                            <p:fltVal val="0"/>
                                          </p:val>
                                        </p:tav>
                                      </p:tavLst>
                                    </p:anim>
                                    <p:anim calcmode="lin" valueType="num">
                                      <p:cBhvr>
                                        <p:cTn id="43" dur="500"/>
                                        <p:tgtEl>
                                          <p:spTgt spid="2">
                                            <p:txEl>
                                              <p:pRg st="4" end="4"/>
                                            </p:txEl>
                                          </p:spTgt>
                                        </p:tgtEl>
                                        <p:attrNameLst>
                                          <p:attrName>ppt_h</p:attrName>
                                        </p:attrNameLst>
                                      </p:cBhvr>
                                      <p:tavLst>
                                        <p:tav tm="0">
                                          <p:val>
                                            <p:strVal val="ppt_h"/>
                                          </p:val>
                                        </p:tav>
                                        <p:tav tm="100000">
                                          <p:val>
                                            <p:fltVal val="0"/>
                                          </p:val>
                                        </p:tav>
                                      </p:tavLst>
                                    </p:anim>
                                    <p:animEffect transition="out" filter="fade">
                                      <p:cBhvr>
                                        <p:cTn id="44" dur="500"/>
                                        <p:tgtEl>
                                          <p:spTgt spid="2">
                                            <p:txEl>
                                              <p:pRg st="4" end="4"/>
                                            </p:txEl>
                                          </p:spTgt>
                                        </p:tgtEl>
                                      </p:cBhvr>
                                    </p:animEffect>
                                    <p:set>
                                      <p:cBhvr>
                                        <p:cTn id="45"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p:cTn id="5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
                                            <p:txEl>
                                              <p:pRg st="0" end="0"/>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p:cTn id="5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7416824" cy="3108543"/>
          </a:xfrm>
          <a:prstGeom prst="rect">
            <a:avLst/>
          </a:prstGeom>
        </p:spPr>
        <p:txBody>
          <a:bodyPr wrap="square">
            <a:spAutoFit/>
          </a:bodyPr>
          <a:lstStyle/>
          <a:p>
            <a:pPr algn="l" rtl="0"/>
            <a:r>
              <a:rPr lang="en-US" sz="2800" b="1" i="1" u="sng" dirty="0">
                <a:cs typeface="Akhbar MT" pitchFamily="2" charset="-78"/>
              </a:rPr>
              <a:t>3.Hemolytic Anemia:</a:t>
            </a:r>
            <a:endParaRPr lang="en-US" sz="2800" dirty="0">
              <a:cs typeface="Akhbar MT" pitchFamily="2" charset="-78"/>
            </a:endParaRPr>
          </a:p>
          <a:p>
            <a:pPr algn="l" rtl="0"/>
            <a:r>
              <a:rPr lang="en-US" sz="2800" b="1" u="sng" dirty="0">
                <a:cs typeface="Akhbar MT" pitchFamily="2" charset="-78"/>
              </a:rPr>
              <a:t>Def</a:t>
            </a:r>
            <a:r>
              <a:rPr lang="en-US" sz="2800" dirty="0">
                <a:cs typeface="Akhbar MT" pitchFamily="2" charset="-78"/>
              </a:rPr>
              <a:t>: </a:t>
            </a:r>
            <a:endParaRPr lang="en-US" sz="2800" dirty="0" smtClean="0">
              <a:cs typeface="Akhbar MT" pitchFamily="2" charset="-78"/>
            </a:endParaRPr>
          </a:p>
          <a:p>
            <a:pPr algn="l" rtl="0"/>
            <a:endParaRPr lang="en-US" sz="2800" dirty="0">
              <a:cs typeface="Akhbar MT" pitchFamily="2" charset="-78"/>
            </a:endParaRPr>
          </a:p>
          <a:p>
            <a:pPr algn="l" rtl="0"/>
            <a:r>
              <a:rPr lang="en-US" sz="2800" dirty="0">
                <a:cs typeface="Akhbar MT" pitchFamily="2" charset="-78"/>
              </a:rPr>
              <a:t>   Is a condition in which red blood cells are destroyed and removed from the blood stream before their normal life span is up.</a:t>
            </a:r>
          </a:p>
          <a:p>
            <a:pPr algn="l" rtl="0"/>
            <a:endParaRPr lang="en-US" sz="2800" dirty="0" smtClean="0">
              <a:cs typeface="Akhbar MT" pitchFamily="2" charset="-78"/>
            </a:endParaRPr>
          </a:p>
        </p:txBody>
      </p:sp>
      <p:sp>
        <p:nvSpPr>
          <p:cNvPr id="3" name="Rectangle 2"/>
          <p:cNvSpPr/>
          <p:nvPr/>
        </p:nvSpPr>
        <p:spPr>
          <a:xfrm>
            <a:off x="971600" y="2305616"/>
            <a:ext cx="7416824" cy="1384995"/>
          </a:xfrm>
          <a:prstGeom prst="rect">
            <a:avLst/>
          </a:prstGeom>
        </p:spPr>
        <p:txBody>
          <a:bodyPr wrap="square">
            <a:spAutoFit/>
          </a:bodyPr>
          <a:lstStyle/>
          <a:p>
            <a:pPr lvl="0" algn="l" rtl="0"/>
            <a:r>
              <a:rPr lang="en-US" sz="2800" dirty="0">
                <a:solidFill>
                  <a:prstClr val="black"/>
                </a:solidFill>
                <a:cs typeface="Akhbar MT" pitchFamily="2" charset="-78"/>
              </a:rPr>
              <a:t>Is a condition in which your bone marrow can’t make enough new RBCs to replace the ones that are destroyed too early.   </a:t>
            </a:r>
          </a:p>
        </p:txBody>
      </p:sp>
    </p:spTree>
    <p:extLst>
      <p:ext uri="{BB962C8B-B14F-4D97-AF65-F5344CB8AC3E}">
        <p14:creationId xmlns:p14="http://schemas.microsoft.com/office/powerpoint/2010/main" val="1499380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2">
                                            <p:txEl>
                                              <p:pRg st="3" end="3"/>
                                            </p:txEl>
                                          </p:spTgt>
                                        </p:tgtEl>
                                      </p:cBhvr>
                                    </p:animEffect>
                                    <p:set>
                                      <p:cBhvr>
                                        <p:cTn id="26"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7056784" cy="4893647"/>
          </a:xfrm>
          <a:prstGeom prst="rect">
            <a:avLst/>
          </a:prstGeom>
        </p:spPr>
        <p:txBody>
          <a:bodyPr wrap="square">
            <a:spAutoFit/>
          </a:bodyPr>
          <a:lstStyle/>
          <a:p>
            <a:pPr algn="l" rtl="0"/>
            <a:r>
              <a:rPr lang="en-US" sz="2400" b="1" u="sng" dirty="0">
                <a:cs typeface="Akhbar MT" pitchFamily="2" charset="-78"/>
              </a:rPr>
              <a:t>Causes</a:t>
            </a:r>
            <a:r>
              <a:rPr lang="en-US" sz="2400" b="1" u="sng" dirty="0" smtClean="0">
                <a:cs typeface="Akhbar MT" pitchFamily="2" charset="-78"/>
              </a:rPr>
              <a:t>:</a:t>
            </a:r>
          </a:p>
          <a:p>
            <a:pPr algn="l" rtl="0"/>
            <a:endParaRPr lang="en-US" sz="2400" dirty="0">
              <a:cs typeface="Akhbar MT" pitchFamily="2" charset="-78"/>
            </a:endParaRPr>
          </a:p>
          <a:p>
            <a:pPr marL="285750" lvl="0" indent="-285750" algn="l" rtl="0">
              <a:buFont typeface="Arial" panose="020B0604020202020204" pitchFamily="34" charset="0"/>
              <a:buChar char="•"/>
            </a:pPr>
            <a:r>
              <a:rPr lang="en-US" sz="2400" b="1" dirty="0">
                <a:cs typeface="Akhbar MT" pitchFamily="2" charset="-78"/>
              </a:rPr>
              <a:t>Extrinsic </a:t>
            </a:r>
            <a:r>
              <a:rPr lang="en-US" sz="2400" b="1" dirty="0" smtClean="0">
                <a:cs typeface="Akhbar MT" pitchFamily="2" charset="-78"/>
              </a:rPr>
              <a:t>hemolytic:</a:t>
            </a:r>
            <a:endParaRPr lang="en-US" sz="2400" dirty="0" smtClean="0">
              <a:cs typeface="Akhbar MT" pitchFamily="2" charset="-78"/>
            </a:endParaRPr>
          </a:p>
          <a:p>
            <a:pPr algn="l" rtl="0"/>
            <a:r>
              <a:rPr lang="en-US" sz="2400" dirty="0" smtClean="0">
                <a:cs typeface="Akhbar MT" pitchFamily="2" charset="-78"/>
              </a:rPr>
              <a:t>Anemia is also known as autoimmune hemolytic anemia. This type of anemia develops when the spleen traps and destroys healthy red blood cells. It can also come from red blood cell destruction due to</a:t>
            </a:r>
            <a:r>
              <a:rPr lang="ar-EG" sz="2400" dirty="0" smtClean="0">
                <a:cs typeface="Akhbar MT" pitchFamily="2" charset="-78"/>
              </a:rPr>
              <a:t>:</a:t>
            </a:r>
            <a:endParaRPr lang="en-US" sz="2400" dirty="0" smtClean="0">
              <a:cs typeface="Akhbar MT" pitchFamily="2" charset="-78"/>
            </a:endParaRPr>
          </a:p>
          <a:p>
            <a:pPr marL="285750" lvl="0" indent="-285750" algn="l" rtl="0">
              <a:buFont typeface="Arial" panose="020B0604020202020204" pitchFamily="34" charset="0"/>
              <a:buChar char="•"/>
            </a:pPr>
            <a:r>
              <a:rPr lang="en-US" sz="2400" dirty="0" smtClean="0">
                <a:cs typeface="Akhbar MT" pitchFamily="2" charset="-78"/>
              </a:rPr>
              <a:t>Infection</a:t>
            </a:r>
            <a:r>
              <a:rPr lang="en-US" sz="2400" dirty="0">
                <a:cs typeface="Akhbar MT" pitchFamily="2" charset="-78"/>
              </a:rPr>
              <a:t>.</a:t>
            </a:r>
          </a:p>
          <a:p>
            <a:pPr marL="285750" lvl="0" indent="-285750" algn="l" rtl="0">
              <a:buFont typeface="Arial" panose="020B0604020202020204" pitchFamily="34" charset="0"/>
              <a:buChar char="•"/>
            </a:pPr>
            <a:r>
              <a:rPr lang="en-US" sz="2400" dirty="0">
                <a:cs typeface="Akhbar MT" pitchFamily="2" charset="-78"/>
              </a:rPr>
              <a:t>Tumors.</a:t>
            </a:r>
          </a:p>
          <a:p>
            <a:pPr marL="285750" lvl="0" indent="-285750" algn="l" rtl="0">
              <a:buFont typeface="Arial" panose="020B0604020202020204" pitchFamily="34" charset="0"/>
              <a:buChar char="•"/>
            </a:pPr>
            <a:r>
              <a:rPr lang="en-US" sz="2400" dirty="0">
                <a:cs typeface="Akhbar MT" pitchFamily="2" charset="-78"/>
              </a:rPr>
              <a:t>Autoimmune disorders.</a:t>
            </a:r>
          </a:p>
          <a:p>
            <a:pPr marL="285750" lvl="0" indent="-285750" algn="l" rtl="0">
              <a:buFont typeface="Arial" panose="020B0604020202020204" pitchFamily="34" charset="0"/>
              <a:buChar char="•"/>
            </a:pPr>
            <a:r>
              <a:rPr lang="en-US" sz="2400" dirty="0">
                <a:cs typeface="Akhbar MT" pitchFamily="2" charset="-78"/>
              </a:rPr>
              <a:t>Medication side effects.</a:t>
            </a:r>
          </a:p>
          <a:p>
            <a:pPr marL="285750" lvl="0" indent="-285750" algn="l" rtl="0">
              <a:buFont typeface="Arial" panose="020B0604020202020204" pitchFamily="34" charset="0"/>
              <a:buChar char="•"/>
            </a:pPr>
            <a:r>
              <a:rPr lang="en-US" sz="2400" dirty="0">
                <a:cs typeface="Akhbar MT" pitchFamily="2" charset="-78"/>
              </a:rPr>
              <a:t>Leukemia.</a:t>
            </a:r>
          </a:p>
          <a:p>
            <a:pPr marL="285750" lvl="0" indent="-285750" algn="l" rtl="0">
              <a:buFont typeface="Arial" panose="020B0604020202020204" pitchFamily="34" charset="0"/>
              <a:buChar char="•"/>
            </a:pPr>
            <a:r>
              <a:rPr lang="en-US" sz="2400" dirty="0">
                <a:cs typeface="Akhbar MT" pitchFamily="2" charset="-78"/>
              </a:rPr>
              <a:t>Lymphoma</a:t>
            </a:r>
            <a:r>
              <a:rPr lang="en-US" sz="2400" dirty="0" smtClean="0">
                <a:cs typeface="Akhbar MT" pitchFamily="2" charset="-78"/>
              </a:rPr>
              <a:t>.</a:t>
            </a:r>
            <a:endParaRPr lang="en-US" sz="2400" dirty="0">
              <a:cs typeface="Akhbar MT" pitchFamily="2" charset="-78"/>
            </a:endParaRPr>
          </a:p>
        </p:txBody>
      </p:sp>
      <p:sp>
        <p:nvSpPr>
          <p:cNvPr id="3" name="Rectangle 2"/>
          <p:cNvSpPr/>
          <p:nvPr/>
        </p:nvSpPr>
        <p:spPr>
          <a:xfrm>
            <a:off x="971600" y="1700808"/>
            <a:ext cx="7056784" cy="1569660"/>
          </a:xfrm>
          <a:prstGeom prst="rect">
            <a:avLst/>
          </a:prstGeom>
        </p:spPr>
        <p:txBody>
          <a:bodyPr wrap="square">
            <a:spAutoFit/>
          </a:bodyPr>
          <a:lstStyle/>
          <a:p>
            <a:pPr marL="285750" lvl="0" indent="-285750" algn="l" rtl="0">
              <a:buFont typeface="Arial" panose="020B0604020202020204" pitchFamily="34" charset="0"/>
              <a:buChar char="•"/>
            </a:pPr>
            <a:r>
              <a:rPr lang="en-US" sz="2400" b="1" dirty="0">
                <a:solidFill>
                  <a:prstClr val="black"/>
                </a:solidFill>
                <a:cs typeface="Akhbar MT" pitchFamily="2" charset="-78"/>
              </a:rPr>
              <a:t>Intrinsic hemolytic:</a:t>
            </a:r>
            <a:endParaRPr lang="en-US" sz="2400" dirty="0">
              <a:solidFill>
                <a:prstClr val="black"/>
              </a:solidFill>
              <a:cs typeface="Akhbar MT" pitchFamily="2" charset="-78"/>
            </a:endParaRPr>
          </a:p>
          <a:p>
            <a:pPr lvl="0" algn="l" rtl="0"/>
            <a:r>
              <a:rPr lang="en-US" sz="2400" dirty="0">
                <a:solidFill>
                  <a:prstClr val="black"/>
                </a:solidFill>
                <a:cs typeface="Akhbar MT" pitchFamily="2" charset="-78"/>
              </a:rPr>
              <a:t> Anemia develops when the red blood cells produced by your body are defective. This condition is often inherited, such as in people with sickle cell anemia or thalassemia</a:t>
            </a:r>
            <a:r>
              <a:rPr lang="ar-EG" sz="2400" dirty="0">
                <a:solidFill>
                  <a:prstClr val="black"/>
                </a:solidFill>
                <a:cs typeface="Akhbar MT" pitchFamily="2" charset="-78"/>
              </a:rPr>
              <a:t>. </a:t>
            </a:r>
            <a:endParaRPr lang="en-US" sz="2400" dirty="0">
              <a:solidFill>
                <a:prstClr val="black"/>
              </a:solidFill>
              <a:cs typeface="Akhbar MT" pitchFamily="2" charset="-78"/>
            </a:endParaRPr>
          </a:p>
        </p:txBody>
      </p:sp>
    </p:spTree>
    <p:extLst>
      <p:ext uri="{BB962C8B-B14F-4D97-AF65-F5344CB8AC3E}">
        <p14:creationId xmlns:p14="http://schemas.microsoft.com/office/powerpoint/2010/main" val="4271777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2">
                                            <p:txEl>
                                              <p:pRg st="2" end="2"/>
                                            </p:txEl>
                                          </p:spTgt>
                                        </p:tgtEl>
                                        <p:attrNameLst>
                                          <p:attrName>ppt_w</p:attrName>
                                        </p:attrNameLst>
                                      </p:cBhvr>
                                      <p:tavLst>
                                        <p:tav tm="0">
                                          <p:val>
                                            <p:strVal val="ppt_w"/>
                                          </p:val>
                                        </p:tav>
                                        <p:tav tm="100000">
                                          <p:val>
                                            <p:fltVal val="0"/>
                                          </p:val>
                                        </p:tav>
                                      </p:tavLst>
                                    </p:anim>
                                    <p:anim calcmode="lin" valueType="num">
                                      <p:cBhvr>
                                        <p:cTn id="39"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40" dur="500"/>
                                        <p:tgtEl>
                                          <p:spTgt spid="2">
                                            <p:txEl>
                                              <p:pRg st="2" end="2"/>
                                            </p:txEl>
                                          </p:spTgt>
                                        </p:tgtEl>
                                      </p:cBhvr>
                                    </p:animEffect>
                                    <p:set>
                                      <p:cBhvr>
                                        <p:cTn id="41" dur="1" fill="hold">
                                          <p:stCondLst>
                                            <p:cond delay="499"/>
                                          </p:stCondLst>
                                        </p:cTn>
                                        <p:tgtEl>
                                          <p:spTgt spid="2">
                                            <p:txEl>
                                              <p:pRg st="2" end="2"/>
                                            </p:txEl>
                                          </p:spTgt>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2">
                                            <p:txEl>
                                              <p:pRg st="3" end="3"/>
                                            </p:txEl>
                                          </p:spTgt>
                                        </p:tgtEl>
                                        <p:attrNameLst>
                                          <p:attrName>ppt_w</p:attrName>
                                        </p:attrNameLst>
                                      </p:cBhvr>
                                      <p:tavLst>
                                        <p:tav tm="0">
                                          <p:val>
                                            <p:strVal val="ppt_w"/>
                                          </p:val>
                                        </p:tav>
                                        <p:tav tm="100000">
                                          <p:val>
                                            <p:fltVal val="0"/>
                                          </p:val>
                                        </p:tav>
                                      </p:tavLst>
                                    </p:anim>
                                    <p:anim calcmode="lin" valueType="num">
                                      <p:cBhvr>
                                        <p:cTn id="44"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45" dur="500"/>
                                        <p:tgtEl>
                                          <p:spTgt spid="2">
                                            <p:txEl>
                                              <p:pRg st="3" end="3"/>
                                            </p:txEl>
                                          </p:spTgt>
                                        </p:tgtEl>
                                      </p:cBhvr>
                                    </p:animEffect>
                                    <p:set>
                                      <p:cBhvr>
                                        <p:cTn id="46" dur="1" fill="hold">
                                          <p:stCondLst>
                                            <p:cond delay="499"/>
                                          </p:stCondLst>
                                        </p:cTn>
                                        <p:tgtEl>
                                          <p:spTgt spid="2">
                                            <p:txEl>
                                              <p:pRg st="3" end="3"/>
                                            </p:txEl>
                                          </p:spTgt>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2">
                                            <p:txEl>
                                              <p:pRg st="4" end="4"/>
                                            </p:txEl>
                                          </p:spTgt>
                                        </p:tgtEl>
                                        <p:attrNameLst>
                                          <p:attrName>ppt_w</p:attrName>
                                        </p:attrNameLst>
                                      </p:cBhvr>
                                      <p:tavLst>
                                        <p:tav tm="0">
                                          <p:val>
                                            <p:strVal val="ppt_w"/>
                                          </p:val>
                                        </p:tav>
                                        <p:tav tm="100000">
                                          <p:val>
                                            <p:fltVal val="0"/>
                                          </p:val>
                                        </p:tav>
                                      </p:tavLst>
                                    </p:anim>
                                    <p:anim calcmode="lin" valueType="num">
                                      <p:cBhvr>
                                        <p:cTn id="49" dur="500"/>
                                        <p:tgtEl>
                                          <p:spTgt spid="2">
                                            <p:txEl>
                                              <p:pRg st="4" end="4"/>
                                            </p:txEl>
                                          </p:spTgt>
                                        </p:tgtEl>
                                        <p:attrNameLst>
                                          <p:attrName>ppt_h</p:attrName>
                                        </p:attrNameLst>
                                      </p:cBhvr>
                                      <p:tavLst>
                                        <p:tav tm="0">
                                          <p:val>
                                            <p:strVal val="ppt_h"/>
                                          </p:val>
                                        </p:tav>
                                        <p:tav tm="100000">
                                          <p:val>
                                            <p:fltVal val="0"/>
                                          </p:val>
                                        </p:tav>
                                      </p:tavLst>
                                    </p:anim>
                                    <p:animEffect transition="out" filter="fade">
                                      <p:cBhvr>
                                        <p:cTn id="50" dur="500"/>
                                        <p:tgtEl>
                                          <p:spTgt spid="2">
                                            <p:txEl>
                                              <p:pRg st="4" end="4"/>
                                            </p:txEl>
                                          </p:spTgt>
                                        </p:tgtEl>
                                      </p:cBhvr>
                                    </p:animEffect>
                                    <p:set>
                                      <p:cBhvr>
                                        <p:cTn id="51" dur="1" fill="hold">
                                          <p:stCondLst>
                                            <p:cond delay="499"/>
                                          </p:stCondLst>
                                        </p:cTn>
                                        <p:tgtEl>
                                          <p:spTgt spid="2">
                                            <p:txEl>
                                              <p:pRg st="4" end="4"/>
                                            </p:txEl>
                                          </p:spTgt>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2">
                                            <p:txEl>
                                              <p:pRg st="5" end="5"/>
                                            </p:txEl>
                                          </p:spTgt>
                                        </p:tgtEl>
                                        <p:attrNameLst>
                                          <p:attrName>ppt_w</p:attrName>
                                        </p:attrNameLst>
                                      </p:cBhvr>
                                      <p:tavLst>
                                        <p:tav tm="0">
                                          <p:val>
                                            <p:strVal val="ppt_w"/>
                                          </p:val>
                                        </p:tav>
                                        <p:tav tm="100000">
                                          <p:val>
                                            <p:fltVal val="0"/>
                                          </p:val>
                                        </p:tav>
                                      </p:tavLst>
                                    </p:anim>
                                    <p:anim calcmode="lin" valueType="num">
                                      <p:cBhvr>
                                        <p:cTn id="54" dur="500"/>
                                        <p:tgtEl>
                                          <p:spTgt spid="2">
                                            <p:txEl>
                                              <p:pRg st="5" end="5"/>
                                            </p:txEl>
                                          </p:spTgt>
                                        </p:tgtEl>
                                        <p:attrNameLst>
                                          <p:attrName>ppt_h</p:attrName>
                                        </p:attrNameLst>
                                      </p:cBhvr>
                                      <p:tavLst>
                                        <p:tav tm="0">
                                          <p:val>
                                            <p:strVal val="ppt_h"/>
                                          </p:val>
                                        </p:tav>
                                        <p:tav tm="100000">
                                          <p:val>
                                            <p:fltVal val="0"/>
                                          </p:val>
                                        </p:tav>
                                      </p:tavLst>
                                    </p:anim>
                                    <p:animEffect transition="out" filter="fade">
                                      <p:cBhvr>
                                        <p:cTn id="55" dur="500"/>
                                        <p:tgtEl>
                                          <p:spTgt spid="2">
                                            <p:txEl>
                                              <p:pRg st="5" end="5"/>
                                            </p:txEl>
                                          </p:spTgt>
                                        </p:tgtEl>
                                      </p:cBhvr>
                                    </p:animEffect>
                                    <p:set>
                                      <p:cBhvr>
                                        <p:cTn id="56" dur="1" fill="hold">
                                          <p:stCondLst>
                                            <p:cond delay="499"/>
                                          </p:stCondLst>
                                        </p:cTn>
                                        <p:tgtEl>
                                          <p:spTgt spid="2">
                                            <p:txEl>
                                              <p:pRg st="5" end="5"/>
                                            </p:txEl>
                                          </p:spTgt>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2">
                                            <p:txEl>
                                              <p:pRg st="6" end="6"/>
                                            </p:txEl>
                                          </p:spTgt>
                                        </p:tgtEl>
                                        <p:attrNameLst>
                                          <p:attrName>ppt_w</p:attrName>
                                        </p:attrNameLst>
                                      </p:cBhvr>
                                      <p:tavLst>
                                        <p:tav tm="0">
                                          <p:val>
                                            <p:strVal val="ppt_w"/>
                                          </p:val>
                                        </p:tav>
                                        <p:tav tm="100000">
                                          <p:val>
                                            <p:fltVal val="0"/>
                                          </p:val>
                                        </p:tav>
                                      </p:tavLst>
                                    </p:anim>
                                    <p:anim calcmode="lin" valueType="num">
                                      <p:cBhvr>
                                        <p:cTn id="59" dur="500"/>
                                        <p:tgtEl>
                                          <p:spTgt spid="2">
                                            <p:txEl>
                                              <p:pRg st="6" end="6"/>
                                            </p:txEl>
                                          </p:spTgt>
                                        </p:tgtEl>
                                        <p:attrNameLst>
                                          <p:attrName>ppt_h</p:attrName>
                                        </p:attrNameLst>
                                      </p:cBhvr>
                                      <p:tavLst>
                                        <p:tav tm="0">
                                          <p:val>
                                            <p:strVal val="ppt_h"/>
                                          </p:val>
                                        </p:tav>
                                        <p:tav tm="100000">
                                          <p:val>
                                            <p:fltVal val="0"/>
                                          </p:val>
                                        </p:tav>
                                      </p:tavLst>
                                    </p:anim>
                                    <p:animEffect transition="out" filter="fade">
                                      <p:cBhvr>
                                        <p:cTn id="60" dur="500"/>
                                        <p:tgtEl>
                                          <p:spTgt spid="2">
                                            <p:txEl>
                                              <p:pRg st="6" end="6"/>
                                            </p:txEl>
                                          </p:spTgt>
                                        </p:tgtEl>
                                      </p:cBhvr>
                                    </p:animEffect>
                                    <p:set>
                                      <p:cBhvr>
                                        <p:cTn id="61" dur="1" fill="hold">
                                          <p:stCondLst>
                                            <p:cond delay="499"/>
                                          </p:stCondLst>
                                        </p:cTn>
                                        <p:tgtEl>
                                          <p:spTgt spid="2">
                                            <p:txEl>
                                              <p:pRg st="6" end="6"/>
                                            </p:txEl>
                                          </p:spTgt>
                                        </p:tgtEl>
                                        <p:attrNameLst>
                                          <p:attrName>style.visibility</p:attrName>
                                        </p:attrNameLst>
                                      </p:cBhvr>
                                      <p:to>
                                        <p:strVal val="hidden"/>
                                      </p:to>
                                    </p:set>
                                  </p:childTnLst>
                                </p:cTn>
                              </p:par>
                              <p:par>
                                <p:cTn id="62" presetID="53" presetClass="exit" presetSubtype="32" fill="hold" nodeType="withEffect">
                                  <p:stCondLst>
                                    <p:cond delay="0"/>
                                  </p:stCondLst>
                                  <p:childTnLst>
                                    <p:anim calcmode="lin" valueType="num">
                                      <p:cBhvr>
                                        <p:cTn id="63" dur="500"/>
                                        <p:tgtEl>
                                          <p:spTgt spid="2">
                                            <p:txEl>
                                              <p:pRg st="7" end="7"/>
                                            </p:txEl>
                                          </p:spTgt>
                                        </p:tgtEl>
                                        <p:attrNameLst>
                                          <p:attrName>ppt_w</p:attrName>
                                        </p:attrNameLst>
                                      </p:cBhvr>
                                      <p:tavLst>
                                        <p:tav tm="0">
                                          <p:val>
                                            <p:strVal val="ppt_w"/>
                                          </p:val>
                                        </p:tav>
                                        <p:tav tm="100000">
                                          <p:val>
                                            <p:fltVal val="0"/>
                                          </p:val>
                                        </p:tav>
                                      </p:tavLst>
                                    </p:anim>
                                    <p:anim calcmode="lin" valueType="num">
                                      <p:cBhvr>
                                        <p:cTn id="64" dur="500"/>
                                        <p:tgtEl>
                                          <p:spTgt spid="2">
                                            <p:txEl>
                                              <p:pRg st="7" end="7"/>
                                            </p:txEl>
                                          </p:spTgt>
                                        </p:tgtEl>
                                        <p:attrNameLst>
                                          <p:attrName>ppt_h</p:attrName>
                                        </p:attrNameLst>
                                      </p:cBhvr>
                                      <p:tavLst>
                                        <p:tav tm="0">
                                          <p:val>
                                            <p:strVal val="ppt_h"/>
                                          </p:val>
                                        </p:tav>
                                        <p:tav tm="100000">
                                          <p:val>
                                            <p:fltVal val="0"/>
                                          </p:val>
                                        </p:tav>
                                      </p:tavLst>
                                    </p:anim>
                                    <p:animEffect transition="out" filter="fade">
                                      <p:cBhvr>
                                        <p:cTn id="65" dur="500"/>
                                        <p:tgtEl>
                                          <p:spTgt spid="2">
                                            <p:txEl>
                                              <p:pRg st="7" end="7"/>
                                            </p:txEl>
                                          </p:spTgt>
                                        </p:tgtEl>
                                      </p:cBhvr>
                                    </p:animEffect>
                                    <p:set>
                                      <p:cBhvr>
                                        <p:cTn id="66" dur="1" fill="hold">
                                          <p:stCondLst>
                                            <p:cond delay="499"/>
                                          </p:stCondLst>
                                        </p:cTn>
                                        <p:tgtEl>
                                          <p:spTgt spid="2">
                                            <p:txEl>
                                              <p:pRg st="7" end="7"/>
                                            </p:txEl>
                                          </p:spTgt>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2">
                                            <p:txEl>
                                              <p:pRg st="8" end="8"/>
                                            </p:txEl>
                                          </p:spTgt>
                                        </p:tgtEl>
                                        <p:attrNameLst>
                                          <p:attrName>ppt_w</p:attrName>
                                        </p:attrNameLst>
                                      </p:cBhvr>
                                      <p:tavLst>
                                        <p:tav tm="0">
                                          <p:val>
                                            <p:strVal val="ppt_w"/>
                                          </p:val>
                                        </p:tav>
                                        <p:tav tm="100000">
                                          <p:val>
                                            <p:fltVal val="0"/>
                                          </p:val>
                                        </p:tav>
                                      </p:tavLst>
                                    </p:anim>
                                    <p:anim calcmode="lin" valueType="num">
                                      <p:cBhvr>
                                        <p:cTn id="69" dur="500"/>
                                        <p:tgtEl>
                                          <p:spTgt spid="2">
                                            <p:txEl>
                                              <p:pRg st="8" end="8"/>
                                            </p:txEl>
                                          </p:spTgt>
                                        </p:tgtEl>
                                        <p:attrNameLst>
                                          <p:attrName>ppt_h</p:attrName>
                                        </p:attrNameLst>
                                      </p:cBhvr>
                                      <p:tavLst>
                                        <p:tav tm="0">
                                          <p:val>
                                            <p:strVal val="ppt_h"/>
                                          </p:val>
                                        </p:tav>
                                        <p:tav tm="100000">
                                          <p:val>
                                            <p:fltVal val="0"/>
                                          </p:val>
                                        </p:tav>
                                      </p:tavLst>
                                    </p:anim>
                                    <p:animEffect transition="out" filter="fade">
                                      <p:cBhvr>
                                        <p:cTn id="70" dur="500"/>
                                        <p:tgtEl>
                                          <p:spTgt spid="2">
                                            <p:txEl>
                                              <p:pRg st="8" end="8"/>
                                            </p:txEl>
                                          </p:spTgt>
                                        </p:tgtEl>
                                      </p:cBhvr>
                                    </p:animEffect>
                                    <p:set>
                                      <p:cBhvr>
                                        <p:cTn id="71" dur="1" fill="hold">
                                          <p:stCondLst>
                                            <p:cond delay="499"/>
                                          </p:stCondLst>
                                        </p:cTn>
                                        <p:tgtEl>
                                          <p:spTgt spid="2">
                                            <p:txEl>
                                              <p:pRg st="8" end="8"/>
                                            </p:txEl>
                                          </p:spTgt>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2">
                                            <p:txEl>
                                              <p:pRg st="9" end="9"/>
                                            </p:txEl>
                                          </p:spTgt>
                                        </p:tgtEl>
                                        <p:attrNameLst>
                                          <p:attrName>ppt_w</p:attrName>
                                        </p:attrNameLst>
                                      </p:cBhvr>
                                      <p:tavLst>
                                        <p:tav tm="0">
                                          <p:val>
                                            <p:strVal val="ppt_w"/>
                                          </p:val>
                                        </p:tav>
                                        <p:tav tm="100000">
                                          <p:val>
                                            <p:fltVal val="0"/>
                                          </p:val>
                                        </p:tav>
                                      </p:tavLst>
                                    </p:anim>
                                    <p:anim calcmode="lin" valueType="num">
                                      <p:cBhvr>
                                        <p:cTn id="74" dur="500"/>
                                        <p:tgtEl>
                                          <p:spTgt spid="2">
                                            <p:txEl>
                                              <p:pRg st="9" end="9"/>
                                            </p:txEl>
                                          </p:spTgt>
                                        </p:tgtEl>
                                        <p:attrNameLst>
                                          <p:attrName>ppt_h</p:attrName>
                                        </p:attrNameLst>
                                      </p:cBhvr>
                                      <p:tavLst>
                                        <p:tav tm="0">
                                          <p:val>
                                            <p:strVal val="ppt_h"/>
                                          </p:val>
                                        </p:tav>
                                        <p:tav tm="100000">
                                          <p:val>
                                            <p:fltVal val="0"/>
                                          </p:val>
                                        </p:tav>
                                      </p:tavLst>
                                    </p:anim>
                                    <p:animEffect transition="out" filter="fade">
                                      <p:cBhvr>
                                        <p:cTn id="75" dur="500"/>
                                        <p:tgtEl>
                                          <p:spTgt spid="2">
                                            <p:txEl>
                                              <p:pRg st="9" end="9"/>
                                            </p:txEl>
                                          </p:spTgt>
                                        </p:tgtEl>
                                      </p:cBhvr>
                                    </p:animEffect>
                                    <p:set>
                                      <p:cBhvr>
                                        <p:cTn id="76" dur="1" fill="hold">
                                          <p:stCondLst>
                                            <p:cond delay="499"/>
                                          </p:stCondLst>
                                        </p:cTn>
                                        <p:tgtEl>
                                          <p:spTgt spid="2">
                                            <p:txEl>
                                              <p:pRg st="9" end="9"/>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randombar(horizontal)">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6768752" cy="4832092"/>
          </a:xfrm>
          <a:prstGeom prst="rect">
            <a:avLst/>
          </a:prstGeom>
        </p:spPr>
        <p:txBody>
          <a:bodyPr wrap="square">
            <a:spAutoFit/>
          </a:bodyPr>
          <a:lstStyle/>
          <a:p>
            <a:pPr algn="l" rtl="0"/>
            <a:r>
              <a:rPr lang="en-US" sz="2800" b="1" u="sng" dirty="0">
                <a:cs typeface="Akhbar MT" pitchFamily="2" charset="-78"/>
              </a:rPr>
              <a:t>Symptom: </a:t>
            </a:r>
            <a:endParaRPr lang="en-US" sz="2800" dirty="0">
              <a:cs typeface="Akhbar MT" pitchFamily="2" charset="-78"/>
            </a:endParaRPr>
          </a:p>
          <a:p>
            <a:pPr algn="l" rtl="0"/>
            <a:r>
              <a:rPr lang="en-US" sz="2800" dirty="0" smtClean="0">
                <a:cs typeface="Akhbar MT" pitchFamily="2" charset="-78"/>
              </a:rPr>
              <a:t>Common </a:t>
            </a:r>
            <a:r>
              <a:rPr lang="en-US" sz="2800" dirty="0">
                <a:cs typeface="Akhbar MT" pitchFamily="2" charset="-78"/>
              </a:rPr>
              <a:t>signs and symptoms that are seen in patients with hemolytic anemia include in addition general symptom:</a:t>
            </a:r>
          </a:p>
          <a:p>
            <a:pPr marL="457200" lvl="0" indent="-457200" algn="l" rtl="0">
              <a:buFont typeface="Arial" panose="020B0604020202020204" pitchFamily="34" charset="0"/>
              <a:buChar char="•"/>
            </a:pPr>
            <a:r>
              <a:rPr lang="en-US" sz="2800" dirty="0">
                <a:cs typeface="Akhbar MT" pitchFamily="2" charset="-78"/>
              </a:rPr>
              <a:t>Dark urine.</a:t>
            </a:r>
          </a:p>
          <a:p>
            <a:pPr marL="457200" lvl="0" indent="-457200" algn="l" rtl="0">
              <a:buFont typeface="Arial" panose="020B0604020202020204" pitchFamily="34" charset="0"/>
              <a:buChar char="•"/>
            </a:pPr>
            <a:r>
              <a:rPr lang="en-US" sz="2800" dirty="0">
                <a:cs typeface="Akhbar MT" pitchFamily="2" charset="-78"/>
              </a:rPr>
              <a:t>jaundice (yellowing of the skin and the whites of the eyes).</a:t>
            </a:r>
          </a:p>
          <a:p>
            <a:pPr marL="457200" lvl="0" indent="-457200" algn="l" rtl="0">
              <a:buFont typeface="Arial" panose="020B0604020202020204" pitchFamily="34" charset="0"/>
              <a:buChar char="•"/>
            </a:pPr>
            <a:r>
              <a:rPr lang="en-US" sz="2800" dirty="0">
                <a:cs typeface="Akhbar MT" pitchFamily="2" charset="-78"/>
              </a:rPr>
              <a:t>Heart murmur.</a:t>
            </a:r>
          </a:p>
          <a:p>
            <a:pPr marL="457200" lvl="0" indent="-457200" algn="l" rtl="0">
              <a:buFont typeface="Arial" panose="020B0604020202020204" pitchFamily="34" charset="0"/>
              <a:buChar char="•"/>
            </a:pPr>
            <a:r>
              <a:rPr lang="en-US" sz="2800" dirty="0">
                <a:cs typeface="Akhbar MT" pitchFamily="2" charset="-78"/>
              </a:rPr>
              <a:t>Increased heart rate.</a:t>
            </a:r>
          </a:p>
          <a:p>
            <a:pPr marL="457200" lvl="0" indent="-457200" algn="l" rtl="0">
              <a:buFont typeface="Arial" panose="020B0604020202020204" pitchFamily="34" charset="0"/>
              <a:buChar char="•"/>
            </a:pPr>
            <a:r>
              <a:rPr lang="en-US" sz="2800" dirty="0">
                <a:cs typeface="Akhbar MT" pitchFamily="2" charset="-78"/>
              </a:rPr>
              <a:t>Enlarged spleen.</a:t>
            </a:r>
          </a:p>
          <a:p>
            <a:pPr marL="457200" lvl="0" indent="-457200" algn="l" rtl="0">
              <a:buFont typeface="Arial" panose="020B0604020202020204" pitchFamily="34" charset="0"/>
              <a:buChar char="•"/>
            </a:pPr>
            <a:r>
              <a:rPr lang="en-US" sz="2800" dirty="0">
                <a:cs typeface="Akhbar MT" pitchFamily="2" charset="-78"/>
              </a:rPr>
              <a:t>Enlarged liver.</a:t>
            </a:r>
          </a:p>
        </p:txBody>
      </p:sp>
    </p:spTree>
    <p:extLst>
      <p:ext uri="{BB962C8B-B14F-4D97-AF65-F5344CB8AC3E}">
        <p14:creationId xmlns:p14="http://schemas.microsoft.com/office/powerpoint/2010/main" val="31631420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052736"/>
            <a:ext cx="5382344" cy="2677656"/>
          </a:xfrm>
          <a:prstGeom prst="rect">
            <a:avLst/>
          </a:prstGeom>
        </p:spPr>
        <p:txBody>
          <a:bodyPr wrap="square">
            <a:spAutoFit/>
          </a:bodyPr>
          <a:lstStyle/>
          <a:p>
            <a:pPr algn="l" rtl="0"/>
            <a:r>
              <a:rPr lang="en-US" sz="2800" b="1" u="sng" dirty="0">
                <a:cs typeface="Akhbar MT" pitchFamily="2" charset="-78"/>
              </a:rPr>
              <a:t>Treatment:  </a:t>
            </a:r>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Blood Transfusion.</a:t>
            </a:r>
          </a:p>
          <a:p>
            <a:pPr marL="285750" lvl="0" indent="-285750" algn="l" rtl="0">
              <a:buFont typeface="Arial" panose="020B0604020202020204" pitchFamily="34" charset="0"/>
              <a:buChar char="•"/>
            </a:pPr>
            <a:r>
              <a:rPr lang="en-US" sz="2800" dirty="0">
                <a:cs typeface="Akhbar MT" pitchFamily="2" charset="-78"/>
              </a:rPr>
              <a:t>Intravenous Immunoglobulin (IVIG).</a:t>
            </a:r>
          </a:p>
          <a:p>
            <a:pPr marL="285750" lvl="0" indent="-285750" algn="l" rtl="0">
              <a:buFont typeface="Arial" panose="020B0604020202020204" pitchFamily="34" charset="0"/>
              <a:buChar char="•"/>
            </a:pPr>
            <a:r>
              <a:rPr lang="en-US" sz="2800" dirty="0">
                <a:cs typeface="Akhbar MT" pitchFamily="2" charset="-78"/>
              </a:rPr>
              <a:t>Corticosteroids.</a:t>
            </a:r>
          </a:p>
          <a:p>
            <a:pPr marL="285750" lvl="0" indent="-285750" algn="l" rtl="0">
              <a:buFont typeface="Arial" panose="020B0604020202020204" pitchFamily="34" charset="0"/>
              <a:buChar char="•"/>
            </a:pPr>
            <a:r>
              <a:rPr lang="en-US" sz="2800" dirty="0">
                <a:cs typeface="Akhbar MT" pitchFamily="2" charset="-78"/>
              </a:rPr>
              <a:t>Surgery.</a:t>
            </a:r>
          </a:p>
        </p:txBody>
      </p:sp>
      <p:sp>
        <p:nvSpPr>
          <p:cNvPr id="3" name="Rectangle 2"/>
          <p:cNvSpPr/>
          <p:nvPr/>
        </p:nvSpPr>
        <p:spPr>
          <a:xfrm>
            <a:off x="1183594" y="1052736"/>
            <a:ext cx="6556757" cy="3108543"/>
          </a:xfrm>
          <a:prstGeom prst="rect">
            <a:avLst/>
          </a:prstGeom>
        </p:spPr>
        <p:txBody>
          <a:bodyPr wrap="square">
            <a:spAutoFit/>
          </a:bodyPr>
          <a:lstStyle/>
          <a:p>
            <a:pPr algn="l" rtl="0"/>
            <a:r>
              <a:rPr lang="en-US" sz="2800" b="1" u="sng" dirty="0" smtClean="0">
                <a:cs typeface="Akhbar MT" pitchFamily="2" charset="-78"/>
              </a:rPr>
              <a:t>Health </a:t>
            </a:r>
            <a:r>
              <a:rPr lang="en-US" sz="2800" b="1" u="sng" dirty="0">
                <a:cs typeface="Akhbar MT" pitchFamily="2" charset="-78"/>
              </a:rPr>
              <a:t>education</a:t>
            </a:r>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Avoid any injury</a:t>
            </a:r>
          </a:p>
          <a:p>
            <a:pPr marL="285750" lvl="0" indent="-285750" algn="l" rtl="0">
              <a:buFont typeface="Arial" panose="020B0604020202020204" pitchFamily="34" charset="0"/>
              <a:buChar char="•"/>
            </a:pPr>
            <a:r>
              <a:rPr lang="en-US" sz="2800" dirty="0">
                <a:cs typeface="Akhbar MT" pitchFamily="2" charset="-78"/>
              </a:rPr>
              <a:t>Don’t use medication can causes bleeding as aspirin</a:t>
            </a:r>
          </a:p>
          <a:p>
            <a:pPr marL="285750" lvl="0" indent="-285750" algn="l" rtl="0">
              <a:buFont typeface="Arial" panose="020B0604020202020204" pitchFamily="34" charset="0"/>
              <a:buChar char="•"/>
            </a:pPr>
            <a:r>
              <a:rPr lang="en-US" sz="2800" dirty="0">
                <a:cs typeface="Akhbar MT" pitchFamily="2" charset="-78"/>
              </a:rPr>
              <a:t>Be aware of signs and symptoms of hemolytic anemia    </a:t>
            </a:r>
          </a:p>
          <a:p>
            <a:pPr marL="285750" indent="-285750" algn="l" rtl="0">
              <a:buFont typeface="Arial" panose="020B0604020202020204" pitchFamily="34" charset="0"/>
              <a:buChar char="•"/>
            </a:pPr>
            <a:endParaRPr lang="en-US" sz="2800" dirty="0">
              <a:cs typeface="Akhbar MT" pitchFamily="2" charset="-78"/>
            </a:endParaRPr>
          </a:p>
        </p:txBody>
      </p:sp>
    </p:spTree>
    <p:extLst>
      <p:ext uri="{BB962C8B-B14F-4D97-AF65-F5344CB8AC3E}">
        <p14:creationId xmlns:p14="http://schemas.microsoft.com/office/powerpoint/2010/main" val="2576180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052736"/>
            <a:ext cx="7128792" cy="4893647"/>
          </a:xfrm>
          <a:prstGeom prst="rect">
            <a:avLst/>
          </a:prstGeom>
        </p:spPr>
        <p:txBody>
          <a:bodyPr wrap="square">
            <a:spAutoFit/>
          </a:bodyPr>
          <a:lstStyle/>
          <a:p>
            <a:pPr lvl="0" algn="l" rtl="0"/>
            <a:r>
              <a:rPr lang="en-US" sz="2400" b="1" i="1" u="sng" dirty="0" smtClean="0">
                <a:cs typeface="Akhbar MT" pitchFamily="2" charset="-78"/>
              </a:rPr>
              <a:t>Sickle </a:t>
            </a:r>
            <a:r>
              <a:rPr lang="en-US" sz="2400" b="1" i="1" u="sng" dirty="0">
                <a:cs typeface="Akhbar MT" pitchFamily="2" charset="-78"/>
              </a:rPr>
              <a:t>Cell Anemia:</a:t>
            </a:r>
            <a:endParaRPr lang="en-US" sz="2400" dirty="0">
              <a:cs typeface="Akhbar MT" pitchFamily="2" charset="-78"/>
            </a:endParaRPr>
          </a:p>
          <a:p>
            <a:pPr algn="l" rtl="0"/>
            <a:r>
              <a:rPr lang="en-US" sz="2400" dirty="0">
                <a:cs typeface="Akhbar MT" pitchFamily="2" charset="-78"/>
              </a:rPr>
              <a:t>   Sickle cell anemia is an inherited form of anemia a condition in which there aren't enough healthy red blood cells to carry adequate oxygen throughout your body</a:t>
            </a:r>
            <a:r>
              <a:rPr lang="ar-EG" sz="2400" dirty="0">
                <a:cs typeface="Akhbar MT" pitchFamily="2" charset="-78"/>
              </a:rPr>
              <a:t>.</a:t>
            </a:r>
            <a:endParaRPr lang="en-US" sz="2400" dirty="0">
              <a:cs typeface="Akhbar MT" pitchFamily="2" charset="-78"/>
            </a:endParaRPr>
          </a:p>
          <a:p>
            <a:pPr algn="l" rtl="0"/>
            <a:r>
              <a:rPr lang="en-US" sz="2400" dirty="0">
                <a:cs typeface="Akhbar MT" pitchFamily="2" charset="-78"/>
              </a:rPr>
              <a:t> </a:t>
            </a:r>
          </a:p>
          <a:p>
            <a:pPr algn="l" rtl="0"/>
            <a:r>
              <a:rPr lang="en-US" sz="2400" dirty="0">
                <a:cs typeface="Akhbar MT" pitchFamily="2" charset="-78"/>
              </a:rPr>
              <a:t>   Normally, your red blood cells are flexible and round, moving easily through your blood vessels. In sickle cell anemia, the red blood cells become rigid and sticky and are shaped like sickles or crescent moons. These irregularly shaped cells can get stuck in small blood vessels, which can slow or block blood flow and oxygen to parts of the body.</a:t>
            </a:r>
          </a:p>
          <a:p>
            <a:pPr algn="l" rtl="0"/>
            <a:endParaRPr lang="en-US" sz="2400" dirty="0">
              <a:cs typeface="Akhbar MT" pitchFamily="2" charset="-78"/>
            </a:endParaRPr>
          </a:p>
        </p:txBody>
      </p:sp>
    </p:spTree>
    <p:extLst>
      <p:ext uri="{BB962C8B-B14F-4D97-AF65-F5344CB8AC3E}">
        <p14:creationId xmlns:p14="http://schemas.microsoft.com/office/powerpoint/2010/main" val="4050100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52736"/>
            <a:ext cx="6174432" cy="4832092"/>
          </a:xfrm>
          <a:prstGeom prst="rect">
            <a:avLst/>
          </a:prstGeom>
        </p:spPr>
        <p:txBody>
          <a:bodyPr wrap="square">
            <a:spAutoFit/>
          </a:bodyPr>
          <a:lstStyle/>
          <a:p>
            <a:pPr algn="l" rtl="0"/>
            <a:r>
              <a:rPr lang="en-US" sz="2800" b="1" i="1" u="sng" dirty="0">
                <a:cs typeface="Akhbar MT" pitchFamily="2" charset="-78"/>
              </a:rPr>
              <a:t>Symptoms:</a:t>
            </a:r>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Episodes of pain</a:t>
            </a:r>
            <a:r>
              <a:rPr lang="ar-EG" sz="2800" dirty="0">
                <a:cs typeface="Akhbar MT" pitchFamily="2" charset="-78"/>
              </a:rPr>
              <a:t>.</a:t>
            </a:r>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Painful swelling of hands and feet.</a:t>
            </a:r>
          </a:p>
          <a:p>
            <a:pPr marL="285750" lvl="0" indent="-285750" algn="l" rtl="0">
              <a:buFont typeface="Arial" panose="020B0604020202020204" pitchFamily="34" charset="0"/>
              <a:buChar char="•"/>
            </a:pPr>
            <a:r>
              <a:rPr lang="en-US" sz="2800" dirty="0">
                <a:cs typeface="Akhbar MT" pitchFamily="2" charset="-78"/>
              </a:rPr>
              <a:t>Frequent infections.</a:t>
            </a:r>
          </a:p>
          <a:p>
            <a:pPr marL="285750" lvl="0" indent="-285750" algn="l" rtl="0">
              <a:buFont typeface="Arial" panose="020B0604020202020204" pitchFamily="34" charset="0"/>
              <a:buChar char="•"/>
            </a:pPr>
            <a:r>
              <a:rPr lang="en-US" sz="2800" dirty="0">
                <a:cs typeface="Akhbar MT" pitchFamily="2" charset="-78"/>
              </a:rPr>
              <a:t>Delayed growth.</a:t>
            </a:r>
          </a:p>
          <a:p>
            <a:pPr marL="285750" lvl="0" indent="-285750" algn="l" rtl="0">
              <a:buFont typeface="Arial" panose="020B0604020202020204" pitchFamily="34" charset="0"/>
              <a:buChar char="•"/>
            </a:pPr>
            <a:r>
              <a:rPr lang="en-US" sz="2800" dirty="0">
                <a:cs typeface="Akhbar MT" pitchFamily="2" charset="-78"/>
              </a:rPr>
              <a:t>Vision problems.</a:t>
            </a:r>
          </a:p>
          <a:p>
            <a:pPr algn="l" rtl="0"/>
            <a:r>
              <a:rPr lang="en-US" sz="2800" b="1" i="1" u="sng" dirty="0">
                <a:cs typeface="Akhbar MT" pitchFamily="2" charset="-78"/>
              </a:rPr>
              <a:t>Cause:</a:t>
            </a:r>
            <a:endParaRPr lang="en-US" sz="2800" dirty="0">
              <a:cs typeface="Akhbar MT" pitchFamily="2" charset="-78"/>
            </a:endParaRPr>
          </a:p>
          <a:p>
            <a:pPr marL="285750" indent="-285750" algn="l" rtl="0">
              <a:buFont typeface="Arial" panose="020B0604020202020204" pitchFamily="34" charset="0"/>
              <a:buChar char="•"/>
            </a:pPr>
            <a:r>
              <a:rPr lang="en-US" sz="2800" dirty="0">
                <a:cs typeface="Akhbar MT" pitchFamily="2" charset="-78"/>
              </a:rPr>
              <a:t> Genetic.</a:t>
            </a:r>
          </a:p>
          <a:p>
            <a:pPr algn="l" rtl="0"/>
            <a:r>
              <a:rPr lang="en-US" sz="2800" b="1" i="1" u="sng" dirty="0">
                <a:cs typeface="Akhbar MT" pitchFamily="2" charset="-78"/>
              </a:rPr>
              <a:t>Treatment</a:t>
            </a:r>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Blood transfusions.</a:t>
            </a:r>
          </a:p>
          <a:p>
            <a:pPr marL="285750" lvl="0" indent="-285750" algn="l" rtl="0">
              <a:buFont typeface="Arial" panose="020B0604020202020204" pitchFamily="34" charset="0"/>
              <a:buChar char="•"/>
            </a:pPr>
            <a:r>
              <a:rPr lang="en-US" sz="2800" dirty="0">
                <a:cs typeface="Akhbar MT" pitchFamily="2" charset="-78"/>
              </a:rPr>
              <a:t>Bone marrow transplant.</a:t>
            </a:r>
          </a:p>
        </p:txBody>
      </p:sp>
    </p:spTree>
    <p:extLst>
      <p:ext uri="{BB962C8B-B14F-4D97-AF65-F5344CB8AC3E}">
        <p14:creationId xmlns:p14="http://schemas.microsoft.com/office/powerpoint/2010/main" val="1348427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80728"/>
            <a:ext cx="6192688" cy="4832092"/>
          </a:xfrm>
          <a:prstGeom prst="rect">
            <a:avLst/>
          </a:prstGeom>
        </p:spPr>
        <p:txBody>
          <a:bodyPr wrap="square">
            <a:spAutoFit/>
          </a:bodyPr>
          <a:lstStyle/>
          <a:p>
            <a:pPr algn="l" rtl="0"/>
            <a:r>
              <a:rPr lang="en-US" sz="2800" b="1" i="1" u="sng" dirty="0">
                <a:cs typeface="Akhbar MT" pitchFamily="2" charset="-78"/>
              </a:rPr>
              <a:t>Health </a:t>
            </a:r>
            <a:r>
              <a:rPr lang="en-US" sz="2800" b="1" i="1" u="sng" dirty="0" smtClean="0">
                <a:cs typeface="Akhbar MT" pitchFamily="2" charset="-78"/>
              </a:rPr>
              <a:t>education</a:t>
            </a:r>
          </a:p>
          <a:p>
            <a:pPr algn="l" rtl="0"/>
            <a:endParaRPr lang="en-US" sz="2800" dirty="0">
              <a:cs typeface="Akhbar MT" pitchFamily="2" charset="-78"/>
            </a:endParaRPr>
          </a:p>
          <a:p>
            <a:pPr marL="285750" lvl="0" indent="-285750" algn="l" rtl="0">
              <a:buFont typeface="Arial" panose="020B0604020202020204" pitchFamily="34" charset="0"/>
              <a:buChar char="•"/>
            </a:pPr>
            <a:r>
              <a:rPr lang="en-US" sz="2800" dirty="0">
                <a:cs typeface="Akhbar MT" pitchFamily="2" charset="-78"/>
              </a:rPr>
              <a:t>Get enough oxygen.</a:t>
            </a:r>
          </a:p>
          <a:p>
            <a:pPr marL="285750" lvl="0" indent="-285750" algn="l" rtl="0">
              <a:buFont typeface="Arial" panose="020B0604020202020204" pitchFamily="34" charset="0"/>
              <a:buChar char="•"/>
            </a:pPr>
            <a:r>
              <a:rPr lang="en-US" sz="2800" dirty="0">
                <a:cs typeface="Akhbar MT" pitchFamily="2" charset="-78"/>
              </a:rPr>
              <a:t>Drink plenty of fluids.</a:t>
            </a:r>
          </a:p>
          <a:p>
            <a:pPr marL="285750" lvl="0" indent="-285750" algn="l" rtl="0">
              <a:buFont typeface="Arial" panose="020B0604020202020204" pitchFamily="34" charset="0"/>
              <a:buChar char="•"/>
            </a:pPr>
            <a:r>
              <a:rPr lang="en-US" sz="2800" dirty="0">
                <a:cs typeface="Akhbar MT" pitchFamily="2" charset="-78"/>
              </a:rPr>
              <a:t>Avoid getting over-heated or getting very cold.</a:t>
            </a:r>
          </a:p>
          <a:p>
            <a:pPr marL="285750" lvl="0" indent="-285750" algn="l" rtl="0">
              <a:buFont typeface="Arial" panose="020B0604020202020204" pitchFamily="34" charset="0"/>
              <a:buChar char="•"/>
            </a:pPr>
            <a:r>
              <a:rPr lang="en-US" sz="2800" dirty="0">
                <a:cs typeface="Akhbar MT" pitchFamily="2" charset="-78"/>
              </a:rPr>
              <a:t>Avoid getting infections, and quickly treat infections when you do get them.</a:t>
            </a:r>
          </a:p>
          <a:p>
            <a:pPr marL="285750" lvl="0" indent="-285750" algn="l" rtl="0">
              <a:buFont typeface="Arial" panose="020B0604020202020204" pitchFamily="34" charset="0"/>
              <a:buChar char="•"/>
            </a:pPr>
            <a:r>
              <a:rPr lang="en-US" sz="2800" dirty="0">
                <a:cs typeface="Akhbar MT" pitchFamily="2" charset="-78"/>
              </a:rPr>
              <a:t>See a primary care doctor.</a:t>
            </a:r>
          </a:p>
          <a:p>
            <a:pPr marL="285750" indent="-285750" algn="l" rtl="0">
              <a:buFont typeface="Arial" panose="020B0604020202020204" pitchFamily="34" charset="0"/>
              <a:buChar char="•"/>
            </a:pPr>
            <a:r>
              <a:rPr lang="en-US" sz="2800" dirty="0">
                <a:cs typeface="Akhbar MT" pitchFamily="2" charset="-78"/>
              </a:rPr>
              <a:t>The parent should do premarital tests to detect any genetic abnormality. </a:t>
            </a:r>
            <a:endParaRPr lang="ar-EG" sz="2800" dirty="0">
              <a:cs typeface="Akhbar MT"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75761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052736"/>
            <a:ext cx="7200800" cy="4154984"/>
          </a:xfrm>
          <a:prstGeom prst="rect">
            <a:avLst/>
          </a:prstGeom>
        </p:spPr>
        <p:txBody>
          <a:bodyPr wrap="square">
            <a:spAutoFit/>
          </a:bodyPr>
          <a:lstStyle/>
          <a:p>
            <a:pPr algn="l" rtl="0"/>
            <a:r>
              <a:rPr lang="en-US" sz="2400" b="1" i="1" u="sng" dirty="0">
                <a:cs typeface="Akhbar MT" pitchFamily="2" charset="-78"/>
              </a:rPr>
              <a:t>5.Pernicious Anemia:</a:t>
            </a:r>
            <a:endParaRPr lang="en-US" sz="2400" dirty="0">
              <a:cs typeface="Akhbar MT" pitchFamily="2" charset="-78"/>
            </a:endParaRPr>
          </a:p>
          <a:p>
            <a:pPr algn="l" rtl="0"/>
            <a:r>
              <a:rPr lang="en-US" sz="2400" b="1" dirty="0">
                <a:cs typeface="Akhbar MT" pitchFamily="2" charset="-78"/>
              </a:rPr>
              <a:t> </a:t>
            </a:r>
            <a:endParaRPr lang="en-US" sz="2400" dirty="0">
              <a:cs typeface="Akhbar MT" pitchFamily="2" charset="-78"/>
            </a:endParaRPr>
          </a:p>
          <a:p>
            <a:pPr algn="l" rtl="0"/>
            <a:r>
              <a:rPr lang="en-US" sz="2400" b="1" u="sng" dirty="0">
                <a:cs typeface="Akhbar MT" pitchFamily="2" charset="-78"/>
              </a:rPr>
              <a:t>Def:   </a:t>
            </a:r>
            <a:endParaRPr lang="en-US" sz="2400" dirty="0">
              <a:cs typeface="Akhbar MT" pitchFamily="2" charset="-78"/>
            </a:endParaRPr>
          </a:p>
          <a:p>
            <a:pPr algn="l" rtl="0"/>
            <a:r>
              <a:rPr lang="en-US" sz="2400" dirty="0">
                <a:cs typeface="Akhbar MT" pitchFamily="2" charset="-78"/>
              </a:rPr>
              <a:t>   Pernicious anemia is a decrease in red blood cells that occurs when the intestines cannot properly absorb vitamin B12</a:t>
            </a:r>
            <a:r>
              <a:rPr lang="ar-EG" sz="2400" dirty="0">
                <a:cs typeface="Akhbar MT" pitchFamily="2" charset="-78"/>
              </a:rPr>
              <a:t>.</a:t>
            </a:r>
            <a:endParaRPr lang="en-US" sz="2400" dirty="0">
              <a:cs typeface="Akhbar MT" pitchFamily="2" charset="-78"/>
            </a:endParaRPr>
          </a:p>
          <a:p>
            <a:pPr algn="l" rtl="0"/>
            <a:r>
              <a:rPr lang="en-US" sz="2400" b="1" u="sng" dirty="0">
                <a:cs typeface="Akhbar MT" pitchFamily="2" charset="-78"/>
              </a:rPr>
              <a:t>Causes:</a:t>
            </a:r>
            <a:endParaRPr lang="en-US" sz="2400" dirty="0">
              <a:cs typeface="Akhbar MT" pitchFamily="2" charset="-78"/>
            </a:endParaRPr>
          </a:p>
          <a:p>
            <a:pPr marL="342900" lvl="0" indent="-342900" algn="l" rtl="0">
              <a:buFont typeface="Arial" panose="020B0604020202020204" pitchFamily="34" charset="0"/>
              <a:buChar char="•"/>
            </a:pPr>
            <a:r>
              <a:rPr lang="en-US" sz="2400" dirty="0">
                <a:cs typeface="Akhbar MT" pitchFamily="2" charset="-78"/>
              </a:rPr>
              <a:t>Weakened stomach lining (atrophic gastritis).</a:t>
            </a:r>
          </a:p>
          <a:p>
            <a:pPr marL="342900" lvl="0" indent="-342900" algn="l" rtl="0">
              <a:buFont typeface="Arial" panose="020B0604020202020204" pitchFamily="34" charset="0"/>
              <a:buChar char="•"/>
            </a:pPr>
            <a:r>
              <a:rPr lang="en-US" sz="2400" dirty="0">
                <a:cs typeface="Akhbar MT" pitchFamily="2" charset="-78"/>
              </a:rPr>
              <a:t>An autoimmune condition in which the body's immune system attacks the actual intrinsic factor protein or the cells in the lining of your stomach that makes it</a:t>
            </a:r>
            <a:r>
              <a:rPr lang="ar-EG" sz="2400" dirty="0">
                <a:cs typeface="Akhbar MT" pitchFamily="2" charset="-78"/>
              </a:rPr>
              <a:t>.</a:t>
            </a:r>
            <a:endParaRPr lang="en-US" sz="2400" dirty="0">
              <a:cs typeface="Akhbar MT" pitchFamily="2" charset="-78"/>
            </a:endParaRPr>
          </a:p>
        </p:txBody>
      </p:sp>
    </p:spTree>
    <p:extLst>
      <p:ext uri="{BB962C8B-B14F-4D97-AF65-F5344CB8AC3E}">
        <p14:creationId xmlns:p14="http://schemas.microsoft.com/office/powerpoint/2010/main" val="66461896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380" y="908720"/>
            <a:ext cx="6678488" cy="4154984"/>
          </a:xfrm>
          <a:prstGeom prst="rect">
            <a:avLst/>
          </a:prstGeom>
        </p:spPr>
        <p:txBody>
          <a:bodyPr wrap="square">
            <a:spAutoFit/>
          </a:bodyPr>
          <a:lstStyle/>
          <a:p>
            <a:pPr algn="l" rtl="0"/>
            <a:r>
              <a:rPr lang="en-US" sz="2400" b="1" u="sng" dirty="0">
                <a:cs typeface="Akhbar MT" pitchFamily="2" charset="-78"/>
              </a:rPr>
              <a:t>Symptoms</a:t>
            </a:r>
            <a:r>
              <a:rPr lang="en-US" sz="2400" b="1" u="sng" dirty="0" smtClean="0">
                <a:cs typeface="Akhbar MT" pitchFamily="2" charset="-78"/>
              </a:rPr>
              <a:t>:</a:t>
            </a:r>
          </a:p>
          <a:p>
            <a:pPr algn="l" rtl="0"/>
            <a:endParaRPr lang="en-US" sz="2400" dirty="0">
              <a:cs typeface="Akhbar MT" pitchFamily="2" charset="-78"/>
            </a:endParaRPr>
          </a:p>
          <a:p>
            <a:pPr marL="457200" lvl="0" indent="-457200" algn="l" rtl="0">
              <a:buFont typeface="Arial" panose="020B0604020202020204" pitchFamily="34" charset="0"/>
              <a:buChar char="•"/>
            </a:pPr>
            <a:r>
              <a:rPr lang="en-US" sz="2400" dirty="0">
                <a:cs typeface="Akhbar MT" pitchFamily="2" charset="-78"/>
              </a:rPr>
              <a:t>Desire to eat ice or other non-food things (pica).</a:t>
            </a:r>
          </a:p>
          <a:p>
            <a:pPr marL="457200" lvl="0" indent="-457200" algn="l" rtl="0">
              <a:buFont typeface="Arial" panose="020B0604020202020204" pitchFamily="34" charset="0"/>
              <a:buChar char="•"/>
            </a:pPr>
            <a:r>
              <a:rPr lang="en-US" sz="2400" dirty="0">
                <a:cs typeface="Akhbar MT" pitchFamily="2" charset="-78"/>
              </a:rPr>
              <a:t>Diarrhea or constipation.</a:t>
            </a:r>
          </a:p>
          <a:p>
            <a:pPr marL="457200" lvl="0" indent="-457200" algn="l" rtl="0">
              <a:buFont typeface="Arial" panose="020B0604020202020204" pitchFamily="34" charset="0"/>
              <a:buChar char="•"/>
            </a:pPr>
            <a:r>
              <a:rPr lang="en-US" sz="2400" dirty="0">
                <a:cs typeface="Akhbar MT" pitchFamily="2" charset="-78"/>
              </a:rPr>
              <a:t>Fatigue, lack of energy, or lightheadedness when standing up or with exertion.</a:t>
            </a:r>
          </a:p>
          <a:p>
            <a:pPr marL="457200" lvl="0" indent="-457200" algn="l" rtl="0">
              <a:buFont typeface="Arial" panose="020B0604020202020204" pitchFamily="34" charset="0"/>
              <a:buChar char="•"/>
            </a:pPr>
            <a:r>
              <a:rPr lang="en-US" sz="2400" dirty="0">
                <a:cs typeface="Akhbar MT" pitchFamily="2" charset="-78"/>
              </a:rPr>
              <a:t>Loss of appetite.</a:t>
            </a:r>
          </a:p>
          <a:p>
            <a:pPr marL="457200" lvl="0" indent="-457200" algn="l" rtl="0">
              <a:buFont typeface="Arial" panose="020B0604020202020204" pitchFamily="34" charset="0"/>
              <a:buChar char="•"/>
            </a:pPr>
            <a:r>
              <a:rPr lang="en-US" sz="2400" dirty="0">
                <a:cs typeface="Akhbar MT" pitchFamily="2" charset="-78"/>
              </a:rPr>
              <a:t>Pale skin.</a:t>
            </a:r>
          </a:p>
          <a:p>
            <a:pPr marL="457200" lvl="0" indent="-457200" algn="l" rtl="0">
              <a:buFont typeface="Arial" panose="020B0604020202020204" pitchFamily="34" charset="0"/>
              <a:buChar char="•"/>
            </a:pPr>
            <a:r>
              <a:rPr lang="en-US" sz="2400" dirty="0">
                <a:cs typeface="Akhbar MT" pitchFamily="2" charset="-78"/>
              </a:rPr>
              <a:t>Problems concentrating.</a:t>
            </a:r>
          </a:p>
          <a:p>
            <a:pPr marL="457200" lvl="0" indent="-457200" algn="l" rtl="0">
              <a:buFont typeface="Arial" panose="020B0604020202020204" pitchFamily="34" charset="0"/>
              <a:buChar char="•"/>
            </a:pPr>
            <a:r>
              <a:rPr lang="en-US" sz="2400" dirty="0">
                <a:cs typeface="Akhbar MT" pitchFamily="2" charset="-78"/>
              </a:rPr>
              <a:t>Shortness of breath, mostly during exercise.</a:t>
            </a:r>
          </a:p>
          <a:p>
            <a:pPr marL="457200" lvl="0" indent="-457200" algn="l" rtl="0">
              <a:buFont typeface="Arial" panose="020B0604020202020204" pitchFamily="34" charset="0"/>
              <a:buChar char="•"/>
            </a:pPr>
            <a:r>
              <a:rPr lang="en-US" sz="2400" dirty="0">
                <a:cs typeface="Akhbar MT" pitchFamily="2" charset="-78"/>
              </a:rPr>
              <a:t>Swollen, red tongue or bleeding gums.</a:t>
            </a:r>
          </a:p>
        </p:txBody>
      </p:sp>
    </p:spTree>
    <p:extLst>
      <p:ext uri="{BB962C8B-B14F-4D97-AF65-F5344CB8AC3E}">
        <p14:creationId xmlns:p14="http://schemas.microsoft.com/office/powerpoint/2010/main" val="22423420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arn(inVertical)">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628800"/>
            <a:ext cx="6858000" cy="3108543"/>
          </a:xfrm>
          <a:prstGeom prst="rect">
            <a:avLst/>
          </a:prstGeom>
        </p:spPr>
        <p:txBody>
          <a:bodyPr wrap="square">
            <a:spAutoFit/>
          </a:bodyPr>
          <a:lstStyle/>
          <a:p>
            <a:pPr algn="l" rtl="0"/>
            <a:r>
              <a:rPr lang="en-US" sz="2800" b="1" u="sng" dirty="0">
                <a:cs typeface="+mj-cs"/>
              </a:rPr>
              <a:t>Introduction</a:t>
            </a:r>
            <a:r>
              <a:rPr lang="en-US" sz="2800" b="1" u="sng" dirty="0" smtClean="0">
                <a:cs typeface="+mj-cs"/>
              </a:rPr>
              <a:t>:</a:t>
            </a:r>
          </a:p>
          <a:p>
            <a:pPr algn="l" rtl="0"/>
            <a:endParaRPr lang="en-US" sz="2800" dirty="0">
              <a:cs typeface="+mj-cs"/>
            </a:endParaRPr>
          </a:p>
          <a:p>
            <a:pPr algn="l"/>
            <a:r>
              <a:rPr lang="en-US" sz="2800" dirty="0">
                <a:cs typeface="+mj-cs"/>
              </a:rPr>
              <a:t>Anemia is a condition in </a:t>
            </a:r>
            <a:r>
              <a:rPr lang="en-US" sz="2800" dirty="0" smtClean="0">
                <a:cs typeface="+mj-cs"/>
              </a:rPr>
              <a:t>which you </a:t>
            </a:r>
            <a:r>
              <a:rPr lang="en-US" sz="2800" dirty="0">
                <a:cs typeface="+mj-cs"/>
              </a:rPr>
              <a:t>lack enough healthy red blood cells to carry adequate oxygen to your body's tissues. Having anemia can make you feel tired and weak.</a:t>
            </a:r>
          </a:p>
          <a:p>
            <a:pPr algn="l" rtl="0"/>
            <a:r>
              <a:rPr lang="en-US" sz="2800" dirty="0">
                <a:cs typeface="+mj-cs"/>
              </a:rPr>
              <a:t> </a:t>
            </a:r>
          </a:p>
        </p:txBody>
      </p:sp>
      <p:sp>
        <p:nvSpPr>
          <p:cNvPr id="3" name="Rectangle 2"/>
          <p:cNvSpPr/>
          <p:nvPr/>
        </p:nvSpPr>
        <p:spPr>
          <a:xfrm>
            <a:off x="1091080" y="2348880"/>
            <a:ext cx="7153327" cy="3108543"/>
          </a:xfrm>
          <a:prstGeom prst="rect">
            <a:avLst/>
          </a:prstGeom>
        </p:spPr>
        <p:txBody>
          <a:bodyPr wrap="square">
            <a:spAutoFit/>
          </a:bodyPr>
          <a:lstStyle/>
          <a:p>
            <a:pPr lvl="0" algn="l" rtl="0"/>
            <a:r>
              <a:rPr lang="en-US" sz="2800" dirty="0">
                <a:solidFill>
                  <a:prstClr val="black"/>
                </a:solidFill>
              </a:rPr>
              <a:t>There are many forms of anemia, each with its own cause. Anemia can be temporary or long term, and it can range from mild to severe. See your doctor if you suspect that you have anemia. It can be a warning sign of serious illness.</a:t>
            </a:r>
          </a:p>
          <a:p>
            <a:pPr lvl="0" algn="l"/>
            <a:r>
              <a:rPr lang="en-US" sz="2800" dirty="0">
                <a:solidFill>
                  <a:prstClr val="black"/>
                </a:solidFill>
              </a:rPr>
              <a:t>   Treatments for anemia range from taking supplements to undergoing medical procedures.</a:t>
            </a:r>
          </a:p>
        </p:txBody>
      </p:sp>
    </p:spTree>
    <p:extLst>
      <p:ext uri="{BB962C8B-B14F-4D97-AF65-F5344CB8AC3E}">
        <p14:creationId xmlns:p14="http://schemas.microsoft.com/office/powerpoint/2010/main" val="85480608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xEl>
                                              <p:pRg st="2" end="2"/>
                                            </p:txEl>
                                          </p:spTgt>
                                        </p:tgtEl>
                                      </p:cBhvr>
                                    </p:animEffect>
                                    <p:set>
                                      <p:cBhvr>
                                        <p:cTn id="20" dur="1" fill="hold">
                                          <p:stCondLst>
                                            <p:cond delay="499"/>
                                          </p:stCondLst>
                                        </p:cTn>
                                        <p:tgtEl>
                                          <p:spTgt spid="2">
                                            <p:txEl>
                                              <p:pRg st="2" end="2"/>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
                                            <p:txEl>
                                              <p:pRg st="3" end="3"/>
                                            </p:txEl>
                                          </p:spTgt>
                                        </p:tgtEl>
                                      </p:cBhvr>
                                    </p:animEffect>
                                    <p:set>
                                      <p:cBhvr>
                                        <p:cTn id="23"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6984776" cy="4893647"/>
          </a:xfrm>
          <a:prstGeom prst="rect">
            <a:avLst/>
          </a:prstGeom>
        </p:spPr>
        <p:txBody>
          <a:bodyPr wrap="square">
            <a:spAutoFit/>
          </a:bodyPr>
          <a:lstStyle/>
          <a:p>
            <a:pPr algn="l" rtl="0"/>
            <a:r>
              <a:rPr lang="en-US" sz="2400" b="1" u="sng" dirty="0"/>
              <a:t>Treatment:</a:t>
            </a:r>
            <a:endParaRPr lang="en-US" sz="2400" dirty="0"/>
          </a:p>
          <a:p>
            <a:pPr algn="l" rtl="0"/>
            <a:r>
              <a:rPr lang="en-US" sz="2400" dirty="0"/>
              <a:t>   Treatment involves a shot of vitamin B12 once a month. People with severely low levels of B12 may need more shots in the beginning</a:t>
            </a:r>
            <a:r>
              <a:rPr lang="ar-EG" sz="2400" dirty="0"/>
              <a:t>.</a:t>
            </a:r>
            <a:endParaRPr lang="en-US" sz="2400" dirty="0"/>
          </a:p>
          <a:p>
            <a:pPr algn="l" rtl="0"/>
            <a:r>
              <a:rPr lang="en-US" sz="2400" dirty="0"/>
              <a:t>   Some people may also need to take vitamin B12 supplements by mouth</a:t>
            </a:r>
            <a:r>
              <a:rPr lang="ar-EG" sz="2400" dirty="0"/>
              <a:t>.</a:t>
            </a:r>
            <a:endParaRPr lang="en-US" sz="2400" dirty="0"/>
          </a:p>
          <a:p>
            <a:pPr algn="l" rtl="0"/>
            <a:r>
              <a:rPr lang="en-US" sz="2400" dirty="0"/>
              <a:t>  A certain type of vitamin B12 may be given through the nose.</a:t>
            </a:r>
          </a:p>
          <a:p>
            <a:pPr algn="l" rtl="0"/>
            <a:r>
              <a:rPr lang="en-US" sz="2400" b="1" u="sng" dirty="0"/>
              <a:t>Health education:</a:t>
            </a:r>
            <a:endParaRPr lang="en-US" sz="2400" dirty="0"/>
          </a:p>
          <a:p>
            <a:pPr marL="342900" lvl="0" indent="-342900" algn="l" rtl="0">
              <a:buFont typeface="Arial" panose="020B0604020202020204" pitchFamily="34" charset="0"/>
              <a:buChar char="•"/>
            </a:pPr>
            <a:r>
              <a:rPr lang="en-US" sz="2400" dirty="0"/>
              <a:t>Eating food contain  vitamin B12 such as Beef liver, Sardines Tuna, Raw cheese , Eggs and Lamb.</a:t>
            </a:r>
          </a:p>
          <a:p>
            <a:pPr marL="342900" lvl="0" indent="-342900" algn="l" rtl="0">
              <a:buFont typeface="Arial" panose="020B0604020202020204" pitchFamily="34" charset="0"/>
              <a:buChar char="•"/>
            </a:pPr>
            <a:r>
              <a:rPr lang="en-US" sz="2400" dirty="0"/>
              <a:t>Be aware signs of bleeding. </a:t>
            </a:r>
          </a:p>
          <a:p>
            <a:pPr marL="342900" indent="-342900" algn="l" rtl="0">
              <a:buFont typeface="Arial" panose="020B0604020202020204" pitchFamily="34" charset="0"/>
              <a:buChar char="•"/>
            </a:pPr>
            <a:r>
              <a:rPr lang="en-US" sz="2400" dirty="0"/>
              <a:t>Avoid food can causes irritation to stomach. </a:t>
            </a:r>
            <a:endParaRPr lang="ar-EG" sz="2400" dirty="0"/>
          </a:p>
        </p:txBody>
      </p:sp>
    </p:spTree>
    <p:extLst>
      <p:ext uri="{BB962C8B-B14F-4D97-AF65-F5344CB8AC3E}">
        <p14:creationId xmlns:p14="http://schemas.microsoft.com/office/powerpoint/2010/main" val="16979884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052736"/>
            <a:ext cx="7200800" cy="4893647"/>
          </a:xfrm>
          <a:prstGeom prst="rect">
            <a:avLst/>
          </a:prstGeom>
        </p:spPr>
        <p:txBody>
          <a:bodyPr wrap="square">
            <a:spAutoFit/>
          </a:bodyPr>
          <a:lstStyle/>
          <a:p>
            <a:pPr lvl="0" algn="l" rtl="0"/>
            <a:r>
              <a:rPr lang="en-US" sz="2400" b="1" i="1" u="sng" dirty="0"/>
              <a:t>Fava Bean Anemia</a:t>
            </a:r>
            <a:endParaRPr lang="en-US" sz="2400" dirty="0"/>
          </a:p>
          <a:p>
            <a:pPr algn="l" rtl="0"/>
            <a:r>
              <a:rPr lang="en-US" sz="2400" b="1" u="sng" dirty="0"/>
              <a:t>Def:   </a:t>
            </a:r>
            <a:endParaRPr lang="en-US" sz="2400" dirty="0"/>
          </a:p>
          <a:p>
            <a:pPr algn="l" rtl="0"/>
            <a:r>
              <a:rPr lang="en-US" sz="2400" dirty="0"/>
              <a:t>   G6PD deficiency is a genetic abnormality that results in an inadequate amount of glucose-6-phosphate dehydrogenase (G6PD) in the blood. This is a very important enzyme, or protein, that regulates various biochemical reactions in the body. G6PD is also responsible for keeping red blood cells healthy so they can function properly and live a normal life span. Without enough of it, red blood cells break down prematurely. This early destruction of red blood cells is known as hemolysis, and it can eventually to hemolytic anemia</a:t>
            </a:r>
            <a:r>
              <a:rPr lang="ar-EG" sz="2400" dirty="0"/>
              <a:t>.</a:t>
            </a:r>
            <a:endParaRPr lang="en-US" sz="2400" dirty="0"/>
          </a:p>
          <a:p>
            <a:pPr algn="l"/>
            <a:r>
              <a:rPr lang="en-US" sz="2400" dirty="0"/>
              <a:t>   </a:t>
            </a:r>
            <a:endParaRPr lang="ar-EG" sz="2400" dirty="0"/>
          </a:p>
        </p:txBody>
      </p:sp>
      <p:sp>
        <p:nvSpPr>
          <p:cNvPr id="3" name="Rectangle 2"/>
          <p:cNvSpPr/>
          <p:nvPr/>
        </p:nvSpPr>
        <p:spPr>
          <a:xfrm>
            <a:off x="975084" y="1844824"/>
            <a:ext cx="6981292" cy="3539430"/>
          </a:xfrm>
          <a:prstGeom prst="rect">
            <a:avLst/>
          </a:prstGeom>
        </p:spPr>
        <p:txBody>
          <a:bodyPr wrap="square">
            <a:spAutoFit/>
          </a:bodyPr>
          <a:lstStyle/>
          <a:p>
            <a:pPr lvl="0" algn="l"/>
            <a:r>
              <a:rPr lang="en-US" sz="2800" dirty="0">
                <a:solidFill>
                  <a:prstClr val="black"/>
                </a:solidFill>
              </a:rPr>
              <a:t>Most people with G6PD deficiency usually don't experience any symptoms. However, some may develop symptoms when they’re exposed to the medication, food, or infection that triggers the early destruction of red blood cells. Once the underlying cause is treated or resolved, symptoms of G6PD deficiency usually disappear within a few weeks</a:t>
            </a:r>
            <a:endParaRPr lang="ar-EG" sz="2800" dirty="0">
              <a:solidFill>
                <a:prstClr val="black"/>
              </a:solidFill>
            </a:endParaRPr>
          </a:p>
        </p:txBody>
      </p:sp>
    </p:spTree>
    <p:extLst>
      <p:ext uri="{BB962C8B-B14F-4D97-AF65-F5344CB8AC3E}">
        <p14:creationId xmlns:p14="http://schemas.microsoft.com/office/powerpoint/2010/main" val="1428116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xEl>
                                              <p:pRg st="1" end="1"/>
                                            </p:txEl>
                                          </p:spTgt>
                                        </p:tgtEl>
                                      </p:cBhvr>
                                    </p:animEffect>
                                    <p:set>
                                      <p:cBhvr>
                                        <p:cTn id="25" dur="1" fill="hold">
                                          <p:stCondLst>
                                            <p:cond delay="499"/>
                                          </p:stCondLst>
                                        </p:cTn>
                                        <p:tgtEl>
                                          <p:spTgt spid="2">
                                            <p:txEl>
                                              <p:pRg st="1" end="1"/>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
                                            <p:txEl>
                                              <p:pRg st="2" end="2"/>
                                            </p:txEl>
                                          </p:spTgt>
                                        </p:tgtEl>
                                      </p:cBhvr>
                                    </p:animEffect>
                                    <p:set>
                                      <p:cBhvr>
                                        <p:cTn id="28" dur="1" fill="hold">
                                          <p:stCondLst>
                                            <p:cond delay="499"/>
                                          </p:stCondLst>
                                        </p:cTn>
                                        <p:tgtEl>
                                          <p:spTgt spid="2">
                                            <p:txEl>
                                              <p:pRg st="2" end="2"/>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
                                            <p:txEl>
                                              <p:pRg st="3" end="3"/>
                                            </p:txEl>
                                          </p:spTgt>
                                        </p:tgtEl>
                                      </p:cBhvr>
                                    </p:animEffect>
                                    <p:set>
                                      <p:cBhvr>
                                        <p:cTn id="31"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7056784" cy="5386090"/>
          </a:xfrm>
          <a:prstGeom prst="rect">
            <a:avLst/>
          </a:prstGeom>
        </p:spPr>
        <p:txBody>
          <a:bodyPr wrap="square">
            <a:spAutoFit/>
          </a:bodyPr>
          <a:lstStyle/>
          <a:p>
            <a:pPr algn="l" rtl="0"/>
            <a:r>
              <a:rPr lang="en-US" sz="2400" b="1" u="sng" dirty="0"/>
              <a:t>Symptoms</a:t>
            </a:r>
            <a:r>
              <a:rPr lang="en-US" sz="2400" b="1" i="1" u="sng" dirty="0" smtClean="0"/>
              <a:t>:</a:t>
            </a:r>
            <a:endParaRPr lang="en-US" sz="2400" dirty="0"/>
          </a:p>
          <a:p>
            <a:pPr marL="285750" lvl="0" indent="-285750" algn="l" rtl="0">
              <a:buFont typeface="Arial" panose="020B0604020202020204" pitchFamily="34" charset="0"/>
              <a:buChar char="•"/>
            </a:pPr>
            <a:r>
              <a:rPr lang="en-US" sz="2400" dirty="0"/>
              <a:t>Rapid heart rate.</a:t>
            </a:r>
          </a:p>
          <a:p>
            <a:pPr marL="285750" lvl="0" indent="-285750" algn="l" rtl="0">
              <a:buFont typeface="Arial" panose="020B0604020202020204" pitchFamily="34" charset="0"/>
              <a:buChar char="•"/>
            </a:pPr>
            <a:r>
              <a:rPr lang="en-US" sz="2400" dirty="0"/>
              <a:t>Shortness of  breath.</a:t>
            </a:r>
          </a:p>
          <a:p>
            <a:pPr marL="285750" lvl="0" indent="-285750" algn="l" rtl="0">
              <a:buFont typeface="Arial" panose="020B0604020202020204" pitchFamily="34" charset="0"/>
              <a:buChar char="•"/>
            </a:pPr>
            <a:r>
              <a:rPr lang="en-US" sz="2400" dirty="0"/>
              <a:t>Urine that is dark or yellow-orange.</a:t>
            </a:r>
          </a:p>
          <a:p>
            <a:pPr marL="285750" lvl="0" indent="-285750" algn="l" rtl="0">
              <a:buFont typeface="Arial" panose="020B0604020202020204" pitchFamily="34" charset="0"/>
              <a:buChar char="•"/>
            </a:pPr>
            <a:r>
              <a:rPr lang="en-US" sz="2400" dirty="0"/>
              <a:t>Fever.</a:t>
            </a:r>
          </a:p>
          <a:p>
            <a:pPr marL="285750" lvl="0" indent="-285750" algn="l" rtl="0">
              <a:buFont typeface="Arial" panose="020B0604020202020204" pitchFamily="34" charset="0"/>
              <a:buChar char="•"/>
            </a:pPr>
            <a:r>
              <a:rPr lang="en-US" sz="2400" dirty="0"/>
              <a:t>Fatigue.</a:t>
            </a:r>
          </a:p>
          <a:p>
            <a:pPr marL="285750" lvl="0" indent="-285750" algn="l" rtl="0">
              <a:buFont typeface="Arial" panose="020B0604020202020204" pitchFamily="34" charset="0"/>
              <a:buChar char="•"/>
            </a:pPr>
            <a:r>
              <a:rPr lang="en-US" sz="2400" dirty="0"/>
              <a:t>Dizziness.</a:t>
            </a:r>
          </a:p>
          <a:p>
            <a:pPr marL="285750" lvl="0" indent="-285750" algn="l" rtl="0">
              <a:buFont typeface="Arial" panose="020B0604020202020204" pitchFamily="34" charset="0"/>
              <a:buChar char="•"/>
            </a:pPr>
            <a:r>
              <a:rPr lang="en-US" sz="2400" dirty="0"/>
              <a:t>Paleness.</a:t>
            </a:r>
          </a:p>
          <a:p>
            <a:pPr marL="285750" lvl="0" indent="-285750" algn="l" rtl="0">
              <a:buFont typeface="Arial" panose="020B0604020202020204" pitchFamily="34" charset="0"/>
              <a:buChar char="•"/>
            </a:pPr>
            <a:r>
              <a:rPr lang="en-US" sz="2400" dirty="0"/>
              <a:t>jaundice, or yellowing of the skin and whites of the eyes</a:t>
            </a:r>
            <a:r>
              <a:rPr lang="en-US" sz="2400" dirty="0" smtClean="0"/>
              <a:t>.</a:t>
            </a:r>
          </a:p>
          <a:p>
            <a:pPr algn="l" rtl="0"/>
            <a:endParaRPr lang="en-US" sz="2400" b="1" u="sng" dirty="0" smtClean="0"/>
          </a:p>
          <a:p>
            <a:pPr algn="l" rtl="0"/>
            <a:r>
              <a:rPr lang="en-US" sz="2800" b="1" u="sng" dirty="0" smtClean="0"/>
              <a:t>Causes</a:t>
            </a:r>
            <a:r>
              <a:rPr lang="en-US" sz="2800" b="1" u="sng" dirty="0"/>
              <a:t>:</a:t>
            </a:r>
            <a:endParaRPr lang="en-US" sz="2800" dirty="0"/>
          </a:p>
          <a:p>
            <a:pPr algn="l" rtl="0"/>
            <a:r>
              <a:rPr lang="en-US" sz="2800" dirty="0"/>
              <a:t>Genetic</a:t>
            </a:r>
          </a:p>
          <a:p>
            <a:pPr marL="285750" lvl="0" indent="-285750" algn="l" rtl="0">
              <a:buFont typeface="Arial" panose="020B0604020202020204" pitchFamily="34" charset="0"/>
              <a:buChar char="•"/>
            </a:pPr>
            <a:endParaRPr lang="en-US" sz="2400" dirty="0"/>
          </a:p>
        </p:txBody>
      </p:sp>
    </p:spTree>
    <p:extLst>
      <p:ext uri="{BB962C8B-B14F-4D97-AF65-F5344CB8AC3E}">
        <p14:creationId xmlns:p14="http://schemas.microsoft.com/office/powerpoint/2010/main" val="1962737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arn(inVertical)">
                                      <p:cBhvr>
                                        <p:cTn id="31" dur="500"/>
                                        <p:tgtEl>
                                          <p:spTgt spid="2">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arn(inVertical)">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1000"/>
                                        <p:tgtEl>
                                          <p:spTgt spid="2">
                                            <p:txEl>
                                              <p:pRg st="10" end="10"/>
                                            </p:txEl>
                                          </p:spTgt>
                                        </p:tgtEl>
                                      </p:cBhvr>
                                    </p:animEffect>
                                    <p:anim calcmode="lin" valueType="num">
                                      <p:cBhvr>
                                        <p:cTn id="4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1000"/>
                                        <p:tgtEl>
                                          <p:spTgt spid="2">
                                            <p:txEl>
                                              <p:pRg st="11" end="11"/>
                                            </p:txEl>
                                          </p:spTgt>
                                        </p:tgtEl>
                                      </p:cBhvr>
                                    </p:animEffect>
                                    <p:anim calcmode="lin" valueType="num">
                                      <p:cBhvr>
                                        <p:cTn id="4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7056784" cy="3785652"/>
          </a:xfrm>
          <a:prstGeom prst="rect">
            <a:avLst/>
          </a:prstGeom>
        </p:spPr>
        <p:txBody>
          <a:bodyPr wrap="square">
            <a:spAutoFit/>
          </a:bodyPr>
          <a:lstStyle/>
          <a:p>
            <a:pPr algn="l" rtl="0"/>
            <a:r>
              <a:rPr lang="en-US" sz="2400" b="1" u="sng" dirty="0"/>
              <a:t>Treatment</a:t>
            </a:r>
            <a:r>
              <a:rPr lang="en-US" sz="2400" b="1" u="sng" dirty="0" smtClean="0"/>
              <a:t>:</a:t>
            </a:r>
          </a:p>
          <a:p>
            <a:pPr algn="l" rtl="0"/>
            <a:r>
              <a:rPr lang="en-US" sz="2400" b="1" u="sng" dirty="0" smtClean="0"/>
              <a:t> </a:t>
            </a:r>
            <a:endParaRPr lang="en-US" sz="2400" dirty="0"/>
          </a:p>
          <a:p>
            <a:pPr algn="l" rtl="0"/>
            <a:r>
              <a:rPr lang="en-US" sz="2400" dirty="0"/>
              <a:t>   Treatment for G6PD deficiency consists of removing the trigger that is causing symptoms. If the condition was triggered by an infection, then the underlying infection is treated accordingly. Any current medications that may be destroying red blood cells are also discontinued. In these cases, most people can recover from the condition on their own</a:t>
            </a:r>
            <a:r>
              <a:rPr lang="ar-EG" sz="2400" dirty="0"/>
              <a:t>.</a:t>
            </a:r>
            <a:endParaRPr lang="en-US" sz="2400" dirty="0"/>
          </a:p>
          <a:p>
            <a:pPr algn="l" rtl="0"/>
            <a:r>
              <a:rPr lang="en-US" sz="2400" dirty="0"/>
              <a:t>   </a:t>
            </a:r>
          </a:p>
        </p:txBody>
      </p:sp>
      <p:sp>
        <p:nvSpPr>
          <p:cNvPr id="3" name="Rectangle 2"/>
          <p:cNvSpPr/>
          <p:nvPr/>
        </p:nvSpPr>
        <p:spPr>
          <a:xfrm>
            <a:off x="1115616" y="1772816"/>
            <a:ext cx="6840760" cy="3046988"/>
          </a:xfrm>
          <a:prstGeom prst="rect">
            <a:avLst/>
          </a:prstGeom>
        </p:spPr>
        <p:txBody>
          <a:bodyPr wrap="square">
            <a:spAutoFit/>
          </a:bodyPr>
          <a:lstStyle/>
          <a:p>
            <a:pPr lvl="0" algn="l" rtl="0"/>
            <a:r>
              <a:rPr lang="en-US" sz="2400" dirty="0">
                <a:solidFill>
                  <a:prstClr val="black"/>
                </a:solidFill>
              </a:rPr>
              <a:t>Once G6PD deficiency has progressed to hemolytic anemia, however, more aggressive treatment may be required. This usually includes oxygen therapy and a blood transfusion to replenish oxygen and red blood cell levels. You will need to stay in the hospital while receiving these treatments, as close monitoring of severe hemolytic anemia is critical for ensuring a full recovery without complications</a:t>
            </a:r>
            <a:r>
              <a:rPr lang="ar-EG" sz="2400" dirty="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08435708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2">
                                            <p:txEl>
                                              <p:pRg st="2" end="2"/>
                                            </p:txEl>
                                          </p:spTgt>
                                        </p:tgtEl>
                                        <p:attrNameLst>
                                          <p:attrName>ppt_w</p:attrName>
                                        </p:attrNameLst>
                                      </p:cBhvr>
                                      <p:tavLst>
                                        <p:tav tm="0">
                                          <p:val>
                                            <p:strVal val="ppt_w"/>
                                          </p:val>
                                        </p:tav>
                                        <p:tav tm="100000">
                                          <p:val>
                                            <p:fltVal val="0"/>
                                          </p:val>
                                        </p:tav>
                                      </p:tavLst>
                                    </p:anim>
                                    <p:anim calcmode="lin" valueType="num">
                                      <p:cBhvr>
                                        <p:cTn id="25"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26" dur="500"/>
                                        <p:tgtEl>
                                          <p:spTgt spid="2">
                                            <p:txEl>
                                              <p:pRg st="2" end="2"/>
                                            </p:txEl>
                                          </p:spTgt>
                                        </p:tgtEl>
                                      </p:cBhvr>
                                    </p:animEffect>
                                    <p:set>
                                      <p:cBhvr>
                                        <p:cTn id="27" dur="1" fill="hold">
                                          <p:stCondLst>
                                            <p:cond delay="499"/>
                                          </p:stCondLst>
                                        </p:cTn>
                                        <p:tgtEl>
                                          <p:spTgt spid="2">
                                            <p:txEl>
                                              <p:pRg st="2" end="2"/>
                                            </p:txEl>
                                          </p:spTgt>
                                        </p:tgtEl>
                                        <p:attrNameLst>
                                          <p:attrName>style.visibility</p:attrName>
                                        </p:attrNameLst>
                                      </p:cBhvr>
                                      <p:to>
                                        <p:strVal val="hidden"/>
                                      </p:to>
                                    </p:set>
                                  </p:childTnLst>
                                </p:cTn>
                              </p:par>
                              <p:par>
                                <p:cTn id="28" presetID="53" presetClass="exit" presetSubtype="32" fill="hold" nodeType="withEffect">
                                  <p:stCondLst>
                                    <p:cond delay="0"/>
                                  </p:stCondLst>
                                  <p:childTnLst>
                                    <p:anim calcmode="lin" valueType="num">
                                      <p:cBhvr>
                                        <p:cTn id="29" dur="500"/>
                                        <p:tgtEl>
                                          <p:spTgt spid="2">
                                            <p:txEl>
                                              <p:pRg st="3" end="3"/>
                                            </p:txEl>
                                          </p:spTgt>
                                        </p:tgtEl>
                                        <p:attrNameLst>
                                          <p:attrName>ppt_w</p:attrName>
                                        </p:attrNameLst>
                                      </p:cBhvr>
                                      <p:tavLst>
                                        <p:tav tm="0">
                                          <p:val>
                                            <p:strVal val="ppt_w"/>
                                          </p:val>
                                        </p:tav>
                                        <p:tav tm="100000">
                                          <p:val>
                                            <p:fltVal val="0"/>
                                          </p:val>
                                        </p:tav>
                                      </p:tavLst>
                                    </p:anim>
                                    <p:anim calcmode="lin" valueType="num">
                                      <p:cBhvr>
                                        <p:cTn id="30"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31" dur="500"/>
                                        <p:tgtEl>
                                          <p:spTgt spid="2">
                                            <p:txEl>
                                              <p:pRg st="3" end="3"/>
                                            </p:txEl>
                                          </p:spTgt>
                                        </p:tgtEl>
                                      </p:cBhvr>
                                    </p:animEffect>
                                    <p:set>
                                      <p:cBhvr>
                                        <p:cTn id="32" dur="1" fill="hold">
                                          <p:stCondLst>
                                            <p:cond delay="499"/>
                                          </p:stCondLst>
                                        </p:cTn>
                                        <p:tgtEl>
                                          <p:spTgt spid="2">
                                            <p:txEl>
                                              <p:pRg st="3" end="3"/>
                                            </p:txEl>
                                          </p:spTgt>
                                        </p:tgtEl>
                                        <p:attrNameLst>
                                          <p:attrName>style.visibility</p:attrName>
                                        </p:attrNameLst>
                                      </p:cBhvr>
                                      <p:to>
                                        <p:strVal val="hidden"/>
                                      </p:to>
                                    </p:set>
                                  </p:childTnLst>
                                </p:cTn>
                              </p:par>
                              <p:par>
                                <p:cTn id="33" presetID="53" presetClass="entr" presetSubtype="16"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536174"/>
            <a:ext cx="5382344" cy="2677656"/>
          </a:xfrm>
          <a:prstGeom prst="rect">
            <a:avLst/>
          </a:prstGeom>
        </p:spPr>
        <p:txBody>
          <a:bodyPr wrap="square">
            <a:spAutoFit/>
          </a:bodyPr>
          <a:lstStyle/>
          <a:p>
            <a:pPr algn="l" rtl="0"/>
            <a:r>
              <a:rPr lang="en-US" sz="2400" b="1" u="sng" dirty="0"/>
              <a:t>Health education: </a:t>
            </a:r>
            <a:endParaRPr lang="en-US" sz="2400" b="1" u="sng" dirty="0" smtClean="0"/>
          </a:p>
          <a:p>
            <a:pPr algn="l" rtl="0"/>
            <a:endParaRPr lang="en-US" sz="2400" dirty="0"/>
          </a:p>
          <a:p>
            <a:pPr marL="285750" lvl="0" indent="-285750" algn="l" rtl="0">
              <a:buFont typeface="Arial" panose="020B0604020202020204" pitchFamily="34" charset="0"/>
              <a:buChar char="•"/>
            </a:pPr>
            <a:r>
              <a:rPr lang="en-US" sz="2400" dirty="0"/>
              <a:t>Avoid condition that causes trigger symptoms.</a:t>
            </a:r>
          </a:p>
          <a:p>
            <a:pPr marL="285750" lvl="0" indent="-285750" algn="l" rtl="0">
              <a:buFont typeface="Arial" panose="020B0604020202020204" pitchFamily="34" charset="0"/>
              <a:buChar char="•"/>
            </a:pPr>
            <a:r>
              <a:rPr lang="en-US" sz="2400" dirty="0"/>
              <a:t>If symptom occur that should be rest and take oxygen therapy. </a:t>
            </a:r>
          </a:p>
          <a:p>
            <a:pPr marL="285750" lvl="0" indent="-285750" algn="l" rtl="0">
              <a:buFont typeface="Arial" panose="020B0604020202020204" pitchFamily="34" charset="0"/>
              <a:buChar char="•"/>
            </a:pPr>
            <a:r>
              <a:rPr lang="en-US" sz="2400" dirty="0"/>
              <a:t>Should be aware signs of hemolytic.       </a:t>
            </a:r>
          </a:p>
        </p:txBody>
      </p:sp>
    </p:spTree>
    <p:extLst>
      <p:ext uri="{BB962C8B-B14F-4D97-AF65-F5344CB8AC3E}">
        <p14:creationId xmlns:p14="http://schemas.microsoft.com/office/powerpoint/2010/main" val="1280601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80728"/>
            <a:ext cx="7128792" cy="4524315"/>
          </a:xfrm>
          <a:prstGeom prst="rect">
            <a:avLst/>
          </a:prstGeom>
        </p:spPr>
        <p:txBody>
          <a:bodyPr wrap="square">
            <a:spAutoFit/>
          </a:bodyPr>
          <a:lstStyle/>
          <a:p>
            <a:pPr algn="l" rtl="0"/>
            <a:r>
              <a:rPr lang="en-US" sz="2400" b="1" i="1" u="sng" dirty="0"/>
              <a:t>General prevention of </a:t>
            </a:r>
            <a:r>
              <a:rPr lang="en-US" sz="2400" b="1" i="1" u="sng" dirty="0" smtClean="0"/>
              <a:t>anemia</a:t>
            </a:r>
          </a:p>
          <a:p>
            <a:pPr algn="l" rtl="0"/>
            <a:endParaRPr lang="en-US" sz="2400" dirty="0"/>
          </a:p>
          <a:p>
            <a:pPr marL="342900" lvl="0" indent="-342900" algn="l" rtl="0">
              <a:buFont typeface="Arial" panose="020B0604020202020204" pitchFamily="34" charset="0"/>
              <a:buChar char="•"/>
            </a:pPr>
            <a:r>
              <a:rPr lang="en-US" sz="2400" b="1" dirty="0"/>
              <a:t>Eat a vitamin-rich diet:</a:t>
            </a:r>
            <a:endParaRPr lang="en-US" sz="2400" dirty="0"/>
          </a:p>
          <a:p>
            <a:pPr algn="l" rtl="0"/>
            <a:r>
              <a:rPr lang="en-US" sz="2400" b="1" dirty="0" smtClean="0"/>
              <a:t> </a:t>
            </a:r>
            <a:r>
              <a:rPr lang="en-US" sz="2400" dirty="0"/>
              <a:t>Many types of anemia can't be prevented. But iron deficiency anemia and vitamin deficiency anemia's can be avoided by having a diet that includes a variety of vitamins and nutrients, including</a:t>
            </a:r>
            <a:r>
              <a:rPr lang="ar-EG" sz="2400" dirty="0"/>
              <a:t>:</a:t>
            </a:r>
            <a:endParaRPr lang="en-US" sz="2400" dirty="0"/>
          </a:p>
          <a:p>
            <a:pPr marL="342900" lvl="0" indent="-342900" algn="l" rtl="0">
              <a:buFont typeface="Arial" panose="020B0604020202020204" pitchFamily="34" charset="0"/>
              <a:buChar char="•"/>
            </a:pPr>
            <a:r>
              <a:rPr lang="en-US" sz="2400" b="1" dirty="0"/>
              <a:t>Iron:</a:t>
            </a:r>
            <a:r>
              <a:rPr lang="en-US" sz="2400" dirty="0"/>
              <a:t> </a:t>
            </a:r>
          </a:p>
          <a:p>
            <a:pPr algn="l" rtl="0"/>
            <a:r>
              <a:rPr lang="en-US" sz="2400" dirty="0" smtClean="0"/>
              <a:t>Iron-rich </a:t>
            </a:r>
            <a:r>
              <a:rPr lang="en-US" sz="2400" dirty="0"/>
              <a:t>foods include beef and other meats, beans, lentils, iron-fortified cereals, dark green leafy vegetables, and dried fruit</a:t>
            </a:r>
            <a:r>
              <a:rPr lang="ar-EG" sz="2400" dirty="0"/>
              <a:t>.</a:t>
            </a:r>
            <a:endParaRPr lang="en-US" sz="2400" dirty="0"/>
          </a:p>
          <a:p>
            <a:pPr marL="342900" lvl="0" indent="-342900" algn="l" rtl="0">
              <a:buFont typeface="Arial" panose="020B0604020202020204" pitchFamily="34" charset="0"/>
              <a:buChar char="•"/>
            </a:pPr>
            <a:endParaRPr lang="en-US" sz="2400" dirty="0"/>
          </a:p>
        </p:txBody>
      </p:sp>
      <p:sp>
        <p:nvSpPr>
          <p:cNvPr id="3" name="Rectangle 2"/>
          <p:cNvSpPr/>
          <p:nvPr/>
        </p:nvSpPr>
        <p:spPr>
          <a:xfrm>
            <a:off x="1115616" y="1719391"/>
            <a:ext cx="7200800" cy="3046988"/>
          </a:xfrm>
          <a:prstGeom prst="rect">
            <a:avLst/>
          </a:prstGeom>
        </p:spPr>
        <p:txBody>
          <a:bodyPr wrap="square">
            <a:spAutoFit/>
          </a:bodyPr>
          <a:lstStyle/>
          <a:p>
            <a:pPr marL="342900" lvl="0" indent="-342900" algn="l" rtl="0">
              <a:buFont typeface="Arial" panose="020B0604020202020204" pitchFamily="34" charset="0"/>
              <a:buChar char="•"/>
            </a:pPr>
            <a:r>
              <a:rPr lang="en-US" sz="2400" b="1" dirty="0">
                <a:solidFill>
                  <a:prstClr val="black"/>
                </a:solidFill>
              </a:rPr>
              <a:t>Folate:</a:t>
            </a:r>
            <a:r>
              <a:rPr lang="en-US" sz="2400" dirty="0">
                <a:solidFill>
                  <a:prstClr val="black"/>
                </a:solidFill>
              </a:rPr>
              <a:t> </a:t>
            </a:r>
          </a:p>
          <a:p>
            <a:pPr lvl="0" algn="l" rtl="0"/>
            <a:r>
              <a:rPr lang="en-US" sz="2400" dirty="0">
                <a:solidFill>
                  <a:prstClr val="black"/>
                </a:solidFill>
              </a:rPr>
              <a:t>This nutrient, and its synthetic form folic acid, can be found in fruits and fruit juices, dark green leafy vegetables, green peas, kidney beans, peanuts, and enriched grain products, such as bread, cereal, pasta and rice</a:t>
            </a:r>
            <a:r>
              <a:rPr lang="ar-EG" sz="2400" dirty="0">
                <a:solidFill>
                  <a:prstClr val="black"/>
                </a:solidFill>
              </a:rPr>
              <a:t>.</a:t>
            </a:r>
            <a:endParaRPr lang="en-US" sz="2400" dirty="0">
              <a:solidFill>
                <a:prstClr val="black"/>
              </a:solidFill>
            </a:endParaRPr>
          </a:p>
          <a:p>
            <a:pPr marL="342900" lvl="0" indent="-342900" algn="l" rtl="0">
              <a:buFont typeface="Arial" panose="020B0604020202020204" pitchFamily="34" charset="0"/>
              <a:buChar char="•"/>
            </a:pPr>
            <a:r>
              <a:rPr lang="en-US" sz="2400" b="1" dirty="0">
                <a:solidFill>
                  <a:prstClr val="black"/>
                </a:solidFill>
              </a:rPr>
              <a:t>Vitamin B-12:</a:t>
            </a:r>
            <a:r>
              <a:rPr lang="en-US" sz="2400" dirty="0">
                <a:solidFill>
                  <a:prstClr val="black"/>
                </a:solidFill>
              </a:rPr>
              <a:t> </a:t>
            </a:r>
          </a:p>
          <a:p>
            <a:pPr lvl="0" algn="l" rtl="0"/>
            <a:r>
              <a:rPr lang="en-US" sz="2400" dirty="0">
                <a:solidFill>
                  <a:prstClr val="black"/>
                </a:solidFill>
              </a:rPr>
              <a:t>Foods rich in vitamin B-12 include meat, dairy products, and fortified cereal and soy products</a:t>
            </a:r>
            <a:r>
              <a:rPr lang="ar-EG" sz="2400" dirty="0">
                <a:solidFill>
                  <a:prstClr val="black"/>
                </a:solidFill>
              </a:rPr>
              <a:t>.</a:t>
            </a:r>
            <a:endParaRPr lang="ar-EG" dirty="0"/>
          </a:p>
        </p:txBody>
      </p:sp>
    </p:spTree>
    <p:extLst>
      <p:ext uri="{BB962C8B-B14F-4D97-AF65-F5344CB8AC3E}">
        <p14:creationId xmlns:p14="http://schemas.microsoft.com/office/powerpoint/2010/main" val="268578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xEl>
                                              <p:pRg st="2" end="2"/>
                                            </p:txEl>
                                          </p:spTgt>
                                        </p:tgtEl>
                                        <p:attrNameLst>
                                          <p:attrName>ppt_w</p:attrName>
                                        </p:attrNameLst>
                                      </p:cBhvr>
                                      <p:tavLst>
                                        <p:tav tm="0">
                                          <p:val>
                                            <p:strVal val="ppt_w"/>
                                          </p:val>
                                        </p:tav>
                                        <p:tav tm="100000">
                                          <p:val>
                                            <p:fltVal val="0"/>
                                          </p:val>
                                        </p:tav>
                                      </p:tavLst>
                                    </p:anim>
                                    <p:anim calcmode="lin" valueType="num">
                                      <p:cBhvr>
                                        <p:cTn id="24"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25" dur="500"/>
                                        <p:tgtEl>
                                          <p:spTgt spid="2">
                                            <p:txEl>
                                              <p:pRg st="2" end="2"/>
                                            </p:txEl>
                                          </p:spTgt>
                                        </p:tgtEl>
                                      </p:cBhvr>
                                    </p:animEffect>
                                    <p:set>
                                      <p:cBhvr>
                                        <p:cTn id="26" dur="1" fill="hold">
                                          <p:stCondLst>
                                            <p:cond delay="499"/>
                                          </p:stCondLst>
                                        </p:cTn>
                                        <p:tgtEl>
                                          <p:spTgt spid="2">
                                            <p:txEl>
                                              <p:pRg st="2" end="2"/>
                                            </p:txEl>
                                          </p:spTgt>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2">
                                            <p:txEl>
                                              <p:pRg st="3" end="3"/>
                                            </p:txEl>
                                          </p:spTgt>
                                        </p:tgtEl>
                                        <p:attrNameLst>
                                          <p:attrName>ppt_w</p:attrName>
                                        </p:attrNameLst>
                                      </p:cBhvr>
                                      <p:tavLst>
                                        <p:tav tm="0">
                                          <p:val>
                                            <p:strVal val="ppt_w"/>
                                          </p:val>
                                        </p:tav>
                                        <p:tav tm="100000">
                                          <p:val>
                                            <p:fltVal val="0"/>
                                          </p:val>
                                        </p:tav>
                                      </p:tavLst>
                                    </p:anim>
                                    <p:anim calcmode="lin" valueType="num">
                                      <p:cBhvr>
                                        <p:cTn id="29"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30" dur="500"/>
                                        <p:tgtEl>
                                          <p:spTgt spid="2">
                                            <p:txEl>
                                              <p:pRg st="3" end="3"/>
                                            </p:txEl>
                                          </p:spTgt>
                                        </p:tgtEl>
                                      </p:cBhvr>
                                    </p:animEffect>
                                    <p:set>
                                      <p:cBhvr>
                                        <p:cTn id="31" dur="1" fill="hold">
                                          <p:stCondLst>
                                            <p:cond delay="499"/>
                                          </p:stCondLst>
                                        </p:cTn>
                                        <p:tgtEl>
                                          <p:spTgt spid="2">
                                            <p:txEl>
                                              <p:pRg st="3" end="3"/>
                                            </p:txEl>
                                          </p:spTgt>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500"/>
                                        <p:tgtEl>
                                          <p:spTgt spid="2">
                                            <p:txEl>
                                              <p:pRg st="4" end="4"/>
                                            </p:txEl>
                                          </p:spTgt>
                                        </p:tgtEl>
                                        <p:attrNameLst>
                                          <p:attrName>ppt_w</p:attrName>
                                        </p:attrNameLst>
                                      </p:cBhvr>
                                      <p:tavLst>
                                        <p:tav tm="0">
                                          <p:val>
                                            <p:strVal val="ppt_w"/>
                                          </p:val>
                                        </p:tav>
                                        <p:tav tm="100000">
                                          <p:val>
                                            <p:fltVal val="0"/>
                                          </p:val>
                                        </p:tav>
                                      </p:tavLst>
                                    </p:anim>
                                    <p:anim calcmode="lin" valueType="num">
                                      <p:cBhvr>
                                        <p:cTn id="34" dur="500"/>
                                        <p:tgtEl>
                                          <p:spTgt spid="2">
                                            <p:txEl>
                                              <p:pRg st="4" end="4"/>
                                            </p:txEl>
                                          </p:spTgt>
                                        </p:tgtEl>
                                        <p:attrNameLst>
                                          <p:attrName>ppt_h</p:attrName>
                                        </p:attrNameLst>
                                      </p:cBhvr>
                                      <p:tavLst>
                                        <p:tav tm="0">
                                          <p:val>
                                            <p:strVal val="ppt_h"/>
                                          </p:val>
                                        </p:tav>
                                        <p:tav tm="100000">
                                          <p:val>
                                            <p:fltVal val="0"/>
                                          </p:val>
                                        </p:tav>
                                      </p:tavLst>
                                    </p:anim>
                                    <p:animEffect transition="out" filter="fade">
                                      <p:cBhvr>
                                        <p:cTn id="35" dur="500"/>
                                        <p:tgtEl>
                                          <p:spTgt spid="2">
                                            <p:txEl>
                                              <p:pRg st="4" end="4"/>
                                            </p:txEl>
                                          </p:spTgt>
                                        </p:tgtEl>
                                      </p:cBhvr>
                                    </p:animEffect>
                                    <p:set>
                                      <p:cBhvr>
                                        <p:cTn id="36" dur="1" fill="hold">
                                          <p:stCondLst>
                                            <p:cond delay="499"/>
                                          </p:stCondLst>
                                        </p:cTn>
                                        <p:tgtEl>
                                          <p:spTgt spid="2">
                                            <p:txEl>
                                              <p:pRg st="4" end="4"/>
                                            </p:txEl>
                                          </p:spTgt>
                                        </p:tgtEl>
                                        <p:attrNameLst>
                                          <p:attrName>style.visibility</p:attrName>
                                        </p:attrNameLst>
                                      </p:cBhvr>
                                      <p:to>
                                        <p:strVal val="hidden"/>
                                      </p:to>
                                    </p:set>
                                  </p:childTnLst>
                                </p:cTn>
                              </p:par>
                              <p:par>
                                <p:cTn id="37" presetID="53" presetClass="exit" presetSubtype="32" fill="hold" nodeType="withEffect">
                                  <p:stCondLst>
                                    <p:cond delay="0"/>
                                  </p:stCondLst>
                                  <p:childTnLst>
                                    <p:anim calcmode="lin" valueType="num">
                                      <p:cBhvr>
                                        <p:cTn id="38" dur="500"/>
                                        <p:tgtEl>
                                          <p:spTgt spid="2">
                                            <p:txEl>
                                              <p:pRg st="5" end="5"/>
                                            </p:txEl>
                                          </p:spTgt>
                                        </p:tgtEl>
                                        <p:attrNameLst>
                                          <p:attrName>ppt_w</p:attrName>
                                        </p:attrNameLst>
                                      </p:cBhvr>
                                      <p:tavLst>
                                        <p:tav tm="0">
                                          <p:val>
                                            <p:strVal val="ppt_w"/>
                                          </p:val>
                                        </p:tav>
                                        <p:tav tm="100000">
                                          <p:val>
                                            <p:fltVal val="0"/>
                                          </p:val>
                                        </p:tav>
                                      </p:tavLst>
                                    </p:anim>
                                    <p:anim calcmode="lin" valueType="num">
                                      <p:cBhvr>
                                        <p:cTn id="39" dur="500"/>
                                        <p:tgtEl>
                                          <p:spTgt spid="2">
                                            <p:txEl>
                                              <p:pRg st="5" end="5"/>
                                            </p:txEl>
                                          </p:spTgt>
                                        </p:tgtEl>
                                        <p:attrNameLst>
                                          <p:attrName>ppt_h</p:attrName>
                                        </p:attrNameLst>
                                      </p:cBhvr>
                                      <p:tavLst>
                                        <p:tav tm="0">
                                          <p:val>
                                            <p:strVal val="ppt_h"/>
                                          </p:val>
                                        </p:tav>
                                        <p:tav tm="100000">
                                          <p:val>
                                            <p:fltVal val="0"/>
                                          </p:val>
                                        </p:tav>
                                      </p:tavLst>
                                    </p:anim>
                                    <p:animEffect transition="out" filter="fade">
                                      <p:cBhvr>
                                        <p:cTn id="40" dur="500"/>
                                        <p:tgtEl>
                                          <p:spTgt spid="2">
                                            <p:txEl>
                                              <p:pRg st="5" end="5"/>
                                            </p:txEl>
                                          </p:spTgt>
                                        </p:tgtEl>
                                      </p:cBhvr>
                                    </p:animEffect>
                                    <p:set>
                                      <p:cBhvr>
                                        <p:cTn id="41" dur="1" fill="hold">
                                          <p:stCondLst>
                                            <p:cond delay="499"/>
                                          </p:stCondLst>
                                        </p:cTn>
                                        <p:tgtEl>
                                          <p:spTgt spid="2">
                                            <p:txEl>
                                              <p:pRg st="5" end="5"/>
                                            </p:txEl>
                                          </p:spTgt>
                                        </p:tgtEl>
                                        <p:attrNameLst>
                                          <p:attrName>style.visibility</p:attrName>
                                        </p:attrNameLst>
                                      </p:cBhvr>
                                      <p:to>
                                        <p:strVal val="hidden"/>
                                      </p:to>
                                    </p:set>
                                  </p:childTnLst>
                                </p:cTn>
                              </p:par>
                              <p:par>
                                <p:cTn id="42" presetID="53"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3"/>
                                        </p:tgtEl>
                                        <p:attrNameLst>
                                          <p:attrName>ppt_w</p:attrName>
                                        </p:attrNameLst>
                                      </p:cBhvr>
                                      <p:tavLst>
                                        <p:tav tm="0">
                                          <p:val>
                                            <p:strVal val="ppt_w"/>
                                          </p:val>
                                        </p:tav>
                                        <p:tav tm="100000">
                                          <p:val>
                                            <p:fltVal val="0"/>
                                          </p:val>
                                        </p:tav>
                                      </p:tavLst>
                                    </p:anim>
                                    <p:anim calcmode="lin" valueType="num">
                                      <p:cBhvr>
                                        <p:cTn id="51" dur="500"/>
                                        <p:tgtEl>
                                          <p:spTgt spid="3"/>
                                        </p:tgtEl>
                                        <p:attrNameLst>
                                          <p:attrName>ppt_h</p:attrName>
                                        </p:attrNameLst>
                                      </p:cBhvr>
                                      <p:tavLst>
                                        <p:tav tm="0">
                                          <p:val>
                                            <p:strVal val="ppt_h"/>
                                          </p:val>
                                        </p:tav>
                                        <p:tav tm="100000">
                                          <p:val>
                                            <p:fltVal val="0"/>
                                          </p:val>
                                        </p:tav>
                                      </p:tavLst>
                                    </p:anim>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08720"/>
            <a:ext cx="7128792" cy="4893647"/>
          </a:xfrm>
          <a:prstGeom prst="rect">
            <a:avLst/>
          </a:prstGeom>
        </p:spPr>
        <p:txBody>
          <a:bodyPr wrap="square">
            <a:spAutoFit/>
          </a:bodyPr>
          <a:lstStyle/>
          <a:p>
            <a:pPr marL="285750" lvl="0" indent="-285750" algn="l" rtl="0">
              <a:buFont typeface="Arial" panose="020B0604020202020204" pitchFamily="34" charset="0"/>
              <a:buChar char="•"/>
            </a:pPr>
            <a:r>
              <a:rPr lang="en-US" sz="2400" b="1" dirty="0"/>
              <a:t>Vitamin C:</a:t>
            </a:r>
            <a:endParaRPr lang="en-US" sz="2400" dirty="0"/>
          </a:p>
          <a:p>
            <a:pPr algn="l" rtl="0"/>
            <a:r>
              <a:rPr lang="en-US" sz="2400" dirty="0" smtClean="0"/>
              <a:t>Foods </a:t>
            </a:r>
            <a:r>
              <a:rPr lang="en-US" sz="2400" dirty="0"/>
              <a:t>rich in vitamin C include citrus fruits and juices, peppers, broccoli, tomatoes, melons and strawberries. These items help increase iron absorption</a:t>
            </a:r>
            <a:r>
              <a:rPr lang="ar-EG" sz="2400" dirty="0"/>
              <a:t>.</a:t>
            </a:r>
            <a:endParaRPr lang="en-US" sz="2400" dirty="0"/>
          </a:p>
          <a:p>
            <a:pPr marL="285750" lvl="0" indent="-285750" algn="l" rtl="0">
              <a:buFont typeface="Arial" panose="020B0604020202020204" pitchFamily="34" charset="0"/>
              <a:buChar char="•"/>
            </a:pPr>
            <a:r>
              <a:rPr lang="en-US" sz="2400" b="1" dirty="0"/>
              <a:t>Consider a multivitamin:</a:t>
            </a:r>
            <a:endParaRPr lang="en-US" sz="2400" dirty="0"/>
          </a:p>
          <a:p>
            <a:pPr algn="l" rtl="0"/>
            <a:r>
              <a:rPr lang="en-US" sz="2400" dirty="0" smtClean="0"/>
              <a:t>If </a:t>
            </a:r>
            <a:r>
              <a:rPr lang="en-US" sz="2400" dirty="0"/>
              <a:t>you're concerned about getting enough vitamins from the food you eat, ask your doctor whether a multivitamin may be right for you</a:t>
            </a:r>
            <a:r>
              <a:rPr lang="ar-EG" sz="2400" dirty="0"/>
              <a:t>.</a:t>
            </a:r>
            <a:endParaRPr lang="en-US" sz="2400" dirty="0"/>
          </a:p>
          <a:p>
            <a:pPr marL="285750" lvl="0" indent="-285750" algn="l" rtl="0">
              <a:buFont typeface="Arial" panose="020B0604020202020204" pitchFamily="34" charset="0"/>
              <a:buChar char="•"/>
            </a:pPr>
            <a:r>
              <a:rPr lang="en-US" sz="2400" b="1" dirty="0"/>
              <a:t>Consider genetic counseling:</a:t>
            </a:r>
            <a:endParaRPr lang="en-US" sz="2400" dirty="0"/>
          </a:p>
          <a:p>
            <a:pPr algn="l" rtl="0"/>
            <a:r>
              <a:rPr lang="en-US" sz="2400" dirty="0" smtClean="0"/>
              <a:t>If </a:t>
            </a:r>
            <a:r>
              <a:rPr lang="en-US" sz="2400" dirty="0"/>
              <a:t>you have a family history of an inherited anemia, such as sickle cell anemia or thalassemia, talk to your doctor and possibly a genetic counselor about your risk and what risks you may pass on to your children</a:t>
            </a:r>
            <a:r>
              <a:rPr lang="ar-EG" sz="2400" dirty="0"/>
              <a:t>.</a:t>
            </a:r>
            <a:endParaRPr lang="en-US" sz="2400" dirty="0"/>
          </a:p>
        </p:txBody>
      </p:sp>
    </p:spTree>
    <p:extLst>
      <p:ext uri="{BB962C8B-B14F-4D97-AF65-F5344CB8AC3E}">
        <p14:creationId xmlns:p14="http://schemas.microsoft.com/office/powerpoint/2010/main" val="3477630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0"/>
            <a:ext cx="90753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514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268760"/>
            <a:ext cx="7200800" cy="3046988"/>
          </a:xfrm>
          <a:prstGeom prst="rect">
            <a:avLst/>
          </a:prstGeom>
        </p:spPr>
        <p:txBody>
          <a:bodyPr wrap="square">
            <a:spAutoFit/>
          </a:bodyPr>
          <a:lstStyle/>
          <a:p>
            <a:pPr algn="l" rtl="0"/>
            <a:r>
              <a:rPr lang="en-US" sz="3200" b="1" u="sng" dirty="0"/>
              <a:t>Def  of anemia</a:t>
            </a:r>
            <a:r>
              <a:rPr lang="en-US" sz="3200" b="1" u="sng" dirty="0" smtClean="0"/>
              <a:t>:</a:t>
            </a:r>
          </a:p>
          <a:p>
            <a:pPr algn="l" rtl="0"/>
            <a:endParaRPr lang="en-US" sz="3200" dirty="0"/>
          </a:p>
          <a:p>
            <a:pPr algn="l" rtl="0"/>
            <a:r>
              <a:rPr lang="en-US" sz="3200" dirty="0"/>
              <a:t>  </a:t>
            </a:r>
            <a:r>
              <a:rPr lang="en-US" sz="3200" dirty="0" smtClean="0"/>
              <a:t>Is </a:t>
            </a:r>
            <a:r>
              <a:rPr lang="en-US" sz="3200" dirty="0"/>
              <a:t>a decrease in the total amount of red blood cell (RBCs) or  hemoglobin in the blood. A lowered ability of the blood to carry oxygen.</a:t>
            </a:r>
          </a:p>
        </p:txBody>
      </p:sp>
      <p:sp>
        <p:nvSpPr>
          <p:cNvPr id="3" name="Rectangle 2"/>
          <p:cNvSpPr/>
          <p:nvPr/>
        </p:nvSpPr>
        <p:spPr>
          <a:xfrm>
            <a:off x="1187624" y="2348880"/>
            <a:ext cx="6912768" cy="1815882"/>
          </a:xfrm>
          <a:prstGeom prst="rect">
            <a:avLst/>
          </a:prstGeom>
        </p:spPr>
        <p:txBody>
          <a:bodyPr wrap="square">
            <a:spAutoFit/>
          </a:bodyPr>
          <a:lstStyle/>
          <a:p>
            <a:pPr algn="l"/>
            <a:r>
              <a:rPr lang="en-US" sz="2800" dirty="0"/>
              <a:t>Anemia is a condition in which you lack enough healthy red blood cells to carry adequate oxygen to your body's tissues. Having anemia can make you feel tired and weak.</a:t>
            </a:r>
          </a:p>
        </p:txBody>
      </p:sp>
    </p:spTree>
    <p:extLst>
      <p:ext uri="{BB962C8B-B14F-4D97-AF65-F5344CB8AC3E}">
        <p14:creationId xmlns:p14="http://schemas.microsoft.com/office/powerpoint/2010/main" val="319365670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2">
                                            <p:txEl>
                                              <p:pRg st="2" end="2"/>
                                            </p:txEl>
                                          </p:spTgt>
                                        </p:tgtEl>
                                      </p:cBhvr>
                                    </p:animEffect>
                                    <p:set>
                                      <p:cBhvr>
                                        <p:cTn id="21"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052736"/>
            <a:ext cx="7056784" cy="4401205"/>
          </a:xfrm>
          <a:prstGeom prst="rect">
            <a:avLst/>
          </a:prstGeom>
        </p:spPr>
        <p:txBody>
          <a:bodyPr wrap="square">
            <a:spAutoFit/>
          </a:bodyPr>
          <a:lstStyle/>
          <a:p>
            <a:pPr algn="l" rtl="0"/>
            <a:r>
              <a:rPr lang="en-US" sz="2800" b="1" u="sng" dirty="0"/>
              <a:t>Pathophysiology</a:t>
            </a:r>
            <a:r>
              <a:rPr lang="en-US" sz="2800" b="1" u="sng" dirty="0" smtClean="0"/>
              <a:t>:</a:t>
            </a:r>
          </a:p>
          <a:p>
            <a:pPr algn="l" rtl="0"/>
            <a:endParaRPr lang="en-US" sz="2800" dirty="0"/>
          </a:p>
          <a:p>
            <a:pPr algn="l" rtl="0"/>
            <a:r>
              <a:rPr lang="en-US" sz="2800" dirty="0"/>
              <a:t> Anemia generally results from blood loss, decreased red blood cell (RBC) production, poor RBC maturation, or increased RBC destruction. This article reviews the pathophysiology of anemia, with specific emphasis on its physiologic consequences in the surgical patient, and provides a contemporary definition of anemia for use in that context. </a:t>
            </a:r>
          </a:p>
        </p:txBody>
      </p:sp>
      <p:sp>
        <p:nvSpPr>
          <p:cNvPr id="3" name="Rectangle 2"/>
          <p:cNvSpPr/>
          <p:nvPr/>
        </p:nvSpPr>
        <p:spPr>
          <a:xfrm>
            <a:off x="1187624" y="2060848"/>
            <a:ext cx="6768752" cy="2677656"/>
          </a:xfrm>
          <a:prstGeom prst="rect">
            <a:avLst/>
          </a:prstGeom>
        </p:spPr>
        <p:txBody>
          <a:bodyPr wrap="square">
            <a:spAutoFit/>
          </a:bodyPr>
          <a:lstStyle/>
          <a:p>
            <a:pPr lvl="0" algn="l" rtl="0"/>
            <a:r>
              <a:rPr lang="en-US" sz="2800" dirty="0">
                <a:solidFill>
                  <a:prstClr val="black"/>
                </a:solidFill>
              </a:rPr>
              <a:t>Taking a broader, more functional view of anemia paves the way for understanding and appreciating the newer techniques of RBC conservation and transfusion avoidance, as well as of pharmacologic methods available to counter this disorder.</a:t>
            </a:r>
          </a:p>
        </p:txBody>
      </p:sp>
    </p:spTree>
    <p:extLst>
      <p:ext uri="{BB962C8B-B14F-4D97-AF65-F5344CB8AC3E}">
        <p14:creationId xmlns:p14="http://schemas.microsoft.com/office/powerpoint/2010/main" val="39154074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
                                            <p:txEl>
                                              <p:pRg st="2" end="2"/>
                                            </p:txEl>
                                          </p:spTgt>
                                        </p:tgtEl>
                                      </p:cBhvr>
                                    </p:animEffect>
                                    <p:set>
                                      <p:cBhvr>
                                        <p:cTn id="17"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nihms-1040291-f0002.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141201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344816" cy="38015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EG"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r>
            <a:br>
              <a:rPr kumimoji="0" lang="en-US" altLang="ar-EG"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br>
            <a:r>
              <a:rPr kumimoji="0" lang="en-US" altLang="ar-EG" sz="1400" b="1" i="1"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Normal Range of anemia according to WHO</a:t>
            </a:r>
            <a:endParaRPr kumimoji="0" lang="en-US" altLang="ar-EG"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835696" y="1124744"/>
            <a:ext cx="6264696" cy="461665"/>
          </a:xfrm>
          <a:prstGeom prst="rect">
            <a:avLst/>
          </a:prstGeom>
        </p:spPr>
        <p:txBody>
          <a:bodyPr wrap="square">
            <a:spAutoFit/>
          </a:bodyPr>
          <a:lstStyle/>
          <a:p>
            <a:pPr algn="l"/>
            <a:r>
              <a:rPr lang="en-US" sz="2400" b="1" i="1" u="sng" dirty="0"/>
              <a:t>Normal Range of anemia according to WHO</a:t>
            </a:r>
            <a:endParaRPr lang="ar-EG" sz="2400" dirty="0"/>
          </a:p>
        </p:txBody>
      </p:sp>
    </p:spTree>
    <p:extLst>
      <p:ext uri="{BB962C8B-B14F-4D97-AF65-F5344CB8AC3E}">
        <p14:creationId xmlns:p14="http://schemas.microsoft.com/office/powerpoint/2010/main" val="9354639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wipe(down)">
                                      <p:cBhvr>
                                        <p:cTn id="1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68760"/>
            <a:ext cx="7200800" cy="3108543"/>
          </a:xfrm>
          <a:prstGeom prst="rect">
            <a:avLst/>
          </a:prstGeom>
        </p:spPr>
        <p:txBody>
          <a:bodyPr wrap="square">
            <a:spAutoFit/>
          </a:bodyPr>
          <a:lstStyle/>
          <a:p>
            <a:pPr algn="l" rtl="0"/>
            <a:r>
              <a:rPr lang="en-US" sz="2800" b="1" i="1" u="sng" dirty="0"/>
              <a:t>Prevalence of anemia</a:t>
            </a:r>
            <a:r>
              <a:rPr lang="en-US" sz="2800" b="1" u="sng" dirty="0" smtClean="0"/>
              <a:t>:</a:t>
            </a:r>
          </a:p>
          <a:p>
            <a:pPr algn="l" rtl="0"/>
            <a:endParaRPr lang="en-US" sz="2800" dirty="0"/>
          </a:p>
          <a:p>
            <a:pPr algn="l" rtl="0"/>
            <a:r>
              <a:rPr lang="en-US" sz="2800" dirty="0"/>
              <a:t>Prevalence of anemia among non-pregnant women ( % of women ages 15-49 ) in Egypt was 28.90 as of  2016 .</a:t>
            </a:r>
          </a:p>
          <a:p>
            <a:pPr algn="l" rtl="0"/>
            <a:r>
              <a:rPr lang="en-US" sz="2800" dirty="0"/>
              <a:t>Its highest value over the past 26 years was 47.40 in 1990 while its lowest value was 28.90 in  2015 .</a:t>
            </a:r>
          </a:p>
        </p:txBody>
      </p:sp>
    </p:spTree>
    <p:extLst>
      <p:ext uri="{BB962C8B-B14F-4D97-AF65-F5344CB8AC3E}">
        <p14:creationId xmlns:p14="http://schemas.microsoft.com/office/powerpoint/2010/main" val="792713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052736"/>
            <a:ext cx="6984776" cy="4832092"/>
          </a:xfrm>
          <a:prstGeom prst="rect">
            <a:avLst/>
          </a:prstGeom>
        </p:spPr>
        <p:txBody>
          <a:bodyPr wrap="square">
            <a:spAutoFit/>
          </a:bodyPr>
          <a:lstStyle/>
          <a:p>
            <a:pPr algn="l" rtl="0"/>
            <a:r>
              <a:rPr lang="en-US" sz="2800" b="1" u="sng" dirty="0"/>
              <a:t>Degree of Anemia:</a:t>
            </a:r>
            <a:endParaRPr lang="en-US" sz="2800" dirty="0"/>
          </a:p>
          <a:p>
            <a:pPr algn="l" rtl="0"/>
            <a:r>
              <a:rPr lang="en-US" sz="2800" dirty="0"/>
              <a:t> Experts identify three main degrees of anemia, which are classified into mild, moderate and severe. Determine at a glance, without the use of laboratory tests, to what degree of anemia is a particular case of the disease is very difficult even for medical professionals. The fact that the main criterion for the degree of anemia is a hemoglobin level and determine its level is possible only on the basis of the analysis of the patient's blood.</a:t>
            </a:r>
          </a:p>
        </p:txBody>
      </p:sp>
    </p:spTree>
    <p:extLst>
      <p:ext uri="{BB962C8B-B14F-4D97-AF65-F5344CB8AC3E}">
        <p14:creationId xmlns:p14="http://schemas.microsoft.com/office/powerpoint/2010/main" val="97008653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81</TotalTime>
  <Words>2276</Words>
  <Application>Microsoft Office PowerPoint</Application>
  <PresentationFormat>On-screen Show (4:3)</PresentationFormat>
  <Paragraphs>257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dc:creator>
  <cp:lastModifiedBy>shimaa</cp:lastModifiedBy>
  <cp:revision>9</cp:revision>
  <dcterms:created xsi:type="dcterms:W3CDTF">2020-03-14T12:59:39Z</dcterms:created>
  <dcterms:modified xsi:type="dcterms:W3CDTF">2020-03-17T11:03:36Z</dcterms:modified>
</cp:coreProperties>
</file>