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9" r:id="rId3"/>
    <p:sldId id="257" r:id="rId4"/>
    <p:sldId id="258" r:id="rId5"/>
    <p:sldId id="260" r:id="rId6"/>
    <p:sldId id="265" r:id="rId7"/>
    <p:sldId id="264" r:id="rId8"/>
    <p:sldId id="263" r:id="rId9"/>
    <p:sldId id="262" r:id="rId10"/>
    <p:sldId id="261"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47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915D290-284B-4983-B9FC-7B967CC9F04A}" type="datetimeFigureOut">
              <a:rPr lang="en-US" smtClean="0"/>
              <a:t>3/27/2020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64A18738-2685-4554-8EC8-319CF27202D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15D290-284B-4983-B9FC-7B967CC9F04A}" type="datetimeFigureOut">
              <a:rPr lang="en-US" smtClean="0"/>
              <a:t>3/27/2020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4A18738-2685-4554-8EC8-319CF27202D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7915D290-284B-4983-B9FC-7B967CC9F04A}" type="datetimeFigureOut">
              <a:rPr lang="en-US" smtClean="0"/>
              <a:t>3/27/2020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64A18738-2685-4554-8EC8-319CF27202D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15D290-284B-4983-B9FC-7B967CC9F04A}" type="datetimeFigureOut">
              <a:rPr lang="en-US" smtClean="0"/>
              <a:t>3/27/2020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4A18738-2685-4554-8EC8-319CF27202D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915D290-284B-4983-B9FC-7B967CC9F04A}" type="datetimeFigureOut">
              <a:rPr lang="en-US" smtClean="0"/>
              <a:t>3/27/2020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64A18738-2685-4554-8EC8-319CF27202D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15D290-284B-4983-B9FC-7B967CC9F04A}" type="datetimeFigureOut">
              <a:rPr lang="en-US" smtClean="0"/>
              <a:t>3/27/2020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4A18738-2685-4554-8EC8-319CF27202D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915D290-284B-4983-B9FC-7B967CC9F04A}" type="datetimeFigureOut">
              <a:rPr lang="en-US" smtClean="0"/>
              <a:t>3/27/2020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4A18738-2685-4554-8EC8-319CF27202D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915D290-284B-4983-B9FC-7B967CC9F04A}" type="datetimeFigureOut">
              <a:rPr lang="en-US" smtClean="0"/>
              <a:t>3/27/2020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4A18738-2685-4554-8EC8-319CF27202D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7915D290-284B-4983-B9FC-7B967CC9F04A}" type="datetimeFigureOut">
              <a:rPr lang="en-US" smtClean="0"/>
              <a:t>3/27/2020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64A18738-2685-4554-8EC8-319CF27202D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15D290-284B-4983-B9FC-7B967CC9F04A}" type="datetimeFigureOut">
              <a:rPr lang="en-US" smtClean="0"/>
              <a:t>3/27/2020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4A18738-2685-4554-8EC8-319CF27202D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7915D290-284B-4983-B9FC-7B967CC9F04A}" type="datetimeFigureOut">
              <a:rPr lang="en-US" smtClean="0"/>
              <a:t>3/27/2020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4A18738-2685-4554-8EC8-319CF27202D6}"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915D290-284B-4983-B9FC-7B967CC9F04A}" type="datetimeFigureOut">
              <a:rPr lang="en-US" smtClean="0"/>
              <a:t>3/27/2020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4A18738-2685-4554-8EC8-319CF27202D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533400"/>
            <a:ext cx="8091268" cy="6019800"/>
          </a:xfrm>
        </p:spPr>
        <p:txBody>
          <a:bodyPr>
            <a:normAutofit/>
          </a:bodyPr>
          <a:lstStyle/>
          <a:p>
            <a:pPr algn="ctr"/>
            <a:r>
              <a:rPr lang="en-US" sz="4800" dirty="0">
                <a:latin typeface="Times New Roman" panose="02020603050405020304" pitchFamily="18" charset="0"/>
                <a:cs typeface="Times New Roman" panose="02020603050405020304" pitchFamily="18" charset="0"/>
              </a:rPr>
              <a:t>Uses of nanotechnology in </a:t>
            </a:r>
            <a:r>
              <a:rPr lang="en-US" sz="4800" dirty="0" smtClean="0">
                <a:latin typeface="Times New Roman" panose="02020603050405020304" pitchFamily="18" charset="0"/>
                <a:cs typeface="Times New Roman" panose="02020603050405020304" pitchFamily="18" charset="0"/>
              </a:rPr>
              <a:t/>
            </a:r>
            <a:br>
              <a:rPr lang="en-US" sz="4800" dirty="0" smtClean="0">
                <a:latin typeface="Times New Roman" panose="02020603050405020304" pitchFamily="18" charset="0"/>
                <a:cs typeface="Times New Roman" panose="02020603050405020304" pitchFamily="18" charset="0"/>
              </a:rPr>
            </a:br>
            <a:r>
              <a:rPr lang="en-US" sz="4800" dirty="0" smtClean="0">
                <a:latin typeface="Times New Roman" panose="02020603050405020304" pitchFamily="18" charset="0"/>
                <a:cs typeface="Times New Roman" panose="02020603050405020304" pitchFamily="18" charset="0"/>
              </a:rPr>
              <a:t>medical field</a:t>
            </a:r>
            <a:br>
              <a:rPr lang="en-US" sz="4800" dirty="0" smtClean="0">
                <a:latin typeface="Times New Roman" panose="02020603050405020304" pitchFamily="18" charset="0"/>
                <a:cs typeface="Times New Roman" panose="02020603050405020304" pitchFamily="18" charset="0"/>
              </a:rPr>
            </a:br>
            <a:r>
              <a:rPr lang="en-US" sz="4800" dirty="0" smtClean="0">
                <a:latin typeface="Times New Roman" panose="02020603050405020304" pitchFamily="18" charset="0"/>
                <a:cs typeface="Times New Roman" panose="02020603050405020304" pitchFamily="18" charset="0"/>
              </a:rPr>
              <a:t/>
            </a:r>
            <a:br>
              <a:rPr lang="en-US" sz="4800" dirty="0" smtClean="0">
                <a:latin typeface="Times New Roman" panose="02020603050405020304" pitchFamily="18" charset="0"/>
                <a:cs typeface="Times New Roman" panose="02020603050405020304" pitchFamily="18" charset="0"/>
              </a:rPr>
            </a:br>
            <a:r>
              <a:rPr lang="en-US" sz="4000" dirty="0" err="1" smtClean="0">
                <a:solidFill>
                  <a:srgbClr val="FF0000"/>
                </a:solidFill>
              </a:rPr>
              <a:t>dr</a:t>
            </a:r>
            <a:r>
              <a:rPr lang="en-US" sz="4000" dirty="0" smtClean="0">
                <a:solidFill>
                  <a:srgbClr val="FF0000"/>
                </a:solidFill>
              </a:rPr>
              <a:t> </a:t>
            </a:r>
            <a:r>
              <a:rPr lang="en-US" sz="4000" dirty="0" err="1" smtClean="0">
                <a:solidFill>
                  <a:srgbClr val="FF0000"/>
                </a:solidFill>
              </a:rPr>
              <a:t>sanaa</a:t>
            </a:r>
            <a:r>
              <a:rPr lang="en-US" sz="4000" dirty="0" smtClean="0">
                <a:solidFill>
                  <a:srgbClr val="FF0000"/>
                </a:solidFill>
              </a:rPr>
              <a:t> </a:t>
            </a:r>
            <a:r>
              <a:rPr lang="en-US" sz="4000" dirty="0" err="1" smtClean="0">
                <a:solidFill>
                  <a:srgbClr val="FF0000"/>
                </a:solidFill>
              </a:rPr>
              <a:t>mostafa</a:t>
            </a:r>
            <a:r>
              <a:rPr lang="en-US" sz="4000" dirty="0" smtClean="0">
                <a:solidFill>
                  <a:srgbClr val="FF0000"/>
                </a:solidFill>
              </a:rPr>
              <a:t/>
            </a:r>
            <a:br>
              <a:rPr lang="en-US" sz="4000" dirty="0" smtClean="0">
                <a:solidFill>
                  <a:srgbClr val="FF0000"/>
                </a:solidFill>
              </a:rPr>
            </a:br>
            <a:r>
              <a:rPr lang="en-US" sz="4800" dirty="0" smtClean="0"/>
              <a:t/>
            </a:r>
            <a:br>
              <a:rPr lang="en-US" sz="4800" dirty="0" smtClean="0"/>
            </a:br>
            <a:r>
              <a:rPr lang="en-US" sz="4800" dirty="0" smtClean="0"/>
              <a:t>new trends</a:t>
            </a:r>
            <a:endParaRPr lang="en-US" sz="4800" dirty="0"/>
          </a:p>
        </p:txBody>
      </p:sp>
      <p:sp>
        <p:nvSpPr>
          <p:cNvPr id="3" name="Subtitle 2"/>
          <p:cNvSpPr>
            <a:spLocks noGrp="1"/>
          </p:cNvSpPr>
          <p:nvPr>
            <p:ph type="subTitle" idx="1"/>
          </p:nvPr>
        </p:nvSpPr>
        <p:spPr>
          <a:xfrm>
            <a:off x="381000" y="4495800"/>
            <a:ext cx="8458200" cy="304800"/>
          </a:xfrm>
        </p:spPr>
        <p:txBody>
          <a:bodyPr>
            <a:normAutofit lnSpcReduction="10000"/>
          </a:bodyPr>
          <a:lstStyle/>
          <a:p>
            <a:endParaRPr lang="en-US" dirty="0"/>
          </a:p>
        </p:txBody>
      </p:sp>
    </p:spTree>
    <p:extLst>
      <p:ext uri="{BB962C8B-B14F-4D97-AF65-F5344CB8AC3E}">
        <p14:creationId xmlns:p14="http://schemas.microsoft.com/office/powerpoint/2010/main" val="3011575736"/>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0960"/>
          </a:xfrm>
        </p:spPr>
        <p:txBody>
          <a:bodyPr>
            <a:normAutofit fontScale="90000"/>
          </a:bodyPr>
          <a:lstStyle/>
          <a:p>
            <a:endParaRPr lang="en-US" dirty="0"/>
          </a:p>
        </p:txBody>
      </p:sp>
      <p:sp>
        <p:nvSpPr>
          <p:cNvPr id="3" name="Content Placeholder 2"/>
          <p:cNvSpPr>
            <a:spLocks noGrp="1"/>
          </p:cNvSpPr>
          <p:nvPr>
            <p:ph idx="1"/>
          </p:nvPr>
        </p:nvSpPr>
        <p:spPr>
          <a:xfrm>
            <a:off x="381000" y="457200"/>
            <a:ext cx="7696200" cy="5998536"/>
          </a:xfrm>
        </p:spPr>
        <p:txBody>
          <a:bodyPr/>
          <a:lstStyle/>
          <a:p>
            <a:pPr marL="0" indent="0" algn="ctr">
              <a:buNone/>
            </a:pPr>
            <a:r>
              <a:rPr lang="en-US" sz="3600" dirty="0">
                <a:solidFill>
                  <a:srgbClr val="FF0000"/>
                </a:solidFill>
              </a:rPr>
              <a:t>Diagnostic Techniques</a:t>
            </a:r>
          </a:p>
          <a:p>
            <a:pPr>
              <a:lnSpc>
                <a:spcPct val="150000"/>
              </a:lnSpc>
            </a:pPr>
            <a:r>
              <a:rPr lang="en-US" sz="2800" dirty="0">
                <a:latin typeface="Times New Roman" panose="02020603050405020304" pitchFamily="18" charset="0"/>
                <a:cs typeface="Times New Roman" panose="02020603050405020304" pitchFamily="18" charset="0"/>
              </a:rPr>
              <a:t>Researchers at Worcester Polytechnic Institute are using antibodies attached to carbon nanotubes in chips to detect cancer cells in the blood stream. The researchers believe this method could be used in simple lab tests that could provide early detection of cancer cells in the bloodstream.</a:t>
            </a:r>
          </a:p>
          <a:p>
            <a:endParaRPr lang="en-US" dirty="0"/>
          </a:p>
        </p:txBody>
      </p:sp>
    </p:spTree>
    <p:extLst>
      <p:ext uri="{BB962C8B-B14F-4D97-AF65-F5344CB8AC3E}">
        <p14:creationId xmlns:p14="http://schemas.microsoft.com/office/powerpoint/2010/main" val="41893380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365760"/>
          </a:xfrm>
        </p:spPr>
        <p:txBody>
          <a:bodyPr>
            <a:normAutofit fontScale="90000"/>
          </a:bodyPr>
          <a:lstStyle/>
          <a:p>
            <a:endParaRPr lang="en-US" dirty="0"/>
          </a:p>
        </p:txBody>
      </p:sp>
      <p:sp>
        <p:nvSpPr>
          <p:cNvPr id="3" name="Content Placeholder 2"/>
          <p:cNvSpPr>
            <a:spLocks noGrp="1"/>
          </p:cNvSpPr>
          <p:nvPr>
            <p:ph idx="1"/>
          </p:nvPr>
        </p:nvSpPr>
        <p:spPr>
          <a:xfrm>
            <a:off x="304800" y="838200"/>
            <a:ext cx="7696200" cy="5791200"/>
          </a:xfrm>
        </p:spPr>
        <p:txBody>
          <a:bodyPr>
            <a:normAutofit fontScale="92500"/>
          </a:bodyPr>
          <a:lstStyle/>
          <a:p>
            <a:pPr>
              <a:lnSpc>
                <a:spcPct val="150000"/>
              </a:lnSpc>
            </a:pPr>
            <a:r>
              <a:rPr lang="en-US" sz="3200" dirty="0">
                <a:latin typeface="Times New Roman" panose="02020603050405020304" pitchFamily="18" charset="0"/>
                <a:cs typeface="Times New Roman" panose="02020603050405020304" pitchFamily="18" charset="0"/>
              </a:rPr>
              <a:t>A test for early detection of kidney damage is being developed. The method uses gold </a:t>
            </a:r>
            <a:r>
              <a:rPr lang="en-US" sz="3200" dirty="0" err="1">
                <a:latin typeface="Times New Roman" panose="02020603050405020304" pitchFamily="18" charset="0"/>
                <a:cs typeface="Times New Roman" panose="02020603050405020304" pitchFamily="18" charset="0"/>
              </a:rPr>
              <a:t>nanorods</a:t>
            </a:r>
            <a:r>
              <a:rPr lang="en-US" sz="3200" dirty="0">
                <a:latin typeface="Times New Roman" panose="02020603050405020304" pitchFamily="18" charset="0"/>
                <a:cs typeface="Times New Roman" panose="02020603050405020304" pitchFamily="18" charset="0"/>
              </a:rPr>
              <a:t> functionalized to attach to the type of protein generated by damaged kidneys. When protein accumulates on the </a:t>
            </a:r>
            <a:r>
              <a:rPr lang="en-US" sz="3200" dirty="0" err="1">
                <a:latin typeface="Times New Roman" panose="02020603050405020304" pitchFamily="18" charset="0"/>
                <a:cs typeface="Times New Roman" panose="02020603050405020304" pitchFamily="18" charset="0"/>
              </a:rPr>
              <a:t>nanorod</a:t>
            </a:r>
            <a:r>
              <a:rPr lang="en-US" sz="3200" dirty="0">
                <a:latin typeface="Times New Roman" panose="02020603050405020304" pitchFamily="18" charset="0"/>
                <a:cs typeface="Times New Roman" panose="02020603050405020304" pitchFamily="18" charset="0"/>
              </a:rPr>
              <a:t> the color of the </a:t>
            </a:r>
            <a:r>
              <a:rPr lang="en-US" sz="3200" dirty="0" err="1">
                <a:latin typeface="Times New Roman" panose="02020603050405020304" pitchFamily="18" charset="0"/>
                <a:cs typeface="Times New Roman" panose="02020603050405020304" pitchFamily="18" charset="0"/>
              </a:rPr>
              <a:t>nanorod</a:t>
            </a:r>
            <a:r>
              <a:rPr lang="en-US" sz="3200" dirty="0">
                <a:latin typeface="Times New Roman" panose="02020603050405020304" pitchFamily="18" charset="0"/>
                <a:cs typeface="Times New Roman" panose="02020603050405020304" pitchFamily="18" charset="0"/>
              </a:rPr>
              <a:t> shifts. The test is designed to be done quickly and inexpensively for early detection of a problem.</a:t>
            </a:r>
          </a:p>
        </p:txBody>
      </p:sp>
    </p:spTree>
    <p:extLst>
      <p:ext uri="{BB962C8B-B14F-4D97-AF65-F5344CB8AC3E}">
        <p14:creationId xmlns:p14="http://schemas.microsoft.com/office/powerpoint/2010/main" val="3206119642"/>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7160"/>
          </a:xfrm>
        </p:spPr>
        <p:txBody>
          <a:bodyPr>
            <a:normAutofit fontScale="90000"/>
          </a:bodyPr>
          <a:lstStyle/>
          <a:p>
            <a:endParaRPr lang="en-US" dirty="0"/>
          </a:p>
        </p:txBody>
      </p:sp>
      <p:sp>
        <p:nvSpPr>
          <p:cNvPr id="3" name="Content Placeholder 2"/>
          <p:cNvSpPr>
            <a:spLocks noGrp="1"/>
          </p:cNvSpPr>
          <p:nvPr>
            <p:ph idx="1"/>
          </p:nvPr>
        </p:nvSpPr>
        <p:spPr>
          <a:xfrm>
            <a:off x="152400" y="609600"/>
            <a:ext cx="7772400" cy="6019800"/>
          </a:xfrm>
        </p:spPr>
        <p:txBody>
          <a:bodyPr>
            <a:normAutofit lnSpcReduction="10000"/>
          </a:bodyPr>
          <a:lstStyle/>
          <a:p>
            <a:pPr marL="0" indent="0" algn="ctr">
              <a:buNone/>
            </a:pPr>
            <a:r>
              <a:rPr lang="en-US" b="1" dirty="0" smtClean="0">
                <a:solidFill>
                  <a:srgbClr val="FF0000"/>
                </a:solidFill>
              </a:rPr>
              <a:t>Antibacterial Treatments</a:t>
            </a:r>
          </a:p>
          <a:p>
            <a:pPr>
              <a:lnSpc>
                <a:spcPct val="150000"/>
              </a:lnSpc>
            </a:pPr>
            <a:r>
              <a:rPr lang="en-US" sz="2800" dirty="0" smtClean="0">
                <a:latin typeface="Times New Roman" panose="02020603050405020304" pitchFamily="18" charset="0"/>
                <a:cs typeface="Times New Roman" panose="02020603050405020304" pitchFamily="18" charset="0"/>
              </a:rPr>
              <a:t>Researchers </a:t>
            </a:r>
            <a:r>
              <a:rPr lang="en-US" sz="2800" dirty="0">
                <a:latin typeface="Times New Roman" panose="02020603050405020304" pitchFamily="18" charset="0"/>
                <a:cs typeface="Times New Roman" panose="02020603050405020304" pitchFamily="18" charset="0"/>
              </a:rPr>
              <a:t>at the University of Houston are developing a technique to kill bacteria using gold nanoparticles and infrared light. This method may lead to improved cleaning of instruments in hospital settings. One of the earliest nanomedicine applications was the use of </a:t>
            </a:r>
            <a:r>
              <a:rPr lang="en-US" sz="2800" dirty="0" err="1">
                <a:latin typeface="Times New Roman" panose="02020603050405020304" pitchFamily="18" charset="0"/>
                <a:cs typeface="Times New Roman" panose="02020603050405020304" pitchFamily="18" charset="0"/>
              </a:rPr>
              <a:t>nanocrystalline</a:t>
            </a:r>
            <a:r>
              <a:rPr lang="en-US" sz="2800" dirty="0">
                <a:latin typeface="Times New Roman" panose="02020603050405020304" pitchFamily="18" charset="0"/>
                <a:cs typeface="Times New Roman" panose="02020603050405020304" pitchFamily="18" charset="0"/>
              </a:rPr>
              <a:t> silver which is as an antimicrobial agent for the treatment of </a:t>
            </a:r>
            <a:r>
              <a:rPr lang="en-US" sz="2800" dirty="0" smtClean="0">
                <a:latin typeface="Times New Roman" panose="02020603050405020304" pitchFamily="18" charset="0"/>
                <a:cs typeface="Times New Roman" panose="02020603050405020304" pitchFamily="18" charset="0"/>
              </a:rPr>
              <a:t>wounds. A nanoparticle cream has been shown to fight staph infections.</a:t>
            </a:r>
          </a:p>
          <a:p>
            <a:endParaRPr lang="en-US" dirty="0"/>
          </a:p>
        </p:txBody>
      </p:sp>
    </p:spTree>
    <p:extLst>
      <p:ext uri="{BB962C8B-B14F-4D97-AF65-F5344CB8AC3E}">
        <p14:creationId xmlns:p14="http://schemas.microsoft.com/office/powerpoint/2010/main" val="4665888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213360"/>
          </a:xfrm>
        </p:spPr>
        <p:txBody>
          <a:bodyPr>
            <a:normAutofit fontScale="90000"/>
          </a:bodyPr>
          <a:lstStyle/>
          <a:p>
            <a:endParaRPr lang="en-US" dirty="0"/>
          </a:p>
        </p:txBody>
      </p:sp>
      <p:sp>
        <p:nvSpPr>
          <p:cNvPr id="3" name="Content Placeholder 2"/>
          <p:cNvSpPr>
            <a:spLocks noGrp="1"/>
          </p:cNvSpPr>
          <p:nvPr>
            <p:ph idx="1"/>
          </p:nvPr>
        </p:nvSpPr>
        <p:spPr>
          <a:xfrm>
            <a:off x="457200" y="685800"/>
            <a:ext cx="7239000" cy="5769936"/>
          </a:xfrm>
        </p:spPr>
        <p:txBody>
          <a:bodyPr>
            <a:normAutofit/>
          </a:bodyPr>
          <a:lstStyle/>
          <a:p>
            <a:pPr marL="0" indent="0" algn="ctr">
              <a:buNone/>
            </a:pPr>
            <a:r>
              <a:rPr lang="en-US" sz="3600" dirty="0">
                <a:solidFill>
                  <a:srgbClr val="FF0000"/>
                </a:solidFill>
              </a:rPr>
              <a:t>Wound Treatment</a:t>
            </a:r>
          </a:p>
          <a:p>
            <a:pPr>
              <a:lnSpc>
                <a:spcPct val="150000"/>
              </a:lnSpc>
            </a:pPr>
            <a:r>
              <a:rPr lang="en-US" dirty="0">
                <a:latin typeface="Times New Roman" panose="02020603050405020304" pitchFamily="18" charset="0"/>
                <a:cs typeface="Times New Roman" panose="02020603050405020304" pitchFamily="18" charset="0"/>
              </a:rPr>
              <a:t>For trauma patients with internal bleeding another way to reduce the blood loss is needed. Researchers at Chase Western Reserve University are developing polymer nanoparticles that act as synthetic platelets. Lab tests have shown that injection of these synthetic platelets significantly reduces blood loss.</a:t>
            </a:r>
          </a:p>
          <a:p>
            <a:endParaRPr lang="en-US" dirty="0"/>
          </a:p>
          <a:p>
            <a:endParaRPr lang="en-US" dirty="0"/>
          </a:p>
        </p:txBody>
      </p:sp>
    </p:spTree>
    <p:extLst>
      <p:ext uri="{BB962C8B-B14F-4D97-AF65-F5344CB8AC3E}">
        <p14:creationId xmlns:p14="http://schemas.microsoft.com/office/powerpoint/2010/main" val="17797262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289560"/>
          </a:xfrm>
        </p:spPr>
        <p:txBody>
          <a:bodyPr>
            <a:normAutofit fontScale="90000"/>
          </a:bodyPr>
          <a:lstStyle/>
          <a:p>
            <a:endParaRPr lang="en-US" dirty="0"/>
          </a:p>
        </p:txBody>
      </p:sp>
      <p:sp>
        <p:nvSpPr>
          <p:cNvPr id="3" name="Content Placeholder 2"/>
          <p:cNvSpPr>
            <a:spLocks noGrp="1"/>
          </p:cNvSpPr>
          <p:nvPr>
            <p:ph idx="1"/>
          </p:nvPr>
        </p:nvSpPr>
        <p:spPr>
          <a:xfrm>
            <a:off x="457200" y="762000"/>
            <a:ext cx="7239000" cy="5693736"/>
          </a:xfrm>
        </p:spPr>
        <p:txBody>
          <a:bodyPr/>
          <a:lstStyle/>
          <a:p>
            <a:pPr marL="0" indent="0" algn="ctr">
              <a:lnSpc>
                <a:spcPct val="150000"/>
              </a:lnSpc>
              <a:buNone/>
            </a:pPr>
            <a:r>
              <a:rPr lang="en-US" sz="3200" dirty="0">
                <a:solidFill>
                  <a:srgbClr val="FF0000"/>
                </a:solidFill>
                <a:latin typeface="Times New Roman" panose="02020603050405020304" pitchFamily="18" charset="0"/>
                <a:cs typeface="Times New Roman" panose="02020603050405020304" pitchFamily="18" charset="0"/>
              </a:rPr>
              <a:t>Cell Repair</a:t>
            </a:r>
          </a:p>
          <a:p>
            <a:pPr>
              <a:lnSpc>
                <a:spcPct val="150000"/>
              </a:lnSpc>
            </a:pPr>
            <a:r>
              <a:rPr lang="en-US" sz="3200" dirty="0" err="1">
                <a:latin typeface="Times New Roman" panose="02020603050405020304" pitchFamily="18" charset="0"/>
                <a:cs typeface="Times New Roman" panose="02020603050405020304" pitchFamily="18" charset="0"/>
              </a:rPr>
              <a:t>Nanorobots</a:t>
            </a:r>
            <a:r>
              <a:rPr lang="en-US" sz="3200" dirty="0">
                <a:latin typeface="Times New Roman" panose="02020603050405020304" pitchFamily="18" charset="0"/>
                <a:cs typeface="Times New Roman" panose="02020603050405020304" pitchFamily="18" charset="0"/>
              </a:rPr>
              <a:t> could actually be programmed to repair specific diseased cells, functioning in a similar way to antibodies in our natural healing processes </a:t>
            </a:r>
          </a:p>
          <a:p>
            <a:endParaRPr lang="en-US" dirty="0"/>
          </a:p>
        </p:txBody>
      </p:sp>
    </p:spTree>
    <p:extLst>
      <p:ext uri="{BB962C8B-B14F-4D97-AF65-F5344CB8AC3E}">
        <p14:creationId xmlns:p14="http://schemas.microsoft.com/office/powerpoint/2010/main" val="3276967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rot="19769337">
            <a:off x="1023894" y="3450353"/>
            <a:ext cx="5456932" cy="923330"/>
          </a:xfrm>
          <a:prstGeom prst="rect">
            <a:avLst/>
          </a:prstGeom>
          <a:noFill/>
        </p:spPr>
        <p:txBody>
          <a:bodyPr wrap="square" lIns="91440" tIns="45720" rIns="91440" bIns="45720">
            <a:spAutoFit/>
          </a:bodyPr>
          <a:lstStyle/>
          <a:p>
            <a:pPr algn="ctr"/>
            <a:r>
              <a:rPr lang="en-U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Thank you</a:t>
            </a:r>
            <a:endParaRPr 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extLst>
      <p:ext uri="{BB962C8B-B14F-4D97-AF65-F5344CB8AC3E}">
        <p14:creationId xmlns:p14="http://schemas.microsoft.com/office/powerpoint/2010/main" val="271672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 lines</a:t>
            </a:r>
            <a:endParaRPr lang="en-US" dirty="0"/>
          </a:p>
        </p:txBody>
      </p:sp>
      <p:sp>
        <p:nvSpPr>
          <p:cNvPr id="3" name="Content Placeholder 2"/>
          <p:cNvSpPr>
            <a:spLocks noGrp="1"/>
          </p:cNvSpPr>
          <p:nvPr>
            <p:ph idx="1"/>
          </p:nvPr>
        </p:nvSpPr>
        <p:spPr/>
        <p:txBody>
          <a:bodyPr/>
          <a:lstStyle/>
          <a:p>
            <a:pPr>
              <a:lnSpc>
                <a:spcPct val="150000"/>
              </a:lnSpc>
            </a:pPr>
            <a:r>
              <a:rPr lang="en-US" sz="3200" dirty="0"/>
              <a:t>Introduction </a:t>
            </a:r>
          </a:p>
          <a:p>
            <a:pPr>
              <a:lnSpc>
                <a:spcPct val="150000"/>
              </a:lnSpc>
            </a:pPr>
            <a:r>
              <a:rPr lang="en-US" sz="3200" dirty="0"/>
              <a:t>Definition</a:t>
            </a:r>
          </a:p>
          <a:p>
            <a:pPr>
              <a:lnSpc>
                <a:spcPct val="150000"/>
              </a:lnSpc>
            </a:pPr>
            <a:r>
              <a:rPr lang="en-US" sz="3200" dirty="0"/>
              <a:t>Uses of nanotechnology in medical field</a:t>
            </a:r>
          </a:p>
          <a:p>
            <a:endParaRPr lang="en-US" dirty="0"/>
          </a:p>
        </p:txBody>
      </p:sp>
    </p:spTree>
    <p:extLst>
      <p:ext uri="{BB962C8B-B14F-4D97-AF65-F5344CB8AC3E}">
        <p14:creationId xmlns:p14="http://schemas.microsoft.com/office/powerpoint/2010/main" val="7350384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304800" y="152400"/>
            <a:ext cx="8686800" cy="304800"/>
          </a:xfrm>
        </p:spPr>
        <p:txBody>
          <a:bodyPr>
            <a:normAutofit fontScale="90000"/>
          </a:bodyPr>
          <a:lstStyle/>
          <a:p>
            <a:endParaRPr lang="en-US" dirty="0"/>
          </a:p>
        </p:txBody>
      </p:sp>
      <p:sp>
        <p:nvSpPr>
          <p:cNvPr id="3" name="Content Placeholder 2"/>
          <p:cNvSpPr>
            <a:spLocks noGrp="1"/>
          </p:cNvSpPr>
          <p:nvPr>
            <p:ph idx="1"/>
          </p:nvPr>
        </p:nvSpPr>
        <p:spPr>
          <a:xfrm>
            <a:off x="228601" y="533400"/>
            <a:ext cx="7924800" cy="6858000"/>
          </a:xfrm>
        </p:spPr>
        <p:txBody>
          <a:bodyPr>
            <a:normAutofit/>
          </a:bodyPr>
          <a:lstStyle/>
          <a:p>
            <a:pPr>
              <a:lnSpc>
                <a:spcPct val="150000"/>
              </a:lnSpc>
            </a:pPr>
            <a:r>
              <a:rPr lang="en-US" sz="2800" dirty="0" smtClean="0">
                <a:latin typeface="Times New Roman" panose="02020603050405020304" pitchFamily="18" charset="0"/>
                <a:cs typeface="Times New Roman" panose="02020603050405020304" pitchFamily="18" charset="0"/>
              </a:rPr>
              <a:t>Nanomedicine </a:t>
            </a:r>
            <a:r>
              <a:rPr lang="en-US" sz="2800" dirty="0">
                <a:latin typeface="Times New Roman" panose="02020603050405020304" pitchFamily="18" charset="0"/>
                <a:cs typeface="Times New Roman" panose="02020603050405020304" pitchFamily="18" charset="0"/>
              </a:rPr>
              <a:t>ranges from the medical applications of nanomaterials and biological devices, to </a:t>
            </a:r>
            <a:r>
              <a:rPr lang="en-US" sz="2800" dirty="0" err="1">
                <a:latin typeface="Times New Roman" panose="02020603050405020304" pitchFamily="18" charset="0"/>
                <a:cs typeface="Times New Roman" panose="02020603050405020304" pitchFamily="18" charset="0"/>
              </a:rPr>
              <a:t>nanoelectronic</a:t>
            </a:r>
            <a:r>
              <a:rPr lang="en-US" sz="2800" dirty="0">
                <a:latin typeface="Times New Roman" panose="02020603050405020304" pitchFamily="18" charset="0"/>
                <a:cs typeface="Times New Roman" panose="02020603050405020304" pitchFamily="18" charset="0"/>
              </a:rPr>
              <a:t> biosensors, and even possible future applications of molecular nanotechnology such as biological machines. Current problems for nanomedicine involve understanding the issues related to toxicity and environmental impact of nanoscale </a:t>
            </a:r>
            <a:r>
              <a:rPr lang="en-US" sz="2800" dirty="0" smtClean="0">
                <a:latin typeface="Times New Roman" panose="02020603050405020304" pitchFamily="18" charset="0"/>
                <a:cs typeface="Times New Roman" panose="02020603050405020304" pitchFamily="18" charset="0"/>
              </a:rPr>
              <a:t>materials.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702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7160"/>
          </a:xfrm>
        </p:spPr>
        <p:txBody>
          <a:bodyPr>
            <a:normAutofit fontScale="90000"/>
          </a:bodyPr>
          <a:lstStyle/>
          <a:p>
            <a:endParaRPr lang="en-US" dirty="0"/>
          </a:p>
        </p:txBody>
      </p:sp>
      <p:sp>
        <p:nvSpPr>
          <p:cNvPr id="3" name="Content Placeholder 2"/>
          <p:cNvSpPr>
            <a:spLocks noGrp="1"/>
          </p:cNvSpPr>
          <p:nvPr>
            <p:ph idx="1"/>
          </p:nvPr>
        </p:nvSpPr>
        <p:spPr>
          <a:xfrm>
            <a:off x="457200" y="685800"/>
            <a:ext cx="7239000" cy="5769936"/>
          </a:xfrm>
        </p:spPr>
        <p:txBody>
          <a:bodyPr>
            <a:normAutofit/>
          </a:bodyPr>
          <a:lstStyle/>
          <a:p>
            <a:pPr>
              <a:lnSpc>
                <a:spcPct val="150000"/>
              </a:lnSpc>
            </a:pPr>
            <a:r>
              <a:rPr lang="en-US" sz="3200" dirty="0">
                <a:latin typeface="Times New Roman" panose="02020603050405020304" pitchFamily="18" charset="0"/>
                <a:cs typeface="Times New Roman" panose="02020603050405020304" pitchFamily="18" charset="0"/>
              </a:rPr>
              <a:t>Nanomedicine is the most important field of Nanotechnology. The </a:t>
            </a:r>
            <a:r>
              <a:rPr lang="en-US" sz="3200" dirty="0" err="1">
                <a:latin typeface="Times New Roman" panose="02020603050405020304" pitchFamily="18" charset="0"/>
                <a:cs typeface="Times New Roman" panose="02020603050405020304" pitchFamily="18" charset="0"/>
              </a:rPr>
              <a:t>nano</a:t>
            </a:r>
            <a:r>
              <a:rPr lang="en-US" sz="3200" dirty="0">
                <a:latin typeface="Times New Roman" panose="02020603050405020304" pitchFamily="18" charset="0"/>
                <a:cs typeface="Times New Roman" panose="02020603050405020304" pitchFamily="18" charset="0"/>
              </a:rPr>
              <a:t> level gadgets and materials are used for diagnosing and treatment of diseases. Nano-Pharmacology has generated a specific category of smart drugs that affect negligible side effects. </a:t>
            </a:r>
          </a:p>
          <a:p>
            <a:endParaRPr lang="en-US" dirty="0"/>
          </a:p>
        </p:txBody>
      </p:sp>
    </p:spTree>
    <p:extLst>
      <p:ext uri="{BB962C8B-B14F-4D97-AF65-F5344CB8AC3E}">
        <p14:creationId xmlns:p14="http://schemas.microsoft.com/office/powerpoint/2010/main" val="2397549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Definition:</a:t>
            </a:r>
            <a:br>
              <a:rPr lang="en-US" dirty="0"/>
            </a:br>
            <a:endParaRPr lang="en-US" dirty="0"/>
          </a:p>
        </p:txBody>
      </p:sp>
      <p:sp>
        <p:nvSpPr>
          <p:cNvPr id="3" name="Content Placeholder 2"/>
          <p:cNvSpPr>
            <a:spLocks noGrp="1"/>
          </p:cNvSpPr>
          <p:nvPr>
            <p:ph idx="1"/>
          </p:nvPr>
        </p:nvSpPr>
        <p:spPr/>
        <p:txBody>
          <a:bodyPr>
            <a:normAutofit/>
          </a:bodyPr>
          <a:lstStyle/>
          <a:p>
            <a:r>
              <a:rPr lang="en-US" sz="3200" dirty="0" smtClean="0">
                <a:latin typeface="Times New Roman" panose="02020603050405020304" pitchFamily="18" charset="0"/>
                <a:cs typeface="Times New Roman" panose="02020603050405020304" pitchFamily="18" charset="0"/>
              </a:rPr>
              <a:t>Nanomedicine </a:t>
            </a:r>
            <a:r>
              <a:rPr lang="en-US" sz="3200" dirty="0">
                <a:latin typeface="Times New Roman" panose="02020603050405020304" pitchFamily="18" charset="0"/>
                <a:cs typeface="Times New Roman" panose="02020603050405020304" pitchFamily="18" charset="0"/>
              </a:rPr>
              <a:t>is the medical application of nanotechnology. Nanotechnology is derived from the combination of two words Nano and Technology. Nano means very small or miniature. So, Nanotechnology is the technology in miniature form. It is the combination of Bio- technology, Chemistry, Physics and Bio-informatics, etc</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32122539"/>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800" dirty="0">
                <a:latin typeface="Times New Roman" panose="02020603050405020304" pitchFamily="18" charset="0"/>
                <a:cs typeface="Times New Roman" panose="02020603050405020304" pitchFamily="18" charset="0"/>
              </a:rPr>
              <a:t>Nanotechnology is playing an increasingly major role in the healthcare industry. Examples include the use of </a:t>
            </a:r>
            <a:r>
              <a:rPr lang="en-US" sz="2800" dirty="0" err="1">
                <a:latin typeface="Times New Roman" panose="02020603050405020304" pitchFamily="18" charset="0"/>
                <a:cs typeface="Times New Roman" panose="02020603050405020304" pitchFamily="18" charset="0"/>
              </a:rPr>
              <a:t>nano</a:t>
            </a:r>
            <a:r>
              <a:rPr lang="en-US" sz="2800" dirty="0">
                <a:latin typeface="Times New Roman" panose="02020603050405020304" pitchFamily="18" charset="0"/>
                <a:cs typeface="Times New Roman" panose="02020603050405020304" pitchFamily="18" charset="0"/>
              </a:rPr>
              <a:t>-particles in cancer therapy and targeted drug delivery systems. Nanotechnology is also widely issued in tissue engineering applications</a:t>
            </a:r>
          </a:p>
        </p:txBody>
      </p:sp>
    </p:spTree>
    <p:extLst>
      <p:ext uri="{BB962C8B-B14F-4D97-AF65-F5344CB8AC3E}">
        <p14:creationId xmlns:p14="http://schemas.microsoft.com/office/powerpoint/2010/main" val="1435582744"/>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Uses of nanotechnology of field </a:t>
            </a:r>
          </a:p>
        </p:txBody>
      </p:sp>
      <p:sp>
        <p:nvSpPr>
          <p:cNvPr id="3" name="Content Placeholder 2"/>
          <p:cNvSpPr>
            <a:spLocks noGrp="1"/>
          </p:cNvSpPr>
          <p:nvPr>
            <p:ph idx="1"/>
          </p:nvPr>
        </p:nvSpPr>
        <p:spPr/>
        <p:txBody>
          <a:bodyPr>
            <a:normAutofit lnSpcReduction="10000"/>
          </a:bodyPr>
          <a:lstStyle/>
          <a:p>
            <a:pPr marL="0" indent="0" algn="ctr">
              <a:buNone/>
            </a:pPr>
            <a:r>
              <a:rPr lang="en-US" sz="3200" dirty="0" smtClean="0">
                <a:solidFill>
                  <a:srgbClr val="FF0000"/>
                </a:solidFill>
              </a:rPr>
              <a:t>Drug </a:t>
            </a:r>
            <a:r>
              <a:rPr lang="en-US" sz="3200" dirty="0">
                <a:solidFill>
                  <a:srgbClr val="FF0000"/>
                </a:solidFill>
              </a:rPr>
              <a:t>Delivery</a:t>
            </a:r>
          </a:p>
          <a:p>
            <a:pPr marL="0" indent="0">
              <a:lnSpc>
                <a:spcPct val="150000"/>
              </a:lnSpc>
              <a:buNone/>
            </a:pPr>
            <a:r>
              <a:rPr lang="en-US" sz="2800" dirty="0">
                <a:latin typeface="Times New Roman" panose="02020603050405020304" pitchFamily="18" charset="0"/>
                <a:cs typeface="Times New Roman" panose="02020603050405020304" pitchFamily="18" charset="0"/>
              </a:rPr>
              <a:t>One application of nanotechnology in medicine currently being developed involves employing nanoparticles to deliver drugs, heat, light or other substances to specific types of cells (such as cancer cells). Particles are engineered so that they are attracted to diseased cells, which allows direct treatment of those cells. </a:t>
            </a:r>
          </a:p>
        </p:txBody>
      </p:sp>
    </p:spTree>
    <p:extLst>
      <p:ext uri="{BB962C8B-B14F-4D97-AF65-F5344CB8AC3E}">
        <p14:creationId xmlns:p14="http://schemas.microsoft.com/office/powerpoint/2010/main" val="286198940"/>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7160"/>
          </a:xfrm>
        </p:spPr>
        <p:txBody>
          <a:bodyPr>
            <a:normAutofit fontScale="90000"/>
          </a:bodyPr>
          <a:lstStyle/>
          <a:p>
            <a:endParaRPr lang="en-US" dirty="0"/>
          </a:p>
        </p:txBody>
      </p:sp>
      <p:sp>
        <p:nvSpPr>
          <p:cNvPr id="3" name="Content Placeholder 2"/>
          <p:cNvSpPr>
            <a:spLocks noGrp="1"/>
          </p:cNvSpPr>
          <p:nvPr>
            <p:ph idx="1"/>
          </p:nvPr>
        </p:nvSpPr>
        <p:spPr>
          <a:xfrm>
            <a:off x="228600" y="533400"/>
            <a:ext cx="7696200" cy="6096000"/>
          </a:xfrm>
        </p:spPr>
        <p:txBody>
          <a:bodyPr>
            <a:noAutofit/>
          </a:bodyPr>
          <a:lstStyle/>
          <a:p>
            <a:pPr>
              <a:lnSpc>
                <a:spcPct val="150000"/>
              </a:lnSpc>
            </a:pPr>
            <a:r>
              <a:rPr lang="en-US" sz="2800" dirty="0">
                <a:latin typeface="Times New Roman" panose="02020603050405020304" pitchFamily="18" charset="0"/>
                <a:cs typeface="Times New Roman" panose="02020603050405020304" pitchFamily="18" charset="0"/>
              </a:rPr>
              <a:t>This technique reduces damage to healthy cells in the body and allows for earlier detection of disease. Also using nanoparticles to deliver vaccine. The nanoparticles protect the vaccine, allowing the vaccine time to trigger a stronger immune response. Researchers are developing a method to release insulin that uses a sponge-like matrix that contains insulin as well as </a:t>
            </a:r>
            <a:r>
              <a:rPr lang="en-US" sz="2800" dirty="0" err="1">
                <a:latin typeface="Times New Roman" panose="02020603050405020304" pitchFamily="18" charset="0"/>
                <a:cs typeface="Times New Roman" panose="02020603050405020304" pitchFamily="18" charset="0"/>
              </a:rPr>
              <a:t>nanocapsules</a:t>
            </a:r>
            <a:r>
              <a:rPr lang="en-US" sz="2800" dirty="0">
                <a:latin typeface="Times New Roman" panose="02020603050405020304" pitchFamily="18" charset="0"/>
                <a:cs typeface="Times New Roman" panose="02020603050405020304" pitchFamily="18" charset="0"/>
              </a:rPr>
              <a:t> containing an enzyme.</a:t>
            </a:r>
          </a:p>
        </p:txBody>
      </p:sp>
    </p:spTree>
    <p:extLst>
      <p:ext uri="{BB962C8B-B14F-4D97-AF65-F5344CB8AC3E}">
        <p14:creationId xmlns:p14="http://schemas.microsoft.com/office/powerpoint/2010/main" val="1223243654"/>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213360"/>
          </a:xfrm>
        </p:spPr>
        <p:txBody>
          <a:bodyPr>
            <a:normAutofit fontScale="90000"/>
          </a:bodyPr>
          <a:lstStyle/>
          <a:p>
            <a:endParaRPr lang="en-US" dirty="0"/>
          </a:p>
        </p:txBody>
      </p:sp>
      <p:sp>
        <p:nvSpPr>
          <p:cNvPr id="3" name="Content Placeholder 2"/>
          <p:cNvSpPr>
            <a:spLocks noGrp="1"/>
          </p:cNvSpPr>
          <p:nvPr>
            <p:ph idx="1"/>
          </p:nvPr>
        </p:nvSpPr>
        <p:spPr>
          <a:xfrm>
            <a:off x="457200" y="762000"/>
            <a:ext cx="7239000" cy="5693736"/>
          </a:xfrm>
        </p:spPr>
        <p:txBody>
          <a:bodyPr>
            <a:noAutofit/>
          </a:bodyPr>
          <a:lstStyle/>
          <a:p>
            <a:pPr>
              <a:lnSpc>
                <a:spcPct val="150000"/>
              </a:lnSpc>
            </a:pPr>
            <a:r>
              <a:rPr lang="en-US" sz="3200" dirty="0" smtClean="0">
                <a:latin typeface="Times New Roman" panose="02020603050405020304" pitchFamily="18" charset="0"/>
                <a:cs typeface="Times New Roman" panose="02020603050405020304" pitchFamily="18" charset="0"/>
              </a:rPr>
              <a:t>For example researchers at North Carolina State University are developing a method to deliver cardiac stem cells to damaged heart tissue. They attach </a:t>
            </a:r>
            <a:r>
              <a:rPr lang="en-US" sz="3200" dirty="0" err="1" smtClean="0">
                <a:latin typeface="Times New Roman" panose="02020603050405020304" pitchFamily="18" charset="0"/>
                <a:cs typeface="Times New Roman" panose="02020603050405020304" pitchFamily="18" charset="0"/>
              </a:rPr>
              <a:t>nanovesicles</a:t>
            </a:r>
            <a:r>
              <a:rPr lang="en-US" sz="3200" dirty="0" smtClean="0">
                <a:latin typeface="Times New Roman" panose="02020603050405020304" pitchFamily="18" charset="0"/>
                <a:cs typeface="Times New Roman" panose="02020603050405020304" pitchFamily="18" charset="0"/>
              </a:rPr>
              <a:t> that are attracted to an injury to the stem cells to increase the amount of stem cells delivered to an injured tissue.</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0561340"/>
      </p:ext>
    </p:extLst>
  </p:cSld>
  <p:clrMapOvr>
    <a:masterClrMapping/>
  </p:clrMapOvr>
  <p:transition spd="slow">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33</TotalTime>
  <Words>621</Words>
  <Application>Microsoft Office PowerPoint</Application>
  <PresentationFormat>On-screen Show (4:3)</PresentationFormat>
  <Paragraphs>25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Opulent</vt:lpstr>
      <vt:lpstr>Uses of nanotechnology in  medical field  dr sanaa mostafa  new trends</vt:lpstr>
      <vt:lpstr>Out lines</vt:lpstr>
      <vt:lpstr>PowerPoint Presentation</vt:lpstr>
      <vt:lpstr>PowerPoint Presentation</vt:lpstr>
      <vt:lpstr>Definition: </vt:lpstr>
      <vt:lpstr>PowerPoint Presentation</vt:lpstr>
      <vt:lpstr>Uses of nanotechnology of field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Uses of nanotechnology in  medical field  dr sanaa mostafa  new trends</dc:title>
  <dc:creator>c.delivery</dc:creator>
  <cp:lastModifiedBy>ismail - [2010]</cp:lastModifiedBy>
  <cp:revision>7</cp:revision>
  <dcterms:created xsi:type="dcterms:W3CDTF">2020-03-15T18:07:32Z</dcterms:created>
  <dcterms:modified xsi:type="dcterms:W3CDTF">2020-03-27T20:20:55Z</dcterms:modified>
</cp:coreProperties>
</file>