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6" r:id="rId6"/>
    <p:sldId id="260" r:id="rId7"/>
    <p:sldId id="265" r:id="rId8"/>
    <p:sldId id="261" r:id="rId9"/>
    <p:sldId id="262" r:id="rId10"/>
    <p:sldId id="263" r:id="rId11"/>
    <p:sldId id="26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70"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ar-EG" sz="3200" dirty="0">
                <a:solidFill>
                  <a:srgbClr val="000000"/>
                </a:solidFill>
                <a:latin typeface="Times New Roman"/>
              </a:rPr>
              <a:t/>
            </a:r>
            <a:br>
              <a:rPr lang="ar-EG" sz="3200" dirty="0">
                <a:solidFill>
                  <a:srgbClr val="000000"/>
                </a:solidFill>
                <a:latin typeface="Times New Roman"/>
              </a:rPr>
            </a:br>
            <a:r>
              <a:rPr lang="en-US" sz="3200" dirty="0">
                <a:solidFill>
                  <a:srgbClr val="000000"/>
                </a:solidFill>
                <a:latin typeface="Times New Roman"/>
              </a:rPr>
              <a:t> </a:t>
            </a:r>
            <a:r>
              <a:rPr lang="en-US" sz="3200" dirty="0" smtClean="0">
                <a:solidFill>
                  <a:srgbClr val="000000"/>
                </a:solidFill>
                <a:latin typeface="Times New Roman"/>
              </a:rPr>
              <a:t/>
            </a:r>
            <a:br>
              <a:rPr lang="en-US" sz="3200" dirty="0" smtClean="0">
                <a:solidFill>
                  <a:srgbClr val="000000"/>
                </a:solidFill>
                <a:latin typeface="Times New Roman"/>
              </a:rPr>
            </a:br>
            <a:r>
              <a:rPr lang="en-US" sz="3200" dirty="0">
                <a:solidFill>
                  <a:srgbClr val="000000"/>
                </a:solidFill>
                <a:latin typeface="Times New Roman"/>
              </a:rPr>
              <a:t/>
            </a:r>
            <a:br>
              <a:rPr lang="en-US" sz="3200" dirty="0">
                <a:solidFill>
                  <a:srgbClr val="000000"/>
                </a:solidFill>
                <a:latin typeface="Times New Roman"/>
              </a:rPr>
            </a:br>
            <a:r>
              <a:rPr lang="en-US" sz="3200" dirty="0" smtClean="0">
                <a:solidFill>
                  <a:srgbClr val="000000"/>
                </a:solidFill>
                <a:latin typeface="Times New Roman"/>
              </a:rPr>
              <a:t/>
            </a:r>
            <a:br>
              <a:rPr lang="en-US" sz="3200" dirty="0" smtClean="0">
                <a:solidFill>
                  <a:srgbClr val="000000"/>
                </a:solidFill>
                <a:latin typeface="Times New Roman"/>
              </a:rPr>
            </a:br>
            <a:r>
              <a:rPr lang="en-US" sz="3200" dirty="0">
                <a:solidFill>
                  <a:srgbClr val="000000"/>
                </a:solidFill>
                <a:latin typeface="Times New Roman"/>
              </a:rPr>
              <a:t/>
            </a:r>
            <a:br>
              <a:rPr lang="en-US" sz="3200" dirty="0">
                <a:solidFill>
                  <a:srgbClr val="000000"/>
                </a:solidFill>
                <a:latin typeface="Times New Roman"/>
              </a:rPr>
            </a:br>
            <a:r>
              <a:rPr lang="en-US" sz="8900" b="1" dirty="0" smtClean="0">
                <a:solidFill>
                  <a:srgbClr val="000000"/>
                </a:solidFill>
                <a:latin typeface="Times New Roman"/>
              </a:rPr>
              <a:t>Ethics</a:t>
            </a:r>
            <a:br>
              <a:rPr lang="en-US" sz="8900" b="1" dirty="0" smtClean="0">
                <a:solidFill>
                  <a:srgbClr val="000000"/>
                </a:solidFill>
                <a:latin typeface="Times New Roman"/>
              </a:rPr>
            </a:br>
            <a:r>
              <a:rPr lang="en-US" sz="8900" b="1" dirty="0" smtClean="0">
                <a:solidFill>
                  <a:srgbClr val="000000"/>
                </a:solidFill>
                <a:latin typeface="Times New Roman"/>
              </a:rPr>
              <a:t/>
            </a:r>
            <a:br>
              <a:rPr lang="en-US" sz="8900" b="1" dirty="0" smtClean="0">
                <a:solidFill>
                  <a:srgbClr val="000000"/>
                </a:solidFill>
                <a:latin typeface="Times New Roman"/>
              </a:rPr>
            </a:br>
            <a:r>
              <a:rPr lang="en-US" sz="6700" b="1" dirty="0" smtClean="0">
                <a:solidFill>
                  <a:srgbClr val="000000"/>
                </a:solidFill>
                <a:latin typeface="Times New Roman"/>
              </a:rPr>
              <a:t>prepared by </a:t>
            </a:r>
            <a:r>
              <a:rPr lang="en-US" sz="6000" b="1" dirty="0" smtClean="0">
                <a:solidFill>
                  <a:srgbClr val="000000"/>
                </a:solidFill>
                <a:latin typeface="Times New Roman"/>
              </a:rPr>
              <a:t/>
            </a:r>
            <a:br>
              <a:rPr lang="en-US" sz="6000" b="1" dirty="0" smtClean="0">
                <a:solidFill>
                  <a:srgbClr val="000000"/>
                </a:solidFill>
                <a:latin typeface="Times New Roman"/>
              </a:rPr>
            </a:br>
            <a:r>
              <a:rPr lang="en-US" sz="6000" b="1" dirty="0" err="1" smtClean="0">
                <a:solidFill>
                  <a:srgbClr val="000000"/>
                </a:solidFill>
                <a:latin typeface="Times New Roman"/>
              </a:rPr>
              <a:t>Dr</a:t>
            </a:r>
            <a:r>
              <a:rPr lang="en-US" sz="6000" b="1" dirty="0" smtClean="0">
                <a:solidFill>
                  <a:srgbClr val="000000"/>
                </a:solidFill>
                <a:latin typeface="Times New Roman"/>
              </a:rPr>
              <a:t>/</a:t>
            </a:r>
            <a:r>
              <a:rPr lang="en-US" sz="6000" b="1" dirty="0" err="1" smtClean="0">
                <a:solidFill>
                  <a:srgbClr val="000000"/>
                </a:solidFill>
                <a:latin typeface="Times New Roman"/>
              </a:rPr>
              <a:t>Safaa</a:t>
            </a:r>
            <a:r>
              <a:rPr lang="en-US" sz="6000" b="1" dirty="0" smtClean="0">
                <a:solidFill>
                  <a:srgbClr val="000000"/>
                </a:solidFill>
                <a:latin typeface="Times New Roman"/>
              </a:rPr>
              <a:t> abdelaziz </a:t>
            </a:r>
            <a:endParaRPr lang="ar-EG" sz="6000" dirty="0"/>
          </a:p>
        </p:txBody>
      </p:sp>
      <p:sp>
        <p:nvSpPr>
          <p:cNvPr id="3" name="Subtitle 2"/>
          <p:cNvSpPr>
            <a:spLocks noGrp="1"/>
          </p:cNvSpPr>
          <p:nvPr>
            <p:ph type="subTitle" idx="1"/>
          </p:nvPr>
        </p:nvSpPr>
        <p:spPr>
          <a:xfrm>
            <a:off x="1371600" y="5257800"/>
            <a:ext cx="6400800" cy="381000"/>
          </a:xfrm>
        </p:spPr>
        <p:txBody>
          <a:bodyPr>
            <a:normAutofit fontScale="70000" lnSpcReduction="20000"/>
          </a:bodyPr>
          <a:lstStyle/>
          <a:p>
            <a:endParaRPr lang="ar-EG" dirty="0"/>
          </a:p>
        </p:txBody>
      </p:sp>
    </p:spTree>
    <p:extLst>
      <p:ext uri="{BB962C8B-B14F-4D97-AF65-F5344CB8AC3E}">
        <p14:creationId xmlns:p14="http://schemas.microsoft.com/office/powerpoint/2010/main" val="25581251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a:xfrm>
            <a:off x="457200" y="457200"/>
            <a:ext cx="8229600" cy="5668963"/>
          </a:xfrm>
        </p:spPr>
        <p:style>
          <a:lnRef idx="2">
            <a:schemeClr val="accent5">
              <a:shade val="50000"/>
            </a:schemeClr>
          </a:lnRef>
          <a:fillRef idx="1">
            <a:schemeClr val="accent5"/>
          </a:fillRef>
          <a:effectRef idx="0">
            <a:schemeClr val="accent5"/>
          </a:effectRef>
          <a:fontRef idx="minor">
            <a:schemeClr val="lt1"/>
          </a:fontRef>
        </p:style>
        <p:txBody>
          <a:bodyPr>
            <a:normAutofit fontScale="92500" lnSpcReduction="20000"/>
          </a:bodyPr>
          <a:lstStyle/>
          <a:p>
            <a:endParaRPr lang="ar-EG" sz="2400" dirty="0">
              <a:solidFill>
                <a:srgbClr val="000000"/>
              </a:solidFill>
              <a:latin typeface="Times New Roman"/>
            </a:endParaRPr>
          </a:p>
          <a:p>
            <a:pPr marL="0" indent="0" algn="justLow">
              <a:buNone/>
            </a:pPr>
            <a:r>
              <a:rPr lang="en-US" b="1" dirty="0">
                <a:solidFill>
                  <a:srgbClr val="000000"/>
                </a:solidFill>
                <a:latin typeface="Times New Roman"/>
              </a:rPr>
              <a:t>3. </a:t>
            </a:r>
            <a:r>
              <a:rPr lang="en-US" sz="3900" b="1" dirty="0">
                <a:solidFill>
                  <a:srgbClr val="000000"/>
                </a:solidFill>
                <a:latin typeface="Times New Roman"/>
                <a:cs typeface="+mj-cs"/>
              </a:rPr>
              <a:t>Ethical principles and values: </a:t>
            </a:r>
            <a:r>
              <a:rPr lang="en-US" sz="3900" dirty="0">
                <a:solidFill>
                  <a:srgbClr val="000000"/>
                </a:solidFill>
                <a:latin typeface="Times New Roman"/>
                <a:cs typeface="+mj-cs"/>
              </a:rPr>
              <a:t>serve as a guide to behavior on a personal level, within professions, and at the organizational level. </a:t>
            </a:r>
          </a:p>
          <a:p>
            <a:pPr marL="0" indent="0" algn="justLow">
              <a:buNone/>
            </a:pPr>
            <a:r>
              <a:rPr lang="en-US" sz="3900" b="1" dirty="0">
                <a:solidFill>
                  <a:srgbClr val="000000"/>
                </a:solidFill>
                <a:latin typeface="Times New Roman"/>
                <a:cs typeface="+mj-cs"/>
              </a:rPr>
              <a:t>4. Values: </a:t>
            </a:r>
            <a:r>
              <a:rPr lang="en-US" sz="3900" dirty="0">
                <a:solidFill>
                  <a:srgbClr val="000000"/>
                </a:solidFill>
                <a:latin typeface="Times New Roman"/>
                <a:cs typeface="+mj-cs"/>
              </a:rPr>
              <a:t>A collection of guiding principles; what one deems to be correct, important, and desirable in life, especially </a:t>
            </a:r>
            <a:endParaRPr lang="ar-EG" sz="3900" dirty="0">
              <a:solidFill>
                <a:srgbClr val="000000"/>
              </a:solidFill>
              <a:latin typeface="Times New Roman"/>
              <a:cs typeface="+mj-cs"/>
            </a:endParaRPr>
          </a:p>
          <a:p>
            <a:pPr marL="0" indent="0" algn="justLow">
              <a:buNone/>
            </a:pPr>
            <a:r>
              <a:rPr lang="en-US" sz="3900" dirty="0" smtClean="0">
                <a:solidFill>
                  <a:srgbClr val="000000"/>
                </a:solidFill>
                <a:latin typeface="Times New Roman"/>
                <a:cs typeface="+mj-cs"/>
              </a:rPr>
              <a:t>regarding </a:t>
            </a:r>
            <a:r>
              <a:rPr lang="en-US" sz="3900" dirty="0">
                <a:solidFill>
                  <a:srgbClr val="000000"/>
                </a:solidFill>
                <a:latin typeface="Times New Roman"/>
                <a:cs typeface="+mj-cs"/>
              </a:rPr>
              <a:t>personal conduct. </a:t>
            </a:r>
            <a:endParaRPr lang="ar-EG" sz="3900" dirty="0">
              <a:solidFill>
                <a:srgbClr val="000000"/>
              </a:solidFill>
              <a:latin typeface="Times New Roman"/>
              <a:cs typeface="+mj-cs"/>
            </a:endParaRPr>
          </a:p>
          <a:p>
            <a:pPr marL="0" indent="0" algn="justLow">
              <a:buNone/>
            </a:pPr>
            <a:r>
              <a:rPr lang="en-US" sz="3900" b="1" dirty="0">
                <a:solidFill>
                  <a:srgbClr val="000000"/>
                </a:solidFill>
                <a:latin typeface="Times New Roman"/>
                <a:cs typeface="+mj-cs"/>
              </a:rPr>
              <a:t>5. Behavior: </a:t>
            </a:r>
            <a:r>
              <a:rPr lang="en-US" sz="3900" dirty="0">
                <a:solidFill>
                  <a:srgbClr val="000000"/>
                </a:solidFill>
                <a:latin typeface="Times New Roman"/>
                <a:cs typeface="+mj-cs"/>
              </a:rPr>
              <a:t>The way a living creature acts. </a:t>
            </a:r>
            <a:r>
              <a:rPr lang="en-US" sz="3900" dirty="0" smtClean="0">
                <a:solidFill>
                  <a:srgbClr val="000000"/>
                </a:solidFill>
                <a:latin typeface="Times New Roman"/>
                <a:cs typeface="+mj-cs"/>
              </a:rPr>
              <a:t> </a:t>
            </a:r>
            <a:endParaRPr lang="en-US" sz="3900" dirty="0">
              <a:solidFill>
                <a:srgbClr val="000000"/>
              </a:solidFill>
              <a:latin typeface="Times New Roman"/>
              <a:cs typeface="+mj-cs"/>
            </a:endParaRPr>
          </a:p>
          <a:p>
            <a:pPr algn="justLow"/>
            <a:endParaRPr lang="ar-EG" sz="3900" dirty="0">
              <a:cs typeface="+mj-cs"/>
            </a:endParaRPr>
          </a:p>
        </p:txBody>
      </p:sp>
    </p:spTree>
    <p:extLst>
      <p:ext uri="{BB962C8B-B14F-4D97-AF65-F5344CB8AC3E}">
        <p14:creationId xmlns:p14="http://schemas.microsoft.com/office/powerpoint/2010/main" val="23518628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a:xfrm>
            <a:off x="457200" y="1295401"/>
            <a:ext cx="8229600" cy="4495800"/>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marL="0" indent="0" algn="ctr">
              <a:buNone/>
            </a:pPr>
            <a:endParaRPr lang="en-US" sz="9600" dirty="0"/>
          </a:p>
          <a:p>
            <a:pPr marL="0" indent="0" algn="ctr">
              <a:buNone/>
            </a:pPr>
            <a:r>
              <a:rPr lang="en-US" sz="9600" dirty="0" smtClean="0">
                <a:cs typeface="+mj-cs"/>
              </a:rPr>
              <a:t>Thank you</a:t>
            </a:r>
            <a:endParaRPr lang="ar-EG" sz="9600" dirty="0">
              <a:cs typeface="+mj-cs"/>
            </a:endParaRPr>
          </a:p>
        </p:txBody>
      </p:sp>
    </p:spTree>
    <p:extLst>
      <p:ext uri="{BB962C8B-B14F-4D97-AF65-F5344CB8AC3E}">
        <p14:creationId xmlns:p14="http://schemas.microsoft.com/office/powerpoint/2010/main" val="4067977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a:xfrm>
            <a:off x="457200" y="533400"/>
            <a:ext cx="8229600" cy="5592763"/>
          </a:xfrm>
        </p:spPr>
        <p:style>
          <a:lnRef idx="2">
            <a:schemeClr val="accent5">
              <a:shade val="50000"/>
            </a:schemeClr>
          </a:lnRef>
          <a:fillRef idx="1">
            <a:schemeClr val="accent5"/>
          </a:fillRef>
          <a:effectRef idx="0">
            <a:schemeClr val="accent5"/>
          </a:effectRef>
          <a:fontRef idx="minor">
            <a:schemeClr val="lt1"/>
          </a:fontRef>
        </p:style>
        <p:txBody>
          <a:bodyPr/>
          <a:lstStyle/>
          <a:p>
            <a:endParaRPr lang="ar-EG" sz="2400" dirty="0">
              <a:solidFill>
                <a:srgbClr val="000000"/>
              </a:solidFill>
              <a:latin typeface="Times New Roman"/>
            </a:endParaRPr>
          </a:p>
          <a:p>
            <a:pPr marL="0" indent="0">
              <a:buNone/>
            </a:pPr>
            <a:r>
              <a:rPr lang="en-US" sz="2400" dirty="0" smtClean="0">
                <a:solidFill>
                  <a:srgbClr val="000000"/>
                </a:solidFill>
                <a:latin typeface="Times New Roman"/>
              </a:rPr>
              <a:t>  </a:t>
            </a:r>
            <a:r>
              <a:rPr lang="en-US" sz="4800" b="1" u="sng" dirty="0">
                <a:solidFill>
                  <a:srgbClr val="000000"/>
                </a:solidFill>
                <a:latin typeface="Times New Roman"/>
                <a:cs typeface="+mj-cs"/>
              </a:rPr>
              <a:t>Outlines: </a:t>
            </a:r>
            <a:endParaRPr lang="en-US" sz="4800" u="sng" dirty="0">
              <a:solidFill>
                <a:srgbClr val="000000"/>
              </a:solidFill>
              <a:latin typeface="Times New Roman"/>
              <a:cs typeface="+mj-cs"/>
            </a:endParaRPr>
          </a:p>
          <a:p>
            <a:pPr marL="0" indent="0">
              <a:buNone/>
            </a:pPr>
            <a:r>
              <a:rPr lang="en-US" sz="4800" dirty="0">
                <a:solidFill>
                  <a:srgbClr val="000000"/>
                </a:solidFill>
                <a:cs typeface="+mj-cs"/>
              </a:rPr>
              <a:t>1. </a:t>
            </a:r>
            <a:r>
              <a:rPr lang="en-US" sz="4800" dirty="0">
                <a:solidFill>
                  <a:srgbClr val="000000"/>
                </a:solidFill>
                <a:latin typeface="Times New Roman"/>
                <a:cs typeface="+mj-cs"/>
              </a:rPr>
              <a:t>Introduction. </a:t>
            </a:r>
          </a:p>
          <a:p>
            <a:pPr marL="0" indent="0">
              <a:buNone/>
            </a:pPr>
            <a:r>
              <a:rPr lang="en-US" sz="4800" dirty="0">
                <a:solidFill>
                  <a:srgbClr val="000000"/>
                </a:solidFill>
                <a:latin typeface="Times New Roman"/>
                <a:cs typeface="+mj-cs"/>
              </a:rPr>
              <a:t>2. Why is Ethics important? </a:t>
            </a:r>
          </a:p>
          <a:p>
            <a:pPr marL="0" indent="0">
              <a:buNone/>
            </a:pPr>
            <a:r>
              <a:rPr lang="en-US" sz="4800" dirty="0">
                <a:solidFill>
                  <a:srgbClr val="000000"/>
                </a:solidFill>
                <a:latin typeface="Times New Roman"/>
                <a:cs typeface="+mj-cs"/>
              </a:rPr>
              <a:t>3. Concepts </a:t>
            </a:r>
          </a:p>
          <a:p>
            <a:endParaRPr lang="ar-EG" dirty="0"/>
          </a:p>
        </p:txBody>
      </p:sp>
    </p:spTree>
    <p:extLst>
      <p:ext uri="{BB962C8B-B14F-4D97-AF65-F5344CB8AC3E}">
        <p14:creationId xmlns:p14="http://schemas.microsoft.com/office/powerpoint/2010/main" val="24142927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a:xfrm>
            <a:off x="457200" y="609600"/>
            <a:ext cx="8229600" cy="5516563"/>
          </a:xfrm>
        </p:spPr>
        <p:style>
          <a:lnRef idx="2">
            <a:schemeClr val="accent5">
              <a:shade val="50000"/>
            </a:schemeClr>
          </a:lnRef>
          <a:fillRef idx="1">
            <a:schemeClr val="accent5"/>
          </a:fillRef>
          <a:effectRef idx="0">
            <a:schemeClr val="accent5"/>
          </a:effectRef>
          <a:fontRef idx="minor">
            <a:schemeClr val="lt1"/>
          </a:fontRef>
        </p:style>
        <p:txBody>
          <a:bodyPr/>
          <a:lstStyle/>
          <a:p>
            <a:endParaRPr lang="ar-EG" sz="2400" dirty="0">
              <a:solidFill>
                <a:srgbClr val="000000"/>
              </a:solidFill>
              <a:latin typeface="Times New Roman"/>
            </a:endParaRPr>
          </a:p>
          <a:p>
            <a:pPr marL="0" indent="0">
              <a:buNone/>
            </a:pPr>
            <a:r>
              <a:rPr lang="en-US" sz="2400" dirty="0">
                <a:solidFill>
                  <a:srgbClr val="000000"/>
                </a:solidFill>
                <a:latin typeface="Times New Roman"/>
              </a:rPr>
              <a:t> </a:t>
            </a:r>
            <a:r>
              <a:rPr lang="en-US" sz="3600" b="1" u="sng" dirty="0">
                <a:solidFill>
                  <a:srgbClr val="000000"/>
                </a:solidFill>
                <a:latin typeface="Times New Roman"/>
              </a:rPr>
              <a:t>Learning objectives: </a:t>
            </a:r>
            <a:endParaRPr lang="en-US" sz="3600" u="sng" dirty="0">
              <a:solidFill>
                <a:srgbClr val="000000"/>
              </a:solidFill>
              <a:latin typeface="Times New Roman"/>
            </a:endParaRPr>
          </a:p>
          <a:p>
            <a:r>
              <a:rPr lang="en-US" sz="3600" b="1" i="1" dirty="0">
                <a:solidFill>
                  <a:srgbClr val="000000"/>
                </a:solidFill>
                <a:latin typeface="Times New Roman"/>
              </a:rPr>
              <a:t>At the end of this lecture the student will be able to: </a:t>
            </a:r>
            <a:endParaRPr lang="en-US" sz="3600" dirty="0">
              <a:solidFill>
                <a:srgbClr val="000000"/>
              </a:solidFill>
              <a:latin typeface="Times New Roman"/>
            </a:endParaRPr>
          </a:p>
          <a:p>
            <a:pPr marL="0" indent="0">
              <a:buNone/>
            </a:pPr>
            <a:r>
              <a:rPr lang="en-US" sz="3600" dirty="0">
                <a:solidFill>
                  <a:srgbClr val="000000"/>
                </a:solidFill>
                <a:latin typeface="Times New Roman"/>
              </a:rPr>
              <a:t>1. Identify why is ethics important? </a:t>
            </a:r>
          </a:p>
          <a:p>
            <a:pPr marL="0" indent="0">
              <a:buNone/>
            </a:pPr>
            <a:r>
              <a:rPr lang="en-US" sz="3600" dirty="0">
                <a:solidFill>
                  <a:srgbClr val="000000"/>
                </a:solidFill>
                <a:latin typeface="Times New Roman"/>
              </a:rPr>
              <a:t>2. Define Ethical behavior; Ethics; Ethical </a:t>
            </a:r>
            <a:r>
              <a:rPr lang="en-US" sz="3600" dirty="0" smtClean="0">
                <a:solidFill>
                  <a:srgbClr val="000000"/>
                </a:solidFill>
                <a:latin typeface="Times New Roman"/>
              </a:rPr>
              <a:t>  principles </a:t>
            </a:r>
            <a:r>
              <a:rPr lang="en-US" sz="3600" dirty="0">
                <a:solidFill>
                  <a:srgbClr val="000000"/>
                </a:solidFill>
                <a:latin typeface="Times New Roman"/>
              </a:rPr>
              <a:t>and values; Values; </a:t>
            </a:r>
            <a:r>
              <a:rPr lang="en-US" sz="3600" dirty="0" smtClean="0">
                <a:solidFill>
                  <a:srgbClr val="000000"/>
                </a:solidFill>
                <a:latin typeface="Times New Roman"/>
              </a:rPr>
              <a:t>and Behavior</a:t>
            </a:r>
            <a:r>
              <a:rPr lang="en-US" dirty="0">
                <a:solidFill>
                  <a:srgbClr val="000000"/>
                </a:solidFill>
                <a:latin typeface="Times New Roman"/>
              </a:rPr>
              <a:t>? </a:t>
            </a:r>
          </a:p>
          <a:p>
            <a:endParaRPr lang="ar-EG" dirty="0"/>
          </a:p>
        </p:txBody>
      </p:sp>
    </p:spTree>
    <p:extLst>
      <p:ext uri="{BB962C8B-B14F-4D97-AF65-F5344CB8AC3E}">
        <p14:creationId xmlns:p14="http://schemas.microsoft.com/office/powerpoint/2010/main" val="2074565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0"/>
            <a:ext cx="8229600" cy="876300"/>
          </a:xfrm>
        </p:spPr>
        <p:txBody>
          <a:bodyPr/>
          <a:lstStyle/>
          <a:p>
            <a:endParaRPr lang="ar-EG" dirty="0"/>
          </a:p>
        </p:txBody>
      </p:sp>
      <p:sp>
        <p:nvSpPr>
          <p:cNvPr id="3" name="Content Placeholder 2"/>
          <p:cNvSpPr>
            <a:spLocks noGrp="1"/>
          </p:cNvSpPr>
          <p:nvPr>
            <p:ph idx="1"/>
          </p:nvPr>
        </p:nvSpPr>
        <p:spPr>
          <a:xfrm>
            <a:off x="152400" y="228600"/>
            <a:ext cx="8763000" cy="6324600"/>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marL="0" indent="0">
              <a:buNone/>
            </a:pPr>
            <a:r>
              <a:rPr lang="en-US" sz="3600" b="1" dirty="0" smtClean="0">
                <a:solidFill>
                  <a:srgbClr val="000000"/>
                </a:solidFill>
                <a:effectLst>
                  <a:outerShdw blurRad="38100" dist="38100" dir="2700000" algn="tl">
                    <a:srgbClr val="000000">
                      <a:alpha val="43137"/>
                    </a:srgbClr>
                  </a:outerShdw>
                </a:effectLst>
                <a:latin typeface="Times New Roman"/>
              </a:rPr>
              <a:t>   Introduction</a:t>
            </a:r>
            <a:r>
              <a:rPr lang="en-US" sz="3600" b="1" dirty="0">
                <a:solidFill>
                  <a:srgbClr val="000000"/>
                </a:solidFill>
                <a:effectLst>
                  <a:outerShdw blurRad="38100" dist="38100" dir="2700000" algn="tl">
                    <a:srgbClr val="000000">
                      <a:alpha val="43137"/>
                    </a:srgbClr>
                  </a:outerShdw>
                </a:effectLst>
                <a:latin typeface="Times New Roman"/>
              </a:rPr>
              <a:t>: </a:t>
            </a:r>
            <a:endParaRPr lang="en-US" sz="3600" dirty="0">
              <a:solidFill>
                <a:srgbClr val="000000"/>
              </a:solidFill>
              <a:effectLst>
                <a:outerShdw blurRad="38100" dist="38100" dir="2700000" algn="tl">
                  <a:srgbClr val="000000">
                    <a:alpha val="43137"/>
                  </a:srgbClr>
                </a:outerShdw>
              </a:effectLst>
              <a:latin typeface="Times New Roman"/>
            </a:endParaRPr>
          </a:p>
          <a:p>
            <a:pPr algn="just"/>
            <a:r>
              <a:rPr lang="en-US" sz="4000" dirty="0">
                <a:solidFill>
                  <a:srgbClr val="000000"/>
                </a:solidFill>
                <a:latin typeface="Times New Roman"/>
              </a:rPr>
              <a:t>Ethics are the set of moral principles that guide a person's behavior. These morals are shaped by social norms, cultural practices, and religious influences. </a:t>
            </a:r>
            <a:endParaRPr lang="ar-EG" sz="4000" dirty="0"/>
          </a:p>
        </p:txBody>
      </p:sp>
    </p:spTree>
    <p:extLst>
      <p:ext uri="{BB962C8B-B14F-4D97-AF65-F5344CB8AC3E}">
        <p14:creationId xmlns:p14="http://schemas.microsoft.com/office/powerpoint/2010/main" val="31981984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a:xfrm>
            <a:off x="228600" y="609600"/>
            <a:ext cx="8686800" cy="5516563"/>
          </a:xfrm>
        </p:spPr>
        <p:style>
          <a:lnRef idx="2">
            <a:schemeClr val="accent5">
              <a:shade val="50000"/>
            </a:schemeClr>
          </a:lnRef>
          <a:fillRef idx="1">
            <a:schemeClr val="accent5"/>
          </a:fillRef>
          <a:effectRef idx="0">
            <a:schemeClr val="accent5"/>
          </a:effectRef>
          <a:fontRef idx="minor">
            <a:schemeClr val="lt1"/>
          </a:fontRef>
        </p:style>
        <p:txBody>
          <a:bodyPr/>
          <a:lstStyle/>
          <a:p>
            <a:pPr marL="0" lvl="0" indent="0" algn="just">
              <a:buNone/>
            </a:pPr>
            <a:r>
              <a:rPr lang="en-US" sz="4000" dirty="0">
                <a:solidFill>
                  <a:srgbClr val="000000"/>
                </a:solidFill>
                <a:latin typeface="Times New Roman"/>
                <a:cs typeface="+mj-cs"/>
              </a:rPr>
              <a:t>Ethics reflect beliefs about what is right, what is wrong, what is just, what is unjust, what is good, and what is bad in terms of human behavior. They serve as a compass to direct how people should behave toward each other, understand and fulfill their obligations to society, and live their lives </a:t>
            </a:r>
            <a:endParaRPr lang="ar-EG" sz="4000" dirty="0">
              <a:solidFill>
                <a:prstClr val="white"/>
              </a:solidFill>
              <a:cs typeface="+mj-cs"/>
            </a:endParaRPr>
          </a:p>
          <a:p>
            <a:endParaRPr lang="ar-EG" dirty="0"/>
          </a:p>
        </p:txBody>
      </p:sp>
    </p:spTree>
    <p:extLst>
      <p:ext uri="{BB962C8B-B14F-4D97-AF65-F5344CB8AC3E}">
        <p14:creationId xmlns:p14="http://schemas.microsoft.com/office/powerpoint/2010/main" val="1344252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a:xfrm>
            <a:off x="457200" y="381000"/>
            <a:ext cx="8229600" cy="6096000"/>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marL="0" indent="0">
              <a:buNone/>
            </a:pPr>
            <a:r>
              <a:rPr lang="en-US" sz="3600" b="1" dirty="0" smtClean="0">
                <a:solidFill>
                  <a:srgbClr val="000000"/>
                </a:solidFill>
                <a:latin typeface="Times New Roman"/>
              </a:rPr>
              <a:t>    Why </a:t>
            </a:r>
            <a:r>
              <a:rPr lang="en-US" sz="3600" b="1" dirty="0">
                <a:solidFill>
                  <a:srgbClr val="000000"/>
                </a:solidFill>
                <a:latin typeface="Times New Roman"/>
              </a:rPr>
              <a:t>is Ethics important? </a:t>
            </a:r>
            <a:endParaRPr lang="en-US" sz="3600" dirty="0">
              <a:solidFill>
                <a:srgbClr val="000000"/>
              </a:solidFill>
              <a:latin typeface="Times New Roman"/>
            </a:endParaRPr>
          </a:p>
          <a:p>
            <a:pPr algn="just"/>
            <a:r>
              <a:rPr lang="en-US" sz="3800" dirty="0" smtClean="0">
                <a:solidFill>
                  <a:srgbClr val="000000"/>
                </a:solidFill>
                <a:latin typeface="Times New Roman"/>
              </a:rPr>
              <a:t>Ethics is a requirement for human life. It is our means of deciding a course of action. Without it, our actions would be </a:t>
            </a:r>
            <a:r>
              <a:rPr lang="en-US" sz="3800" dirty="0" smtClean="0">
                <a:solidFill>
                  <a:srgbClr val="000000"/>
                </a:solidFill>
                <a:effectLst>
                  <a:outerShdw blurRad="38100" dist="38100" dir="2700000" algn="tl">
                    <a:srgbClr val="000000">
                      <a:alpha val="43137"/>
                    </a:srgbClr>
                  </a:outerShdw>
                </a:effectLst>
                <a:latin typeface="Times New Roman"/>
              </a:rPr>
              <a:t>random</a:t>
            </a:r>
            <a:r>
              <a:rPr lang="en-US" sz="3800" dirty="0" smtClean="0">
                <a:solidFill>
                  <a:srgbClr val="000000"/>
                </a:solidFill>
                <a:latin typeface="Times New Roman"/>
              </a:rPr>
              <a:t> and aimless. There would be no way to work towards a goal because there would be no way to pick between a limitless numbers of goals. Even with an ethical standard, </a:t>
            </a:r>
            <a:endParaRPr lang="ar-EG" sz="3800" dirty="0"/>
          </a:p>
        </p:txBody>
      </p:sp>
    </p:spTree>
    <p:extLst>
      <p:ext uri="{BB962C8B-B14F-4D97-AF65-F5344CB8AC3E}">
        <p14:creationId xmlns:p14="http://schemas.microsoft.com/office/powerpoint/2010/main" val="3105711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a:xfrm>
            <a:off x="381000" y="381000"/>
            <a:ext cx="8534400" cy="5745163"/>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marL="0" lvl="0" indent="0" algn="justLow">
              <a:buNone/>
            </a:pPr>
            <a:r>
              <a:rPr lang="en-US" sz="3600" dirty="0">
                <a:solidFill>
                  <a:srgbClr val="000000"/>
                </a:solidFill>
                <a:latin typeface="Times New Roman"/>
              </a:rPr>
              <a:t>we may be unable to pursue our goals with the possibility of success. To the degree which a rational ethical standard is taken, we are able to correctly organize our goals and actions to accomplish our most important values. Any flaw in our ethics will reduce our ability to be successful in our endeavors. </a:t>
            </a:r>
            <a:endParaRPr lang="ar-EG" sz="3600" dirty="0">
              <a:solidFill>
                <a:prstClr val="black"/>
              </a:solidFill>
            </a:endParaRPr>
          </a:p>
          <a:p>
            <a:pPr algn="justLow"/>
            <a:endParaRPr lang="ar-EG" sz="3600" dirty="0"/>
          </a:p>
        </p:txBody>
      </p:sp>
    </p:spTree>
    <p:extLst>
      <p:ext uri="{BB962C8B-B14F-4D97-AF65-F5344CB8AC3E}">
        <p14:creationId xmlns:p14="http://schemas.microsoft.com/office/powerpoint/2010/main" val="1623104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a:xfrm>
            <a:off x="457200" y="304800"/>
            <a:ext cx="8229600" cy="5821363"/>
          </a:xfrm>
        </p:spPr>
        <p:style>
          <a:lnRef idx="2">
            <a:schemeClr val="accent5">
              <a:shade val="50000"/>
            </a:schemeClr>
          </a:lnRef>
          <a:fillRef idx="1">
            <a:schemeClr val="accent5"/>
          </a:fillRef>
          <a:effectRef idx="0">
            <a:schemeClr val="accent5"/>
          </a:effectRef>
          <a:fontRef idx="minor">
            <a:schemeClr val="lt1"/>
          </a:fontRef>
        </p:style>
        <p:txBody>
          <a:bodyPr>
            <a:normAutofit lnSpcReduction="10000"/>
          </a:bodyPr>
          <a:lstStyle/>
          <a:p>
            <a:pPr marL="0" indent="0" algn="just">
              <a:buNone/>
            </a:pPr>
            <a:r>
              <a:rPr lang="en-US" sz="4000" b="1" dirty="0" smtClean="0">
                <a:solidFill>
                  <a:srgbClr val="000000"/>
                </a:solidFill>
                <a:latin typeface="Times New Roman"/>
              </a:rPr>
              <a:t> Nursing </a:t>
            </a:r>
            <a:r>
              <a:rPr lang="en-US" sz="4000" b="1" dirty="0">
                <a:solidFill>
                  <a:srgbClr val="000000"/>
                </a:solidFill>
                <a:latin typeface="Times New Roman"/>
              </a:rPr>
              <a:t>ethics </a:t>
            </a:r>
            <a:r>
              <a:rPr lang="en-US" sz="4000" dirty="0">
                <a:solidFill>
                  <a:srgbClr val="000000"/>
                </a:solidFill>
                <a:latin typeface="Times New Roman"/>
              </a:rPr>
              <a:t>is a branch of applied ethics that concerns itself with activities in the field of nursing. Nursing ethics shares many principles with medical ethics, such as beneficence, non-maleficence and respect for autonomy. It can be distinguished by its emphasis on relationships, human dignity and collaborative care.</a:t>
            </a:r>
            <a:r>
              <a:rPr lang="en-US" dirty="0">
                <a:solidFill>
                  <a:srgbClr val="000000"/>
                </a:solidFill>
                <a:latin typeface="Times New Roman"/>
              </a:rPr>
              <a:t> </a:t>
            </a:r>
            <a:endParaRPr lang="en-US" dirty="0" smtClean="0">
              <a:solidFill>
                <a:srgbClr val="000000"/>
              </a:solidFill>
              <a:latin typeface="Times New Roman"/>
            </a:endParaRPr>
          </a:p>
        </p:txBody>
      </p:sp>
    </p:spTree>
    <p:extLst>
      <p:ext uri="{BB962C8B-B14F-4D97-AF65-F5344CB8AC3E}">
        <p14:creationId xmlns:p14="http://schemas.microsoft.com/office/powerpoint/2010/main" val="4867106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a:xfrm>
            <a:off x="457200" y="533400"/>
            <a:ext cx="8229600" cy="5592763"/>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marL="0" indent="0">
              <a:buNone/>
            </a:pPr>
            <a:r>
              <a:rPr lang="en-US" sz="4400" b="1" dirty="0">
                <a:solidFill>
                  <a:srgbClr val="000000"/>
                </a:solidFill>
                <a:latin typeface="Times New Roman"/>
              </a:rPr>
              <a:t>Concepts</a:t>
            </a:r>
            <a:r>
              <a:rPr lang="en-US" sz="3600" b="1" dirty="0">
                <a:solidFill>
                  <a:srgbClr val="000000"/>
                </a:solidFill>
                <a:latin typeface="Times New Roman"/>
              </a:rPr>
              <a:t> </a:t>
            </a:r>
            <a:endParaRPr lang="en-US" sz="3600" dirty="0">
              <a:solidFill>
                <a:srgbClr val="000000"/>
              </a:solidFill>
              <a:latin typeface="Times New Roman"/>
            </a:endParaRPr>
          </a:p>
          <a:p>
            <a:pPr marL="0" indent="0">
              <a:buNone/>
            </a:pPr>
            <a:r>
              <a:rPr lang="en-US" sz="4000" b="1" dirty="0">
                <a:solidFill>
                  <a:srgbClr val="000000"/>
                </a:solidFill>
                <a:latin typeface="Times New Roman"/>
              </a:rPr>
              <a:t>1. Ethical behavior: </a:t>
            </a:r>
            <a:r>
              <a:rPr lang="en-US" sz="4000" dirty="0">
                <a:solidFill>
                  <a:srgbClr val="000000"/>
                </a:solidFill>
                <a:latin typeface="Times New Roman"/>
              </a:rPr>
              <a:t>is based on written and unwritten codes of principles and values held in society. </a:t>
            </a:r>
          </a:p>
          <a:p>
            <a:pPr marL="0" indent="0">
              <a:buNone/>
            </a:pPr>
            <a:r>
              <a:rPr lang="en-US" sz="4000" b="1" dirty="0">
                <a:solidFill>
                  <a:srgbClr val="000000"/>
                </a:solidFill>
                <a:latin typeface="Times New Roman"/>
              </a:rPr>
              <a:t>2. Ethics: </a:t>
            </a:r>
            <a:r>
              <a:rPr lang="en-US" sz="4000" dirty="0">
                <a:solidFill>
                  <a:srgbClr val="000000"/>
                </a:solidFill>
                <a:latin typeface="Times New Roman"/>
              </a:rPr>
              <a:t>reflect beliefs about what is right, what is wrong, what is just, what is unjust, what is good, and what is </a:t>
            </a:r>
            <a:r>
              <a:rPr lang="en-US" dirty="0">
                <a:solidFill>
                  <a:srgbClr val="000000"/>
                </a:solidFill>
                <a:latin typeface="Times New Roman"/>
              </a:rPr>
              <a:t>bad in terms of human behavior. </a:t>
            </a:r>
          </a:p>
          <a:p>
            <a:endParaRPr lang="ar-EG" dirty="0"/>
          </a:p>
        </p:txBody>
      </p:sp>
    </p:spTree>
    <p:extLst>
      <p:ext uri="{BB962C8B-B14F-4D97-AF65-F5344CB8AC3E}">
        <p14:creationId xmlns:p14="http://schemas.microsoft.com/office/powerpoint/2010/main" val="13305655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459</Words>
  <Application>Microsoft Office PowerPoint</Application>
  <PresentationFormat>On-screen Show (4:3)</PresentationFormat>
  <Paragraphs>28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Ethics  prepared by  Dr/Safaa abdelaziz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البرنجى</dc:creator>
  <cp:lastModifiedBy>ismail - [2010]</cp:lastModifiedBy>
  <cp:revision>27</cp:revision>
  <dcterms:created xsi:type="dcterms:W3CDTF">2006-08-16T00:00:00Z</dcterms:created>
  <dcterms:modified xsi:type="dcterms:W3CDTF">2020-03-23T09:34:20Z</dcterms:modified>
</cp:coreProperties>
</file>