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3" r:id="rId4"/>
    <p:sldId id="262" r:id="rId5"/>
    <p:sldId id="261" r:id="rId6"/>
    <p:sldId id="260" r:id="rId7"/>
    <p:sldId id="259" r:id="rId8"/>
    <p:sldId id="258" r:id="rId9"/>
    <p:sldId id="269" r:id="rId10"/>
    <p:sldId id="268" r:id="rId11"/>
    <p:sldId id="270" r:id="rId12"/>
    <p:sldId id="267" r:id="rId13"/>
    <p:sldId id="266" r:id="rId14"/>
    <p:sldId id="265" r:id="rId15"/>
    <p:sldId id="264" r:id="rId16"/>
    <p:sldId id="271" r:id="rId17"/>
    <p:sldId id="272" r:id="rId18"/>
    <p:sldId id="273" r:id="rId19"/>
    <p:sldId id="274" r:id="rId20"/>
    <p:sldId id="275" r:id="rId21"/>
    <p:sldId id="276" r:id="rId22"/>
    <p:sldId id="277" r:id="rId23"/>
    <p:sldId id="278" r:id="rId24"/>
    <p:sldId id="280" r:id="rId25"/>
    <p:sldId id="282" r:id="rId26"/>
    <p:sldId id="279" r:id="rId27"/>
    <p:sldId id="281" r:id="rId28"/>
    <p:sldId id="284" r:id="rId29"/>
    <p:sldId id="283"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0"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1D8BD707-D9CF-40AE-B4C6-C98DA3205C09}" type="datetimeFigureOut">
              <a:rPr lang="en-US" smtClean="0"/>
              <a:pPr/>
              <a:t>3/31/2020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1D8BD707-D9CF-40AE-B4C6-C98DA3205C09}" type="datetimeFigureOut">
              <a:rPr lang="en-US" smtClean="0"/>
              <a:pPr/>
              <a:t>3/31/2020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1D8BD707-D9CF-40AE-B4C6-C98DA3205C09}" type="datetimeFigureOut">
              <a:rPr lang="en-US" smtClean="0"/>
              <a:pPr/>
              <a:t>3/31/2020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1D8BD707-D9CF-40AE-B4C6-C98DA3205C09}" type="datetimeFigureOut">
              <a:rPr lang="en-US" smtClean="0"/>
              <a:pPr/>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3/31/2020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3/31/2020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3/31/2020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3/31/2020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D8BD707-D9CF-40AE-B4C6-C98DA3205C09}" type="datetimeFigureOut">
              <a:rPr lang="en-US" smtClean="0"/>
              <a:pPr/>
              <a:t>3/31/2020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medical-dictionary.thefreedictionary.com/extremely+low+birth+weight+infant"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hyperlink" Target="http://cts.businesswire.com/ct/CT?id=smartlink&amp;url=http://ghr.nlm.nih.gov/condition/congenital-hypothyroidism&amp;esheet=6865994&amp;lan=en-US&amp;anchor=congenital+hypothyroidism&amp;index=4&amp;md5=13ef63b549525a586346fe6d4168e216"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33650" y="2133600"/>
            <a:ext cx="5276702" cy="821700"/>
          </a:xfrm>
          <a:prstGeom prst="rect">
            <a:avLst/>
          </a:prstGeom>
        </p:spPr>
        <p:txBody>
          <a:bodyPr wrap="none">
            <a:spAutoFit/>
          </a:bodyPr>
          <a:lstStyle/>
          <a:p>
            <a:pPr algn="ctr">
              <a:lnSpc>
                <a:spcPct val="115000"/>
              </a:lnSpc>
            </a:pPr>
            <a:r>
              <a:rPr lang="en-US" sz="4400" b="1" kern="1800" dirty="0">
                <a:latin typeface="Times New Roman"/>
                <a:ea typeface="Times New Roman"/>
                <a:cs typeface="Arial"/>
              </a:rPr>
              <a:t>Newborn Assessment</a:t>
            </a:r>
            <a:endParaRPr lang="en-US" sz="2000" dirty="0">
              <a:effectLst/>
              <a:latin typeface="Calibri"/>
              <a:ea typeface="Calibri"/>
              <a:cs typeface="Arial"/>
            </a:endParaRPr>
          </a:p>
        </p:txBody>
      </p:sp>
    </p:spTree>
    <p:extLst>
      <p:ext uri="{BB962C8B-B14F-4D97-AF65-F5344CB8AC3E}">
        <p14:creationId xmlns:p14="http://schemas.microsoft.com/office/powerpoint/2010/main" val="2453782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533400"/>
            <a:ext cx="8839200" cy="5543056"/>
          </a:xfrm>
          <a:prstGeom prst="rect">
            <a:avLst/>
          </a:prstGeom>
        </p:spPr>
        <p:txBody>
          <a:bodyPr wrap="square">
            <a:spAutoFit/>
          </a:bodyPr>
          <a:lstStyle/>
          <a:p>
            <a:pPr marL="180340" indent="-180340" algn="ctr">
              <a:lnSpc>
                <a:spcPct val="115000"/>
              </a:lnSpc>
            </a:pPr>
            <a:r>
              <a:rPr lang="en-US" sz="2800" b="1" u="sng" dirty="0">
                <a:latin typeface="Times New Roman"/>
                <a:ea typeface="Times New Roman"/>
                <a:cs typeface="Arial"/>
              </a:rPr>
              <a:t>1-vernix caseosa:</a:t>
            </a:r>
            <a:endParaRPr lang="en-US" sz="1600" dirty="0">
              <a:latin typeface="Calibri"/>
              <a:ea typeface="Calibri"/>
              <a:cs typeface="Arial"/>
            </a:endParaRPr>
          </a:p>
          <a:p>
            <a:pPr marL="180340" indent="-180340" algn="ctr">
              <a:lnSpc>
                <a:spcPct val="115000"/>
              </a:lnSpc>
            </a:pPr>
            <a:r>
              <a:rPr lang="en-US" sz="2800" b="1" dirty="0">
                <a:latin typeface="Times New Roman"/>
                <a:ea typeface="Times New Roman"/>
                <a:cs typeface="Arial"/>
              </a:rPr>
              <a:t> </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It is soft yellowish cream; which covers the neonates at birth to protect the skin from infection. It is formed of sebaceous gland mixed with old epithelial cell.</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It may thickly cover the baby or it my be found only in the body crease and between the labia.</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It dries off within 24-48 hours and fades spontaneously and rubs off on the infant's clothes. Some nursery units still believe that  vernix is a good culture medium for bacterial growth and removes it all.</a:t>
            </a:r>
            <a:endParaRPr lang="en-US" sz="1600" dirty="0">
              <a:effectLst/>
              <a:latin typeface="Calibri"/>
              <a:ea typeface="Calibri"/>
              <a:cs typeface="Arial"/>
            </a:endParaRPr>
          </a:p>
        </p:txBody>
      </p:sp>
    </p:spTree>
    <p:extLst>
      <p:ext uri="{BB962C8B-B14F-4D97-AF65-F5344CB8AC3E}">
        <p14:creationId xmlns:p14="http://schemas.microsoft.com/office/powerpoint/2010/main" val="3108051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055" y="457200"/>
            <a:ext cx="8915400" cy="4056495"/>
          </a:xfrm>
          <a:prstGeom prst="rect">
            <a:avLst/>
          </a:prstGeom>
        </p:spPr>
        <p:txBody>
          <a:bodyPr wrap="square">
            <a:spAutoFit/>
          </a:bodyPr>
          <a:lstStyle/>
          <a:p>
            <a:pPr marL="180340" indent="-180340" algn="ctr">
              <a:lnSpc>
                <a:spcPct val="115000"/>
              </a:lnSpc>
            </a:pPr>
            <a:r>
              <a:rPr lang="en-US" sz="3200" b="1" u="sng" dirty="0">
                <a:latin typeface="Times New Roman"/>
                <a:ea typeface="Times New Roman"/>
                <a:cs typeface="Arial"/>
              </a:rPr>
              <a:t>2 - Lanugo hair:</a:t>
            </a:r>
            <a:endParaRPr lang="en-US" dirty="0">
              <a:latin typeface="Calibri"/>
              <a:ea typeface="Calibri"/>
              <a:cs typeface="Arial"/>
            </a:endParaRPr>
          </a:p>
          <a:p>
            <a:pPr marL="180340" indent="-180340" algn="ctr">
              <a:lnSpc>
                <a:spcPct val="115000"/>
              </a:lnSpc>
            </a:pPr>
            <a:r>
              <a:rPr lang="en-US" sz="3200" b="1" dirty="0">
                <a:latin typeface="Times New Roman"/>
                <a:ea typeface="Times New Roman"/>
                <a:cs typeface="Arial"/>
              </a:rPr>
              <a:t> </a:t>
            </a:r>
            <a:endParaRPr lang="en-US" dirty="0">
              <a:latin typeface="Calibri"/>
              <a:ea typeface="Calibri"/>
              <a:cs typeface="Arial"/>
            </a:endParaRPr>
          </a:p>
          <a:p>
            <a:pPr marL="180340" indent="-180340">
              <a:lnSpc>
                <a:spcPct val="115000"/>
              </a:lnSpc>
            </a:pPr>
            <a:r>
              <a:rPr lang="en-US" sz="3200" dirty="0">
                <a:latin typeface="Times New Roman"/>
                <a:ea typeface="Times New Roman"/>
                <a:cs typeface="Arial"/>
              </a:rPr>
              <a:t>It is along soft growth of fine hair observed on the shoulders, back, extremities, forehead and temples of the neonate. The more premature baby is, the heavier the presence of lanugo is. It disappears during the first weeks of life.</a:t>
            </a:r>
            <a:endParaRPr lang="en-US" dirty="0">
              <a:effectLst/>
              <a:latin typeface="Calibri"/>
              <a:ea typeface="Calibri"/>
              <a:cs typeface="Arial"/>
            </a:endParaRPr>
          </a:p>
        </p:txBody>
      </p:sp>
    </p:spTree>
    <p:extLst>
      <p:ext uri="{BB962C8B-B14F-4D97-AF65-F5344CB8AC3E}">
        <p14:creationId xmlns:p14="http://schemas.microsoft.com/office/powerpoint/2010/main" val="3082268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914400"/>
            <a:ext cx="8991600" cy="3560975"/>
          </a:xfrm>
          <a:prstGeom prst="rect">
            <a:avLst/>
          </a:prstGeom>
        </p:spPr>
        <p:txBody>
          <a:bodyPr wrap="square">
            <a:spAutoFit/>
          </a:bodyPr>
          <a:lstStyle/>
          <a:p>
            <a:pPr marL="180340" indent="-180340" algn="ctr">
              <a:lnSpc>
                <a:spcPct val="115000"/>
              </a:lnSpc>
            </a:pPr>
            <a:r>
              <a:rPr lang="en-US" sz="2800" b="1" u="sng" dirty="0">
                <a:latin typeface="Times New Roman"/>
                <a:ea typeface="Times New Roman"/>
                <a:cs typeface="Arial"/>
              </a:rPr>
              <a:t>3-Mongolian spots:</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Mediterranean and Negro babies often manifest black coloration on the lower back, buttocks, anterior trunk and rarely on fingers and feet. They are not bruise mark, or a sign of ill treatment and aren't associated with mental retardation. They disappear during preschool years without treatment. </a:t>
            </a:r>
            <a:endParaRPr lang="en-US" sz="1600" dirty="0">
              <a:effectLst/>
              <a:latin typeface="Calibri"/>
              <a:ea typeface="Calibri"/>
              <a:cs typeface="Arial"/>
            </a:endParaRPr>
          </a:p>
        </p:txBody>
      </p:sp>
    </p:spTree>
    <p:extLst>
      <p:ext uri="{BB962C8B-B14F-4D97-AF65-F5344CB8AC3E}">
        <p14:creationId xmlns:p14="http://schemas.microsoft.com/office/powerpoint/2010/main" val="3108051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0"/>
            <a:ext cx="8915400" cy="3034036"/>
          </a:xfrm>
          <a:prstGeom prst="rect">
            <a:avLst/>
          </a:prstGeom>
        </p:spPr>
        <p:txBody>
          <a:bodyPr wrap="square">
            <a:spAutoFit/>
          </a:bodyPr>
          <a:lstStyle/>
          <a:p>
            <a:pPr marL="180340" indent="-180340" algn="ctr">
              <a:lnSpc>
                <a:spcPct val="115000"/>
              </a:lnSpc>
            </a:pPr>
            <a:r>
              <a:rPr lang="en-US" sz="2800" b="1" u="sng" dirty="0">
                <a:latin typeface="Times New Roman"/>
                <a:ea typeface="Times New Roman"/>
                <a:cs typeface="Arial"/>
              </a:rPr>
              <a:t>4-Desquamation</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Pealing of the skin occurs within 2-4 weeks of life. These are denoted areas where the delicate skin has been rubbed off the nose, knees and elbows, because of pressure and erosion of sheets. The skin of buttocks is particularly sensitive and should not be left wet and /or soiled.</a:t>
            </a:r>
            <a:endParaRPr lang="en-US" sz="1600" dirty="0">
              <a:effectLst/>
              <a:latin typeface="Calibri"/>
              <a:ea typeface="Calibri"/>
              <a:cs typeface="Arial"/>
            </a:endParaRPr>
          </a:p>
        </p:txBody>
      </p:sp>
    </p:spTree>
    <p:extLst>
      <p:ext uri="{BB962C8B-B14F-4D97-AF65-F5344CB8AC3E}">
        <p14:creationId xmlns:p14="http://schemas.microsoft.com/office/powerpoint/2010/main" val="3108051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09" y="609600"/>
            <a:ext cx="8839200" cy="3560975"/>
          </a:xfrm>
          <a:prstGeom prst="rect">
            <a:avLst/>
          </a:prstGeom>
        </p:spPr>
        <p:txBody>
          <a:bodyPr wrap="square">
            <a:spAutoFit/>
          </a:bodyPr>
          <a:lstStyle/>
          <a:p>
            <a:pPr marL="180340" indent="-180340" algn="ctr">
              <a:lnSpc>
                <a:spcPct val="115000"/>
              </a:lnSpc>
            </a:pPr>
            <a:r>
              <a:rPr lang="en-US" sz="2800" dirty="0">
                <a:latin typeface="Times New Roman"/>
                <a:ea typeface="Times New Roman"/>
                <a:cs typeface="Arial"/>
              </a:rPr>
              <a:t>5- </a:t>
            </a:r>
            <a:r>
              <a:rPr lang="en-US" sz="2800" b="1" dirty="0">
                <a:latin typeface="Times New Roman"/>
                <a:ea typeface="Times New Roman"/>
                <a:cs typeface="Arial"/>
              </a:rPr>
              <a:t>Physiological jaundice:</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Appears 2-3 days after delivery; the skin begins to take on a yellow coloration. This jaundice is not pathological it is associated with excessive destruction of erythrocytes (R.B.C.) that are not needed after birth. It increases after birth. it increases for a few days and usually  disappears by the  7-10 days </a:t>
            </a:r>
            <a:endParaRPr lang="en-US" sz="1600" dirty="0">
              <a:effectLst/>
              <a:latin typeface="Calibri"/>
              <a:ea typeface="Calibri"/>
              <a:cs typeface="Arial"/>
            </a:endParaRPr>
          </a:p>
        </p:txBody>
      </p:sp>
    </p:spTree>
    <p:extLst>
      <p:ext uri="{BB962C8B-B14F-4D97-AF65-F5344CB8AC3E}">
        <p14:creationId xmlns:p14="http://schemas.microsoft.com/office/powerpoint/2010/main" val="3108051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685800"/>
            <a:ext cx="8610600" cy="4552015"/>
          </a:xfrm>
          <a:prstGeom prst="rect">
            <a:avLst/>
          </a:prstGeom>
        </p:spPr>
        <p:txBody>
          <a:bodyPr wrap="square">
            <a:spAutoFit/>
          </a:bodyPr>
          <a:lstStyle/>
          <a:p>
            <a:pPr marL="180340" indent="-180340" algn="ctr">
              <a:lnSpc>
                <a:spcPct val="115000"/>
              </a:lnSpc>
            </a:pPr>
            <a:r>
              <a:rPr lang="en-US" sz="2800" b="1" dirty="0">
                <a:latin typeface="Times New Roman"/>
                <a:ea typeface="Times New Roman"/>
                <a:cs typeface="Arial"/>
              </a:rPr>
              <a:t>6- </a:t>
            </a:r>
            <a:r>
              <a:rPr lang="en-US" sz="2800" b="1" dirty="0" err="1">
                <a:latin typeface="Times New Roman"/>
                <a:ea typeface="Times New Roman"/>
                <a:cs typeface="Arial"/>
              </a:rPr>
              <a:t>Milia</a:t>
            </a:r>
            <a:r>
              <a:rPr lang="en-US" sz="2800" b="1" dirty="0">
                <a:latin typeface="Times New Roman"/>
                <a:ea typeface="Times New Roman"/>
                <a:cs typeface="Arial"/>
              </a:rPr>
              <a:t>:</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These are small pinpoint white or yellow</a:t>
            </a:r>
            <a:r>
              <a:rPr lang="en-US" sz="2800" b="1" dirty="0">
                <a:latin typeface="Times New Roman"/>
                <a:ea typeface="Times New Roman"/>
                <a:cs typeface="Arial"/>
              </a:rPr>
              <a:t> </a:t>
            </a:r>
            <a:r>
              <a:rPr lang="en-US" sz="2800" dirty="0">
                <a:latin typeface="Times New Roman"/>
                <a:ea typeface="Times New Roman"/>
                <a:cs typeface="Arial"/>
              </a:rPr>
              <a:t>spots due to increased fat secretion.</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      Common on the nose, forehead, cheeks, and chin of the newborn infants. They  can be felt  with  the finger they consist of accumulations of secretions  from  the sweat  and  sebaceous glands that have not  yet  begun to function  normally . They will disappear within a few weeks (one to two weeks). They should not be expressed. </a:t>
            </a:r>
            <a:endParaRPr lang="en-US" sz="1600" dirty="0">
              <a:effectLst/>
              <a:latin typeface="Calibri"/>
              <a:ea typeface="Calibri"/>
              <a:cs typeface="Arial"/>
            </a:endParaRPr>
          </a:p>
        </p:txBody>
      </p:sp>
    </p:spTree>
    <p:extLst>
      <p:ext uri="{BB962C8B-B14F-4D97-AF65-F5344CB8AC3E}">
        <p14:creationId xmlns:p14="http://schemas.microsoft.com/office/powerpoint/2010/main" val="3295810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75169"/>
            <a:ext cx="8458200" cy="5613845"/>
          </a:xfrm>
          <a:prstGeom prst="rect">
            <a:avLst/>
          </a:prstGeom>
        </p:spPr>
        <p:txBody>
          <a:bodyPr wrap="square">
            <a:spAutoFit/>
          </a:bodyPr>
          <a:lstStyle/>
          <a:p>
            <a:pPr marL="180340" indent="-180340" algn="ctr">
              <a:lnSpc>
                <a:spcPct val="115000"/>
              </a:lnSpc>
            </a:pPr>
            <a:r>
              <a:rPr lang="en-US" sz="2400" b="1" u="sng" dirty="0">
                <a:latin typeface="Times New Roman"/>
                <a:ea typeface="Times New Roman"/>
                <a:cs typeface="Arial"/>
              </a:rPr>
              <a:t>Head;</a:t>
            </a:r>
            <a:endParaRPr lang="en-US" sz="1400" dirty="0">
              <a:latin typeface="Calibri"/>
              <a:ea typeface="Calibri"/>
              <a:cs typeface="Arial"/>
            </a:endParaRPr>
          </a:p>
          <a:p>
            <a:pPr marL="180340" indent="-180340">
              <a:lnSpc>
                <a:spcPct val="115000"/>
              </a:lnSpc>
            </a:pPr>
            <a:r>
              <a:rPr lang="en-US" sz="2400" dirty="0">
                <a:latin typeface="Times New Roman"/>
                <a:ea typeface="Times New Roman"/>
                <a:cs typeface="Arial"/>
              </a:rPr>
              <a:t>      The fontanels are soft spots. Consist of openings at the point of union of the skill bones. </a:t>
            </a:r>
            <a:endParaRPr lang="en-US" sz="1400" dirty="0">
              <a:latin typeface="Calibri"/>
              <a:ea typeface="Calibri"/>
              <a:cs typeface="Arial"/>
            </a:endParaRPr>
          </a:p>
          <a:p>
            <a:pPr marL="180340" indent="-180340">
              <a:lnSpc>
                <a:spcPct val="115000"/>
              </a:lnSpc>
            </a:pPr>
            <a:r>
              <a:rPr lang="en-US" sz="2400" b="1" dirty="0">
                <a:latin typeface="Times New Roman"/>
                <a:ea typeface="Times New Roman"/>
                <a:cs typeface="Arial"/>
              </a:rPr>
              <a:t>The anterior fontanel</a:t>
            </a:r>
            <a:r>
              <a:rPr lang="en-US" sz="2400" dirty="0">
                <a:latin typeface="Times New Roman"/>
                <a:ea typeface="Times New Roman"/>
                <a:cs typeface="Arial"/>
              </a:rPr>
              <a:t>:</a:t>
            </a:r>
            <a:endParaRPr lang="en-US" sz="1400" dirty="0">
              <a:latin typeface="Calibri"/>
              <a:ea typeface="Calibri"/>
              <a:cs typeface="Arial"/>
            </a:endParaRPr>
          </a:p>
          <a:p>
            <a:pPr marL="180340" indent="-180340">
              <a:lnSpc>
                <a:spcPct val="115000"/>
              </a:lnSpc>
            </a:pPr>
            <a:r>
              <a:rPr lang="en-US" sz="2400" dirty="0">
                <a:latin typeface="Times New Roman"/>
                <a:ea typeface="Times New Roman"/>
                <a:cs typeface="Arial"/>
              </a:rPr>
              <a:t>        Is diamond in shape and located at the junction of two parietal and fontal bones. it is 2-3cm  in width and 3-4 cm in length. It closes between 12 -18 month of age.</a:t>
            </a:r>
            <a:endParaRPr lang="en-US" sz="1400" dirty="0">
              <a:latin typeface="Calibri"/>
              <a:ea typeface="Calibri"/>
              <a:cs typeface="Arial"/>
            </a:endParaRPr>
          </a:p>
          <a:p>
            <a:pPr marL="180340" indent="-180340">
              <a:lnSpc>
                <a:spcPct val="115000"/>
              </a:lnSpc>
            </a:pPr>
            <a:r>
              <a:rPr lang="en-US" sz="2400" b="1" dirty="0">
                <a:latin typeface="Times New Roman"/>
                <a:ea typeface="Times New Roman"/>
                <a:cs typeface="Arial"/>
              </a:rPr>
              <a:t>The posterior fontanel:</a:t>
            </a:r>
            <a:endParaRPr lang="en-US" sz="1400" dirty="0">
              <a:latin typeface="Calibri"/>
              <a:ea typeface="Calibri"/>
              <a:cs typeface="Arial"/>
            </a:endParaRPr>
          </a:p>
          <a:p>
            <a:pPr marL="180340" indent="-180340">
              <a:lnSpc>
                <a:spcPct val="115000"/>
              </a:lnSpc>
            </a:pPr>
            <a:r>
              <a:rPr lang="en-US" sz="2400" b="1" dirty="0">
                <a:latin typeface="Times New Roman"/>
                <a:ea typeface="Times New Roman"/>
                <a:cs typeface="Arial"/>
              </a:rPr>
              <a:t>       </a:t>
            </a:r>
            <a:r>
              <a:rPr lang="en-US" sz="2400" dirty="0">
                <a:latin typeface="Times New Roman"/>
                <a:ea typeface="Times New Roman"/>
                <a:cs typeface="Arial"/>
              </a:rPr>
              <a:t>Is</a:t>
            </a:r>
            <a:r>
              <a:rPr lang="en-US" sz="2400" b="1" dirty="0">
                <a:latin typeface="Times New Roman"/>
                <a:ea typeface="Times New Roman"/>
                <a:cs typeface="Arial"/>
              </a:rPr>
              <a:t> </a:t>
            </a:r>
            <a:r>
              <a:rPr lang="en-US" sz="2400" dirty="0">
                <a:latin typeface="Times New Roman"/>
                <a:ea typeface="Times New Roman"/>
                <a:cs typeface="Arial"/>
              </a:rPr>
              <a:t>triangular and located between the occipital and parietal bones.  It is closes by two month of age.</a:t>
            </a:r>
            <a:endParaRPr lang="en-US" sz="1400" dirty="0">
              <a:latin typeface="Calibri"/>
              <a:ea typeface="Calibri"/>
              <a:cs typeface="Arial"/>
            </a:endParaRPr>
          </a:p>
          <a:p>
            <a:pPr marL="180340" indent="-180340">
              <a:lnSpc>
                <a:spcPct val="115000"/>
              </a:lnSpc>
            </a:pPr>
            <a:r>
              <a:rPr lang="en-US" sz="2400" dirty="0">
                <a:latin typeface="Times New Roman"/>
                <a:ea typeface="Times New Roman"/>
                <a:cs typeface="Arial"/>
              </a:rPr>
              <a:t>       </a:t>
            </a:r>
            <a:endParaRPr lang="en-US" sz="1400" dirty="0">
              <a:latin typeface="Calibri"/>
              <a:ea typeface="Calibri"/>
              <a:cs typeface="Arial"/>
            </a:endParaRPr>
          </a:p>
          <a:p>
            <a:pPr marL="180340" indent="-180340">
              <a:lnSpc>
                <a:spcPct val="115000"/>
              </a:lnSpc>
            </a:pPr>
            <a:r>
              <a:rPr lang="en-US" sz="2400" dirty="0">
                <a:latin typeface="Times New Roman"/>
                <a:ea typeface="Times New Roman"/>
                <a:cs typeface="Arial"/>
              </a:rPr>
              <a:t>      Fontanels should be flat, soft, and firm. It bulges when the baby cries or if there increased intracranial pressure.</a:t>
            </a:r>
            <a:endParaRPr lang="en-US" sz="1400" dirty="0">
              <a:effectLst/>
              <a:latin typeface="Calibri"/>
              <a:ea typeface="Calibri"/>
              <a:cs typeface="Arial"/>
            </a:endParaRPr>
          </a:p>
        </p:txBody>
      </p:sp>
    </p:spTree>
    <p:extLst>
      <p:ext uri="{BB962C8B-B14F-4D97-AF65-F5344CB8AC3E}">
        <p14:creationId xmlns:p14="http://schemas.microsoft.com/office/powerpoint/2010/main" val="2065955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838200"/>
            <a:ext cx="8153400" cy="4127284"/>
          </a:xfrm>
          <a:prstGeom prst="rect">
            <a:avLst/>
          </a:prstGeom>
        </p:spPr>
        <p:txBody>
          <a:bodyPr wrap="square">
            <a:spAutoFit/>
          </a:bodyPr>
          <a:lstStyle/>
          <a:p>
            <a:pPr marL="180340" indent="-180340">
              <a:lnSpc>
                <a:spcPct val="115000"/>
              </a:lnSpc>
            </a:pPr>
            <a:r>
              <a:rPr lang="en-US" sz="2800" dirty="0">
                <a:latin typeface="Times New Roman"/>
                <a:ea typeface="Times New Roman"/>
                <a:cs typeface="Arial"/>
              </a:rPr>
              <a:t>Two conditions may appear in the head. These are caput succedaneum and </a:t>
            </a:r>
            <a:r>
              <a:rPr lang="en-US" sz="2800" dirty="0" err="1">
                <a:latin typeface="Times New Roman"/>
                <a:ea typeface="Times New Roman"/>
                <a:cs typeface="Arial"/>
              </a:rPr>
              <a:t>cephalhematoma</a:t>
            </a:r>
            <a:r>
              <a:rPr lang="en-US" sz="2800" dirty="0" smtClean="0">
                <a:latin typeface="Times New Roman"/>
                <a:ea typeface="Times New Roman"/>
                <a:cs typeface="Arial"/>
              </a:rPr>
              <a:t>.</a:t>
            </a:r>
          </a:p>
          <a:p>
            <a:pPr marL="180340" indent="-180340">
              <a:lnSpc>
                <a:spcPct val="115000"/>
              </a:lnSpc>
            </a:pPr>
            <a:endParaRPr lang="en-US" sz="1600" dirty="0">
              <a:latin typeface="Calibri"/>
              <a:ea typeface="Calibri"/>
              <a:cs typeface="Arial"/>
            </a:endParaRPr>
          </a:p>
          <a:p>
            <a:pPr marL="342900" lvl="0" indent="-342900">
              <a:lnSpc>
                <a:spcPct val="115000"/>
              </a:lnSpc>
              <a:buFont typeface="Times New Roman"/>
              <a:buChar char="-"/>
            </a:pPr>
            <a:r>
              <a:rPr lang="en-US" sz="2800" b="1" dirty="0">
                <a:latin typeface="Times New Roman"/>
                <a:ea typeface="Times New Roman"/>
                <a:cs typeface="Arial"/>
              </a:rPr>
              <a:t>Caput </a:t>
            </a:r>
            <a:r>
              <a:rPr lang="en-US" sz="2800" b="1" dirty="0" err="1">
                <a:latin typeface="Times New Roman"/>
                <a:ea typeface="Times New Roman"/>
                <a:cs typeface="Arial"/>
              </a:rPr>
              <a:t>succidaneum</a:t>
            </a:r>
            <a:r>
              <a:rPr lang="en-US" sz="2800" b="1" dirty="0">
                <a:latin typeface="Times New Roman"/>
                <a:ea typeface="Times New Roman"/>
                <a:cs typeface="Arial"/>
              </a:rPr>
              <a:t>:</a:t>
            </a:r>
            <a:r>
              <a:rPr lang="en-US" sz="2800" dirty="0">
                <a:latin typeface="Times New Roman"/>
                <a:ea typeface="Times New Roman"/>
                <a:cs typeface="Arial"/>
              </a:rPr>
              <a:t> is edema of the scalp resulting from pressure during labor</a:t>
            </a:r>
            <a:r>
              <a:rPr lang="en-US" sz="2800" dirty="0" smtClean="0">
                <a:latin typeface="Times New Roman"/>
                <a:ea typeface="Times New Roman"/>
                <a:cs typeface="Arial"/>
              </a:rPr>
              <a:t>.</a:t>
            </a:r>
          </a:p>
          <a:p>
            <a:pPr marL="342900" lvl="0" indent="-342900">
              <a:lnSpc>
                <a:spcPct val="115000"/>
              </a:lnSpc>
              <a:buFont typeface="Times New Roman"/>
              <a:buChar char="-"/>
            </a:pPr>
            <a:endParaRPr lang="en-US" sz="1600" dirty="0">
              <a:latin typeface="Calibri"/>
              <a:ea typeface="Calibri"/>
              <a:cs typeface="Arial"/>
            </a:endParaRPr>
          </a:p>
          <a:p>
            <a:pPr marL="342900" lvl="0" indent="-342900">
              <a:lnSpc>
                <a:spcPct val="115000"/>
              </a:lnSpc>
              <a:buFont typeface="Times New Roman"/>
              <a:buChar char="-"/>
            </a:pPr>
            <a:r>
              <a:rPr lang="en-US" sz="2800" b="1" dirty="0" err="1">
                <a:latin typeface="Times New Roman"/>
                <a:ea typeface="Times New Roman"/>
                <a:cs typeface="Arial"/>
              </a:rPr>
              <a:t>Cephalhematoma</a:t>
            </a:r>
            <a:r>
              <a:rPr lang="en-US" sz="2800" b="1" dirty="0">
                <a:latin typeface="Times New Roman"/>
                <a:ea typeface="Times New Roman"/>
                <a:cs typeface="Arial"/>
              </a:rPr>
              <a:t>:</a:t>
            </a:r>
            <a:r>
              <a:rPr lang="en-US" sz="2800" dirty="0">
                <a:latin typeface="Times New Roman"/>
                <a:ea typeface="Times New Roman"/>
                <a:cs typeface="Arial"/>
              </a:rPr>
              <a:t> is hemorrhage under the </a:t>
            </a:r>
            <a:r>
              <a:rPr lang="en-US" sz="2800" dirty="0" err="1">
                <a:latin typeface="Times New Roman"/>
                <a:ea typeface="Times New Roman"/>
                <a:cs typeface="Arial"/>
              </a:rPr>
              <a:t>periostieum</a:t>
            </a:r>
            <a:r>
              <a:rPr lang="en-US" sz="2800" dirty="0">
                <a:latin typeface="Times New Roman"/>
                <a:ea typeface="Times New Roman"/>
                <a:cs typeface="Arial"/>
              </a:rPr>
              <a:t> of one of the cranial bones (usually parietal) resulting from trauma of labor.</a:t>
            </a:r>
            <a:endParaRPr lang="en-US" sz="1600" dirty="0">
              <a:effectLst/>
              <a:latin typeface="Calibri"/>
              <a:ea typeface="Calibri"/>
              <a:cs typeface="Arial"/>
            </a:endParaRPr>
          </a:p>
        </p:txBody>
      </p:sp>
    </p:spTree>
    <p:extLst>
      <p:ext uri="{BB962C8B-B14F-4D97-AF65-F5344CB8AC3E}">
        <p14:creationId xmlns:p14="http://schemas.microsoft.com/office/powerpoint/2010/main" val="3890665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382" y="762000"/>
            <a:ext cx="8610600" cy="4764381"/>
          </a:xfrm>
          <a:prstGeom prst="rect">
            <a:avLst/>
          </a:prstGeom>
        </p:spPr>
        <p:txBody>
          <a:bodyPr wrap="square">
            <a:spAutoFit/>
          </a:bodyPr>
          <a:lstStyle/>
          <a:p>
            <a:pPr marL="180340" indent="-180340" algn="ctr">
              <a:lnSpc>
                <a:spcPct val="115000"/>
              </a:lnSpc>
            </a:pPr>
            <a:r>
              <a:rPr lang="en-US" sz="2400" b="1" u="sng" dirty="0">
                <a:latin typeface="Times New Roman"/>
                <a:ea typeface="Times New Roman"/>
                <a:cs typeface="Arial"/>
              </a:rPr>
              <a:t>Eyes:</a:t>
            </a:r>
            <a:endParaRPr lang="en-US" sz="1400" dirty="0">
              <a:latin typeface="Calibri"/>
              <a:ea typeface="Calibri"/>
              <a:cs typeface="Arial"/>
            </a:endParaRPr>
          </a:p>
          <a:p>
            <a:pPr marL="342900" lvl="0" indent="-342900">
              <a:lnSpc>
                <a:spcPct val="115000"/>
              </a:lnSpc>
              <a:buFont typeface="Symbol"/>
              <a:buChar char=""/>
              <a:tabLst>
                <a:tab pos="457200" algn="l"/>
              </a:tabLst>
            </a:pPr>
            <a:r>
              <a:rPr lang="en-US" sz="2400" dirty="0">
                <a:latin typeface="Times New Roman"/>
                <a:ea typeface="Times New Roman"/>
                <a:cs typeface="Arial"/>
              </a:rPr>
              <a:t>Lids: usually edematous.</a:t>
            </a:r>
            <a:endParaRPr lang="en-US" sz="1400" dirty="0">
              <a:latin typeface="Calibri"/>
              <a:ea typeface="Calibri"/>
              <a:cs typeface="Arial"/>
            </a:endParaRPr>
          </a:p>
          <a:p>
            <a:pPr marL="342900" lvl="0" indent="-342900">
              <a:lnSpc>
                <a:spcPct val="115000"/>
              </a:lnSpc>
              <a:buFont typeface="Symbol"/>
              <a:buChar char=""/>
              <a:tabLst>
                <a:tab pos="457200" algn="l"/>
              </a:tabLst>
            </a:pPr>
            <a:r>
              <a:rPr lang="en-US" sz="2400" dirty="0">
                <a:latin typeface="Times New Roman"/>
                <a:ea typeface="Times New Roman"/>
                <a:cs typeface="Arial"/>
              </a:rPr>
              <a:t>Color: true eyes color is not determined until the age of 3-6   months.</a:t>
            </a:r>
            <a:endParaRPr lang="en-US" sz="1400" dirty="0">
              <a:latin typeface="Calibri"/>
              <a:ea typeface="Calibri"/>
              <a:cs typeface="Arial"/>
            </a:endParaRPr>
          </a:p>
          <a:p>
            <a:pPr marL="342900" lvl="0" indent="-342900">
              <a:lnSpc>
                <a:spcPct val="115000"/>
              </a:lnSpc>
              <a:buFont typeface="Symbol"/>
              <a:buChar char=""/>
              <a:tabLst>
                <a:tab pos="457200" algn="l"/>
              </a:tabLst>
            </a:pPr>
            <a:r>
              <a:rPr lang="en-US" sz="2400" dirty="0">
                <a:latin typeface="Times New Roman"/>
                <a:ea typeface="Times New Roman"/>
                <a:cs typeface="Arial"/>
              </a:rPr>
              <a:t>Pupil: react to light or touch </a:t>
            </a:r>
            <a:endParaRPr lang="en-US" sz="1400" dirty="0">
              <a:latin typeface="Calibri"/>
              <a:ea typeface="Calibri"/>
              <a:cs typeface="Arial"/>
            </a:endParaRPr>
          </a:p>
          <a:p>
            <a:pPr marL="342900" lvl="0" indent="-342900">
              <a:lnSpc>
                <a:spcPct val="115000"/>
              </a:lnSpc>
              <a:buFont typeface="Symbol"/>
              <a:buChar char=""/>
              <a:tabLst>
                <a:tab pos="457200" algn="l"/>
              </a:tabLst>
            </a:pPr>
            <a:r>
              <a:rPr lang="en-US" sz="2400" dirty="0">
                <a:latin typeface="Times New Roman"/>
                <a:ea typeface="Times New Roman"/>
                <a:cs typeface="Arial"/>
              </a:rPr>
              <a:t>Blinking reflex in response to light </a:t>
            </a:r>
            <a:endParaRPr lang="en-US" sz="1400" dirty="0">
              <a:latin typeface="Calibri"/>
              <a:ea typeface="Calibri"/>
              <a:cs typeface="Arial"/>
            </a:endParaRPr>
          </a:p>
          <a:p>
            <a:pPr marL="342900" lvl="0" indent="-342900">
              <a:lnSpc>
                <a:spcPct val="115000"/>
              </a:lnSpc>
              <a:buFont typeface="Symbol"/>
              <a:buChar char=""/>
              <a:tabLst>
                <a:tab pos="457200" algn="l"/>
              </a:tabLst>
            </a:pPr>
            <a:r>
              <a:rPr lang="en-US" sz="2400" dirty="0">
                <a:latin typeface="Times New Roman"/>
                <a:ea typeface="Times New Roman"/>
                <a:cs typeface="Arial"/>
              </a:rPr>
              <a:t>Rudimentary fixation on object </a:t>
            </a:r>
            <a:endParaRPr lang="en-US" sz="1400" dirty="0">
              <a:latin typeface="Calibri"/>
              <a:ea typeface="Calibri"/>
              <a:cs typeface="Arial"/>
            </a:endParaRPr>
          </a:p>
          <a:p>
            <a:pPr marL="180340" indent="-180340" algn="ctr">
              <a:lnSpc>
                <a:spcPct val="115000"/>
              </a:lnSpc>
            </a:pPr>
            <a:r>
              <a:rPr lang="en-US" sz="2400" b="1" u="sng" dirty="0">
                <a:latin typeface="Times New Roman"/>
                <a:ea typeface="Times New Roman"/>
                <a:cs typeface="Arial"/>
              </a:rPr>
              <a:t>Ears:</a:t>
            </a:r>
            <a:endParaRPr lang="en-US" sz="1400" dirty="0">
              <a:latin typeface="Calibri"/>
              <a:ea typeface="Calibri"/>
              <a:cs typeface="Arial"/>
            </a:endParaRPr>
          </a:p>
          <a:p>
            <a:pPr marL="342900" lvl="0" indent="-342900">
              <a:lnSpc>
                <a:spcPct val="115000"/>
              </a:lnSpc>
              <a:buFont typeface="Symbol"/>
              <a:buChar char=""/>
              <a:tabLst>
                <a:tab pos="457200" algn="l"/>
              </a:tabLst>
            </a:pPr>
            <a:r>
              <a:rPr lang="en-US" sz="2400" dirty="0">
                <a:latin typeface="Times New Roman"/>
                <a:ea typeface="Times New Roman"/>
                <a:cs typeface="Arial"/>
              </a:rPr>
              <a:t>Position: top of pinna on horizontal line with outer canthus of eye</a:t>
            </a:r>
            <a:endParaRPr lang="en-US" sz="1400" dirty="0">
              <a:latin typeface="Calibri"/>
              <a:ea typeface="Calibri"/>
              <a:cs typeface="Arial"/>
            </a:endParaRPr>
          </a:p>
          <a:p>
            <a:pPr marL="342900" lvl="0" indent="-342900">
              <a:lnSpc>
                <a:spcPct val="115000"/>
              </a:lnSpc>
              <a:buFont typeface="Symbol"/>
              <a:buChar char=""/>
              <a:tabLst>
                <a:tab pos="457200" algn="l"/>
              </a:tabLst>
            </a:pPr>
            <a:r>
              <a:rPr lang="en-US" sz="2400" dirty="0">
                <a:latin typeface="Times New Roman"/>
                <a:ea typeface="Times New Roman"/>
                <a:cs typeface="Arial"/>
              </a:rPr>
              <a:t>Startle reflex elicited by a loud sudden noise.</a:t>
            </a:r>
            <a:endParaRPr lang="en-US" sz="1400" dirty="0">
              <a:latin typeface="Calibri"/>
              <a:ea typeface="Calibri"/>
              <a:cs typeface="Arial"/>
            </a:endParaRPr>
          </a:p>
          <a:p>
            <a:pPr marL="342900" lvl="0" indent="-342900">
              <a:lnSpc>
                <a:spcPct val="115000"/>
              </a:lnSpc>
              <a:buFont typeface="Symbol"/>
              <a:buChar char=""/>
              <a:tabLst>
                <a:tab pos="457200" algn="l"/>
              </a:tabLst>
            </a:pPr>
            <a:r>
              <a:rPr lang="en-US" sz="2400" dirty="0">
                <a:latin typeface="Times New Roman"/>
                <a:ea typeface="Times New Roman"/>
                <a:cs typeface="Arial"/>
              </a:rPr>
              <a:t>Pinna flexible, cartilage present.  </a:t>
            </a:r>
            <a:endParaRPr lang="en-US" sz="1400" dirty="0">
              <a:effectLst/>
              <a:latin typeface="Calibri"/>
              <a:ea typeface="Calibri"/>
              <a:cs typeface="Arial"/>
            </a:endParaRPr>
          </a:p>
        </p:txBody>
      </p:sp>
    </p:spTree>
    <p:extLst>
      <p:ext uri="{BB962C8B-B14F-4D97-AF65-F5344CB8AC3E}">
        <p14:creationId xmlns:p14="http://schemas.microsoft.com/office/powerpoint/2010/main" val="1262674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610600" cy="5826210"/>
          </a:xfrm>
          <a:prstGeom prst="rect">
            <a:avLst/>
          </a:prstGeom>
        </p:spPr>
        <p:txBody>
          <a:bodyPr wrap="square">
            <a:spAutoFit/>
          </a:bodyPr>
          <a:lstStyle/>
          <a:p>
            <a:pPr marL="180340" indent="-180340" algn="ctr">
              <a:lnSpc>
                <a:spcPct val="115000"/>
              </a:lnSpc>
            </a:pPr>
            <a:r>
              <a:rPr lang="en-US" sz="2400" b="1" u="sng" dirty="0">
                <a:latin typeface="Times New Roman"/>
                <a:ea typeface="Times New Roman"/>
                <a:cs typeface="Arial"/>
              </a:rPr>
              <a:t>Nose</a:t>
            </a:r>
            <a:endParaRPr lang="en-US" sz="1400" dirty="0">
              <a:latin typeface="Calibri"/>
              <a:ea typeface="Calibri"/>
              <a:cs typeface="Arial"/>
            </a:endParaRPr>
          </a:p>
          <a:p>
            <a:pPr marL="342900" lvl="0" indent="-342900">
              <a:lnSpc>
                <a:spcPct val="115000"/>
              </a:lnSpc>
              <a:buFont typeface="Symbol"/>
              <a:buChar char=""/>
              <a:tabLst>
                <a:tab pos="457200" algn="l"/>
              </a:tabLst>
            </a:pPr>
            <a:r>
              <a:rPr lang="en-US" sz="2400" dirty="0">
                <a:latin typeface="Times New Roman"/>
                <a:ea typeface="Times New Roman"/>
                <a:cs typeface="Arial"/>
              </a:rPr>
              <a:t>Nasal potency.</a:t>
            </a:r>
            <a:endParaRPr lang="en-US" sz="1400" dirty="0">
              <a:latin typeface="Calibri"/>
              <a:ea typeface="Calibri"/>
              <a:cs typeface="Arial"/>
            </a:endParaRPr>
          </a:p>
          <a:p>
            <a:pPr marL="342900" lvl="0" indent="-342900">
              <a:lnSpc>
                <a:spcPct val="115000"/>
              </a:lnSpc>
              <a:buFont typeface="Symbol"/>
              <a:buChar char=""/>
              <a:tabLst>
                <a:tab pos="457200" algn="l"/>
              </a:tabLst>
            </a:pPr>
            <a:r>
              <a:rPr lang="en-US" sz="2400" dirty="0">
                <a:latin typeface="Times New Roman"/>
                <a:ea typeface="Times New Roman"/>
                <a:cs typeface="Arial"/>
              </a:rPr>
              <a:t>Nasal discharge-thin white mucous.</a:t>
            </a:r>
            <a:endParaRPr lang="en-US" sz="1400" dirty="0">
              <a:latin typeface="Calibri"/>
              <a:ea typeface="Calibri"/>
              <a:cs typeface="Arial"/>
            </a:endParaRPr>
          </a:p>
          <a:p>
            <a:pPr marL="180340" indent="-180340" algn="ctr">
              <a:lnSpc>
                <a:spcPct val="115000"/>
              </a:lnSpc>
            </a:pPr>
            <a:r>
              <a:rPr lang="en-US" sz="2400" b="1" u="sng" dirty="0">
                <a:latin typeface="Times New Roman"/>
                <a:ea typeface="Times New Roman"/>
                <a:cs typeface="Arial"/>
              </a:rPr>
              <a:t>Mouth and throat</a:t>
            </a:r>
            <a:endParaRPr lang="en-US" sz="1400" dirty="0">
              <a:latin typeface="Calibri"/>
              <a:ea typeface="Calibri"/>
              <a:cs typeface="Arial"/>
            </a:endParaRPr>
          </a:p>
          <a:p>
            <a:pPr marL="1143000" lvl="2" indent="-228600">
              <a:lnSpc>
                <a:spcPct val="115000"/>
              </a:lnSpc>
              <a:buFont typeface="Symbol"/>
              <a:buChar char=""/>
              <a:tabLst>
                <a:tab pos="1371600" algn="l"/>
              </a:tabLst>
            </a:pPr>
            <a:r>
              <a:rPr lang="en-US" sz="2400" dirty="0">
                <a:latin typeface="Times New Roman"/>
                <a:ea typeface="Times New Roman"/>
                <a:cs typeface="Arial"/>
              </a:rPr>
              <a:t>Intact, high-arched palate.</a:t>
            </a:r>
            <a:endParaRPr lang="en-US" sz="1400" dirty="0">
              <a:latin typeface="Calibri"/>
              <a:ea typeface="Calibri"/>
              <a:cs typeface="Arial"/>
            </a:endParaRPr>
          </a:p>
          <a:p>
            <a:pPr marL="1143000" lvl="2" indent="-228600">
              <a:lnSpc>
                <a:spcPct val="115000"/>
              </a:lnSpc>
              <a:buFont typeface="Symbol"/>
              <a:buChar char=""/>
              <a:tabLst>
                <a:tab pos="1371600" algn="l"/>
              </a:tabLst>
            </a:pPr>
            <a:r>
              <a:rPr lang="en-US" sz="2400" dirty="0">
                <a:latin typeface="Times New Roman"/>
                <a:ea typeface="Times New Roman"/>
                <a:cs typeface="Arial"/>
              </a:rPr>
              <a:t>Uvula in midline</a:t>
            </a:r>
            <a:endParaRPr lang="en-US" sz="1400" dirty="0">
              <a:latin typeface="Calibri"/>
              <a:ea typeface="Calibri"/>
              <a:cs typeface="Arial"/>
            </a:endParaRPr>
          </a:p>
          <a:p>
            <a:pPr marL="1143000" lvl="2" indent="-228600">
              <a:lnSpc>
                <a:spcPct val="115000"/>
              </a:lnSpc>
              <a:buFont typeface="Symbol"/>
              <a:buChar char=""/>
              <a:tabLst>
                <a:tab pos="1371600" algn="l"/>
              </a:tabLst>
            </a:pPr>
            <a:r>
              <a:rPr lang="en-US" sz="2400" dirty="0">
                <a:latin typeface="Times New Roman"/>
                <a:ea typeface="Times New Roman"/>
                <a:cs typeface="Arial"/>
              </a:rPr>
              <a:t>Sucking reflex.</a:t>
            </a:r>
            <a:endParaRPr lang="en-US" sz="1400" dirty="0">
              <a:latin typeface="Calibri"/>
              <a:ea typeface="Calibri"/>
              <a:cs typeface="Arial"/>
            </a:endParaRPr>
          </a:p>
          <a:p>
            <a:pPr marL="1143000" lvl="2" indent="-228600">
              <a:lnSpc>
                <a:spcPct val="115000"/>
              </a:lnSpc>
              <a:buFont typeface="Symbol"/>
              <a:buChar char=""/>
              <a:tabLst>
                <a:tab pos="1371600" algn="l"/>
              </a:tabLst>
            </a:pPr>
            <a:r>
              <a:rPr lang="en-US" sz="2400" dirty="0">
                <a:latin typeface="Times New Roman"/>
                <a:ea typeface="Times New Roman"/>
                <a:cs typeface="Arial"/>
              </a:rPr>
              <a:t>Gag reflex.</a:t>
            </a:r>
            <a:endParaRPr lang="en-US" sz="1400" dirty="0">
              <a:latin typeface="Calibri"/>
              <a:ea typeface="Calibri"/>
              <a:cs typeface="Arial"/>
            </a:endParaRPr>
          </a:p>
          <a:p>
            <a:pPr marL="1143000" lvl="2" indent="-228600">
              <a:lnSpc>
                <a:spcPct val="115000"/>
              </a:lnSpc>
              <a:buFont typeface="Symbol"/>
              <a:buChar char=""/>
              <a:tabLst>
                <a:tab pos="1371600" algn="l"/>
              </a:tabLst>
            </a:pPr>
            <a:r>
              <a:rPr lang="en-US" sz="2400" dirty="0">
                <a:latin typeface="Times New Roman"/>
                <a:ea typeface="Times New Roman"/>
                <a:cs typeface="Arial"/>
              </a:rPr>
              <a:t>Minimal salivation</a:t>
            </a:r>
            <a:r>
              <a:rPr lang="en-US" sz="2400" dirty="0" smtClean="0">
                <a:latin typeface="Times New Roman"/>
                <a:ea typeface="Times New Roman"/>
                <a:cs typeface="Arial"/>
              </a:rPr>
              <a:t>.</a:t>
            </a:r>
          </a:p>
          <a:p>
            <a:pPr marL="180340" indent="-180340" algn="ctr">
              <a:lnSpc>
                <a:spcPct val="115000"/>
              </a:lnSpc>
            </a:pPr>
            <a:r>
              <a:rPr lang="en-US" sz="2400" b="1" u="sng" dirty="0">
                <a:latin typeface="Times New Roman"/>
                <a:ea typeface="Times New Roman"/>
                <a:cs typeface="Arial"/>
              </a:rPr>
              <a:t>Neck:</a:t>
            </a:r>
            <a:endParaRPr lang="en-US" sz="1400" dirty="0">
              <a:latin typeface="Calibri"/>
              <a:ea typeface="Calibri"/>
              <a:cs typeface="Arial"/>
            </a:endParaRPr>
          </a:p>
          <a:p>
            <a:pPr marL="180340" indent="-180340">
              <a:lnSpc>
                <a:spcPct val="115000"/>
              </a:lnSpc>
            </a:pPr>
            <a:r>
              <a:rPr lang="en-US" sz="2400" dirty="0">
                <a:latin typeface="Times New Roman"/>
                <a:ea typeface="Times New Roman"/>
                <a:cs typeface="Arial"/>
              </a:rPr>
              <a:t>        Short, thick, usually surrounded by skin fold tonic neck reflex present.</a:t>
            </a:r>
            <a:endParaRPr lang="en-US" sz="1400" dirty="0">
              <a:latin typeface="Calibri"/>
              <a:ea typeface="Calibri"/>
              <a:cs typeface="Arial"/>
            </a:endParaRPr>
          </a:p>
          <a:p>
            <a:pPr marL="180340" indent="-180340">
              <a:lnSpc>
                <a:spcPct val="115000"/>
              </a:lnSpc>
            </a:pPr>
            <a:r>
              <a:rPr lang="en-US" sz="2400" dirty="0">
                <a:latin typeface="Times New Roman"/>
                <a:ea typeface="Times New Roman"/>
                <a:cs typeface="Arial"/>
              </a:rPr>
              <a:t> </a:t>
            </a:r>
            <a:endParaRPr lang="en-US" sz="1400" dirty="0">
              <a:latin typeface="Calibri"/>
              <a:ea typeface="Calibri"/>
              <a:cs typeface="Arial"/>
            </a:endParaRPr>
          </a:p>
          <a:p>
            <a:pPr marL="1143000" lvl="2" indent="-228600">
              <a:lnSpc>
                <a:spcPct val="115000"/>
              </a:lnSpc>
              <a:buFont typeface="Symbol"/>
              <a:buChar char=""/>
              <a:tabLst>
                <a:tab pos="1371600" algn="l"/>
              </a:tabLst>
            </a:pPr>
            <a:endParaRPr lang="en-US" sz="1400" dirty="0">
              <a:effectLst/>
              <a:latin typeface="Calibri"/>
              <a:ea typeface="Calibri"/>
              <a:cs typeface="Arial"/>
            </a:endParaRPr>
          </a:p>
        </p:txBody>
      </p:sp>
    </p:spTree>
    <p:extLst>
      <p:ext uri="{BB962C8B-B14F-4D97-AF65-F5344CB8AC3E}">
        <p14:creationId xmlns:p14="http://schemas.microsoft.com/office/powerpoint/2010/main" val="1910907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533400"/>
            <a:ext cx="7010400" cy="5826210"/>
          </a:xfrm>
          <a:prstGeom prst="rect">
            <a:avLst/>
          </a:prstGeom>
        </p:spPr>
        <p:txBody>
          <a:bodyPr wrap="square">
            <a:spAutoFit/>
          </a:bodyPr>
          <a:lstStyle/>
          <a:p>
            <a:pPr>
              <a:lnSpc>
                <a:spcPct val="115000"/>
              </a:lnSpc>
            </a:pPr>
            <a:r>
              <a:rPr lang="en-US" sz="3600" b="1" kern="1800" dirty="0">
                <a:latin typeface="Times New Roman"/>
                <a:ea typeface="Times New Roman"/>
                <a:cs typeface="Arial"/>
              </a:rPr>
              <a:t>Outline:-</a:t>
            </a:r>
            <a:endParaRPr lang="en-US" sz="2000" dirty="0">
              <a:latin typeface="Calibri"/>
              <a:ea typeface="Calibri"/>
              <a:cs typeface="Arial"/>
            </a:endParaRPr>
          </a:p>
          <a:p>
            <a:pPr>
              <a:lnSpc>
                <a:spcPct val="115000"/>
              </a:lnSpc>
            </a:pPr>
            <a:r>
              <a:rPr lang="en-US" sz="3600" kern="1800" dirty="0">
                <a:latin typeface="Times New Roman"/>
                <a:ea typeface="Times New Roman"/>
                <a:cs typeface="Arial"/>
              </a:rPr>
              <a:t>-introduction</a:t>
            </a:r>
            <a:endParaRPr lang="en-US" sz="2000" dirty="0">
              <a:latin typeface="Calibri"/>
              <a:ea typeface="Calibri"/>
              <a:cs typeface="Arial"/>
            </a:endParaRPr>
          </a:p>
          <a:p>
            <a:pPr>
              <a:lnSpc>
                <a:spcPct val="115000"/>
              </a:lnSpc>
            </a:pPr>
            <a:r>
              <a:rPr lang="en-US" sz="3600" kern="1800" dirty="0">
                <a:latin typeface="Times New Roman"/>
                <a:ea typeface="Times New Roman"/>
                <a:cs typeface="Arial"/>
              </a:rPr>
              <a:t>-Definition</a:t>
            </a:r>
            <a:endParaRPr lang="en-US" sz="2000" dirty="0">
              <a:latin typeface="Calibri"/>
              <a:ea typeface="Calibri"/>
              <a:cs typeface="Arial"/>
            </a:endParaRPr>
          </a:p>
          <a:p>
            <a:pPr>
              <a:lnSpc>
                <a:spcPct val="115000"/>
              </a:lnSpc>
            </a:pPr>
            <a:r>
              <a:rPr lang="en-US" sz="3600" kern="1800" dirty="0">
                <a:latin typeface="Times New Roman"/>
                <a:ea typeface="Times New Roman"/>
                <a:cs typeface="Arial"/>
              </a:rPr>
              <a:t>-Purpose</a:t>
            </a:r>
            <a:endParaRPr lang="en-US" sz="2000" dirty="0">
              <a:latin typeface="Calibri"/>
              <a:ea typeface="Calibri"/>
              <a:cs typeface="Arial"/>
            </a:endParaRPr>
          </a:p>
          <a:p>
            <a:pPr>
              <a:lnSpc>
                <a:spcPct val="115000"/>
              </a:lnSpc>
            </a:pPr>
            <a:r>
              <a:rPr lang="en-US" sz="3600" kern="1800" dirty="0">
                <a:latin typeface="Times New Roman"/>
                <a:ea typeface="Times New Roman"/>
                <a:cs typeface="Arial"/>
              </a:rPr>
              <a:t>-Newborn assessment</a:t>
            </a:r>
            <a:endParaRPr lang="en-US" sz="2000" dirty="0">
              <a:latin typeface="Calibri"/>
              <a:ea typeface="Calibri"/>
              <a:cs typeface="Arial"/>
            </a:endParaRPr>
          </a:p>
          <a:p>
            <a:pPr>
              <a:lnSpc>
                <a:spcPct val="115000"/>
              </a:lnSpc>
            </a:pPr>
            <a:r>
              <a:rPr lang="en-US" sz="3600" kern="1800" dirty="0">
                <a:latin typeface="Times New Roman"/>
                <a:ea typeface="Times New Roman"/>
                <a:cs typeface="Arial"/>
              </a:rPr>
              <a:t>      ..Apgar scoring</a:t>
            </a:r>
            <a:endParaRPr lang="en-US" sz="2000" dirty="0">
              <a:latin typeface="Calibri"/>
              <a:ea typeface="Calibri"/>
              <a:cs typeface="Arial"/>
            </a:endParaRPr>
          </a:p>
          <a:p>
            <a:pPr>
              <a:lnSpc>
                <a:spcPct val="115000"/>
              </a:lnSpc>
            </a:pPr>
            <a:r>
              <a:rPr lang="en-US" sz="3600" kern="1800" dirty="0">
                <a:latin typeface="Times New Roman"/>
                <a:ea typeface="Times New Roman"/>
                <a:cs typeface="Arial"/>
              </a:rPr>
              <a:t>      ..Growth measurement</a:t>
            </a:r>
            <a:endParaRPr lang="en-US" sz="2000" dirty="0">
              <a:latin typeface="Calibri"/>
              <a:ea typeface="Calibri"/>
              <a:cs typeface="Arial"/>
            </a:endParaRPr>
          </a:p>
          <a:p>
            <a:pPr>
              <a:lnSpc>
                <a:spcPct val="115000"/>
              </a:lnSpc>
            </a:pPr>
            <a:r>
              <a:rPr lang="en-US" sz="3600" kern="1800" dirty="0">
                <a:latin typeface="Times New Roman"/>
                <a:ea typeface="Times New Roman"/>
                <a:cs typeface="Arial"/>
              </a:rPr>
              <a:t>      ..Physical assessment</a:t>
            </a:r>
            <a:endParaRPr lang="en-US" sz="2000" dirty="0">
              <a:latin typeface="Calibri"/>
              <a:ea typeface="Calibri"/>
              <a:cs typeface="Arial"/>
            </a:endParaRPr>
          </a:p>
          <a:p>
            <a:pPr marL="342900" lvl="0" indent="-342900">
              <a:lnSpc>
                <a:spcPct val="115000"/>
              </a:lnSpc>
              <a:buFont typeface="Times New Roman"/>
              <a:buChar char="-"/>
            </a:pPr>
            <a:r>
              <a:rPr lang="en-US" sz="3600" kern="1800" dirty="0">
                <a:latin typeface="Times New Roman"/>
                <a:ea typeface="Times New Roman"/>
                <a:cs typeface="Arial"/>
              </a:rPr>
              <a:t>Neonatal Care Program</a:t>
            </a:r>
            <a:endParaRPr lang="en-US" sz="2000" dirty="0">
              <a:effectLst/>
              <a:latin typeface="Calibri"/>
              <a:ea typeface="Calibri"/>
              <a:cs typeface="Arial"/>
            </a:endParaRPr>
          </a:p>
        </p:txBody>
      </p:sp>
    </p:spTree>
    <p:extLst>
      <p:ext uri="{BB962C8B-B14F-4D97-AF65-F5344CB8AC3E}">
        <p14:creationId xmlns:p14="http://schemas.microsoft.com/office/powerpoint/2010/main" val="37847000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18891"/>
            <a:ext cx="8686800" cy="6420219"/>
          </a:xfrm>
          <a:prstGeom prst="rect">
            <a:avLst/>
          </a:prstGeom>
        </p:spPr>
        <p:txBody>
          <a:bodyPr wrap="square">
            <a:spAutoFit/>
          </a:bodyPr>
          <a:lstStyle/>
          <a:p>
            <a:pPr marL="90170" indent="-90170">
              <a:lnSpc>
                <a:spcPct val="115000"/>
              </a:lnSpc>
            </a:pPr>
            <a:r>
              <a:rPr lang="en-US" sz="2400" b="1" u="sng" dirty="0">
                <a:solidFill>
                  <a:srgbClr val="000000"/>
                </a:solidFill>
                <a:latin typeface="Times New Roman"/>
                <a:ea typeface="Times New Roman"/>
                <a:cs typeface="Arial"/>
              </a:rPr>
              <a:t>4- General nursing management of the new born</a:t>
            </a:r>
            <a:endParaRPr lang="en-US" sz="1400" dirty="0">
              <a:latin typeface="Calibri"/>
              <a:ea typeface="Calibri"/>
              <a:cs typeface="Arial"/>
            </a:endParaRPr>
          </a:p>
          <a:p>
            <a:pPr marL="180340" indent="-180340">
              <a:lnSpc>
                <a:spcPct val="115000"/>
              </a:lnSpc>
              <a:spcAft>
                <a:spcPts val="1200"/>
              </a:spcAft>
            </a:pPr>
            <a:r>
              <a:rPr lang="en-US" sz="2400" b="1" dirty="0">
                <a:solidFill>
                  <a:srgbClr val="000000"/>
                </a:solidFill>
                <a:latin typeface="Times New Roman"/>
                <a:ea typeface="Times New Roman"/>
                <a:cs typeface="Arial"/>
              </a:rPr>
              <a:t>A- </a:t>
            </a:r>
            <a:r>
              <a:rPr lang="en-US" sz="2400" dirty="0">
                <a:solidFill>
                  <a:srgbClr val="000000"/>
                </a:solidFill>
                <a:latin typeface="Times New Roman"/>
                <a:ea typeface="Times New Roman"/>
                <a:cs typeface="Arial"/>
              </a:rPr>
              <a:t>Vital signs: Vital signs should be taken twice a day.</a:t>
            </a:r>
            <a:endParaRPr lang="en-US" sz="1400" dirty="0">
              <a:latin typeface="Calibri"/>
              <a:ea typeface="Calibri"/>
              <a:cs typeface="Arial"/>
            </a:endParaRPr>
          </a:p>
          <a:p>
            <a:pPr marL="180340" indent="-180340">
              <a:lnSpc>
                <a:spcPct val="115000"/>
              </a:lnSpc>
              <a:spcAft>
                <a:spcPts val="1200"/>
              </a:spcAft>
            </a:pPr>
            <a:r>
              <a:rPr lang="en-US" sz="2400" dirty="0">
                <a:solidFill>
                  <a:srgbClr val="000000"/>
                </a:solidFill>
                <a:latin typeface="Times New Roman"/>
                <a:ea typeface="Times New Roman"/>
                <a:cs typeface="Arial"/>
              </a:rPr>
              <a:t>B- Temperature maintenance.</a:t>
            </a:r>
            <a:endParaRPr lang="en-US" sz="1400" dirty="0">
              <a:latin typeface="Calibri"/>
              <a:ea typeface="Calibri"/>
              <a:cs typeface="Arial"/>
            </a:endParaRPr>
          </a:p>
          <a:p>
            <a:pPr marL="180340" indent="-180340">
              <a:lnSpc>
                <a:spcPct val="115000"/>
              </a:lnSpc>
              <a:spcAft>
                <a:spcPts val="1200"/>
              </a:spcAft>
            </a:pPr>
            <a:r>
              <a:rPr lang="en-US" sz="2400" dirty="0">
                <a:solidFill>
                  <a:srgbClr val="000000"/>
                </a:solidFill>
                <a:latin typeface="Times New Roman"/>
                <a:ea typeface="Times New Roman"/>
                <a:cs typeface="Arial"/>
              </a:rPr>
              <a:t>C- Growth measurement </a:t>
            </a:r>
            <a:endParaRPr lang="en-US" sz="1400" dirty="0">
              <a:latin typeface="Calibri"/>
              <a:ea typeface="Calibri"/>
              <a:cs typeface="Arial"/>
            </a:endParaRPr>
          </a:p>
          <a:p>
            <a:pPr marL="180340" indent="-180340">
              <a:lnSpc>
                <a:spcPct val="115000"/>
              </a:lnSpc>
              <a:spcAft>
                <a:spcPts val="1200"/>
              </a:spcAft>
            </a:pPr>
            <a:r>
              <a:rPr lang="en-US" sz="2400" dirty="0">
                <a:solidFill>
                  <a:srgbClr val="000000"/>
                </a:solidFill>
                <a:latin typeface="Times New Roman"/>
                <a:ea typeface="Times New Roman"/>
                <a:cs typeface="Arial"/>
              </a:rPr>
              <a:t>D- Infection control</a:t>
            </a:r>
            <a:endParaRPr lang="en-US" sz="1400" dirty="0">
              <a:latin typeface="Calibri"/>
              <a:ea typeface="Calibri"/>
              <a:cs typeface="Arial"/>
            </a:endParaRPr>
          </a:p>
          <a:p>
            <a:pPr marL="180340" indent="-180340">
              <a:lnSpc>
                <a:spcPct val="115000"/>
              </a:lnSpc>
              <a:spcAft>
                <a:spcPts val="1200"/>
              </a:spcAft>
            </a:pPr>
            <a:r>
              <a:rPr lang="en-US" sz="2400" dirty="0">
                <a:solidFill>
                  <a:srgbClr val="000000"/>
                </a:solidFill>
                <a:latin typeface="Times New Roman"/>
                <a:ea typeface="Times New Roman"/>
                <a:cs typeface="Arial"/>
              </a:rPr>
              <a:t>E- observation:</a:t>
            </a:r>
            <a:endParaRPr lang="en-US" sz="1400" dirty="0">
              <a:latin typeface="Calibri"/>
              <a:ea typeface="Calibri"/>
              <a:cs typeface="Arial"/>
            </a:endParaRPr>
          </a:p>
          <a:p>
            <a:pPr marL="742950" lvl="1" indent="-285750">
              <a:lnSpc>
                <a:spcPct val="115000"/>
              </a:lnSpc>
              <a:spcAft>
                <a:spcPts val="1200"/>
              </a:spcAft>
              <a:buFont typeface="Courier New"/>
              <a:buChar char="o"/>
            </a:pPr>
            <a:r>
              <a:rPr lang="en-US" sz="2400" dirty="0">
                <a:solidFill>
                  <a:srgbClr val="000000"/>
                </a:solidFill>
                <a:latin typeface="Times New Roman"/>
                <a:ea typeface="Times New Roman"/>
                <a:cs typeface="Arial"/>
              </a:rPr>
              <a:t>Meconium and urine passage</a:t>
            </a:r>
            <a:endParaRPr lang="en-US" sz="1400" dirty="0">
              <a:latin typeface="Calibri"/>
              <a:ea typeface="Calibri"/>
              <a:cs typeface="Arial"/>
            </a:endParaRPr>
          </a:p>
          <a:p>
            <a:pPr marL="742950" lvl="1" indent="-285750">
              <a:lnSpc>
                <a:spcPct val="115000"/>
              </a:lnSpc>
              <a:spcAft>
                <a:spcPts val="1200"/>
              </a:spcAft>
              <a:buFont typeface="Courier New"/>
              <a:buChar char="o"/>
            </a:pPr>
            <a:r>
              <a:rPr lang="en-US" sz="2400" dirty="0">
                <a:solidFill>
                  <a:srgbClr val="000000"/>
                </a:solidFill>
                <a:latin typeface="Times New Roman"/>
                <a:ea typeface="Times New Roman"/>
                <a:cs typeface="Arial"/>
              </a:rPr>
              <a:t>Umbilical cord observation for hemorrhage of cord </a:t>
            </a:r>
            <a:endParaRPr lang="en-US" sz="1400" dirty="0">
              <a:latin typeface="Calibri"/>
              <a:ea typeface="Calibri"/>
              <a:cs typeface="Arial"/>
            </a:endParaRPr>
          </a:p>
          <a:p>
            <a:pPr marL="742950" lvl="1" indent="-285750">
              <a:lnSpc>
                <a:spcPct val="115000"/>
              </a:lnSpc>
              <a:spcAft>
                <a:spcPts val="1200"/>
              </a:spcAft>
              <a:buFont typeface="Courier New"/>
              <a:buChar char="o"/>
            </a:pPr>
            <a:r>
              <a:rPr lang="en-US" sz="2400" dirty="0">
                <a:solidFill>
                  <a:srgbClr val="000000"/>
                </a:solidFill>
                <a:latin typeface="Times New Roman"/>
                <a:ea typeface="Times New Roman"/>
                <a:cs typeface="Arial"/>
              </a:rPr>
              <a:t>Neonate's behavior</a:t>
            </a:r>
            <a:endParaRPr lang="en-US" sz="1400" dirty="0">
              <a:latin typeface="Calibri"/>
              <a:ea typeface="Calibri"/>
              <a:cs typeface="Arial"/>
            </a:endParaRPr>
          </a:p>
          <a:p>
            <a:pPr marL="742950" lvl="1" indent="-285750">
              <a:lnSpc>
                <a:spcPct val="115000"/>
              </a:lnSpc>
              <a:spcAft>
                <a:spcPts val="1200"/>
              </a:spcAft>
              <a:buFont typeface="Courier New"/>
              <a:buChar char="o"/>
            </a:pPr>
            <a:r>
              <a:rPr lang="en-US" sz="2400" dirty="0">
                <a:solidFill>
                  <a:srgbClr val="000000"/>
                </a:solidFill>
                <a:latin typeface="Times New Roman"/>
                <a:ea typeface="Times New Roman"/>
                <a:cs typeface="Arial"/>
              </a:rPr>
              <a:t>Any abnormalities: such as hypothermia, hemorrhage of cord, hyperthermia, </a:t>
            </a:r>
            <a:r>
              <a:rPr lang="en-US" sz="2400" dirty="0" err="1">
                <a:solidFill>
                  <a:srgbClr val="000000"/>
                </a:solidFill>
                <a:latin typeface="Times New Roman"/>
                <a:ea typeface="Times New Roman"/>
                <a:cs typeface="Arial"/>
              </a:rPr>
              <a:t>bradycardia</a:t>
            </a:r>
            <a:r>
              <a:rPr lang="en-US" sz="2400" dirty="0">
                <a:solidFill>
                  <a:srgbClr val="000000"/>
                </a:solidFill>
                <a:latin typeface="Times New Roman"/>
                <a:ea typeface="Times New Roman"/>
                <a:cs typeface="Arial"/>
              </a:rPr>
              <a:t> and any changes in neonate's behavior.</a:t>
            </a:r>
            <a:endParaRPr lang="en-US" sz="1400" dirty="0">
              <a:effectLst/>
              <a:latin typeface="Calibri"/>
              <a:ea typeface="Calibri"/>
              <a:cs typeface="Arial"/>
            </a:endParaRPr>
          </a:p>
        </p:txBody>
      </p:sp>
    </p:spTree>
    <p:extLst>
      <p:ext uri="{BB962C8B-B14F-4D97-AF65-F5344CB8AC3E}">
        <p14:creationId xmlns:p14="http://schemas.microsoft.com/office/powerpoint/2010/main" val="16483289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763000" cy="6149376"/>
          </a:xfrm>
          <a:prstGeom prst="rect">
            <a:avLst/>
          </a:prstGeom>
        </p:spPr>
        <p:txBody>
          <a:bodyPr wrap="square">
            <a:spAutoFit/>
          </a:bodyPr>
          <a:lstStyle/>
          <a:p>
            <a:pPr marL="270510" indent="-180340">
              <a:lnSpc>
                <a:spcPct val="115000"/>
              </a:lnSpc>
              <a:spcAft>
                <a:spcPts val="1200"/>
              </a:spcAft>
            </a:pPr>
            <a:r>
              <a:rPr lang="en-US" sz="2400" b="1" dirty="0">
                <a:solidFill>
                  <a:srgbClr val="000000"/>
                </a:solidFill>
                <a:latin typeface="Times New Roman"/>
                <a:ea typeface="Times New Roman"/>
                <a:cs typeface="Arial"/>
              </a:rPr>
              <a:t>F- </a:t>
            </a:r>
            <a:r>
              <a:rPr lang="en-US" sz="2400" dirty="0">
                <a:solidFill>
                  <a:srgbClr val="000000"/>
                </a:solidFill>
                <a:latin typeface="Times New Roman"/>
                <a:ea typeface="Times New Roman"/>
                <a:cs typeface="Arial"/>
              </a:rPr>
              <a:t>B.C.G. Vaccination</a:t>
            </a:r>
            <a:endParaRPr lang="en-US" sz="1400" dirty="0">
              <a:latin typeface="Calibri"/>
              <a:ea typeface="Calibri"/>
              <a:cs typeface="Arial"/>
            </a:endParaRPr>
          </a:p>
          <a:p>
            <a:pPr marL="180340" indent="-180340">
              <a:lnSpc>
                <a:spcPct val="115000"/>
              </a:lnSpc>
              <a:spcAft>
                <a:spcPts val="1200"/>
              </a:spcAft>
            </a:pPr>
            <a:r>
              <a:rPr lang="en-US" sz="2400" dirty="0">
                <a:solidFill>
                  <a:srgbClr val="000000"/>
                </a:solidFill>
                <a:latin typeface="Times New Roman"/>
                <a:ea typeface="Times New Roman"/>
                <a:cs typeface="Arial"/>
              </a:rPr>
              <a:t>G- Promote parent-infant bonding by health teaching.</a:t>
            </a:r>
            <a:endParaRPr lang="en-US" sz="1400" dirty="0">
              <a:latin typeface="Calibri"/>
              <a:ea typeface="Calibri"/>
              <a:cs typeface="Arial"/>
            </a:endParaRPr>
          </a:p>
          <a:p>
            <a:pPr marL="180340" indent="-180340">
              <a:lnSpc>
                <a:spcPct val="115000"/>
              </a:lnSpc>
              <a:spcAft>
                <a:spcPts val="1200"/>
              </a:spcAft>
            </a:pPr>
            <a:r>
              <a:rPr lang="en-US" sz="2400" dirty="0">
                <a:solidFill>
                  <a:srgbClr val="000000"/>
                </a:solidFill>
                <a:latin typeface="Times New Roman"/>
                <a:ea typeface="Times New Roman"/>
                <a:cs typeface="Arial"/>
              </a:rPr>
              <a:t> 5-Nutrition: Breast and Bottle feeding </a:t>
            </a:r>
            <a:br>
              <a:rPr lang="en-US" sz="2400" dirty="0">
                <a:solidFill>
                  <a:srgbClr val="000000"/>
                </a:solidFill>
                <a:latin typeface="Times New Roman"/>
                <a:ea typeface="Times New Roman"/>
                <a:cs typeface="Arial"/>
              </a:rPr>
            </a:br>
            <a:r>
              <a:rPr lang="en-US" sz="2400" dirty="0" err="1">
                <a:solidFill>
                  <a:srgbClr val="000000"/>
                </a:solidFill>
                <a:latin typeface="Times New Roman"/>
                <a:ea typeface="Times New Roman"/>
                <a:cs typeface="Arial"/>
              </a:rPr>
              <a:t>Feeding</a:t>
            </a:r>
            <a:r>
              <a:rPr lang="en-US" sz="2400" dirty="0">
                <a:solidFill>
                  <a:srgbClr val="000000"/>
                </a:solidFill>
                <a:latin typeface="Times New Roman"/>
                <a:ea typeface="Times New Roman"/>
                <a:cs typeface="Arial"/>
              </a:rPr>
              <a:t> </a:t>
            </a:r>
            <a:endParaRPr lang="en-US" sz="1400" dirty="0">
              <a:latin typeface="Calibri"/>
              <a:ea typeface="Calibri"/>
              <a:cs typeface="Arial"/>
            </a:endParaRPr>
          </a:p>
          <a:p>
            <a:pPr marL="180340" indent="-180340">
              <a:lnSpc>
                <a:spcPct val="115000"/>
              </a:lnSpc>
              <a:spcAft>
                <a:spcPts val="1200"/>
              </a:spcAft>
            </a:pPr>
            <a:r>
              <a:rPr lang="en-US" sz="2400" b="1" dirty="0">
                <a:solidFill>
                  <a:srgbClr val="000000"/>
                </a:solidFill>
                <a:latin typeface="Times New Roman"/>
                <a:ea typeface="Times New Roman"/>
                <a:cs typeface="Arial"/>
              </a:rPr>
              <a:t>Types of feeding</a:t>
            </a:r>
            <a:r>
              <a:rPr lang="en-US" sz="2400" b="1" i="1" dirty="0">
                <a:solidFill>
                  <a:srgbClr val="000000"/>
                </a:solidFill>
                <a:latin typeface="Times New Roman"/>
                <a:ea typeface="Times New Roman"/>
                <a:cs typeface="Arial"/>
              </a:rPr>
              <a:t> </a:t>
            </a:r>
            <a:endParaRPr lang="en-US" sz="1400" dirty="0">
              <a:latin typeface="Calibri"/>
              <a:ea typeface="Calibri"/>
              <a:cs typeface="Arial"/>
            </a:endParaRPr>
          </a:p>
          <a:p>
            <a:pPr marL="180340" indent="-180340">
              <a:lnSpc>
                <a:spcPct val="115000"/>
              </a:lnSpc>
              <a:spcAft>
                <a:spcPts val="1200"/>
              </a:spcAft>
            </a:pPr>
            <a:r>
              <a:rPr lang="en-US" sz="2400" dirty="0">
                <a:solidFill>
                  <a:srgbClr val="000000"/>
                </a:solidFill>
                <a:latin typeface="Times New Roman"/>
                <a:ea typeface="Times New Roman"/>
                <a:cs typeface="Arial"/>
              </a:rPr>
              <a:t>1- Breast-feeding: the best for the healthy infant. </a:t>
            </a:r>
            <a:endParaRPr lang="en-US" sz="1400" dirty="0">
              <a:latin typeface="Calibri"/>
              <a:ea typeface="Calibri"/>
              <a:cs typeface="Arial"/>
            </a:endParaRPr>
          </a:p>
          <a:p>
            <a:pPr marL="180340" indent="-180340">
              <a:lnSpc>
                <a:spcPct val="115000"/>
              </a:lnSpc>
              <a:spcAft>
                <a:spcPts val="1200"/>
              </a:spcAft>
            </a:pPr>
            <a:r>
              <a:rPr lang="en-US" sz="2400" dirty="0">
                <a:solidFill>
                  <a:srgbClr val="000000"/>
                </a:solidFill>
                <a:latin typeface="Times New Roman"/>
                <a:ea typeface="Times New Roman"/>
                <a:cs typeface="Arial"/>
              </a:rPr>
              <a:t>2-   Artificial feeding (Bottle-feeding):</a:t>
            </a:r>
            <a:endParaRPr lang="en-US" sz="1400" dirty="0">
              <a:latin typeface="Calibri"/>
              <a:ea typeface="Calibri"/>
              <a:cs typeface="Arial"/>
            </a:endParaRPr>
          </a:p>
          <a:p>
            <a:pPr marL="180340" indent="-180340">
              <a:lnSpc>
                <a:spcPct val="115000"/>
              </a:lnSpc>
              <a:spcAft>
                <a:spcPts val="1200"/>
              </a:spcAft>
            </a:pPr>
            <a:r>
              <a:rPr lang="en-US" sz="2400" b="1" dirty="0">
                <a:solidFill>
                  <a:srgbClr val="000000"/>
                </a:solidFill>
                <a:latin typeface="Times New Roman"/>
                <a:ea typeface="Times New Roman"/>
                <a:cs typeface="Arial"/>
              </a:rPr>
              <a:t>Types of milk </a:t>
            </a:r>
            <a:endParaRPr lang="en-US" sz="1400" dirty="0">
              <a:latin typeface="Calibri"/>
              <a:ea typeface="Calibri"/>
              <a:cs typeface="Arial"/>
            </a:endParaRPr>
          </a:p>
          <a:p>
            <a:pPr marL="342900" lvl="0" indent="-342900">
              <a:lnSpc>
                <a:spcPct val="115000"/>
              </a:lnSpc>
              <a:spcAft>
                <a:spcPts val="1200"/>
              </a:spcAft>
              <a:buFont typeface="Wingdings"/>
              <a:buChar char=""/>
            </a:pPr>
            <a:r>
              <a:rPr lang="en-US" sz="2400" dirty="0">
                <a:solidFill>
                  <a:srgbClr val="000000"/>
                </a:solidFill>
                <a:latin typeface="Times New Roman"/>
                <a:ea typeface="Times New Roman"/>
                <a:cs typeface="Arial"/>
              </a:rPr>
              <a:t>Breast milk.      </a:t>
            </a:r>
            <a:endParaRPr lang="en-US" sz="1400" dirty="0">
              <a:latin typeface="Calibri"/>
              <a:ea typeface="Calibri"/>
              <a:cs typeface="Arial"/>
            </a:endParaRPr>
          </a:p>
          <a:p>
            <a:pPr marL="342900" lvl="0" indent="-342900">
              <a:lnSpc>
                <a:spcPct val="115000"/>
              </a:lnSpc>
              <a:spcAft>
                <a:spcPts val="1200"/>
              </a:spcAft>
              <a:buFont typeface="Wingdings"/>
              <a:buChar char=""/>
            </a:pPr>
            <a:r>
              <a:rPr lang="en-US" sz="2400" dirty="0">
                <a:solidFill>
                  <a:srgbClr val="000000"/>
                </a:solidFill>
                <a:latin typeface="Times New Roman"/>
                <a:ea typeface="Times New Roman"/>
                <a:cs typeface="Arial"/>
              </a:rPr>
              <a:t>Standard formula.        </a:t>
            </a:r>
            <a:endParaRPr lang="en-US" sz="1400" dirty="0">
              <a:latin typeface="Calibri"/>
              <a:ea typeface="Calibri"/>
              <a:cs typeface="Arial"/>
            </a:endParaRPr>
          </a:p>
          <a:p>
            <a:pPr marL="342900" lvl="0" indent="-342900">
              <a:lnSpc>
                <a:spcPct val="115000"/>
              </a:lnSpc>
              <a:spcAft>
                <a:spcPts val="1200"/>
              </a:spcAft>
              <a:buFont typeface="Wingdings"/>
              <a:buChar char=""/>
            </a:pPr>
            <a:r>
              <a:rPr lang="en-US" sz="2400" dirty="0">
                <a:solidFill>
                  <a:srgbClr val="000000"/>
                </a:solidFill>
                <a:latin typeface="Times New Roman"/>
                <a:ea typeface="Times New Roman"/>
                <a:cs typeface="Arial"/>
              </a:rPr>
              <a:t>Special formulas: low phosphate ……..etc. </a:t>
            </a:r>
            <a:endParaRPr lang="en-US" sz="1400" dirty="0">
              <a:effectLst/>
              <a:latin typeface="Calibri"/>
              <a:ea typeface="Calibri"/>
              <a:cs typeface="Arial"/>
            </a:endParaRPr>
          </a:p>
        </p:txBody>
      </p:sp>
    </p:spTree>
    <p:extLst>
      <p:ext uri="{BB962C8B-B14F-4D97-AF65-F5344CB8AC3E}">
        <p14:creationId xmlns:p14="http://schemas.microsoft.com/office/powerpoint/2010/main" val="2221663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1414"/>
            <a:ext cx="8915400" cy="5724131"/>
          </a:xfrm>
          <a:prstGeom prst="rect">
            <a:avLst/>
          </a:prstGeom>
        </p:spPr>
        <p:txBody>
          <a:bodyPr wrap="square">
            <a:spAutoFit/>
          </a:bodyPr>
          <a:lstStyle/>
          <a:p>
            <a:pPr marL="180340" indent="-180340">
              <a:lnSpc>
                <a:spcPct val="115000"/>
              </a:lnSpc>
              <a:spcAft>
                <a:spcPts val="1200"/>
              </a:spcAft>
            </a:pPr>
            <a:r>
              <a:rPr lang="en-US" sz="2000" b="1" dirty="0">
                <a:solidFill>
                  <a:srgbClr val="000000"/>
                </a:solidFill>
                <a:latin typeface="Times New Roman"/>
                <a:ea typeface="Times New Roman"/>
                <a:cs typeface="Arial"/>
              </a:rPr>
              <a:t> Weight gain</a:t>
            </a:r>
            <a:r>
              <a:rPr lang="en-US" sz="2000" dirty="0">
                <a:solidFill>
                  <a:srgbClr val="000000"/>
                </a:solidFill>
                <a:latin typeface="Times New Roman"/>
                <a:ea typeface="Times New Roman"/>
                <a:cs typeface="Arial"/>
              </a:rPr>
              <a:t> </a:t>
            </a:r>
            <a:endParaRPr lang="en-US" sz="1200" dirty="0">
              <a:latin typeface="Calibri"/>
              <a:ea typeface="Calibri"/>
              <a:cs typeface="Arial"/>
            </a:endParaRPr>
          </a:p>
          <a:p>
            <a:pPr marL="342900" lvl="0" indent="-342900">
              <a:lnSpc>
                <a:spcPct val="115000"/>
              </a:lnSpc>
              <a:spcBef>
                <a:spcPts val="500"/>
              </a:spcBef>
              <a:spcAft>
                <a:spcPts val="1200"/>
              </a:spcAft>
              <a:buFont typeface="Symbol"/>
              <a:buChar char=""/>
              <a:tabLst>
                <a:tab pos="504825" algn="l"/>
              </a:tabLst>
            </a:pPr>
            <a:r>
              <a:rPr lang="en-US" sz="2000" dirty="0">
                <a:solidFill>
                  <a:srgbClr val="000000"/>
                </a:solidFill>
                <a:latin typeface="Times New Roman"/>
                <a:ea typeface="Times New Roman"/>
                <a:cs typeface="Arial"/>
              </a:rPr>
              <a:t>All neonatal lose 5—l0% of their body weight in the first few days after delivery. </a:t>
            </a:r>
            <a:endParaRPr lang="en-US" sz="1200" dirty="0">
              <a:latin typeface="Calibri"/>
              <a:ea typeface="Calibri"/>
              <a:cs typeface="Arial"/>
            </a:endParaRPr>
          </a:p>
          <a:p>
            <a:pPr marL="342900" lvl="0" indent="-342900">
              <a:lnSpc>
                <a:spcPct val="115000"/>
              </a:lnSpc>
              <a:spcBef>
                <a:spcPts val="500"/>
              </a:spcBef>
              <a:spcAft>
                <a:spcPts val="1200"/>
              </a:spcAft>
              <a:buFont typeface="Symbol"/>
              <a:buChar char=""/>
              <a:tabLst>
                <a:tab pos="504825" algn="l"/>
              </a:tabLst>
            </a:pPr>
            <a:r>
              <a:rPr lang="en-US" sz="2000" dirty="0">
                <a:solidFill>
                  <a:srgbClr val="000000"/>
                </a:solidFill>
                <a:latin typeface="Times New Roman"/>
                <a:ea typeface="Times New Roman"/>
                <a:cs typeface="Arial"/>
              </a:rPr>
              <a:t>Preterm infant's weight. (Have higher body water content) may lose more weight </a:t>
            </a:r>
            <a:endParaRPr lang="en-US" sz="1200" dirty="0">
              <a:latin typeface="Calibri"/>
              <a:ea typeface="Calibri"/>
              <a:cs typeface="Arial"/>
            </a:endParaRPr>
          </a:p>
          <a:p>
            <a:pPr marL="342900" lvl="0" indent="-342900">
              <a:lnSpc>
                <a:spcPct val="115000"/>
              </a:lnSpc>
              <a:spcBef>
                <a:spcPts val="500"/>
              </a:spcBef>
              <a:spcAft>
                <a:spcPts val="1200"/>
              </a:spcAft>
              <a:buFont typeface="Symbol"/>
              <a:buChar char=""/>
              <a:tabLst>
                <a:tab pos="504825" algn="l"/>
              </a:tabLst>
            </a:pPr>
            <a:r>
              <a:rPr lang="en-US" sz="2000" dirty="0">
                <a:solidFill>
                  <a:srgbClr val="000000"/>
                </a:solidFill>
                <a:latin typeface="Times New Roman"/>
                <a:ea typeface="Times New Roman"/>
                <a:cs typeface="Arial"/>
              </a:rPr>
              <a:t>If they are sick, these preterm infants may lose up 15-20% </a:t>
            </a:r>
            <a:endParaRPr lang="en-US" sz="1200" dirty="0">
              <a:latin typeface="Calibri"/>
              <a:ea typeface="Calibri"/>
              <a:cs typeface="Arial"/>
            </a:endParaRPr>
          </a:p>
          <a:p>
            <a:pPr marL="342900" lvl="0" indent="-342900">
              <a:lnSpc>
                <a:spcPct val="115000"/>
              </a:lnSpc>
              <a:spcBef>
                <a:spcPts val="500"/>
              </a:spcBef>
              <a:spcAft>
                <a:spcPts val="1200"/>
              </a:spcAft>
              <a:buFont typeface="Symbol"/>
              <a:buChar char=""/>
              <a:tabLst>
                <a:tab pos="504825" algn="l"/>
              </a:tabLst>
            </a:pPr>
            <a:r>
              <a:rPr lang="en-US" sz="2000" dirty="0">
                <a:solidFill>
                  <a:srgbClr val="000000"/>
                </a:solidFill>
                <a:latin typeface="Times New Roman"/>
                <a:ea typeface="Times New Roman"/>
                <a:cs typeface="Arial"/>
              </a:rPr>
              <a:t>Ii is important to early introduce some form of supplementary IV feeding (refer to TPN</a:t>
            </a:r>
            <a:endParaRPr lang="en-US" sz="1200" dirty="0">
              <a:latin typeface="Calibri"/>
              <a:ea typeface="Calibri"/>
              <a:cs typeface="Arial"/>
            </a:endParaRPr>
          </a:p>
          <a:p>
            <a:pPr marL="342900" lvl="0" indent="-342900">
              <a:lnSpc>
                <a:spcPct val="115000"/>
              </a:lnSpc>
              <a:spcBef>
                <a:spcPts val="500"/>
              </a:spcBef>
              <a:spcAft>
                <a:spcPts val="1200"/>
              </a:spcAft>
              <a:buFont typeface="Symbol"/>
              <a:buChar char=""/>
              <a:tabLst>
                <a:tab pos="504825" algn="l"/>
              </a:tabLst>
            </a:pPr>
            <a:r>
              <a:rPr lang="en-US" sz="2000" dirty="0">
                <a:solidFill>
                  <a:srgbClr val="000000"/>
                </a:solidFill>
                <a:latin typeface="Times New Roman"/>
                <a:ea typeface="Times New Roman"/>
                <a:cs typeface="Arial"/>
              </a:rPr>
              <a:t>They usually regain birth weight by 2 weeks. Taking longer time in the more premature babies</a:t>
            </a:r>
            <a:endParaRPr lang="en-US" sz="1200" dirty="0">
              <a:latin typeface="Calibri"/>
              <a:ea typeface="Calibri"/>
              <a:cs typeface="Arial"/>
            </a:endParaRPr>
          </a:p>
          <a:p>
            <a:pPr marL="180340" indent="-180340">
              <a:lnSpc>
                <a:spcPct val="115000"/>
              </a:lnSpc>
              <a:spcBef>
                <a:spcPts val="500"/>
              </a:spcBef>
              <a:spcAft>
                <a:spcPts val="1200"/>
              </a:spcAft>
            </a:pPr>
            <a:r>
              <a:rPr lang="en-US" sz="2000" b="1" dirty="0">
                <a:solidFill>
                  <a:srgbClr val="000000"/>
                </a:solidFill>
                <a:latin typeface="Times New Roman"/>
                <a:ea typeface="Times New Roman"/>
                <a:cs typeface="Arial"/>
              </a:rPr>
              <a:t> Calories needed</a:t>
            </a:r>
            <a:r>
              <a:rPr lang="en-US" sz="2000" dirty="0">
                <a:solidFill>
                  <a:srgbClr val="000000"/>
                </a:solidFill>
                <a:latin typeface="Times New Roman"/>
                <a:ea typeface="Times New Roman"/>
                <a:cs typeface="Arial"/>
              </a:rPr>
              <a:t> </a:t>
            </a:r>
            <a:endParaRPr lang="en-US" sz="1200" dirty="0">
              <a:latin typeface="Calibri"/>
              <a:ea typeface="Calibri"/>
              <a:cs typeface="Arial"/>
            </a:endParaRPr>
          </a:p>
          <a:p>
            <a:pPr marL="342900" lvl="0" indent="-342900">
              <a:lnSpc>
                <a:spcPct val="115000"/>
              </a:lnSpc>
              <a:spcBef>
                <a:spcPts val="500"/>
              </a:spcBef>
              <a:spcAft>
                <a:spcPts val="1200"/>
              </a:spcAft>
              <a:buFont typeface="Symbol"/>
              <a:buChar char=""/>
              <a:tabLst>
                <a:tab pos="504825" algn="l"/>
              </a:tabLst>
            </a:pPr>
            <a:r>
              <a:rPr lang="en-US" sz="2000" dirty="0">
                <a:solidFill>
                  <a:srgbClr val="000000"/>
                </a:solidFill>
                <a:latin typeface="Times New Roman"/>
                <a:ea typeface="Times New Roman"/>
                <a:cs typeface="Arial"/>
              </a:rPr>
              <a:t>The newborn infant needs about 100-120 K /kg/day for normal growth, this being achieved over the l week. </a:t>
            </a:r>
            <a:endParaRPr lang="en-US" sz="2000" dirty="0"/>
          </a:p>
        </p:txBody>
      </p:sp>
    </p:spTree>
    <p:extLst>
      <p:ext uri="{BB962C8B-B14F-4D97-AF65-F5344CB8AC3E}">
        <p14:creationId xmlns:p14="http://schemas.microsoft.com/office/powerpoint/2010/main" val="984066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109" y="228600"/>
            <a:ext cx="8839200" cy="6289414"/>
          </a:xfrm>
          <a:prstGeom prst="rect">
            <a:avLst/>
          </a:prstGeom>
        </p:spPr>
        <p:txBody>
          <a:bodyPr wrap="square">
            <a:spAutoFit/>
          </a:bodyPr>
          <a:lstStyle/>
          <a:p>
            <a:pPr marL="180340" indent="-180340" algn="ctr">
              <a:lnSpc>
                <a:spcPct val="115000"/>
              </a:lnSpc>
              <a:spcAft>
                <a:spcPts val="1200"/>
              </a:spcAft>
            </a:pPr>
            <a:r>
              <a:rPr lang="en-US" sz="2000" b="1" dirty="0">
                <a:solidFill>
                  <a:srgbClr val="000000"/>
                </a:solidFill>
                <a:latin typeface="Times New Roman"/>
                <a:ea typeface="Times New Roman"/>
                <a:cs typeface="Arial"/>
              </a:rPr>
              <a:t>6-Hygiene </a:t>
            </a:r>
            <a:endParaRPr lang="en-US" sz="1200" dirty="0">
              <a:latin typeface="Calibri"/>
              <a:ea typeface="Calibri"/>
              <a:cs typeface="Arial"/>
            </a:endParaRPr>
          </a:p>
          <a:p>
            <a:pPr marL="342900" lvl="0" indent="-342900">
              <a:lnSpc>
                <a:spcPct val="115000"/>
              </a:lnSpc>
              <a:spcAft>
                <a:spcPts val="1200"/>
              </a:spcAft>
              <a:buFont typeface="Wingdings"/>
              <a:buChar char=""/>
            </a:pPr>
            <a:r>
              <a:rPr lang="en-US" sz="2000" dirty="0">
                <a:solidFill>
                  <a:srgbClr val="000000"/>
                </a:solidFill>
                <a:latin typeface="Times New Roman"/>
                <a:ea typeface="Times New Roman"/>
                <a:cs typeface="Arial"/>
              </a:rPr>
              <a:t>Sponge baths will suffice until the cord stump has dried and fallen off.</a:t>
            </a:r>
            <a:endParaRPr lang="en-US" sz="1200" dirty="0">
              <a:latin typeface="Calibri"/>
              <a:ea typeface="Calibri"/>
              <a:cs typeface="Arial"/>
            </a:endParaRPr>
          </a:p>
          <a:p>
            <a:pPr marL="342900" lvl="0" indent="-342900">
              <a:lnSpc>
                <a:spcPct val="115000"/>
              </a:lnSpc>
              <a:spcAft>
                <a:spcPts val="1200"/>
              </a:spcAft>
              <a:buFont typeface="Wingdings"/>
              <a:buChar char=""/>
            </a:pPr>
            <a:r>
              <a:rPr lang="en-US" sz="2000" dirty="0">
                <a:solidFill>
                  <a:srgbClr val="000000"/>
                </a:solidFill>
                <a:latin typeface="Times New Roman"/>
                <a:ea typeface="Times New Roman"/>
                <a:cs typeface="Arial"/>
              </a:rPr>
              <a:t>Bathing is usually doing after the vital sign have stabilized, especially the temperature. </a:t>
            </a:r>
            <a:endParaRPr lang="en-US" sz="1200" dirty="0">
              <a:latin typeface="Calibri"/>
              <a:ea typeface="Calibri"/>
              <a:cs typeface="Arial"/>
            </a:endParaRPr>
          </a:p>
          <a:p>
            <a:pPr marL="342900" lvl="0" indent="-342900">
              <a:lnSpc>
                <a:spcPct val="115000"/>
              </a:lnSpc>
              <a:spcAft>
                <a:spcPts val="1200"/>
              </a:spcAft>
              <a:buFont typeface="Wingdings"/>
              <a:buChar char=""/>
            </a:pPr>
            <a:r>
              <a:rPr lang="en-US" sz="2000" dirty="0">
                <a:solidFill>
                  <a:srgbClr val="000000"/>
                </a:solidFill>
                <a:latin typeface="Times New Roman"/>
                <a:ea typeface="Times New Roman"/>
                <a:cs typeface="Arial"/>
              </a:rPr>
              <a:t>The bath should processed form head to toe, with special attention paid to folds of skin. To maintain temperature, the infant should be completely dried after each bath.</a:t>
            </a:r>
            <a:endParaRPr lang="en-US" sz="1200" dirty="0">
              <a:latin typeface="Calibri"/>
              <a:ea typeface="Calibri"/>
              <a:cs typeface="Arial"/>
            </a:endParaRPr>
          </a:p>
          <a:p>
            <a:pPr marL="342900" lvl="0" indent="-342900">
              <a:lnSpc>
                <a:spcPct val="115000"/>
              </a:lnSpc>
              <a:spcAft>
                <a:spcPts val="1200"/>
              </a:spcAft>
              <a:buFont typeface="Wingdings"/>
              <a:buChar char=""/>
            </a:pPr>
            <a:r>
              <a:rPr lang="en-US" sz="2000" dirty="0">
                <a:solidFill>
                  <a:srgbClr val="000000"/>
                </a:solidFill>
                <a:latin typeface="Times New Roman"/>
                <a:ea typeface="Times New Roman"/>
                <a:cs typeface="Arial"/>
              </a:rPr>
              <a:t>Cradle cap is seen in some infants. It appears as thick, yellow, scaly patches that are found on the scalp, but that may also appear on the eyebrows or eyelids. The scales may be removed by warming a small amount of baby oil, applying it to the patches and allowing it to penetrate the crusts. </a:t>
            </a:r>
            <a:endParaRPr lang="en-US" sz="1200" dirty="0">
              <a:latin typeface="Calibri"/>
              <a:ea typeface="Calibri"/>
              <a:cs typeface="Arial"/>
            </a:endParaRPr>
          </a:p>
          <a:p>
            <a:pPr marL="342900" lvl="0" indent="-342900">
              <a:lnSpc>
                <a:spcPct val="115000"/>
              </a:lnSpc>
              <a:spcAft>
                <a:spcPts val="1200"/>
              </a:spcAft>
              <a:buFont typeface="Wingdings"/>
              <a:buChar char=""/>
            </a:pPr>
            <a:r>
              <a:rPr lang="en-US" sz="2000" dirty="0">
                <a:solidFill>
                  <a:srgbClr val="000000"/>
                </a:solidFill>
                <a:latin typeface="Times New Roman"/>
                <a:ea typeface="Times New Roman"/>
                <a:cs typeface="Arial"/>
              </a:rPr>
              <a:t>Cord care after each bath and diaper change. </a:t>
            </a:r>
            <a:br>
              <a:rPr lang="en-US" sz="2000" dirty="0">
                <a:solidFill>
                  <a:srgbClr val="000000"/>
                </a:solidFill>
                <a:latin typeface="Times New Roman"/>
                <a:ea typeface="Times New Roman"/>
                <a:cs typeface="Arial"/>
              </a:rPr>
            </a:br>
            <a:r>
              <a:rPr lang="en-US" sz="2000" dirty="0">
                <a:solidFill>
                  <a:srgbClr val="000000"/>
                </a:solidFill>
                <a:latin typeface="Times New Roman"/>
                <a:ea typeface="Times New Roman"/>
                <a:cs typeface="Arial"/>
              </a:rPr>
              <a:t>The diaper area, including the gluteal folds, should be cleaned and thoroughly dried with each diaper change.</a:t>
            </a:r>
            <a:endParaRPr lang="en-US" sz="1200" dirty="0">
              <a:latin typeface="Calibri"/>
              <a:ea typeface="Calibri"/>
              <a:cs typeface="Arial"/>
            </a:endParaRPr>
          </a:p>
          <a:p>
            <a:pPr marL="342900" lvl="0" indent="-342900">
              <a:lnSpc>
                <a:spcPct val="115000"/>
              </a:lnSpc>
              <a:spcAft>
                <a:spcPts val="1200"/>
              </a:spcAft>
              <a:buFont typeface="Wingdings"/>
              <a:buChar char=""/>
            </a:pPr>
            <a:r>
              <a:rPr lang="en-US" sz="2000" dirty="0">
                <a:solidFill>
                  <a:srgbClr val="000000"/>
                </a:solidFill>
                <a:latin typeface="Times New Roman"/>
                <a:ea typeface="Times New Roman"/>
                <a:cs typeface="Arial"/>
              </a:rPr>
              <a:t>Either warm water or baby wipes can be used. </a:t>
            </a:r>
            <a:endParaRPr lang="en-US" sz="1200" dirty="0">
              <a:effectLst/>
              <a:latin typeface="Calibri"/>
              <a:ea typeface="Calibri"/>
              <a:cs typeface="Arial"/>
            </a:endParaRPr>
          </a:p>
        </p:txBody>
      </p:sp>
    </p:spTree>
    <p:extLst>
      <p:ext uri="{BB962C8B-B14F-4D97-AF65-F5344CB8AC3E}">
        <p14:creationId xmlns:p14="http://schemas.microsoft.com/office/powerpoint/2010/main" val="41062112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09600"/>
            <a:ext cx="8534400" cy="3077766"/>
          </a:xfrm>
          <a:prstGeom prst="rect">
            <a:avLst/>
          </a:prstGeom>
        </p:spPr>
        <p:txBody>
          <a:bodyPr wrap="square">
            <a:spAutoFit/>
          </a:bodyPr>
          <a:lstStyle/>
          <a:p>
            <a:pPr marL="180340" indent="-180340">
              <a:lnSpc>
                <a:spcPct val="115000"/>
              </a:lnSpc>
              <a:spcAft>
                <a:spcPts val="1200"/>
              </a:spcAft>
            </a:pPr>
            <a:r>
              <a:rPr lang="en-US" sz="3200" b="1" dirty="0">
                <a:solidFill>
                  <a:srgbClr val="000000"/>
                </a:solidFill>
                <a:latin typeface="Times New Roman"/>
                <a:ea typeface="Times New Roman"/>
                <a:cs typeface="Arial"/>
              </a:rPr>
              <a:t>7-   Elimination </a:t>
            </a:r>
            <a:endParaRPr lang="en-US" dirty="0">
              <a:latin typeface="Calibri"/>
              <a:ea typeface="Calibri"/>
              <a:cs typeface="Arial"/>
            </a:endParaRPr>
          </a:p>
          <a:p>
            <a:pPr marL="180340" indent="179705" algn="just">
              <a:lnSpc>
                <a:spcPct val="115000"/>
              </a:lnSpc>
              <a:spcAft>
                <a:spcPts val="1200"/>
              </a:spcAft>
            </a:pPr>
            <a:r>
              <a:rPr lang="en-US" sz="3200" dirty="0">
                <a:solidFill>
                  <a:srgbClr val="000000"/>
                </a:solidFill>
                <a:latin typeface="Times New Roman"/>
                <a:ea typeface="Times New Roman"/>
                <a:cs typeface="Arial"/>
              </a:rPr>
              <a:t>Infants frequently have a stool with each feeding and may avoid as many as 20 times per day. Parents should be taught that their infant should have at least one stool. </a:t>
            </a:r>
            <a:endParaRPr lang="en-US" dirty="0">
              <a:effectLst/>
              <a:latin typeface="Calibri"/>
              <a:ea typeface="Calibri"/>
              <a:cs typeface="Arial"/>
            </a:endParaRPr>
          </a:p>
        </p:txBody>
      </p:sp>
    </p:spTree>
    <p:extLst>
      <p:ext uri="{BB962C8B-B14F-4D97-AF65-F5344CB8AC3E}">
        <p14:creationId xmlns:p14="http://schemas.microsoft.com/office/powerpoint/2010/main" val="25462874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534400" cy="5064976"/>
          </a:xfrm>
          <a:prstGeom prst="rect">
            <a:avLst/>
          </a:prstGeom>
        </p:spPr>
        <p:txBody>
          <a:bodyPr wrap="square">
            <a:spAutoFit/>
          </a:bodyPr>
          <a:lstStyle/>
          <a:p>
            <a:pPr>
              <a:lnSpc>
                <a:spcPct val="115000"/>
              </a:lnSpc>
              <a:spcAft>
                <a:spcPts val="1000"/>
              </a:spcAft>
              <a:tabLst>
                <a:tab pos="4038600" algn="l"/>
              </a:tabLst>
            </a:pPr>
            <a:r>
              <a:rPr lang="en-US" sz="2800" b="1" u="dbl" dirty="0">
                <a:latin typeface="Times New Roman"/>
                <a:ea typeface="Times New Roman"/>
                <a:cs typeface="Arial"/>
              </a:rPr>
              <a:t>Classification of new born</a:t>
            </a:r>
            <a:endParaRPr lang="en-US" sz="1600" dirty="0">
              <a:latin typeface="Calibri"/>
              <a:ea typeface="Calibri"/>
              <a:cs typeface="Arial"/>
            </a:endParaRPr>
          </a:p>
          <a:p>
            <a:pPr marL="342900">
              <a:lnSpc>
                <a:spcPct val="115000"/>
              </a:lnSpc>
              <a:spcAft>
                <a:spcPts val="1000"/>
              </a:spcAft>
              <a:tabLst>
                <a:tab pos="4038600" algn="l"/>
              </a:tabLst>
            </a:pPr>
            <a:r>
              <a:rPr lang="en-US" sz="2800" dirty="0">
                <a:latin typeface="Times New Roman"/>
                <a:ea typeface="Times New Roman"/>
                <a:cs typeface="Arial"/>
              </a:rPr>
              <a:t> Classification of newborn by weight and gestational age (Help in predict potential problems)</a:t>
            </a:r>
            <a:endParaRPr lang="en-US" sz="1600" dirty="0">
              <a:latin typeface="Calibri"/>
              <a:ea typeface="Calibri"/>
              <a:cs typeface="Arial"/>
            </a:endParaRPr>
          </a:p>
          <a:p>
            <a:pPr marL="742950" lvl="1" indent="-285750">
              <a:lnSpc>
                <a:spcPct val="115000"/>
              </a:lnSpc>
              <a:spcAft>
                <a:spcPts val="1000"/>
              </a:spcAft>
              <a:buFont typeface="Symbol"/>
              <a:buChar char=""/>
              <a:tabLst>
                <a:tab pos="914400" algn="l"/>
                <a:tab pos="4038600" algn="l"/>
              </a:tabLst>
            </a:pPr>
            <a:r>
              <a:rPr lang="en-US" sz="2800" dirty="0">
                <a:latin typeface="Times New Roman"/>
                <a:ea typeface="Times New Roman"/>
                <a:cs typeface="Arial"/>
              </a:rPr>
              <a:t>Low Birth Weight (LBW): &lt;2500gm</a:t>
            </a:r>
            <a:endParaRPr lang="en-US" sz="1600" dirty="0">
              <a:latin typeface="Calibri"/>
              <a:ea typeface="Calibri"/>
              <a:cs typeface="Arial"/>
            </a:endParaRPr>
          </a:p>
          <a:p>
            <a:pPr marL="742950" lvl="1" indent="-285750">
              <a:lnSpc>
                <a:spcPct val="115000"/>
              </a:lnSpc>
              <a:buFont typeface="Symbol"/>
              <a:buChar char=""/>
              <a:tabLst>
                <a:tab pos="914400" algn="l"/>
              </a:tabLst>
            </a:pPr>
            <a:r>
              <a:rPr lang="en-US" sz="2800" dirty="0">
                <a:solidFill>
                  <a:srgbClr val="000000"/>
                </a:solidFill>
                <a:latin typeface="Times New Roman"/>
                <a:ea typeface="Times New Roman"/>
                <a:cs typeface="Arial"/>
              </a:rPr>
              <a:t>Very Low Birth Weight (VLBW): &lt;1500gm</a:t>
            </a:r>
            <a:endParaRPr lang="en-US" sz="1600" dirty="0">
              <a:latin typeface="Calibri"/>
              <a:ea typeface="Calibri"/>
              <a:cs typeface="Arial"/>
            </a:endParaRPr>
          </a:p>
          <a:p>
            <a:pPr marL="742950" lvl="1" indent="-285750">
              <a:lnSpc>
                <a:spcPct val="115000"/>
              </a:lnSpc>
              <a:buFont typeface="Symbol"/>
              <a:buChar char=""/>
              <a:tabLst>
                <a:tab pos="762000" algn="l"/>
                <a:tab pos="914400" algn="l"/>
              </a:tabLst>
            </a:pPr>
            <a:r>
              <a:rPr lang="en-US" sz="2800" u="sng" dirty="0">
                <a:solidFill>
                  <a:srgbClr val="000000"/>
                </a:solidFill>
                <a:latin typeface="Times New Roman"/>
                <a:ea typeface="Times New Roman"/>
                <a:cs typeface="Arial"/>
                <a:hlinkClick r:id="rId2"/>
              </a:rPr>
              <a:t>Extremely low birth weight infant</a:t>
            </a:r>
            <a:r>
              <a:rPr lang="en-US" sz="2800" dirty="0">
                <a:solidFill>
                  <a:srgbClr val="000000"/>
                </a:solidFill>
                <a:latin typeface="Times New Roman"/>
                <a:ea typeface="Times New Roman"/>
                <a:cs typeface="Arial"/>
              </a:rPr>
              <a:t>(ELBW): &lt;1000gm</a:t>
            </a:r>
            <a:endParaRPr lang="en-US" sz="1600" dirty="0">
              <a:latin typeface="Calibri"/>
              <a:ea typeface="Calibri"/>
              <a:cs typeface="Arial"/>
            </a:endParaRPr>
          </a:p>
          <a:p>
            <a:pPr marL="742950" lvl="1" indent="-285750">
              <a:lnSpc>
                <a:spcPct val="115000"/>
              </a:lnSpc>
              <a:spcAft>
                <a:spcPts val="1000"/>
              </a:spcAft>
              <a:buFont typeface="Symbol"/>
              <a:buChar char=""/>
              <a:tabLst>
                <a:tab pos="914400" algn="l"/>
                <a:tab pos="4038600" algn="l"/>
              </a:tabLst>
            </a:pPr>
            <a:r>
              <a:rPr lang="en-US" sz="2800" dirty="0">
                <a:solidFill>
                  <a:srgbClr val="000000"/>
                </a:solidFill>
                <a:latin typeface="Times New Roman"/>
                <a:ea typeface="Times New Roman"/>
                <a:cs typeface="Arial"/>
              </a:rPr>
              <a:t>Term :completed </a:t>
            </a:r>
            <a:r>
              <a:rPr lang="en-US" sz="2800" dirty="0">
                <a:latin typeface="Times New Roman"/>
                <a:ea typeface="Times New Roman"/>
                <a:cs typeface="Arial"/>
              </a:rPr>
              <a:t>37 weeks gestation till 42 week</a:t>
            </a:r>
            <a:endParaRPr lang="en-US" sz="1600" dirty="0">
              <a:latin typeface="Calibri"/>
              <a:ea typeface="Calibri"/>
              <a:cs typeface="Arial"/>
            </a:endParaRPr>
          </a:p>
          <a:p>
            <a:pPr marL="742950" lvl="1" indent="-285750">
              <a:lnSpc>
                <a:spcPct val="115000"/>
              </a:lnSpc>
              <a:spcAft>
                <a:spcPts val="1000"/>
              </a:spcAft>
              <a:buFont typeface="Symbol"/>
              <a:buChar char=""/>
              <a:tabLst>
                <a:tab pos="914400" algn="l"/>
                <a:tab pos="4038600" algn="l"/>
              </a:tabLst>
            </a:pPr>
            <a:r>
              <a:rPr lang="en-US" sz="2800" dirty="0">
                <a:latin typeface="Times New Roman"/>
                <a:ea typeface="Times New Roman"/>
                <a:cs typeface="Arial"/>
              </a:rPr>
              <a:t>Premature; less than 37 weeks gestation.</a:t>
            </a:r>
            <a:endParaRPr lang="en-US" sz="1600" dirty="0">
              <a:effectLst/>
              <a:latin typeface="Calibri"/>
              <a:ea typeface="Calibri"/>
              <a:cs typeface="Arial"/>
            </a:endParaRPr>
          </a:p>
        </p:txBody>
      </p:sp>
    </p:spTree>
    <p:extLst>
      <p:ext uri="{BB962C8B-B14F-4D97-AF65-F5344CB8AC3E}">
        <p14:creationId xmlns:p14="http://schemas.microsoft.com/office/powerpoint/2010/main" val="21252200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0"/>
            <a:ext cx="8763000" cy="6209392"/>
          </a:xfrm>
          <a:prstGeom prst="rect">
            <a:avLst/>
          </a:prstGeom>
        </p:spPr>
        <p:txBody>
          <a:bodyPr wrap="square">
            <a:spAutoFit/>
          </a:bodyPr>
          <a:lstStyle/>
          <a:p>
            <a:pPr marL="342900" algn="just">
              <a:lnSpc>
                <a:spcPct val="150000"/>
              </a:lnSpc>
              <a:spcBef>
                <a:spcPts val="1125"/>
              </a:spcBef>
              <a:spcAft>
                <a:spcPts val="1125"/>
              </a:spcAft>
            </a:pPr>
            <a:r>
              <a:rPr lang="en-US" sz="3200" b="1" u="sng" dirty="0">
                <a:latin typeface="Times New Roman"/>
                <a:ea typeface="Times New Roman"/>
                <a:cs typeface="Arial"/>
              </a:rPr>
              <a:t>Newborn Baby Health Insurance</a:t>
            </a:r>
            <a:endParaRPr lang="en-US" sz="1600" dirty="0">
              <a:latin typeface="Calibri"/>
              <a:ea typeface="Calibri"/>
              <a:cs typeface="Arial"/>
            </a:endParaRPr>
          </a:p>
          <a:p>
            <a:pPr marL="90170" algn="just">
              <a:lnSpc>
                <a:spcPct val="115000"/>
              </a:lnSpc>
              <a:spcBef>
                <a:spcPts val="1125"/>
              </a:spcBef>
              <a:spcAft>
                <a:spcPts val="1125"/>
              </a:spcAft>
            </a:pPr>
            <a:r>
              <a:rPr lang="en-US" sz="2800" dirty="0">
                <a:latin typeface="Times New Roman"/>
                <a:ea typeface="Times New Roman"/>
                <a:cs typeface="Arial"/>
              </a:rPr>
              <a:t>New babies require many well-baby visits and immunizations and it is necessary to make sure that you have adequate health insurance. </a:t>
            </a:r>
            <a:endParaRPr lang="en-US" sz="1600" dirty="0">
              <a:latin typeface="Calibri"/>
              <a:ea typeface="Calibri"/>
              <a:cs typeface="Arial"/>
            </a:endParaRPr>
          </a:p>
          <a:p>
            <a:pPr marL="90170">
              <a:lnSpc>
                <a:spcPct val="115000"/>
              </a:lnSpc>
            </a:pPr>
            <a:r>
              <a:rPr lang="en-US" sz="2800" b="1" dirty="0">
                <a:solidFill>
                  <a:srgbClr val="333333"/>
                </a:solidFill>
                <a:latin typeface="Times New Roman"/>
                <a:ea typeface="Times New Roman"/>
                <a:cs typeface="Arial"/>
              </a:rPr>
              <a:t>      The contents of the health card for newborn</a:t>
            </a:r>
            <a:endParaRPr lang="en-US" sz="1600" dirty="0">
              <a:latin typeface="Calibri"/>
              <a:ea typeface="Calibri"/>
              <a:cs typeface="Arial"/>
            </a:endParaRPr>
          </a:p>
          <a:p>
            <a:pPr marL="90170">
              <a:lnSpc>
                <a:spcPct val="115000"/>
              </a:lnSpc>
            </a:pPr>
            <a:r>
              <a:rPr lang="en-US" sz="2800" dirty="0">
                <a:latin typeface="Times New Roman"/>
                <a:ea typeface="Times New Roman"/>
                <a:cs typeface="Arial"/>
              </a:rPr>
              <a:t>Health Card (Male and Female): </a:t>
            </a:r>
            <a:endParaRPr lang="en-US" sz="1600" dirty="0">
              <a:latin typeface="Calibri"/>
              <a:ea typeface="Calibri"/>
              <a:cs typeface="Arial"/>
            </a:endParaRPr>
          </a:p>
          <a:p>
            <a:pPr marL="90170" fontAlgn="t">
              <a:lnSpc>
                <a:spcPct val="115000"/>
              </a:lnSpc>
            </a:pPr>
            <a:r>
              <a:rPr lang="en-US" sz="2800" dirty="0">
                <a:latin typeface="Times New Roman"/>
                <a:ea typeface="Times New Roman"/>
                <a:cs typeface="Arial"/>
              </a:rPr>
              <a:t>Every child card has health record in a special register office of the competent health delivered to the mother or father.  Containing official immunization schedule, growth chart </a:t>
            </a:r>
            <a:endParaRPr lang="en-US" sz="1600" dirty="0">
              <a:latin typeface="Calibri"/>
              <a:ea typeface="Calibri"/>
              <a:cs typeface="Arial"/>
            </a:endParaRPr>
          </a:p>
          <a:p>
            <a:pPr>
              <a:lnSpc>
                <a:spcPct val="115000"/>
              </a:lnSpc>
            </a:pPr>
            <a:r>
              <a:rPr lang="en-US" sz="2800" dirty="0">
                <a:latin typeface="Times New Roman"/>
                <a:ea typeface="Times New Roman"/>
                <a:cs typeface="Arial"/>
              </a:rPr>
              <a:t> </a:t>
            </a:r>
            <a:endParaRPr lang="en-US" sz="1600" dirty="0">
              <a:effectLst/>
              <a:latin typeface="Calibri"/>
              <a:ea typeface="Calibri"/>
              <a:cs typeface="Arial"/>
            </a:endParaRPr>
          </a:p>
        </p:txBody>
      </p:sp>
    </p:spTree>
    <p:extLst>
      <p:ext uri="{BB962C8B-B14F-4D97-AF65-F5344CB8AC3E}">
        <p14:creationId xmlns:p14="http://schemas.microsoft.com/office/powerpoint/2010/main" val="36092203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709"/>
            <a:ext cx="9144000" cy="7029617"/>
          </a:xfrm>
          <a:prstGeom prst="rect">
            <a:avLst/>
          </a:prstGeom>
        </p:spPr>
        <p:txBody>
          <a:bodyPr wrap="square">
            <a:spAutoFit/>
          </a:bodyPr>
          <a:lstStyle/>
          <a:p>
            <a:pPr>
              <a:lnSpc>
                <a:spcPct val="115000"/>
              </a:lnSpc>
            </a:pPr>
            <a:r>
              <a:rPr lang="en-US" sz="2800" b="1" u="sng" dirty="0">
                <a:latin typeface="Times New Roman"/>
                <a:ea typeface="Times New Roman"/>
                <a:cs typeface="Arial"/>
              </a:rPr>
              <a:t>Divided the health card for the females to:</a:t>
            </a:r>
            <a:br>
              <a:rPr lang="en-US" sz="2800" b="1" u="sng" dirty="0">
                <a:latin typeface="Times New Roman"/>
                <a:ea typeface="Times New Roman"/>
                <a:cs typeface="Arial"/>
              </a:rPr>
            </a:br>
            <a:r>
              <a:rPr lang="en-US" sz="2800" dirty="0">
                <a:latin typeface="Times New Roman"/>
                <a:ea typeface="Times New Roman"/>
                <a:cs typeface="Arial"/>
              </a:rPr>
              <a:t>1- A special part of health care for children from birth to preschool age </a:t>
            </a:r>
            <a:endParaRPr lang="en-US" sz="1600" dirty="0">
              <a:latin typeface="Calibri"/>
              <a:ea typeface="Calibri"/>
              <a:cs typeface="Arial"/>
            </a:endParaRPr>
          </a:p>
          <a:p>
            <a:pPr>
              <a:lnSpc>
                <a:spcPct val="115000"/>
              </a:lnSpc>
              <a:tabLst>
                <a:tab pos="685800" algn="l"/>
              </a:tabLst>
            </a:pPr>
            <a:r>
              <a:rPr lang="en-US" sz="2800" dirty="0">
                <a:latin typeface="Times New Roman"/>
                <a:ea typeface="Times New Roman"/>
                <a:cs typeface="Arial"/>
              </a:rPr>
              <a:t>2-A special part of health care for school age</a:t>
            </a:r>
            <a:br>
              <a:rPr lang="en-US" sz="2800" dirty="0">
                <a:latin typeface="Times New Roman"/>
                <a:ea typeface="Times New Roman"/>
                <a:cs typeface="Arial"/>
              </a:rPr>
            </a:br>
            <a:r>
              <a:rPr lang="en-US" sz="2800" dirty="0">
                <a:latin typeface="Times New Roman"/>
                <a:ea typeface="Times New Roman"/>
                <a:cs typeface="Arial"/>
              </a:rPr>
              <a:t>3- A special part of health care after the age of school</a:t>
            </a:r>
            <a:br>
              <a:rPr lang="en-US" sz="2800" dirty="0">
                <a:latin typeface="Times New Roman"/>
                <a:ea typeface="Times New Roman"/>
                <a:cs typeface="Arial"/>
              </a:rPr>
            </a:br>
            <a:r>
              <a:rPr lang="en-US" sz="2800" dirty="0">
                <a:latin typeface="Times New Roman"/>
                <a:ea typeface="Times New Roman"/>
                <a:cs typeface="Arial"/>
              </a:rPr>
              <a:t>4 - A special part of health care for girls of 12 18years </a:t>
            </a:r>
            <a:br>
              <a:rPr lang="en-US" sz="2800" dirty="0">
                <a:latin typeface="Times New Roman"/>
                <a:ea typeface="Times New Roman"/>
                <a:cs typeface="Arial"/>
              </a:rPr>
            </a:br>
            <a:r>
              <a:rPr lang="en-US" sz="2800" dirty="0">
                <a:latin typeface="Times New Roman"/>
                <a:ea typeface="Times New Roman"/>
                <a:cs typeface="Arial"/>
              </a:rPr>
              <a:t>5- Part of a special examination before marriage </a:t>
            </a:r>
            <a:br>
              <a:rPr lang="en-US" sz="2800" dirty="0">
                <a:latin typeface="Times New Roman"/>
                <a:ea typeface="Times New Roman"/>
                <a:cs typeface="Arial"/>
              </a:rPr>
            </a:br>
            <a:r>
              <a:rPr lang="en-US" sz="2800" dirty="0">
                <a:latin typeface="Times New Roman"/>
                <a:ea typeface="Times New Roman"/>
                <a:cs typeface="Arial"/>
              </a:rPr>
              <a:t>6- A special part of health care for the mother during pregnancy and childbirth is a duplicate of the number of 3 times Of pregnancy.</a:t>
            </a:r>
            <a:br>
              <a:rPr lang="en-US" sz="2800" dirty="0">
                <a:latin typeface="Times New Roman"/>
                <a:ea typeface="Times New Roman"/>
                <a:cs typeface="Arial"/>
              </a:rPr>
            </a:br>
            <a:r>
              <a:rPr lang="en-US" sz="2800" dirty="0">
                <a:latin typeface="Times New Roman"/>
                <a:ea typeface="Times New Roman"/>
                <a:cs typeface="Arial"/>
              </a:rPr>
              <a:t>7- A special part of health care between the periods of pregnancy</a:t>
            </a:r>
            <a:br>
              <a:rPr lang="en-US" sz="2800" dirty="0">
                <a:latin typeface="Times New Roman"/>
                <a:ea typeface="Times New Roman"/>
                <a:cs typeface="Arial"/>
              </a:rPr>
            </a:br>
            <a:r>
              <a:rPr lang="en-US" sz="2800" dirty="0">
                <a:latin typeface="Times New Roman"/>
                <a:ea typeface="Times New Roman"/>
                <a:cs typeface="Arial"/>
              </a:rPr>
              <a:t>8- A special part of health care for women after child-bearing age</a:t>
            </a:r>
            <a:endParaRPr lang="en-US" sz="1600" dirty="0">
              <a:effectLst/>
              <a:latin typeface="Calibri"/>
              <a:ea typeface="Calibri"/>
              <a:cs typeface="Arial"/>
            </a:endParaRPr>
          </a:p>
        </p:txBody>
      </p:sp>
    </p:spTree>
    <p:extLst>
      <p:ext uri="{BB962C8B-B14F-4D97-AF65-F5344CB8AC3E}">
        <p14:creationId xmlns:p14="http://schemas.microsoft.com/office/powerpoint/2010/main" val="7144370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0945" y="381000"/>
            <a:ext cx="8610600" cy="3529556"/>
          </a:xfrm>
          <a:prstGeom prst="rect">
            <a:avLst/>
          </a:prstGeom>
        </p:spPr>
        <p:txBody>
          <a:bodyPr wrap="square">
            <a:spAutoFit/>
          </a:bodyPr>
          <a:lstStyle/>
          <a:p>
            <a:pPr marL="360045" indent="-269875">
              <a:lnSpc>
                <a:spcPct val="115000"/>
              </a:lnSpc>
            </a:pPr>
            <a:r>
              <a:rPr lang="en-US" sz="2800" b="1" u="sng" dirty="0">
                <a:latin typeface="Times New Roman"/>
                <a:ea typeface="Times New Roman"/>
                <a:cs typeface="Arial"/>
              </a:rPr>
              <a:t>Components of the health card for males</a:t>
            </a:r>
            <a:br>
              <a:rPr lang="en-US" sz="2800" b="1" u="sng" dirty="0">
                <a:latin typeface="Times New Roman"/>
                <a:ea typeface="Times New Roman"/>
                <a:cs typeface="Arial"/>
              </a:rPr>
            </a:br>
            <a:r>
              <a:rPr lang="en-US" sz="2800" dirty="0">
                <a:latin typeface="Times New Roman"/>
                <a:ea typeface="Times New Roman"/>
                <a:cs typeface="Arial"/>
              </a:rPr>
              <a:t>1- Special part of health care for children from birth to school age </a:t>
            </a:r>
            <a:br>
              <a:rPr lang="en-US" sz="2800" dirty="0">
                <a:latin typeface="Times New Roman"/>
                <a:ea typeface="Times New Roman"/>
                <a:cs typeface="Arial"/>
              </a:rPr>
            </a:br>
            <a:r>
              <a:rPr lang="en-US" sz="2800" dirty="0">
                <a:latin typeface="Times New Roman"/>
                <a:ea typeface="Times New Roman"/>
                <a:cs typeface="Arial"/>
              </a:rPr>
              <a:t>2- A special part of health care for school age</a:t>
            </a:r>
            <a:br>
              <a:rPr lang="en-US" sz="2800" dirty="0">
                <a:latin typeface="Times New Roman"/>
                <a:ea typeface="Times New Roman"/>
                <a:cs typeface="Arial"/>
              </a:rPr>
            </a:br>
            <a:r>
              <a:rPr lang="en-US" sz="2800" dirty="0">
                <a:latin typeface="Times New Roman"/>
                <a:ea typeface="Times New Roman"/>
                <a:cs typeface="Arial"/>
              </a:rPr>
              <a:t>3 -Pages of private health care after the age of school</a:t>
            </a:r>
            <a:br>
              <a:rPr lang="en-US" sz="2800" dirty="0">
                <a:latin typeface="Times New Roman"/>
                <a:ea typeface="Times New Roman"/>
                <a:cs typeface="Arial"/>
              </a:rPr>
            </a:br>
            <a:r>
              <a:rPr lang="en-US" sz="2800" dirty="0">
                <a:latin typeface="Times New Roman"/>
                <a:ea typeface="Times New Roman"/>
                <a:cs typeface="Arial"/>
              </a:rPr>
              <a:t>4 -Special pages examination before marriage</a:t>
            </a:r>
            <a:endParaRPr lang="en-US" sz="1600" dirty="0">
              <a:latin typeface="Calibri"/>
              <a:ea typeface="Calibri"/>
              <a:cs typeface="Arial"/>
            </a:endParaRPr>
          </a:p>
          <a:p>
            <a:pPr marL="360045" indent="-269875">
              <a:lnSpc>
                <a:spcPct val="115000"/>
              </a:lnSpc>
              <a:spcAft>
                <a:spcPts val="1000"/>
              </a:spcAft>
            </a:pPr>
            <a:r>
              <a:rPr lang="en-US" sz="2800" dirty="0">
                <a:latin typeface="Times New Roman"/>
                <a:ea typeface="Calibri"/>
                <a:cs typeface="Arial"/>
              </a:rPr>
              <a:t> </a:t>
            </a:r>
            <a:endParaRPr lang="en-US" sz="1600" dirty="0">
              <a:effectLst/>
              <a:latin typeface="Calibri"/>
              <a:ea typeface="Calibri"/>
              <a:cs typeface="Arial"/>
            </a:endParaRPr>
          </a:p>
        </p:txBody>
      </p:sp>
    </p:spTree>
    <p:extLst>
      <p:ext uri="{BB962C8B-B14F-4D97-AF65-F5344CB8AC3E}">
        <p14:creationId xmlns:p14="http://schemas.microsoft.com/office/powerpoint/2010/main" val="16012436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57200"/>
            <a:ext cx="8763000" cy="5493812"/>
          </a:xfrm>
          <a:prstGeom prst="rect">
            <a:avLst/>
          </a:prstGeom>
        </p:spPr>
        <p:txBody>
          <a:bodyPr wrap="square">
            <a:spAutoFit/>
          </a:bodyPr>
          <a:lstStyle/>
          <a:p>
            <a:pPr marL="342900">
              <a:lnSpc>
                <a:spcPct val="150000"/>
              </a:lnSpc>
              <a:spcBef>
                <a:spcPts val="1125"/>
              </a:spcBef>
              <a:spcAft>
                <a:spcPts val="1125"/>
              </a:spcAft>
            </a:pPr>
            <a:r>
              <a:rPr lang="en-US" sz="2800" b="1" u="sng" dirty="0">
                <a:latin typeface="Times New Roman"/>
                <a:ea typeface="Times New Roman"/>
                <a:cs typeface="Arial"/>
              </a:rPr>
              <a:t>Neonatal care program</a:t>
            </a:r>
            <a:endParaRPr lang="en-US" sz="1400" dirty="0">
              <a:latin typeface="Calibri"/>
              <a:ea typeface="Calibri"/>
              <a:cs typeface="Arial"/>
            </a:endParaRPr>
          </a:p>
          <a:p>
            <a:pPr marL="742950" marR="359410" lvl="1" indent="-285750">
              <a:lnSpc>
                <a:spcPct val="115000"/>
              </a:lnSpc>
              <a:spcBef>
                <a:spcPts val="1125"/>
              </a:spcBef>
              <a:spcAft>
                <a:spcPts val="1125"/>
              </a:spcAft>
              <a:buFont typeface="+mj-lt"/>
              <a:buAutoNum type="arabicPeriod"/>
            </a:pPr>
            <a:r>
              <a:rPr lang="en-US" sz="2800" i="1" dirty="0">
                <a:solidFill>
                  <a:srgbClr val="000000"/>
                </a:solidFill>
                <a:latin typeface="Times New Roman"/>
                <a:ea typeface="Times New Roman"/>
                <a:cs typeface="Arial"/>
              </a:rPr>
              <a:t>Screening program for </a:t>
            </a:r>
            <a:r>
              <a:rPr lang="en-US" sz="2800" i="1" dirty="0">
                <a:solidFill>
                  <a:srgbClr val="000000"/>
                </a:solidFill>
                <a:latin typeface="Times New Roman"/>
                <a:ea typeface="Times New Roman"/>
                <a:cs typeface="Arial"/>
                <a:hlinkClick r:id="rId2"/>
              </a:rPr>
              <a:t>congenital </a:t>
            </a:r>
            <a:r>
              <a:rPr lang="en-US" sz="2800" i="1" dirty="0" smtClean="0">
                <a:solidFill>
                  <a:srgbClr val="000000"/>
                </a:solidFill>
                <a:latin typeface="Times New Roman"/>
                <a:ea typeface="Times New Roman"/>
                <a:cs typeface="Arial"/>
                <a:hlinkClick r:id="rId2"/>
              </a:rPr>
              <a:t>hypothyroidism</a:t>
            </a:r>
            <a:endParaRPr lang="en-US" sz="2800" i="1" dirty="0" smtClean="0">
              <a:solidFill>
                <a:srgbClr val="000000"/>
              </a:solidFill>
              <a:latin typeface="Times New Roman"/>
              <a:ea typeface="Times New Roman"/>
              <a:cs typeface="Arial"/>
            </a:endParaRPr>
          </a:p>
          <a:p>
            <a:pPr marL="742950" marR="359410" lvl="1" indent="-285750">
              <a:lnSpc>
                <a:spcPct val="115000"/>
              </a:lnSpc>
              <a:spcBef>
                <a:spcPts val="1125"/>
              </a:spcBef>
              <a:spcAft>
                <a:spcPts val="1125"/>
              </a:spcAft>
              <a:buFont typeface="+mj-lt"/>
              <a:buAutoNum type="arabicPeriod"/>
            </a:pPr>
            <a:r>
              <a:rPr lang="en-US" sz="2800" i="1" dirty="0">
                <a:solidFill>
                  <a:srgbClr val="000000"/>
                </a:solidFill>
                <a:latin typeface="Times New Roman"/>
                <a:ea typeface="Times New Roman"/>
                <a:cs typeface="Arial"/>
              </a:rPr>
              <a:t>Nutritional programs</a:t>
            </a:r>
            <a:endParaRPr lang="en-US" sz="1600" dirty="0">
              <a:latin typeface="Calibri"/>
              <a:ea typeface="Calibri"/>
              <a:cs typeface="Arial"/>
            </a:endParaRPr>
          </a:p>
          <a:p>
            <a:pPr marL="742950" marR="359410" lvl="1" indent="-285750">
              <a:lnSpc>
                <a:spcPct val="115000"/>
              </a:lnSpc>
              <a:spcBef>
                <a:spcPts val="1125"/>
              </a:spcBef>
              <a:spcAft>
                <a:spcPts val="1125"/>
              </a:spcAft>
              <a:buFont typeface="+mj-lt"/>
              <a:buAutoNum type="arabicPeriod"/>
            </a:pPr>
            <a:r>
              <a:rPr lang="en-US" sz="2800" i="1" dirty="0">
                <a:solidFill>
                  <a:srgbClr val="000000"/>
                </a:solidFill>
                <a:latin typeface="Times New Roman"/>
                <a:ea typeface="Times New Roman"/>
                <a:cs typeface="Arial"/>
              </a:rPr>
              <a:t> “Integrated Management of Childhood Illness”</a:t>
            </a:r>
            <a:endParaRPr lang="en-US" sz="1600" dirty="0">
              <a:latin typeface="Calibri"/>
              <a:ea typeface="Calibri"/>
              <a:cs typeface="Arial"/>
            </a:endParaRPr>
          </a:p>
          <a:p>
            <a:pPr marR="359410" algn="just">
              <a:lnSpc>
                <a:spcPct val="150000"/>
              </a:lnSpc>
              <a:spcBef>
                <a:spcPts val="1125"/>
              </a:spcBef>
              <a:spcAft>
                <a:spcPts val="1125"/>
              </a:spcAft>
            </a:pPr>
            <a:r>
              <a:rPr lang="en-US" sz="2800" i="1" dirty="0">
                <a:solidFill>
                  <a:srgbClr val="000000"/>
                </a:solidFill>
                <a:latin typeface="Times New Roman"/>
                <a:ea typeface="Times New Roman"/>
                <a:cs typeface="Arial"/>
              </a:rPr>
              <a:t>4-The Expanded Program on Immunization (EPI)</a:t>
            </a:r>
            <a:endParaRPr lang="en-US" sz="1600" dirty="0">
              <a:latin typeface="Calibri"/>
              <a:ea typeface="Calibri"/>
              <a:cs typeface="Arial"/>
            </a:endParaRPr>
          </a:p>
          <a:p>
            <a:pPr marR="359410" algn="just">
              <a:lnSpc>
                <a:spcPct val="150000"/>
              </a:lnSpc>
              <a:spcBef>
                <a:spcPts val="1125"/>
              </a:spcBef>
              <a:spcAft>
                <a:spcPts val="1125"/>
              </a:spcAft>
            </a:pPr>
            <a:r>
              <a:rPr lang="en-US" sz="2800" i="1" dirty="0">
                <a:solidFill>
                  <a:srgbClr val="000000"/>
                </a:solidFill>
                <a:latin typeface="Times New Roman"/>
                <a:ea typeface="Times New Roman"/>
                <a:cs typeface="Arial"/>
              </a:rPr>
              <a:t>5-The Expanded Program on Immunization (EPI)</a:t>
            </a:r>
            <a:endParaRPr lang="en-US" sz="1600" dirty="0">
              <a:latin typeface="Calibri"/>
              <a:ea typeface="Calibri"/>
              <a:cs typeface="Arial"/>
            </a:endParaRPr>
          </a:p>
          <a:p>
            <a:pPr marL="742950" marR="359410" lvl="1" indent="-285750">
              <a:lnSpc>
                <a:spcPct val="115000"/>
              </a:lnSpc>
              <a:spcBef>
                <a:spcPts val="1125"/>
              </a:spcBef>
              <a:spcAft>
                <a:spcPts val="1125"/>
              </a:spcAft>
              <a:buFont typeface="+mj-lt"/>
              <a:buAutoNum type="arabicPeriod"/>
            </a:pPr>
            <a:endParaRPr lang="en-US" dirty="0">
              <a:effectLst/>
              <a:latin typeface="Calibri"/>
              <a:ea typeface="Calibri"/>
              <a:cs typeface="Arial"/>
            </a:endParaRPr>
          </a:p>
        </p:txBody>
      </p:sp>
    </p:spTree>
    <p:extLst>
      <p:ext uri="{BB962C8B-B14F-4D97-AF65-F5344CB8AC3E}">
        <p14:creationId xmlns:p14="http://schemas.microsoft.com/office/powerpoint/2010/main" val="3257983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52400" y="551021"/>
            <a:ext cx="8686800"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00025" algn="l"/>
              </a:tabLst>
            </a:pPr>
            <a:r>
              <a:rPr kumimoji="0" lang="en-US" sz="3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Introduction:-</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00025" algn="l"/>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Newborn baby: - a baby from birth to four weeks.</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00025" algn="l"/>
              </a:tabLst>
            </a:pPr>
            <a:r>
              <a:rPr kumimoji="0" lang="en-US"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Each newborn baby is carefully checked at birth for signs of problems or complications. The healthcare provider will do a complete physical exam that includes every body system.</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00025" algn="l"/>
              </a:tabLst>
            </a:pP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5105400"/>
            <a:ext cx="6324600" cy="14192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0" y="1876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00025" algn="l"/>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26519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81000"/>
            <a:ext cx="8839200" cy="4056495"/>
          </a:xfrm>
          <a:prstGeom prst="rect">
            <a:avLst/>
          </a:prstGeom>
        </p:spPr>
        <p:txBody>
          <a:bodyPr wrap="square">
            <a:spAutoFit/>
          </a:bodyPr>
          <a:lstStyle/>
          <a:p>
            <a:pPr>
              <a:lnSpc>
                <a:spcPct val="115000"/>
              </a:lnSpc>
            </a:pPr>
            <a:r>
              <a:rPr lang="en-US" sz="3200" b="1" kern="1800" dirty="0">
                <a:latin typeface="Times New Roman"/>
                <a:ea typeface="Times New Roman"/>
                <a:cs typeface="Arial"/>
              </a:rPr>
              <a:t>Definition:-</a:t>
            </a:r>
            <a:endParaRPr lang="en-US" dirty="0">
              <a:latin typeface="Calibri"/>
              <a:ea typeface="Calibri"/>
              <a:cs typeface="Arial"/>
            </a:endParaRPr>
          </a:p>
          <a:p>
            <a:pPr algn="just">
              <a:lnSpc>
                <a:spcPct val="115000"/>
              </a:lnSpc>
            </a:pPr>
            <a:r>
              <a:rPr lang="en-US" sz="3200" dirty="0">
                <a:latin typeface="Times New Roman"/>
                <a:ea typeface="Calibri"/>
                <a:cs typeface="Arial"/>
              </a:rPr>
              <a:t>  Newborn assessment is defined as the assessment of a recently born infant at various points within the timeframe of first 6–8 weeks after birth. The first instance includes initial assessment, followed by a detailed assessment within 48 hours of birth, and follow-up assessments at 5–7 days and 6 weeks.</a:t>
            </a:r>
            <a:endParaRPr lang="en-US" dirty="0">
              <a:effectLst/>
              <a:latin typeface="Calibri"/>
              <a:ea typeface="Calibri"/>
              <a:cs typeface="Arial"/>
            </a:endParaRPr>
          </a:p>
        </p:txBody>
      </p:sp>
    </p:spTree>
    <p:extLst>
      <p:ext uri="{BB962C8B-B14F-4D97-AF65-F5344CB8AC3E}">
        <p14:creationId xmlns:p14="http://schemas.microsoft.com/office/powerpoint/2010/main" val="3726519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4018" y="762000"/>
            <a:ext cx="8610600" cy="4552015"/>
          </a:xfrm>
          <a:prstGeom prst="rect">
            <a:avLst/>
          </a:prstGeom>
        </p:spPr>
        <p:txBody>
          <a:bodyPr wrap="square">
            <a:spAutoFit/>
          </a:bodyPr>
          <a:lstStyle/>
          <a:p>
            <a:pPr algn="just">
              <a:lnSpc>
                <a:spcPct val="115000"/>
              </a:lnSpc>
            </a:pPr>
            <a:r>
              <a:rPr lang="en-US" sz="3600" b="1" kern="1800" dirty="0">
                <a:latin typeface="Times New Roman"/>
                <a:ea typeface="Times New Roman"/>
                <a:cs typeface="Arial"/>
              </a:rPr>
              <a:t>Purpose:-</a:t>
            </a:r>
            <a:endParaRPr lang="en-US" sz="2000" dirty="0">
              <a:latin typeface="Calibri"/>
              <a:ea typeface="Calibri"/>
              <a:cs typeface="Arial"/>
            </a:endParaRPr>
          </a:p>
          <a:p>
            <a:pPr algn="just">
              <a:lnSpc>
                <a:spcPct val="115000"/>
              </a:lnSpc>
            </a:pPr>
            <a:r>
              <a:rPr lang="en-US" sz="3600" kern="1800" dirty="0">
                <a:latin typeface="Times New Roman"/>
                <a:ea typeface="Times New Roman"/>
                <a:cs typeface="Arial"/>
              </a:rPr>
              <a:t>*to understand the physical and mental wellbeing of baby.</a:t>
            </a:r>
            <a:endParaRPr lang="en-US" sz="2000" dirty="0">
              <a:latin typeface="Calibri"/>
              <a:ea typeface="Calibri"/>
              <a:cs typeface="Arial"/>
            </a:endParaRPr>
          </a:p>
          <a:p>
            <a:pPr algn="just">
              <a:lnSpc>
                <a:spcPct val="115000"/>
              </a:lnSpc>
            </a:pPr>
            <a:r>
              <a:rPr lang="en-US" sz="3600" kern="1800" dirty="0">
                <a:latin typeface="Times New Roman"/>
                <a:ea typeface="Times New Roman"/>
                <a:cs typeface="Arial"/>
              </a:rPr>
              <a:t>*to detect the cause and the effect of disease in early stage.</a:t>
            </a:r>
            <a:endParaRPr lang="en-US" sz="2000" dirty="0">
              <a:latin typeface="Calibri"/>
              <a:ea typeface="Calibri"/>
              <a:cs typeface="Arial"/>
            </a:endParaRPr>
          </a:p>
          <a:p>
            <a:pPr algn="just">
              <a:lnSpc>
                <a:spcPct val="115000"/>
              </a:lnSpc>
            </a:pPr>
            <a:r>
              <a:rPr lang="en-US" sz="3600" kern="1800" dirty="0">
                <a:latin typeface="Times New Roman"/>
                <a:ea typeface="Times New Roman"/>
                <a:cs typeface="Arial"/>
              </a:rPr>
              <a:t>*to determine the nature of care needed for the baby.</a:t>
            </a:r>
            <a:endParaRPr lang="en-US" sz="2000" dirty="0">
              <a:effectLst/>
              <a:latin typeface="Calibri"/>
              <a:ea typeface="Calibri"/>
              <a:cs typeface="Arial"/>
            </a:endParaRPr>
          </a:p>
        </p:txBody>
      </p:sp>
    </p:spTree>
    <p:extLst>
      <p:ext uri="{BB962C8B-B14F-4D97-AF65-F5344CB8AC3E}">
        <p14:creationId xmlns:p14="http://schemas.microsoft.com/office/powerpoint/2010/main" val="3726519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23904"/>
            <a:ext cx="8839200" cy="6534096"/>
          </a:xfrm>
          <a:prstGeom prst="rect">
            <a:avLst/>
          </a:prstGeom>
        </p:spPr>
        <p:txBody>
          <a:bodyPr wrap="square">
            <a:spAutoFit/>
          </a:bodyPr>
          <a:lstStyle/>
          <a:p>
            <a:pPr>
              <a:lnSpc>
                <a:spcPct val="115000"/>
              </a:lnSpc>
            </a:pPr>
            <a:r>
              <a:rPr lang="en-US" sz="2800" b="1" kern="1800" dirty="0">
                <a:latin typeface="Times New Roman"/>
                <a:ea typeface="Times New Roman"/>
                <a:cs typeface="Arial"/>
              </a:rPr>
              <a:t>Assessments for Newborn Babies include:-</a:t>
            </a:r>
            <a:endParaRPr lang="en-US" sz="1600" dirty="0">
              <a:latin typeface="Calibri"/>
              <a:ea typeface="Calibri"/>
              <a:cs typeface="Arial"/>
            </a:endParaRPr>
          </a:p>
          <a:p>
            <a:pPr algn="ctr" rtl="1">
              <a:lnSpc>
                <a:spcPct val="115000"/>
              </a:lnSpc>
            </a:pPr>
            <a:r>
              <a:rPr lang="en-US" sz="2800" b="1" u="sng" kern="1800" dirty="0">
                <a:latin typeface="Times New Roman"/>
                <a:ea typeface="Times New Roman"/>
                <a:cs typeface="Arial"/>
              </a:rPr>
              <a:t>Apgar scoring:-</a:t>
            </a:r>
            <a:endParaRPr lang="en-US" sz="1600" dirty="0">
              <a:latin typeface="Calibri"/>
              <a:ea typeface="Calibri"/>
              <a:cs typeface="Arial"/>
            </a:endParaRPr>
          </a:p>
          <a:p>
            <a:pPr algn="just">
              <a:lnSpc>
                <a:spcPct val="115000"/>
              </a:lnSpc>
            </a:pPr>
            <a:r>
              <a:rPr lang="en-US" sz="2800" kern="1800" dirty="0">
                <a:latin typeface="Times New Roman"/>
                <a:ea typeface="Times New Roman"/>
                <a:cs typeface="Arial"/>
              </a:rPr>
              <a:t>*The Apgar score helps find breathing problems and other health issues. It is part of the special attention given to a baby in the first few minutes after birth. The baby is checked at 1 minute and 5 minutes after birth for heart and respiratory rates, muscle tone, reflexes, and color.</a:t>
            </a:r>
            <a:endParaRPr lang="en-US" sz="1600" dirty="0">
              <a:latin typeface="Calibri"/>
              <a:ea typeface="Calibri"/>
              <a:cs typeface="Arial"/>
            </a:endParaRPr>
          </a:p>
          <a:p>
            <a:pPr>
              <a:lnSpc>
                <a:spcPct val="115000"/>
              </a:lnSpc>
            </a:pPr>
            <a:r>
              <a:rPr lang="en-US" sz="2800" kern="1800" dirty="0">
                <a:latin typeface="Times New Roman"/>
                <a:ea typeface="Times New Roman"/>
                <a:cs typeface="Arial"/>
              </a:rPr>
              <a:t>*Each area can have a score of 0, 1, or 2, with 10 points as the maximum. Most babies score 8 or 9, with 1 or 2 points taken off for blue hands and feet because of immature circulation.</a:t>
            </a:r>
            <a:endParaRPr lang="en-US" sz="1600" dirty="0">
              <a:latin typeface="Calibri"/>
              <a:ea typeface="Calibri"/>
              <a:cs typeface="Arial"/>
            </a:endParaRPr>
          </a:p>
          <a:p>
            <a:pPr>
              <a:lnSpc>
                <a:spcPct val="115000"/>
              </a:lnSpc>
            </a:pPr>
            <a:r>
              <a:rPr lang="en-US" sz="2800" kern="1800" dirty="0">
                <a:latin typeface="Times New Roman"/>
                <a:ea typeface="Times New Roman"/>
                <a:cs typeface="Arial"/>
              </a:rPr>
              <a:t>*Apgar scores of 6 or less usually mean a baby needed</a:t>
            </a:r>
            <a:endParaRPr lang="en-US" sz="1600" dirty="0">
              <a:latin typeface="Calibri"/>
              <a:ea typeface="Calibri"/>
              <a:cs typeface="Arial"/>
            </a:endParaRPr>
          </a:p>
          <a:p>
            <a:pPr>
              <a:lnSpc>
                <a:spcPct val="115000"/>
              </a:lnSpc>
            </a:pPr>
            <a:r>
              <a:rPr lang="en-US" sz="2800" kern="1800" dirty="0">
                <a:latin typeface="Times New Roman"/>
                <a:ea typeface="Times New Roman"/>
                <a:cs typeface="Arial"/>
              </a:rPr>
              <a:t> immediate attention and care.</a:t>
            </a:r>
            <a:endParaRPr lang="en-US" sz="1600" dirty="0">
              <a:effectLst/>
              <a:latin typeface="Calibri"/>
              <a:ea typeface="Calibri"/>
              <a:cs typeface="Arial"/>
            </a:endParaRPr>
          </a:p>
        </p:txBody>
      </p:sp>
    </p:spTree>
    <p:extLst>
      <p:ext uri="{BB962C8B-B14F-4D97-AF65-F5344CB8AC3E}">
        <p14:creationId xmlns:p14="http://schemas.microsoft.com/office/powerpoint/2010/main" val="3726519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table"/>
          <p:cNvPicPr/>
          <p:nvPr/>
        </p:nvPicPr>
        <p:blipFill>
          <a:blip r:embed="rId2">
            <a:extLst>
              <a:ext uri="{28A0092B-C50C-407E-A947-70E740481C1C}">
                <a14:useLocalDpi xmlns:a14="http://schemas.microsoft.com/office/drawing/2010/main" val="0"/>
              </a:ext>
            </a:extLst>
          </a:blip>
          <a:srcRect/>
          <a:stretch>
            <a:fillRect/>
          </a:stretch>
        </p:blipFill>
        <p:spPr bwMode="auto">
          <a:xfrm>
            <a:off x="228600" y="304800"/>
            <a:ext cx="8610599" cy="6324600"/>
          </a:xfrm>
          <a:prstGeom prst="rect">
            <a:avLst/>
          </a:prstGeom>
          <a:noFill/>
        </p:spPr>
      </p:pic>
    </p:spTree>
    <p:extLst>
      <p:ext uri="{BB962C8B-B14F-4D97-AF65-F5344CB8AC3E}">
        <p14:creationId xmlns:p14="http://schemas.microsoft.com/office/powerpoint/2010/main" val="3726519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839200" cy="6109365"/>
          </a:xfrm>
          <a:prstGeom prst="rect">
            <a:avLst/>
          </a:prstGeom>
        </p:spPr>
        <p:txBody>
          <a:bodyPr wrap="square">
            <a:spAutoFit/>
          </a:bodyPr>
          <a:lstStyle/>
          <a:p>
            <a:pPr>
              <a:lnSpc>
                <a:spcPct val="115000"/>
              </a:lnSpc>
            </a:pPr>
            <a:r>
              <a:rPr lang="en-US" sz="3200" b="1" u="sng" dirty="0">
                <a:latin typeface="Times New Roman"/>
                <a:ea typeface="Times New Roman"/>
                <a:cs typeface="Arial"/>
              </a:rPr>
              <a:t>Systematic physical examination:</a:t>
            </a:r>
            <a:endParaRPr lang="en-US" sz="1600" dirty="0">
              <a:latin typeface="Calibri"/>
              <a:ea typeface="Calibri"/>
              <a:cs typeface="Arial"/>
            </a:endParaRPr>
          </a:p>
          <a:p>
            <a:pPr marL="342900">
              <a:lnSpc>
                <a:spcPct val="115000"/>
              </a:lnSpc>
            </a:pPr>
            <a:r>
              <a:rPr lang="en-US" sz="2800" b="1" dirty="0">
                <a:latin typeface="Times New Roman"/>
                <a:ea typeface="Times New Roman"/>
                <a:cs typeface="Arial"/>
              </a:rPr>
              <a:t> </a:t>
            </a:r>
            <a:endParaRPr lang="en-US" sz="1600" dirty="0">
              <a:latin typeface="Calibri"/>
              <a:ea typeface="Calibri"/>
              <a:cs typeface="Arial"/>
            </a:endParaRPr>
          </a:p>
          <a:p>
            <a:pPr marL="180340" indent="-180340">
              <a:lnSpc>
                <a:spcPct val="115000"/>
              </a:lnSpc>
            </a:pPr>
            <a:r>
              <a:rPr lang="en-US" sz="2800" b="1" u="sng" dirty="0">
                <a:latin typeface="Times New Roman"/>
                <a:ea typeface="Times New Roman"/>
                <a:cs typeface="Arial"/>
              </a:rPr>
              <a:t>General measurement </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Birth weight: 2700-4ooo</a:t>
            </a:r>
            <a:r>
              <a:rPr lang="en-US" sz="2800" b="1" dirty="0">
                <a:latin typeface="Times New Roman"/>
                <a:ea typeface="Times New Roman"/>
                <a:cs typeface="Arial"/>
              </a:rPr>
              <a:t> g.</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Head circumference: 33-35cm.</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Chest circumference: 30.5-33cm.</a:t>
            </a:r>
            <a:endParaRPr lang="en-US" sz="1600" dirty="0">
              <a:latin typeface="Calibri"/>
              <a:ea typeface="Calibri"/>
              <a:cs typeface="Arial"/>
            </a:endParaRPr>
          </a:p>
          <a:p>
            <a:pPr marL="180340" indent="-180340">
              <a:lnSpc>
                <a:spcPct val="115000"/>
              </a:lnSpc>
            </a:pPr>
            <a:r>
              <a:rPr lang="en-US" sz="2800" b="1" u="sng" dirty="0">
                <a:latin typeface="Times New Roman"/>
                <a:ea typeface="Times New Roman"/>
                <a:cs typeface="Arial"/>
              </a:rPr>
              <a:t>Vital signs:</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                   Temperature: axillary: 36.5c-37c</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                    Heart rate: 40 beats/min.</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                   Respiratory:30-60 breaths/min.</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                   Blood pressure:65/41mmhg</a:t>
            </a:r>
            <a:endParaRPr lang="en-US" sz="1600" dirty="0">
              <a:latin typeface="Calibri"/>
              <a:ea typeface="Calibri"/>
              <a:cs typeface="Arial"/>
            </a:endParaRPr>
          </a:p>
          <a:p>
            <a:pPr marL="180340" indent="-180340">
              <a:lnSpc>
                <a:spcPct val="115000"/>
              </a:lnSpc>
            </a:pPr>
            <a:r>
              <a:rPr lang="en-US" sz="2800" b="1" dirty="0">
                <a:latin typeface="Times New Roman"/>
                <a:ea typeface="Times New Roman"/>
                <a:cs typeface="Arial"/>
              </a:rPr>
              <a:t> </a:t>
            </a:r>
            <a:endParaRPr lang="en-US" sz="1600" dirty="0">
              <a:effectLst/>
              <a:latin typeface="Calibri"/>
              <a:ea typeface="Calibri"/>
              <a:cs typeface="Arial"/>
            </a:endParaRPr>
          </a:p>
        </p:txBody>
      </p:sp>
    </p:spTree>
    <p:extLst>
      <p:ext uri="{BB962C8B-B14F-4D97-AF65-F5344CB8AC3E}">
        <p14:creationId xmlns:p14="http://schemas.microsoft.com/office/powerpoint/2010/main" val="624478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7818" y="381000"/>
            <a:ext cx="8763000" cy="6038576"/>
          </a:xfrm>
          <a:prstGeom prst="rect">
            <a:avLst/>
          </a:prstGeom>
        </p:spPr>
        <p:txBody>
          <a:bodyPr wrap="square">
            <a:spAutoFit/>
          </a:bodyPr>
          <a:lstStyle/>
          <a:p>
            <a:pPr marL="180340" indent="-180340">
              <a:lnSpc>
                <a:spcPct val="115000"/>
              </a:lnSpc>
            </a:pPr>
            <a:r>
              <a:rPr lang="en-US" sz="2800" b="1" u="sng" dirty="0">
                <a:latin typeface="Times New Roman"/>
                <a:ea typeface="Times New Roman"/>
                <a:cs typeface="Arial"/>
              </a:rPr>
              <a:t>General appearance:</a:t>
            </a:r>
            <a:endParaRPr lang="en-US" sz="1600" dirty="0">
              <a:latin typeface="Calibri"/>
              <a:ea typeface="Calibri"/>
              <a:cs typeface="Arial"/>
            </a:endParaRPr>
          </a:p>
          <a:p>
            <a:pPr marL="180340" indent="-180340" algn="ctr">
              <a:lnSpc>
                <a:spcPct val="115000"/>
              </a:lnSpc>
            </a:pPr>
            <a:r>
              <a:rPr lang="en-US" sz="2800" b="1" u="sng" dirty="0">
                <a:latin typeface="Times New Roman"/>
                <a:ea typeface="Times New Roman"/>
                <a:cs typeface="Arial"/>
              </a:rPr>
              <a:t>Posture:</a:t>
            </a:r>
            <a:endParaRPr lang="en-US" sz="1600" dirty="0">
              <a:latin typeface="Calibri"/>
              <a:ea typeface="Calibri"/>
              <a:cs typeface="Arial"/>
            </a:endParaRPr>
          </a:p>
          <a:p>
            <a:pPr marL="180340" indent="-180340">
              <a:lnSpc>
                <a:spcPct val="115000"/>
              </a:lnSpc>
            </a:pPr>
            <a:r>
              <a:rPr lang="en-US" sz="2800" dirty="0">
                <a:latin typeface="Times New Roman"/>
                <a:ea typeface="Times New Roman"/>
                <a:cs typeface="Arial"/>
              </a:rPr>
              <a:t>     Flexion of head and extremities while rest on chest and abdomen</a:t>
            </a:r>
            <a:endParaRPr lang="en-US" sz="1600" dirty="0">
              <a:latin typeface="Calibri"/>
              <a:ea typeface="Calibri"/>
              <a:cs typeface="Arial"/>
            </a:endParaRPr>
          </a:p>
          <a:p>
            <a:pPr marL="180340" indent="-180340" algn="ctr">
              <a:lnSpc>
                <a:spcPct val="115000"/>
              </a:lnSpc>
            </a:pPr>
            <a:r>
              <a:rPr lang="en-US" sz="2800" b="1" u="sng" dirty="0">
                <a:latin typeface="Times New Roman"/>
                <a:ea typeface="Times New Roman"/>
                <a:cs typeface="Arial"/>
              </a:rPr>
              <a:t>Skin</a:t>
            </a:r>
            <a:r>
              <a:rPr lang="en-US" sz="2800" u="sng" dirty="0">
                <a:latin typeface="Times New Roman"/>
                <a:ea typeface="Times New Roman"/>
                <a:cs typeface="Arial"/>
              </a:rPr>
              <a:t>:</a:t>
            </a:r>
            <a:endParaRPr lang="en-US" sz="1600" dirty="0">
              <a:latin typeface="Calibri"/>
              <a:ea typeface="Calibri"/>
              <a:cs typeface="Arial"/>
            </a:endParaRPr>
          </a:p>
          <a:p>
            <a:pPr marL="342900" lvl="0" indent="-342900">
              <a:lnSpc>
                <a:spcPct val="115000"/>
              </a:lnSpc>
              <a:buFont typeface="Symbol"/>
              <a:buChar char=""/>
              <a:tabLst>
                <a:tab pos="457200" algn="l"/>
              </a:tabLst>
            </a:pPr>
            <a:r>
              <a:rPr lang="en-US" sz="2800" dirty="0">
                <a:latin typeface="Times New Roman"/>
                <a:ea typeface="Times New Roman"/>
                <a:cs typeface="Arial"/>
              </a:rPr>
              <a:t>At birth, bright red, puffy smooth.</a:t>
            </a:r>
            <a:endParaRPr lang="en-US" sz="1600" dirty="0">
              <a:latin typeface="Calibri"/>
              <a:ea typeface="Calibri"/>
              <a:cs typeface="Arial"/>
            </a:endParaRPr>
          </a:p>
          <a:p>
            <a:pPr marL="342900" lvl="0" indent="-342900">
              <a:lnSpc>
                <a:spcPct val="115000"/>
              </a:lnSpc>
              <a:buFont typeface="Symbol"/>
              <a:buChar char=""/>
              <a:tabLst>
                <a:tab pos="457200" algn="l"/>
              </a:tabLst>
            </a:pPr>
            <a:r>
              <a:rPr lang="en-US" sz="2800" dirty="0">
                <a:latin typeface="Times New Roman"/>
                <a:ea typeface="Times New Roman"/>
                <a:cs typeface="Arial"/>
              </a:rPr>
              <a:t>Second to third day dark pink and dry.</a:t>
            </a:r>
            <a:endParaRPr lang="en-US" sz="1600" dirty="0">
              <a:latin typeface="Calibri"/>
              <a:ea typeface="Calibri"/>
              <a:cs typeface="Arial"/>
            </a:endParaRPr>
          </a:p>
          <a:p>
            <a:pPr marL="342900" lvl="0" indent="-342900">
              <a:lnSpc>
                <a:spcPct val="115000"/>
              </a:lnSpc>
              <a:buFont typeface="Symbol"/>
              <a:buChar char=""/>
              <a:tabLst>
                <a:tab pos="457200" algn="l"/>
              </a:tabLst>
            </a:pPr>
            <a:r>
              <a:rPr lang="en-US" sz="2800" dirty="0">
                <a:latin typeface="Times New Roman"/>
                <a:ea typeface="Times New Roman"/>
                <a:cs typeface="Arial"/>
              </a:rPr>
              <a:t>It is soft and has good elasticity or tissue turgor due to hydrate released, it well promptly go back to normal smooth state.</a:t>
            </a:r>
            <a:endParaRPr lang="en-US" sz="1600" dirty="0">
              <a:latin typeface="Calibri"/>
              <a:ea typeface="Calibri"/>
              <a:cs typeface="Arial"/>
            </a:endParaRPr>
          </a:p>
          <a:p>
            <a:pPr marL="342900" lvl="0" indent="-342900">
              <a:lnSpc>
                <a:spcPct val="115000"/>
              </a:lnSpc>
              <a:buFont typeface="Symbol"/>
              <a:buChar char=""/>
              <a:tabLst>
                <a:tab pos="457200" algn="l"/>
              </a:tabLst>
            </a:pPr>
            <a:r>
              <a:rPr lang="en-US" sz="2800" dirty="0">
                <a:latin typeface="Times New Roman"/>
                <a:ea typeface="Times New Roman"/>
                <a:cs typeface="Arial"/>
              </a:rPr>
              <a:t>Edema is seen around eye, face, legs and scrotum or labia. Cyanosis of hands and feet.</a:t>
            </a:r>
            <a:endParaRPr lang="en-US" sz="1600" dirty="0">
              <a:effectLst/>
              <a:latin typeface="Calibri"/>
              <a:ea typeface="Calibri"/>
              <a:cs typeface="Arial"/>
            </a:endParaRPr>
          </a:p>
        </p:txBody>
      </p:sp>
    </p:spTree>
    <p:extLst>
      <p:ext uri="{BB962C8B-B14F-4D97-AF65-F5344CB8AC3E}">
        <p14:creationId xmlns:p14="http://schemas.microsoft.com/office/powerpoint/2010/main" val="310805133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14</TotalTime>
  <Words>1470</Words>
  <Application>Microsoft Office PowerPoint</Application>
  <PresentationFormat>On-screen Show (4:3)</PresentationFormat>
  <Paragraphs>157</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Trek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ELBOSTAN TECH</dc:creator>
  <cp:lastModifiedBy>ismail - [2010]</cp:lastModifiedBy>
  <cp:revision>5</cp:revision>
  <dcterms:created xsi:type="dcterms:W3CDTF">2006-08-16T00:00:00Z</dcterms:created>
  <dcterms:modified xsi:type="dcterms:W3CDTF">2020-03-31T12:02:25Z</dcterms:modified>
</cp:coreProperties>
</file>