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9" r:id="rId4"/>
    <p:sldId id="260" r:id="rId5"/>
    <p:sldId id="261" r:id="rId6"/>
    <p:sldId id="296" r:id="rId7"/>
    <p:sldId id="297" r:id="rId8"/>
    <p:sldId id="263" r:id="rId9"/>
    <p:sldId id="264" r:id="rId10"/>
    <p:sldId id="265" r:id="rId11"/>
    <p:sldId id="303" r:id="rId12"/>
    <p:sldId id="268" r:id="rId13"/>
    <p:sldId id="269" r:id="rId14"/>
    <p:sldId id="270" r:id="rId15"/>
    <p:sldId id="304" r:id="rId16"/>
    <p:sldId id="271" r:id="rId17"/>
    <p:sldId id="272" r:id="rId18"/>
    <p:sldId id="273" r:id="rId19"/>
    <p:sldId id="274" r:id="rId20"/>
    <p:sldId id="275" r:id="rId21"/>
    <p:sldId id="299" r:id="rId22"/>
    <p:sldId id="277" r:id="rId23"/>
    <p:sldId id="305" r:id="rId24"/>
    <p:sldId id="300" r:id="rId25"/>
    <p:sldId id="278" r:id="rId26"/>
    <p:sldId id="279" r:id="rId27"/>
    <p:sldId id="301" r:id="rId28"/>
    <p:sldId id="294" r:id="rId29"/>
    <p:sldId id="280" r:id="rId30"/>
    <p:sldId id="295" r:id="rId31"/>
    <p:sldId id="281" r:id="rId32"/>
    <p:sldId id="282" r:id="rId33"/>
    <p:sldId id="283" r:id="rId34"/>
    <p:sldId id="284" r:id="rId35"/>
    <p:sldId id="29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1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3/29/2020</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3/29/2020</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3/29/2020</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3/29/2020</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3/29/2020</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3/29/2020</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3/29/2020</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3/29/2020</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nutrition.tufts.edu/docs/pdf/releases/ModifiedMyPyramid.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914400"/>
            <a:ext cx="7543800" cy="1828800"/>
          </a:xfrm>
        </p:spPr>
        <p:txBody>
          <a:bodyPr>
            <a:normAutofit/>
          </a:bodyPr>
          <a:lstStyle/>
          <a:p>
            <a:pPr rtl="0"/>
            <a:r>
              <a:rPr lang="en-US" sz="4800" b="1" dirty="0" smtClean="0"/>
              <a:t>Nutrition for elderly </a:t>
            </a:r>
            <a:endParaRPr lang="en-US" sz="4800" dirty="0"/>
          </a:p>
        </p:txBody>
      </p:sp>
      <p:sp>
        <p:nvSpPr>
          <p:cNvPr id="3" name="Subtitle 2"/>
          <p:cNvSpPr>
            <a:spLocks noGrp="1"/>
          </p:cNvSpPr>
          <p:nvPr>
            <p:ph type="subTitle" idx="1"/>
          </p:nvPr>
        </p:nvSpPr>
        <p:spPr>
          <a:xfrm>
            <a:off x="1295400" y="4572000"/>
            <a:ext cx="7406640" cy="1752600"/>
          </a:xfrm>
        </p:spPr>
        <p:txBody>
          <a:bodyPr>
            <a:normAutofit/>
          </a:bodyPr>
          <a:lstStyle/>
          <a:p>
            <a:r>
              <a:rPr lang="en-US" b="1" dirty="0" err="1" smtClean="0"/>
              <a:t>Dr</a:t>
            </a:r>
            <a:r>
              <a:rPr lang="en-US" b="1" dirty="0" smtClean="0"/>
              <a:t>\ </a:t>
            </a:r>
            <a:r>
              <a:rPr lang="en-US" b="1" dirty="0" err="1"/>
              <a:t>E</a:t>
            </a:r>
            <a:r>
              <a:rPr lang="en-US" b="1" dirty="0" err="1" smtClean="0"/>
              <a:t>steer</a:t>
            </a:r>
            <a:r>
              <a:rPr lang="en-US" b="1" dirty="0" smtClean="0"/>
              <a:t> </a:t>
            </a:r>
            <a:r>
              <a:rPr lang="en-US" b="1" dirty="0"/>
              <a:t>I</a:t>
            </a:r>
            <a:r>
              <a:rPr lang="en-US" b="1" dirty="0" smtClean="0"/>
              <a:t>brahim </a:t>
            </a:r>
            <a:r>
              <a:rPr lang="en-US" b="1" dirty="0" err="1"/>
              <a:t>G</a:t>
            </a:r>
            <a:r>
              <a:rPr lang="en-US" b="1" dirty="0" err="1" smtClean="0"/>
              <a:t>hayth</a:t>
            </a:r>
            <a:endParaRPr lang="en-US" b="1" dirty="0" smtClean="0"/>
          </a:p>
          <a:p>
            <a:r>
              <a:rPr lang="en-US" dirty="0" smtClean="0"/>
              <a:t>Lecturer of </a:t>
            </a:r>
            <a:r>
              <a:rPr lang="en-US" dirty="0" err="1"/>
              <a:t>G</a:t>
            </a:r>
            <a:r>
              <a:rPr lang="en-US" dirty="0" err="1" smtClean="0"/>
              <a:t>erontological</a:t>
            </a:r>
            <a:r>
              <a:rPr lang="en-US" dirty="0" smtClean="0"/>
              <a:t> Nursing Department</a:t>
            </a:r>
            <a:endParaRPr lang="ar-EG" dirty="0"/>
          </a:p>
        </p:txBody>
      </p:sp>
    </p:spTree>
    <p:extLst>
      <p:ext uri="{BB962C8B-B14F-4D97-AF65-F5344CB8AC3E}">
        <p14:creationId xmlns:p14="http://schemas.microsoft.com/office/powerpoint/2010/main" val="3734352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001000" cy="5791200"/>
          </a:xfrm>
        </p:spPr>
        <p:txBody>
          <a:bodyPr>
            <a:noAutofit/>
          </a:bodyPr>
          <a:lstStyle/>
          <a:p>
            <a:pPr algn="just" rtl="0"/>
            <a:r>
              <a:rPr lang="en-US" sz="2800" b="1" dirty="0">
                <a:latin typeface="Times New Roman" pitchFamily="18" charset="0"/>
                <a:cs typeface="Times New Roman" pitchFamily="18" charset="0"/>
              </a:rPr>
              <a:t>Physiological changes</a:t>
            </a:r>
            <a:endParaRPr lang="en-US" sz="2800" dirty="0">
              <a:latin typeface="Times New Roman" pitchFamily="18" charset="0"/>
              <a:cs typeface="Times New Roman" pitchFamily="18" charset="0"/>
            </a:endParaRPr>
          </a:p>
          <a:p>
            <a:pPr algn="just" rtl="0"/>
            <a:r>
              <a:rPr lang="en-US" sz="2800" dirty="0">
                <a:latin typeface="Times New Roman" pitchFamily="18" charset="0"/>
                <a:cs typeface="Times New Roman" pitchFamily="18" charset="0"/>
              </a:rPr>
              <a:t> a. Decrease in lean body mass and redistribution of fat around internal organs lead to decreased caloric requirements</a:t>
            </a:r>
          </a:p>
          <a:p>
            <a:pPr algn="just" rtl="0"/>
            <a:r>
              <a:rPr lang="en-US" sz="2800" dirty="0">
                <a:latin typeface="Times New Roman" pitchFamily="18" charset="0"/>
                <a:cs typeface="Times New Roman" pitchFamily="18" charset="0"/>
              </a:rPr>
              <a:t>b. Change in taste (from medications, nutrient deficiencies, or taste bud atrophy) can also alter nutritional status </a:t>
            </a:r>
          </a:p>
          <a:p>
            <a:pPr algn="just" rtl="0"/>
            <a:r>
              <a:rPr lang="en-US" sz="2800" b="1" dirty="0">
                <a:latin typeface="Times New Roman" pitchFamily="18" charset="0"/>
                <a:cs typeface="Times New Roman" pitchFamily="18" charset="0"/>
              </a:rPr>
              <a:t>3- Nutritional daily requirement of elderly:</a:t>
            </a:r>
            <a:r>
              <a:rPr lang="en-US" sz="2800" dirty="0">
                <a:latin typeface="Times New Roman" pitchFamily="18" charset="0"/>
                <a:cs typeface="Times New Roman" pitchFamily="18" charset="0"/>
              </a:rPr>
              <a:t> As people age, physiologic changes affect the body’s need for calories, protein, and fluid, “with aging, a gradual decline in lean body mass and an increase in body fat occur.</a:t>
            </a:r>
          </a:p>
        </p:txBody>
      </p:sp>
    </p:spTree>
    <p:extLst>
      <p:ext uri="{BB962C8B-B14F-4D97-AF65-F5344CB8AC3E}">
        <p14:creationId xmlns:p14="http://schemas.microsoft.com/office/powerpoint/2010/main" val="3140180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5752306"/>
          </a:xfrm>
        </p:spPr>
        <p:txBody>
          <a:bodyPr>
            <a:normAutofit/>
          </a:bodyPr>
          <a:lstStyle/>
          <a:p>
            <a:pPr algn="ctr" rtl="0"/>
            <a:r>
              <a:rPr lang="en-US" sz="6600" b="1" dirty="0">
                <a:latin typeface="Impact" pitchFamily="34" charset="0"/>
                <a:cs typeface="Times New Roman" pitchFamily="18" charset="0"/>
              </a:rPr>
              <a:t>The following is a summary of the daily requirements for healthy older adults</a:t>
            </a:r>
            <a:endParaRPr lang="ar-EG" sz="6000" dirty="0"/>
          </a:p>
        </p:txBody>
      </p:sp>
    </p:spTree>
    <p:extLst>
      <p:ext uri="{BB962C8B-B14F-4D97-AF65-F5344CB8AC3E}">
        <p14:creationId xmlns:p14="http://schemas.microsoft.com/office/powerpoint/2010/main" val="2924588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486400"/>
            <a:ext cx="8153400" cy="1066800"/>
          </a:xfrm>
        </p:spPr>
        <p:txBody>
          <a:bodyPr>
            <a:noAutofit/>
          </a:bodyPr>
          <a:lstStyle/>
          <a:p>
            <a:pPr lvl="0" rtl="0"/>
            <a:r>
              <a:rPr lang="en-US" sz="3600" b="1" dirty="0">
                <a:latin typeface="Impact" pitchFamily="34" charset="0"/>
                <a:cs typeface="Times New Roman" pitchFamily="18" charset="0"/>
              </a:rPr>
              <a:t>The following is a summary of the daily requirements for healthy older adults</a:t>
            </a:r>
            <a:endParaRPr lang="en-US" sz="3600" dirty="0">
              <a:latin typeface="Impact" pitchFamily="34" charset="0"/>
            </a:endParaRPr>
          </a:p>
        </p:txBody>
      </p:sp>
      <p:sp>
        <p:nvSpPr>
          <p:cNvPr id="3" name="Content Placeholder 2"/>
          <p:cNvSpPr>
            <a:spLocks noGrp="1"/>
          </p:cNvSpPr>
          <p:nvPr>
            <p:ph idx="1"/>
          </p:nvPr>
        </p:nvSpPr>
        <p:spPr>
          <a:xfrm>
            <a:off x="609600" y="685800"/>
            <a:ext cx="8153400" cy="4572000"/>
          </a:xfrm>
        </p:spPr>
        <p:txBody>
          <a:bodyPr>
            <a:normAutofit fontScale="92500" lnSpcReduction="10000"/>
          </a:bodyPr>
          <a:lstStyle/>
          <a:p>
            <a:pPr marL="64008" indent="0" algn="just" rtl="0">
              <a:buNone/>
            </a:pPr>
            <a:r>
              <a:rPr lang="en-US" sz="3200" b="1" dirty="0" smtClean="0">
                <a:latin typeface="Times New Roman" pitchFamily="18" charset="0"/>
                <a:cs typeface="Times New Roman" pitchFamily="18" charset="0"/>
              </a:rPr>
              <a:t>1- </a:t>
            </a:r>
            <a:r>
              <a:rPr lang="en-US" sz="3200" b="1" dirty="0">
                <a:latin typeface="Times New Roman" pitchFamily="18" charset="0"/>
                <a:cs typeface="Times New Roman" pitchFamily="18" charset="0"/>
              </a:rPr>
              <a:t>Calories requirement:</a:t>
            </a:r>
            <a:endParaRPr lang="en-US" sz="3200" dirty="0">
              <a:latin typeface="Times New Roman" pitchFamily="18" charset="0"/>
              <a:cs typeface="Times New Roman" pitchFamily="18" charset="0"/>
            </a:endParaRPr>
          </a:p>
          <a:p>
            <a:pPr lvl="0" algn="just" rtl="0"/>
            <a:r>
              <a:rPr lang="en-US" sz="3200" dirty="0">
                <a:latin typeface="Times New Roman" pitchFamily="18" charset="0"/>
                <a:cs typeface="Times New Roman" pitchFamily="18" charset="0"/>
              </a:rPr>
              <a:t>Caloric requirement diminished by 10% in age 51-75 years and by 20-25% in age more than 75 years.</a:t>
            </a:r>
          </a:p>
          <a:p>
            <a:pPr lvl="0" algn="just" rtl="0"/>
            <a:r>
              <a:rPr lang="en-US" sz="3200" b="1" dirty="0">
                <a:latin typeface="Times New Roman" pitchFamily="18" charset="0"/>
                <a:cs typeface="Times New Roman" pitchFamily="18" charset="0"/>
              </a:rPr>
              <a:t>N.B</a:t>
            </a:r>
            <a:r>
              <a:rPr lang="en-US" sz="3200" dirty="0">
                <a:latin typeface="Times New Roman" pitchFamily="18" charset="0"/>
                <a:cs typeface="Times New Roman" pitchFamily="18" charset="0"/>
              </a:rPr>
              <a:t>: Fat yield 9 </a:t>
            </a:r>
            <a:r>
              <a:rPr lang="en-US" sz="3200" dirty="0" err="1">
                <a:latin typeface="Times New Roman" pitchFamily="18" charset="0"/>
                <a:cs typeface="Times New Roman" pitchFamily="18" charset="0"/>
              </a:rPr>
              <a:t>cal</a:t>
            </a:r>
            <a:r>
              <a:rPr lang="en-US" sz="3200" dirty="0">
                <a:latin typeface="Times New Roman" pitchFamily="18" charset="0"/>
                <a:cs typeface="Times New Roman" pitchFamily="18" charset="0"/>
              </a:rPr>
              <a:t>/gram, CHO and protein yield 4 </a:t>
            </a:r>
            <a:r>
              <a:rPr lang="en-US" sz="3200" dirty="0" err="1">
                <a:latin typeface="Times New Roman" pitchFamily="18" charset="0"/>
                <a:cs typeface="Times New Roman" pitchFamily="18" charset="0"/>
              </a:rPr>
              <a:t>cal</a:t>
            </a:r>
            <a:r>
              <a:rPr lang="en-US" sz="3200" dirty="0">
                <a:latin typeface="Times New Roman" pitchFamily="18" charset="0"/>
                <a:cs typeface="Times New Roman" pitchFamily="18" charset="0"/>
              </a:rPr>
              <a:t>/gram, mineral and water yield no calories .</a:t>
            </a:r>
          </a:p>
          <a:p>
            <a:pPr lvl="0" algn="just" rtl="0"/>
            <a:r>
              <a:rPr lang="en-US" sz="3200" dirty="0">
                <a:latin typeface="Times New Roman" pitchFamily="18" charset="0"/>
                <a:cs typeface="Times New Roman" pitchFamily="18" charset="0"/>
              </a:rPr>
              <a:t>Daily energy intake declined by 1000-1200 for men and by `	600-800 calories for women after age of 60 years.</a:t>
            </a:r>
          </a:p>
        </p:txBody>
      </p:sp>
    </p:spTree>
    <p:extLst>
      <p:ext uri="{BB962C8B-B14F-4D97-AF65-F5344CB8AC3E}">
        <p14:creationId xmlns:p14="http://schemas.microsoft.com/office/powerpoint/2010/main" val="1454876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10600" cy="5105400"/>
          </a:xfrm>
        </p:spPr>
        <p:txBody>
          <a:bodyPr>
            <a:normAutofit lnSpcReduction="10000"/>
          </a:bodyPr>
          <a:lstStyle/>
          <a:p>
            <a:pPr lvl="0" algn="just" rtl="0"/>
            <a:r>
              <a:rPr lang="en-US" dirty="0" smtClean="0">
                <a:latin typeface="Times New Roman" pitchFamily="18" charset="0"/>
                <a:cs typeface="Times New Roman" pitchFamily="18" charset="0"/>
              </a:rPr>
              <a:t>Protein </a:t>
            </a:r>
            <a:r>
              <a:rPr lang="en-US" dirty="0">
                <a:latin typeface="Times New Roman" pitchFamily="18" charset="0"/>
                <a:cs typeface="Times New Roman" pitchFamily="18" charset="0"/>
              </a:rPr>
              <a:t>is essential components for tissue growth. A minimum daily protein intake of 1 </a:t>
            </a:r>
            <a:r>
              <a:rPr lang="en-US" dirty="0" err="1">
                <a:latin typeface="Times New Roman" pitchFamily="18" charset="0"/>
                <a:cs typeface="Times New Roman" pitchFamily="18" charset="0"/>
              </a:rPr>
              <a:t>gm</a:t>
            </a:r>
            <a:r>
              <a:rPr lang="en-US" dirty="0">
                <a:latin typeface="Times New Roman" pitchFamily="18" charset="0"/>
                <a:cs typeface="Times New Roman" pitchFamily="18" charset="0"/>
              </a:rPr>
              <a:t>/kg of body weight is recommended, achieved through 10-20 of daily caloric intake delivered from protein. </a:t>
            </a:r>
          </a:p>
          <a:p>
            <a:pPr lvl="0" algn="just" rtl="0"/>
            <a:r>
              <a:rPr lang="en-US" dirty="0">
                <a:latin typeface="Times New Roman" pitchFamily="18" charset="0"/>
                <a:cs typeface="Times New Roman" pitchFamily="18" charset="0"/>
              </a:rPr>
              <a:t>This can be changed to be low in a case of renal impairments or to be a high in cases of acute inflammation process.</a:t>
            </a:r>
          </a:p>
          <a:p>
            <a:pPr lvl="0" algn="just" rtl="0"/>
            <a:r>
              <a:rPr lang="en-US" dirty="0">
                <a:latin typeface="Times New Roman" pitchFamily="18" charset="0"/>
                <a:cs typeface="Times New Roman" pitchFamily="18" charset="0"/>
              </a:rPr>
              <a:t>During infection, stress, trauma protein ↑ to 1.6 or 1.5 g/kg body wt. </a:t>
            </a:r>
          </a:p>
          <a:p>
            <a:pPr lvl="0" algn="just" rtl="0"/>
            <a:r>
              <a:rPr lang="en-US" dirty="0">
                <a:latin typeface="Times New Roman" pitchFamily="18" charset="0"/>
                <a:cs typeface="Times New Roman" pitchFamily="18" charset="0"/>
              </a:rPr>
              <a:t>Daily allowance requirement of protein: male: 63 g/day &amp; female: 50 g/day.</a:t>
            </a:r>
            <a:r>
              <a:rPr lang="en-US" b="1" dirty="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Title 3"/>
          <p:cNvSpPr>
            <a:spLocks noGrp="1"/>
          </p:cNvSpPr>
          <p:nvPr>
            <p:ph type="title"/>
          </p:nvPr>
        </p:nvSpPr>
        <p:spPr>
          <a:xfrm>
            <a:off x="457200" y="267494"/>
            <a:ext cx="8229600" cy="875506"/>
          </a:xfrm>
        </p:spPr>
        <p:txBody>
          <a:bodyPr>
            <a:normAutofit fontScale="90000"/>
          </a:bodyPr>
          <a:lstStyle/>
          <a:p>
            <a:r>
              <a:rPr lang="en-US" b="1" dirty="0">
                <a:latin typeface="Impact" pitchFamily="34" charset="0"/>
                <a:cs typeface="Times New Roman" pitchFamily="18" charset="0"/>
              </a:rPr>
              <a:t>Protein requirement</a:t>
            </a:r>
            <a:r>
              <a:rPr lang="en-US" b="1" dirty="0">
                <a:latin typeface="Times New Roman" pitchFamily="18" charset="0"/>
                <a:cs typeface="Times New Roman" pitchFamily="18" charset="0"/>
              </a:rPr>
              <a:t>:</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ar-EG" dirty="0"/>
          </a:p>
        </p:txBody>
      </p:sp>
    </p:spTree>
    <p:extLst>
      <p:ext uri="{BB962C8B-B14F-4D97-AF65-F5344CB8AC3E}">
        <p14:creationId xmlns:p14="http://schemas.microsoft.com/office/powerpoint/2010/main" val="328131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024744" cy="1143000"/>
          </a:xfrm>
        </p:spPr>
        <p:txBody>
          <a:bodyPr>
            <a:normAutofit/>
          </a:bodyPr>
          <a:lstStyle/>
          <a:p>
            <a:r>
              <a:rPr lang="en-US" sz="4400" b="1" dirty="0">
                <a:latin typeface="Impact" pitchFamily="34" charset="0"/>
                <a:cs typeface="Times New Roman" pitchFamily="18" charset="0"/>
              </a:rPr>
              <a:t>Fat requirement</a:t>
            </a:r>
            <a:endParaRPr lang="ar-EG" dirty="0">
              <a:latin typeface="Impact" pitchFamily="34" charset="0"/>
              <a:cs typeface="Times New Roman" pitchFamily="18" charset="0"/>
            </a:endParaRPr>
          </a:p>
        </p:txBody>
      </p:sp>
      <p:sp>
        <p:nvSpPr>
          <p:cNvPr id="3" name="Content Placeholder 2"/>
          <p:cNvSpPr>
            <a:spLocks noGrp="1"/>
          </p:cNvSpPr>
          <p:nvPr>
            <p:ph idx="1"/>
          </p:nvPr>
        </p:nvSpPr>
        <p:spPr>
          <a:xfrm>
            <a:off x="228600" y="1654629"/>
            <a:ext cx="8610600" cy="5181600"/>
          </a:xfrm>
        </p:spPr>
        <p:txBody>
          <a:bodyPr>
            <a:noAutofit/>
          </a:bodyPr>
          <a:lstStyle/>
          <a:p>
            <a:pPr algn="just" rtl="0"/>
            <a:r>
              <a:rPr lang="en-US" sz="3600" dirty="0" smtClean="0">
                <a:latin typeface="Times New Roman" pitchFamily="18" charset="0"/>
                <a:cs typeface="Times New Roman" pitchFamily="18" charset="0"/>
              </a:rPr>
              <a:t>Many </a:t>
            </a:r>
            <a:r>
              <a:rPr lang="en-US" sz="3600" dirty="0">
                <a:latin typeface="Times New Roman" pitchFamily="18" charset="0"/>
                <a:cs typeface="Times New Roman" pitchFamily="18" charset="0"/>
              </a:rPr>
              <a:t>functions of fats include; temperature regulation, provide reserve source of energy, and facilitate absorption of fat soluble vitamins.</a:t>
            </a:r>
            <a:endParaRPr lang="en-US" sz="2000" dirty="0">
              <a:latin typeface="Times New Roman" pitchFamily="18" charset="0"/>
              <a:cs typeface="Times New Roman" pitchFamily="18" charset="0"/>
            </a:endParaRPr>
          </a:p>
          <a:p>
            <a:pPr lvl="0" algn="just" rtl="0"/>
            <a:r>
              <a:rPr lang="en-US" sz="3600" dirty="0">
                <a:latin typeface="Times New Roman" pitchFamily="18" charset="0"/>
                <a:cs typeface="Times New Roman" pitchFamily="18" charset="0"/>
              </a:rPr>
              <a:t>For older adults, the total fat intake should be limited to10-30% of the total energy intake.</a:t>
            </a:r>
            <a:endParaRPr lang="en-US" sz="2000" dirty="0">
              <a:latin typeface="Times New Roman" pitchFamily="18" charset="0"/>
              <a:cs typeface="Times New Roman" pitchFamily="18" charset="0"/>
            </a:endParaRPr>
          </a:p>
          <a:p>
            <a:pPr lvl="0" algn="just" rtl="0"/>
            <a:r>
              <a:rPr lang="en-US" sz="3600" dirty="0">
                <a:latin typeface="Times New Roman" pitchFamily="18" charset="0"/>
                <a:cs typeface="Times New Roman" pitchFamily="18" charset="0"/>
              </a:rPr>
              <a:t>Fats are categorized according to their sources, saturated fats are derived from animals and unsaturated fats are derived from vegetables.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965275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latin typeface="Impact" pitchFamily="34" charset="0"/>
                <a:cs typeface="Times New Roman" pitchFamily="18" charset="0"/>
              </a:rPr>
              <a:t>Fat requirement</a:t>
            </a:r>
            <a:endParaRPr lang="ar-EG" dirty="0">
              <a:latin typeface="Impact" pitchFamily="34" charset="0"/>
            </a:endParaRPr>
          </a:p>
        </p:txBody>
      </p:sp>
      <p:sp>
        <p:nvSpPr>
          <p:cNvPr id="3" name="Content Placeholder 2"/>
          <p:cNvSpPr>
            <a:spLocks noGrp="1"/>
          </p:cNvSpPr>
          <p:nvPr>
            <p:ph idx="1"/>
          </p:nvPr>
        </p:nvSpPr>
        <p:spPr/>
        <p:txBody>
          <a:bodyPr>
            <a:normAutofit/>
          </a:bodyPr>
          <a:lstStyle/>
          <a:p>
            <a:pPr lvl="0" algn="just" rtl="0"/>
            <a:r>
              <a:rPr lang="en-US" sz="3600" dirty="0">
                <a:latin typeface="Times New Roman" pitchFamily="18" charset="0"/>
                <a:cs typeface="Times New Roman" pitchFamily="18" charset="0"/>
              </a:rPr>
              <a:t>Saturated fats usually associated with accumulation of serum cholesterol and associated with harmful effects such as hyperlipidemia.</a:t>
            </a:r>
            <a:endParaRPr lang="en-US" sz="2000" dirty="0">
              <a:latin typeface="Times New Roman" pitchFamily="18" charset="0"/>
              <a:cs typeface="Times New Roman" pitchFamily="18" charset="0"/>
            </a:endParaRPr>
          </a:p>
          <a:p>
            <a:pPr lvl="0" algn="just" rtl="0"/>
            <a:r>
              <a:rPr lang="en-US" sz="3600" dirty="0">
                <a:latin typeface="Times New Roman" pitchFamily="18" charset="0"/>
                <a:cs typeface="Times New Roman" pitchFamily="18" charset="0"/>
              </a:rPr>
              <a:t>For older adults, the consumed fats should be polyunsaturated or monounsaturated fatty acids.</a:t>
            </a:r>
            <a:endParaRPr lang="en-US" sz="2000" dirty="0">
              <a:latin typeface="Times New Roman" pitchFamily="18" charset="0"/>
              <a:cs typeface="Times New Roman" pitchFamily="18" charset="0"/>
            </a:endParaRPr>
          </a:p>
          <a:p>
            <a:pPr algn="just"/>
            <a:endParaRPr lang="ar-EG" sz="3600" dirty="0"/>
          </a:p>
        </p:txBody>
      </p:sp>
    </p:spTree>
    <p:extLst>
      <p:ext uri="{BB962C8B-B14F-4D97-AF65-F5344CB8AC3E}">
        <p14:creationId xmlns:p14="http://schemas.microsoft.com/office/powerpoint/2010/main" val="2567826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9029"/>
            <a:ext cx="7620000" cy="1066800"/>
          </a:xfrm>
        </p:spPr>
        <p:txBody>
          <a:bodyPr>
            <a:normAutofit/>
          </a:bodyPr>
          <a:lstStyle/>
          <a:p>
            <a:pPr rtl="0"/>
            <a:r>
              <a:rPr lang="en-US" sz="4400" b="1" dirty="0">
                <a:latin typeface="Impact" pitchFamily="34" charset="0"/>
                <a:cs typeface="Times New Roman" pitchFamily="18" charset="0"/>
              </a:rPr>
              <a:t>Carbohydrates and fibers:</a:t>
            </a:r>
            <a:endParaRPr lang="en-US" sz="4400" dirty="0">
              <a:latin typeface="Impact" pitchFamily="34" charset="0"/>
              <a:cs typeface="Times New Roman" pitchFamily="18" charset="0"/>
            </a:endParaRPr>
          </a:p>
        </p:txBody>
      </p:sp>
      <p:sp>
        <p:nvSpPr>
          <p:cNvPr id="3" name="Content Placeholder 2"/>
          <p:cNvSpPr>
            <a:spLocks noGrp="1"/>
          </p:cNvSpPr>
          <p:nvPr>
            <p:ph idx="1"/>
          </p:nvPr>
        </p:nvSpPr>
        <p:spPr>
          <a:xfrm>
            <a:off x="304800" y="1143000"/>
            <a:ext cx="8001000" cy="4953000"/>
          </a:xfrm>
        </p:spPr>
        <p:txBody>
          <a:bodyPr>
            <a:noAutofit/>
          </a:bodyPr>
          <a:lstStyle/>
          <a:p>
            <a:pPr lvl="0" algn="just" rtl="0"/>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essential source of energy and fibers. The adequate intake of CHO helps to maintain normal levels for blood glucose and prevent the breakdown of tissue protein.</a:t>
            </a:r>
          </a:p>
          <a:p>
            <a:pPr lvl="0" algn="just" rtl="0"/>
            <a:r>
              <a:rPr lang="en-US" sz="2800" dirty="0">
                <a:latin typeface="Times New Roman" pitchFamily="18" charset="0"/>
                <a:cs typeface="Times New Roman" pitchFamily="18" charset="0"/>
              </a:rPr>
              <a:t>CHO provides at least 50% of the total caloric content of the diet.</a:t>
            </a:r>
          </a:p>
          <a:p>
            <a:pPr lvl="0" algn="just" rtl="0"/>
            <a:r>
              <a:rPr lang="en-US" sz="2800" dirty="0">
                <a:latin typeface="Times New Roman" pitchFamily="18" charset="0"/>
                <a:cs typeface="Times New Roman" pitchFamily="18" charset="0"/>
              </a:rPr>
              <a:t>Importance of fibers for elders: Soluble fibers that found in oats, it has benefit in lowering serum cholesterol level and improves glucose tolerance in diabetic patients. </a:t>
            </a:r>
          </a:p>
          <a:p>
            <a:pPr lvl="0" algn="just" rtl="0"/>
            <a:r>
              <a:rPr lang="en-US" sz="2800" dirty="0">
                <a:latin typeface="Times New Roman" pitchFamily="18" charset="0"/>
                <a:cs typeface="Times New Roman" pitchFamily="18" charset="0"/>
              </a:rPr>
              <a:t>Insoluble fibers found in most grains and vegetables helpful for maintaining good bowel function and in preventing constipation. </a:t>
            </a:r>
          </a:p>
        </p:txBody>
      </p:sp>
    </p:spTree>
    <p:extLst>
      <p:ext uri="{BB962C8B-B14F-4D97-AF65-F5344CB8AC3E}">
        <p14:creationId xmlns:p14="http://schemas.microsoft.com/office/powerpoint/2010/main" val="1227582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5603966"/>
            <a:ext cx="7848600" cy="1219200"/>
          </a:xfrm>
        </p:spPr>
        <p:txBody>
          <a:bodyPr>
            <a:normAutofit/>
          </a:bodyPr>
          <a:lstStyle/>
          <a:p>
            <a:r>
              <a:rPr lang="en-US" sz="4000" b="1" dirty="0">
                <a:latin typeface="Impact" pitchFamily="34" charset="0"/>
                <a:cs typeface="Times New Roman" pitchFamily="18" charset="0"/>
              </a:rPr>
              <a:t>Carbohydrates and fibers:</a:t>
            </a:r>
            <a:endParaRPr lang="ar-EG" dirty="0">
              <a:latin typeface="Impact" pitchFamily="34" charset="0"/>
            </a:endParaRPr>
          </a:p>
        </p:txBody>
      </p:sp>
      <p:sp>
        <p:nvSpPr>
          <p:cNvPr id="3" name="Content Placeholder 2"/>
          <p:cNvSpPr>
            <a:spLocks noGrp="1"/>
          </p:cNvSpPr>
          <p:nvPr>
            <p:ph idx="1"/>
          </p:nvPr>
        </p:nvSpPr>
        <p:spPr>
          <a:xfrm>
            <a:off x="762000" y="685800"/>
            <a:ext cx="7543800" cy="4800600"/>
          </a:xfrm>
        </p:spPr>
        <p:txBody>
          <a:bodyPr>
            <a:noAutofit/>
          </a:bodyPr>
          <a:lstStyle/>
          <a:p>
            <a:pPr lvl="0" algn="just" rtl="0"/>
            <a:r>
              <a:rPr lang="en-US" sz="2800" dirty="0">
                <a:latin typeface="Times New Roman" pitchFamily="18" charset="0"/>
                <a:cs typeface="Times New Roman" pitchFamily="18" charset="0"/>
              </a:rPr>
              <a:t>Also elderly advised to consume food containing complex CHO e.g.( vegetables, grains and fruits) that contains fibers, and nutrients such as minerals and vitamins, than foods containing simple CHO e.g. (table sugar, honey, and candy).</a:t>
            </a:r>
          </a:p>
          <a:p>
            <a:pPr lvl="0" algn="just" rtl="0"/>
            <a:r>
              <a:rPr lang="en-US" sz="2800" dirty="0">
                <a:latin typeface="Times New Roman" pitchFamily="18" charset="0"/>
                <a:cs typeface="Times New Roman" pitchFamily="18" charset="0"/>
              </a:rPr>
              <a:t>Recommended daily intakes of carbohydrates for Men is 200-300 g/day, for women is 180-230 g/day.</a:t>
            </a:r>
          </a:p>
          <a:p>
            <a:pPr lvl="0" algn="just" rtl="0"/>
            <a:r>
              <a:rPr lang="en-US" sz="2800" dirty="0">
                <a:latin typeface="Times New Roman" pitchFamily="18" charset="0"/>
                <a:cs typeface="Times New Roman" pitchFamily="18" charset="0"/>
              </a:rPr>
              <a:t>An adequate intake for total fiber is set at 25 g/day for women and 38 g/day for   men.</a:t>
            </a:r>
          </a:p>
        </p:txBody>
      </p:sp>
    </p:spTree>
    <p:extLst>
      <p:ext uri="{BB962C8B-B14F-4D97-AF65-F5344CB8AC3E}">
        <p14:creationId xmlns:p14="http://schemas.microsoft.com/office/powerpoint/2010/main" val="3210376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5334000"/>
            <a:ext cx="7315200" cy="838200"/>
          </a:xfrm>
        </p:spPr>
        <p:txBody>
          <a:bodyPr>
            <a:normAutofit/>
          </a:bodyPr>
          <a:lstStyle/>
          <a:p>
            <a:pPr rtl="0"/>
            <a:r>
              <a:rPr lang="en-US" sz="4400" b="1" dirty="0">
                <a:latin typeface="Impact" pitchFamily="34" charset="0"/>
                <a:cs typeface="Times New Roman" pitchFamily="18" charset="0"/>
              </a:rPr>
              <a:t>Vitamins and minerals:</a:t>
            </a:r>
            <a:endParaRPr lang="en-US" sz="4400" dirty="0">
              <a:latin typeface="Impact" pitchFamily="34" charset="0"/>
              <a:cs typeface="Times New Roman" pitchFamily="18" charset="0"/>
            </a:endParaRPr>
          </a:p>
        </p:txBody>
      </p:sp>
      <p:sp>
        <p:nvSpPr>
          <p:cNvPr id="3" name="Content Placeholder 2"/>
          <p:cNvSpPr>
            <a:spLocks noGrp="1"/>
          </p:cNvSpPr>
          <p:nvPr>
            <p:ph idx="1"/>
          </p:nvPr>
        </p:nvSpPr>
        <p:spPr>
          <a:xfrm>
            <a:off x="762000" y="685800"/>
            <a:ext cx="7543800" cy="4419600"/>
          </a:xfrm>
        </p:spPr>
        <p:txBody>
          <a:bodyPr>
            <a:noAutofit/>
          </a:bodyPr>
          <a:lstStyle/>
          <a:p>
            <a:pPr lvl="0" algn="just" rtl="0"/>
            <a:r>
              <a:rPr lang="en-US" sz="3200" dirty="0" smtClean="0">
                <a:latin typeface="Times New Roman" pitchFamily="18" charset="0"/>
                <a:cs typeface="Times New Roman" pitchFamily="18" charset="0"/>
              </a:rPr>
              <a:t>Because </a:t>
            </a:r>
            <a:r>
              <a:rPr lang="en-US" sz="3200" dirty="0">
                <a:latin typeface="Times New Roman" pitchFamily="18" charset="0"/>
                <a:cs typeface="Times New Roman" pitchFamily="18" charset="0"/>
              </a:rPr>
              <a:t>older adults need fewer calories in addition age related changes affecting GIT, a deficiency of essential minerals or vitamins are likely to occur. In addition pathologic condition and medication used that commonly occur in older adults often cause nutritional deficiencies such as (iron deficiency anemia, deficiency in zinc, calcium, B vitamins, vitamin and E.</a:t>
            </a:r>
          </a:p>
        </p:txBody>
      </p:sp>
    </p:spTree>
    <p:extLst>
      <p:ext uri="{BB962C8B-B14F-4D97-AF65-F5344CB8AC3E}">
        <p14:creationId xmlns:p14="http://schemas.microsoft.com/office/powerpoint/2010/main" val="2034199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029200"/>
            <a:ext cx="7924800" cy="1143000"/>
          </a:xfrm>
        </p:spPr>
        <p:txBody>
          <a:bodyPr>
            <a:normAutofit fontScale="90000"/>
          </a:bodyPr>
          <a:lstStyle/>
          <a:p>
            <a:pPr rtl="0"/>
            <a:r>
              <a:rPr lang="en-US" sz="4400" b="1" dirty="0">
                <a:latin typeface="Impact" pitchFamily="34" charset="0"/>
                <a:cs typeface="Times New Roman" pitchFamily="18" charset="0"/>
              </a:rPr>
              <a:t>Vitamins &amp; mineral requirements:</a:t>
            </a:r>
            <a:endParaRPr lang="en-US" sz="4400" dirty="0">
              <a:latin typeface="Impact" pitchFamily="34" charset="0"/>
              <a:cs typeface="Times New Roman" pitchFamily="18" charset="0"/>
            </a:endParaRPr>
          </a:p>
        </p:txBody>
      </p:sp>
      <p:sp>
        <p:nvSpPr>
          <p:cNvPr id="3" name="Content Placeholder 2"/>
          <p:cNvSpPr>
            <a:spLocks noGrp="1"/>
          </p:cNvSpPr>
          <p:nvPr>
            <p:ph idx="1"/>
          </p:nvPr>
        </p:nvSpPr>
        <p:spPr>
          <a:xfrm>
            <a:off x="762000" y="533400"/>
            <a:ext cx="8001000" cy="3508977"/>
          </a:xfrm>
        </p:spPr>
        <p:txBody>
          <a:bodyPr>
            <a:noAutofit/>
          </a:bodyPr>
          <a:lstStyle/>
          <a:p>
            <a:pPr algn="just" rtl="0"/>
            <a:r>
              <a:rPr lang="en-US" sz="3200" dirty="0" smtClean="0">
                <a:latin typeface="Times New Roman" pitchFamily="18" charset="0"/>
                <a:cs typeface="Times New Roman" pitchFamily="18" charset="0"/>
              </a:rPr>
              <a:t>Calcium</a:t>
            </a:r>
            <a:r>
              <a:rPr lang="en-US" sz="3200" dirty="0">
                <a:latin typeface="Times New Roman" pitchFamily="18" charset="0"/>
                <a:cs typeface="Times New Roman" pitchFamily="18" charset="0"/>
              </a:rPr>
              <a:t>:- for mineralization of bone &amp;has a role in blood &amp; cardiac function.</a:t>
            </a:r>
          </a:p>
          <a:p>
            <a:pPr lvl="0" algn="just" rtl="0"/>
            <a:r>
              <a:rPr lang="en-US" sz="3200" dirty="0">
                <a:latin typeface="Times New Roman" pitchFamily="18" charset="0"/>
                <a:cs typeface="Times New Roman" pitchFamily="18" charset="0"/>
              </a:rPr>
              <a:t>Daily requirement 1200 mg./day if there is no contraindications.</a:t>
            </a:r>
          </a:p>
          <a:p>
            <a:pPr lvl="0" algn="just" rtl="0"/>
            <a:r>
              <a:rPr lang="en-US" sz="3200" dirty="0">
                <a:latin typeface="Times New Roman" pitchFamily="18" charset="0"/>
                <a:cs typeface="Times New Roman" pitchFamily="18" charset="0"/>
              </a:rPr>
              <a:t>Vitamin   D:  needed for calcium absorption&amp; metabolism.</a:t>
            </a:r>
          </a:p>
          <a:p>
            <a:pPr lvl="0" algn="just" rtl="0"/>
            <a:r>
              <a:rPr lang="en-US" sz="3200" dirty="0">
                <a:latin typeface="Times New Roman" pitchFamily="18" charset="0"/>
                <a:cs typeface="Times New Roman" pitchFamily="18" charset="0"/>
              </a:rPr>
              <a:t>Daily requirement: 10-15mcg of Vitamin D.</a:t>
            </a:r>
          </a:p>
          <a:p>
            <a:pPr lvl="0" algn="just" rtl="0"/>
            <a:r>
              <a:rPr lang="en-US" sz="3200" dirty="0">
                <a:latin typeface="Times New Roman" pitchFamily="18" charset="0"/>
                <a:cs typeface="Times New Roman" pitchFamily="18" charset="0"/>
              </a:rPr>
              <a:t>Exposure 15 minutes/day to sun is enough.</a:t>
            </a:r>
          </a:p>
        </p:txBody>
      </p:sp>
    </p:spTree>
    <p:extLst>
      <p:ext uri="{BB962C8B-B14F-4D97-AF65-F5344CB8AC3E}">
        <p14:creationId xmlns:p14="http://schemas.microsoft.com/office/powerpoint/2010/main" val="866733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792162"/>
          </a:xfrm>
        </p:spPr>
        <p:txBody>
          <a:bodyPr>
            <a:normAutofit/>
          </a:bodyPr>
          <a:lstStyle/>
          <a:p>
            <a:r>
              <a:rPr lang="en-US" b="1" dirty="0">
                <a:latin typeface="Impact" pitchFamily="34" charset="0"/>
              </a:rPr>
              <a:t>Out lines</a:t>
            </a:r>
            <a:r>
              <a:rPr lang="en-US" b="1" dirty="0" smtClean="0">
                <a:latin typeface="Impact" pitchFamily="34" charset="0"/>
              </a:rPr>
              <a:t>:</a:t>
            </a:r>
            <a:endParaRPr lang="ar-EG" dirty="0">
              <a:latin typeface="Impact" pitchFamily="34" charset="0"/>
            </a:endParaRPr>
          </a:p>
        </p:txBody>
      </p:sp>
      <p:sp>
        <p:nvSpPr>
          <p:cNvPr id="3" name="Content Placeholder 2"/>
          <p:cNvSpPr>
            <a:spLocks noGrp="1"/>
          </p:cNvSpPr>
          <p:nvPr>
            <p:ph idx="1"/>
          </p:nvPr>
        </p:nvSpPr>
        <p:spPr>
          <a:xfrm>
            <a:off x="1066800" y="1828800"/>
            <a:ext cx="6777317" cy="3508977"/>
          </a:xfrm>
        </p:spPr>
        <p:txBody>
          <a:bodyPr>
            <a:noAutofit/>
          </a:bodyPr>
          <a:lstStyle/>
          <a:p>
            <a:pPr lvl="0" algn="just" rtl="0"/>
            <a:r>
              <a:rPr lang="en-US" sz="3200" dirty="0">
                <a:solidFill>
                  <a:schemeClr val="tx1"/>
                </a:solidFill>
                <a:latin typeface="Times New Roman" pitchFamily="18" charset="0"/>
                <a:cs typeface="Times New Roman" pitchFamily="18" charset="0"/>
              </a:rPr>
              <a:t>Introduction</a:t>
            </a:r>
          </a:p>
          <a:p>
            <a:pPr lvl="0" algn="just" rtl="0"/>
            <a:r>
              <a:rPr lang="en-US" sz="3200" dirty="0">
                <a:solidFill>
                  <a:schemeClr val="tx1"/>
                </a:solidFill>
                <a:latin typeface="Times New Roman" pitchFamily="18" charset="0"/>
                <a:cs typeface="Times New Roman" pitchFamily="18" charset="0"/>
              </a:rPr>
              <a:t>Factors affecting nutritional status </a:t>
            </a:r>
          </a:p>
          <a:p>
            <a:pPr lvl="0" algn="just" rtl="0"/>
            <a:r>
              <a:rPr lang="en-US" sz="3200" dirty="0">
                <a:solidFill>
                  <a:schemeClr val="tx1"/>
                </a:solidFill>
                <a:latin typeface="Times New Roman" pitchFamily="18" charset="0"/>
                <a:cs typeface="Times New Roman" pitchFamily="18" charset="0"/>
              </a:rPr>
              <a:t>Nutritional daily requirement of elderly</a:t>
            </a:r>
          </a:p>
          <a:p>
            <a:pPr lvl="0" algn="just" rtl="0"/>
            <a:r>
              <a:rPr lang="en-US" sz="3200" dirty="0" smtClean="0">
                <a:solidFill>
                  <a:schemeClr val="tx1"/>
                </a:solidFill>
                <a:latin typeface="Times New Roman" pitchFamily="18" charset="0"/>
                <a:cs typeface="Times New Roman" pitchFamily="18" charset="0"/>
              </a:rPr>
              <a:t>Modified my pyramid for </a:t>
            </a:r>
            <a:r>
              <a:rPr lang="en-US" sz="3200" smtClean="0">
                <a:solidFill>
                  <a:schemeClr val="tx1"/>
                </a:solidFill>
                <a:latin typeface="Times New Roman" pitchFamily="18" charset="0"/>
                <a:cs typeface="Times New Roman" pitchFamily="18" charset="0"/>
              </a:rPr>
              <a:t>older adult </a:t>
            </a:r>
          </a:p>
          <a:p>
            <a:pPr lvl="0" algn="just" rtl="0"/>
            <a:r>
              <a:rPr lang="en-US" sz="3200" dirty="0" smtClean="0">
                <a:solidFill>
                  <a:schemeClr val="tx1"/>
                </a:solidFill>
                <a:latin typeface="Times New Roman" pitchFamily="18" charset="0"/>
                <a:cs typeface="Times New Roman" pitchFamily="18" charset="0"/>
              </a:rPr>
              <a:t>Supplemental </a:t>
            </a:r>
            <a:r>
              <a:rPr lang="en-US" sz="3200" dirty="0">
                <a:solidFill>
                  <a:schemeClr val="tx1"/>
                </a:solidFill>
                <a:latin typeface="Times New Roman" pitchFamily="18" charset="0"/>
                <a:cs typeface="Times New Roman" pitchFamily="18" charset="0"/>
              </a:rPr>
              <a:t>Nutrition</a:t>
            </a:r>
          </a:p>
          <a:p>
            <a:pPr lvl="0" algn="just" rtl="0"/>
            <a:r>
              <a:rPr lang="en-US" sz="3200" dirty="0">
                <a:solidFill>
                  <a:schemeClr val="tx1"/>
                </a:solidFill>
                <a:latin typeface="Times New Roman" pitchFamily="18" charset="0"/>
                <a:cs typeface="Times New Roman" pitchFamily="18" charset="0"/>
              </a:rPr>
              <a:t>Role of </a:t>
            </a:r>
            <a:r>
              <a:rPr lang="en-US" sz="3200" dirty="0" err="1">
                <a:solidFill>
                  <a:schemeClr val="tx1"/>
                </a:solidFill>
                <a:latin typeface="Times New Roman" pitchFamily="18" charset="0"/>
                <a:cs typeface="Times New Roman" pitchFamily="18" charset="0"/>
              </a:rPr>
              <a:t>gerontological</a:t>
            </a:r>
            <a:r>
              <a:rPr lang="en-US" sz="3200" dirty="0">
                <a:solidFill>
                  <a:schemeClr val="tx1"/>
                </a:solidFill>
                <a:latin typeface="Times New Roman" pitchFamily="18" charset="0"/>
                <a:cs typeface="Times New Roman" pitchFamily="18" charset="0"/>
              </a:rPr>
              <a:t> Nurse for Elderly</a:t>
            </a:r>
          </a:p>
        </p:txBody>
      </p:sp>
    </p:spTree>
    <p:extLst>
      <p:ext uri="{BB962C8B-B14F-4D97-AF65-F5344CB8AC3E}">
        <p14:creationId xmlns:p14="http://schemas.microsoft.com/office/powerpoint/2010/main" val="4046828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57800"/>
            <a:ext cx="6781800" cy="1143000"/>
          </a:xfrm>
        </p:spPr>
        <p:txBody>
          <a:bodyPr/>
          <a:lstStyle/>
          <a:p>
            <a:pPr rtl="0"/>
            <a:r>
              <a:rPr lang="en-US" sz="4400" b="1" dirty="0">
                <a:latin typeface="Impact" pitchFamily="34" charset="0"/>
                <a:cs typeface="Times New Roman" pitchFamily="18" charset="0"/>
              </a:rPr>
              <a:t>7- Fluids intake:</a:t>
            </a:r>
            <a:endParaRPr lang="en-US" sz="4400" dirty="0">
              <a:latin typeface="Impact" pitchFamily="34" charset="0"/>
              <a:cs typeface="Times New Roman" pitchFamily="18" charset="0"/>
            </a:endParaRPr>
          </a:p>
        </p:txBody>
      </p:sp>
      <p:sp>
        <p:nvSpPr>
          <p:cNvPr id="3" name="Content Placeholder 2"/>
          <p:cNvSpPr>
            <a:spLocks noGrp="1"/>
          </p:cNvSpPr>
          <p:nvPr>
            <p:ph idx="1"/>
          </p:nvPr>
        </p:nvSpPr>
        <p:spPr>
          <a:xfrm>
            <a:off x="762000" y="685800"/>
            <a:ext cx="7543800" cy="4724400"/>
          </a:xfrm>
        </p:spPr>
        <p:txBody>
          <a:bodyPr>
            <a:normAutofit/>
          </a:bodyPr>
          <a:lstStyle/>
          <a:p>
            <a:pPr lvl="0" algn="just" rtl="0"/>
            <a:r>
              <a:rPr lang="en-US" sz="2800" dirty="0" smtClean="0">
                <a:latin typeface="Times New Roman" pitchFamily="18" charset="0"/>
                <a:cs typeface="Times New Roman" pitchFamily="18" charset="0"/>
              </a:rPr>
              <a:t>Older </a:t>
            </a:r>
            <a:r>
              <a:rPr lang="en-US" sz="2800" dirty="0">
                <a:latin typeface="Times New Roman" pitchFamily="18" charset="0"/>
                <a:cs typeface="Times New Roman" pitchFamily="18" charset="0"/>
              </a:rPr>
              <a:t>people are at increased risk for dehydration due to age associated decline in thirst sensation, inadequate fluid intake, and excessive fluid loss some medications, such as for high blood pressure or anti-depressants, and diuretic.</a:t>
            </a:r>
          </a:p>
          <a:p>
            <a:pPr lvl="0" algn="just" rtl="0"/>
            <a:r>
              <a:rPr lang="en-US" sz="2800" dirty="0">
                <a:latin typeface="Times New Roman" pitchFamily="18" charset="0"/>
                <a:cs typeface="Times New Roman" pitchFamily="18" charset="0"/>
              </a:rPr>
              <a:t>It is recommended that older adults consume 1500-2000 ml /day (6-8 glasses) of non-caffeinated fluid daily to maintain adequate hydration status.</a:t>
            </a:r>
          </a:p>
        </p:txBody>
      </p:sp>
    </p:spTree>
    <p:extLst>
      <p:ext uri="{BB962C8B-B14F-4D97-AF65-F5344CB8AC3E}">
        <p14:creationId xmlns:p14="http://schemas.microsoft.com/office/powerpoint/2010/main" val="2698136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64530"/>
            <a:ext cx="9144000" cy="990600"/>
          </a:xfrm>
        </p:spPr>
        <p:txBody>
          <a:bodyPr>
            <a:noAutofit/>
          </a:bodyPr>
          <a:lstStyle/>
          <a:p>
            <a:pPr marL="0" lvl="0" fontAlgn="base">
              <a:spcAft>
                <a:spcPct val="0"/>
              </a:spcAft>
            </a:pPr>
            <a:r>
              <a:rPr lang="en-US" sz="3200" b="1" u="sng" dirty="0">
                <a:ln>
                  <a:noFill/>
                </a:ln>
                <a:solidFill>
                  <a:schemeClr val="accent1"/>
                </a:solidFill>
                <a:effectLst/>
                <a:latin typeface="Impact" pitchFamily="34" charset="0"/>
                <a:ea typeface="Times New Roman" pitchFamily="18" charset="0"/>
                <a:cs typeface="Times New Roman" pitchFamily="18" charset="0"/>
              </a:rPr>
              <a:t>Recommended daily intakes for micro nutrients as </a:t>
            </a:r>
            <a:endParaRPr lang="en-US" sz="3200" b="1" u="sng" dirty="0">
              <a:ln>
                <a:noFill/>
              </a:ln>
              <a:solidFill>
                <a:schemeClr val="accent1"/>
              </a:solidFill>
              <a:effectLst/>
              <a:latin typeface="Impact" pitchFamily="34" charset="0"/>
              <a:ea typeface="Times New Roman" pitchFamily="18" charset="0"/>
              <a:cs typeface="Traditional Arabic" pitchFamily="18"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3404188616"/>
              </p:ext>
            </p:extLst>
          </p:nvPr>
        </p:nvGraphicFramePr>
        <p:xfrm>
          <a:off x="0" y="0"/>
          <a:ext cx="9144000" cy="4572001"/>
        </p:xfrm>
        <a:graphic>
          <a:graphicData uri="http://schemas.openxmlformats.org/drawingml/2006/table">
            <a:tbl>
              <a:tblPr firstRow="1" firstCol="1" lastRow="1" lastCol="1" bandRow="1" bandCol="1">
                <a:tableStyleId>{5C22544A-7EE6-4342-B048-85BDC9FD1C3A}</a:tableStyleId>
              </a:tblPr>
              <a:tblGrid>
                <a:gridCol w="2285464"/>
                <a:gridCol w="2285464"/>
                <a:gridCol w="2286536"/>
                <a:gridCol w="2286536"/>
              </a:tblGrid>
              <a:tr h="1959429">
                <a:tc>
                  <a:txBody>
                    <a:bodyPr/>
                    <a:lstStyle/>
                    <a:p>
                      <a:pPr algn="justLow" rtl="0">
                        <a:lnSpc>
                          <a:spcPct val="115000"/>
                        </a:lnSpc>
                        <a:spcAft>
                          <a:spcPts val="0"/>
                        </a:spcAft>
                      </a:pPr>
                      <a:r>
                        <a:rPr lang="en-US" sz="2400" dirty="0">
                          <a:effectLst/>
                          <a:latin typeface="Times New Roman" pitchFamily="18" charset="0"/>
                          <a:cs typeface="Times New Roman" pitchFamily="18" charset="0"/>
                        </a:rPr>
                        <a:t>Nutrient</a:t>
                      </a:r>
                      <a:endParaRPr lang="en-US" sz="1400" dirty="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Recommended daily intake</a:t>
                      </a:r>
                      <a:br>
                        <a:rPr lang="en-US" sz="2400">
                          <a:effectLst/>
                          <a:latin typeface="Times New Roman" pitchFamily="18" charset="0"/>
                          <a:cs typeface="Times New Roman" pitchFamily="18" charset="0"/>
                        </a:rPr>
                      </a:br>
                      <a:r>
                        <a:rPr lang="en-US" sz="2400">
                          <a:effectLst/>
                          <a:latin typeface="Times New Roman" pitchFamily="18" charset="0"/>
                          <a:cs typeface="Times New Roman" pitchFamily="18" charset="0"/>
                        </a:rPr>
                        <a:t>for 50+ years</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dirty="0">
                          <a:effectLst/>
                          <a:latin typeface="Times New Roman" pitchFamily="18" charset="0"/>
                          <a:cs typeface="Times New Roman" pitchFamily="18" charset="0"/>
                        </a:rPr>
                        <a:t>Nutrient</a:t>
                      </a:r>
                      <a:endParaRPr lang="en-US" sz="1400" dirty="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Recommended daily intake</a:t>
                      </a:r>
                      <a:br>
                        <a:rPr lang="en-US" sz="2400">
                          <a:effectLst/>
                          <a:latin typeface="Times New Roman" pitchFamily="18" charset="0"/>
                          <a:cs typeface="Times New Roman" pitchFamily="18" charset="0"/>
                        </a:rPr>
                      </a:br>
                      <a:r>
                        <a:rPr lang="en-US" sz="2400">
                          <a:effectLst/>
                          <a:latin typeface="Times New Roman" pitchFamily="18" charset="0"/>
                          <a:cs typeface="Times New Roman" pitchFamily="18" charset="0"/>
                        </a:rPr>
                        <a:t>for 50+ years</a:t>
                      </a:r>
                      <a:endParaRPr lang="en-US" sz="1400">
                        <a:effectLst/>
                        <a:latin typeface="Times New Roman" pitchFamily="18" charset="0"/>
                        <a:ea typeface="Times New Roman"/>
                        <a:cs typeface="Times New Roman" pitchFamily="18" charset="0"/>
                      </a:endParaRPr>
                    </a:p>
                  </a:txBody>
                  <a:tcPr marL="68580" marR="68580" marT="0" marB="0" anchor="ctr"/>
                </a:tc>
              </a:tr>
              <a:tr h="653143">
                <a:tc>
                  <a:txBody>
                    <a:bodyPr/>
                    <a:lstStyle/>
                    <a:p>
                      <a:pPr algn="justLow" rtl="0">
                        <a:lnSpc>
                          <a:spcPct val="115000"/>
                        </a:lnSpc>
                        <a:spcAft>
                          <a:spcPts val="0"/>
                        </a:spcAft>
                      </a:pPr>
                      <a:r>
                        <a:rPr lang="en-US" sz="2400">
                          <a:effectLst/>
                          <a:latin typeface="Times New Roman" pitchFamily="18" charset="0"/>
                          <a:cs typeface="Times New Roman" pitchFamily="18" charset="0"/>
                        </a:rPr>
                        <a:t>Calcium (mg)</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700</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Iron (mg)</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14.8</a:t>
                      </a:r>
                      <a:endParaRPr lang="en-US" sz="1400">
                        <a:effectLst/>
                        <a:latin typeface="Times New Roman" pitchFamily="18" charset="0"/>
                        <a:ea typeface="Times New Roman"/>
                        <a:cs typeface="Times New Roman" pitchFamily="18" charset="0"/>
                      </a:endParaRPr>
                    </a:p>
                  </a:txBody>
                  <a:tcPr marL="68580" marR="68580" marT="0" marB="0" anchor="ctr"/>
                </a:tc>
              </a:tr>
              <a:tr h="653143">
                <a:tc>
                  <a:txBody>
                    <a:bodyPr/>
                    <a:lstStyle/>
                    <a:p>
                      <a:pPr algn="justLow" rtl="0">
                        <a:lnSpc>
                          <a:spcPct val="115000"/>
                        </a:lnSpc>
                        <a:spcAft>
                          <a:spcPts val="0"/>
                        </a:spcAft>
                      </a:pPr>
                      <a:r>
                        <a:rPr lang="en-US" sz="2400">
                          <a:effectLst/>
                          <a:latin typeface="Times New Roman" pitchFamily="18" charset="0"/>
                          <a:cs typeface="Times New Roman" pitchFamily="18" charset="0"/>
                        </a:rPr>
                        <a:t>Vitamin B</a:t>
                      </a:r>
                      <a:r>
                        <a:rPr lang="en-US" sz="2400" baseline="-25000">
                          <a:effectLst/>
                          <a:latin typeface="Times New Roman" pitchFamily="18" charset="0"/>
                          <a:cs typeface="Times New Roman" pitchFamily="18" charset="0"/>
                        </a:rPr>
                        <a:t>6</a:t>
                      </a:r>
                      <a:r>
                        <a:rPr lang="en-US" sz="2400">
                          <a:effectLst/>
                          <a:latin typeface="Times New Roman" pitchFamily="18" charset="0"/>
                          <a:cs typeface="Times New Roman" pitchFamily="18" charset="0"/>
                        </a:rPr>
                        <a:t> (mg)</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1.2</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VitaminB</a:t>
                      </a:r>
                      <a:r>
                        <a:rPr lang="en-US" sz="2400" baseline="-25000">
                          <a:effectLst/>
                          <a:latin typeface="Times New Roman" pitchFamily="18" charset="0"/>
                          <a:cs typeface="Times New Roman" pitchFamily="18" charset="0"/>
                        </a:rPr>
                        <a:t>12</a:t>
                      </a:r>
                      <a:r>
                        <a:rPr lang="en-US" sz="2400">
                          <a:effectLst/>
                          <a:latin typeface="Times New Roman" pitchFamily="18" charset="0"/>
                          <a:cs typeface="Times New Roman" pitchFamily="18" charset="0"/>
                        </a:rPr>
                        <a:t> (μg)</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1.5</a:t>
                      </a:r>
                      <a:endParaRPr lang="en-US" sz="1400">
                        <a:effectLst/>
                        <a:latin typeface="Times New Roman" pitchFamily="18" charset="0"/>
                        <a:ea typeface="Times New Roman"/>
                        <a:cs typeface="Times New Roman" pitchFamily="18" charset="0"/>
                      </a:endParaRPr>
                    </a:p>
                  </a:txBody>
                  <a:tcPr marL="68580" marR="68580" marT="0" marB="0" anchor="ctr"/>
                </a:tc>
              </a:tr>
              <a:tr h="653143">
                <a:tc>
                  <a:txBody>
                    <a:bodyPr/>
                    <a:lstStyle/>
                    <a:p>
                      <a:pPr algn="justLow" rtl="0">
                        <a:lnSpc>
                          <a:spcPct val="115000"/>
                        </a:lnSpc>
                        <a:spcAft>
                          <a:spcPts val="0"/>
                        </a:spcAft>
                      </a:pPr>
                      <a:r>
                        <a:rPr lang="en-US" sz="2400">
                          <a:effectLst/>
                          <a:latin typeface="Times New Roman" pitchFamily="18" charset="0"/>
                          <a:cs typeface="Times New Roman" pitchFamily="18" charset="0"/>
                        </a:rPr>
                        <a:t>Vitamin C (mg)</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40</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VitaminA (mg)</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600</a:t>
                      </a:r>
                      <a:endParaRPr lang="en-US" sz="1400">
                        <a:effectLst/>
                        <a:latin typeface="Times New Roman" pitchFamily="18" charset="0"/>
                        <a:ea typeface="Times New Roman"/>
                        <a:cs typeface="Times New Roman" pitchFamily="18" charset="0"/>
                      </a:endParaRPr>
                    </a:p>
                  </a:txBody>
                  <a:tcPr marL="68580" marR="68580" marT="0" marB="0" anchor="ctr"/>
                </a:tc>
              </a:tr>
              <a:tr h="653143">
                <a:tc>
                  <a:txBody>
                    <a:bodyPr/>
                    <a:lstStyle/>
                    <a:p>
                      <a:pPr algn="justLow" rtl="0">
                        <a:lnSpc>
                          <a:spcPct val="115000"/>
                        </a:lnSpc>
                        <a:spcAft>
                          <a:spcPts val="0"/>
                        </a:spcAft>
                      </a:pPr>
                      <a:r>
                        <a:rPr lang="en-US" sz="2400">
                          <a:effectLst/>
                          <a:latin typeface="Times New Roman" pitchFamily="18" charset="0"/>
                          <a:cs typeface="Times New Roman" pitchFamily="18" charset="0"/>
                        </a:rPr>
                        <a:t>Vitamin D* (μg)</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dirty="0">
                          <a:effectLst/>
                          <a:latin typeface="Times New Roman" pitchFamily="18" charset="0"/>
                          <a:cs typeface="Times New Roman" pitchFamily="18" charset="0"/>
                        </a:rPr>
                        <a:t>10</a:t>
                      </a:r>
                      <a:endParaRPr lang="en-US" sz="1400" dirty="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a:effectLst/>
                          <a:latin typeface="Times New Roman" pitchFamily="18" charset="0"/>
                          <a:cs typeface="Times New Roman" pitchFamily="18" charset="0"/>
                        </a:rPr>
                        <a:t>Sodium(mg)</a:t>
                      </a:r>
                      <a:endParaRPr lang="en-US" sz="1400">
                        <a:effectLst/>
                        <a:latin typeface="Times New Roman" pitchFamily="18" charset="0"/>
                        <a:ea typeface="Times New Roman"/>
                        <a:cs typeface="Times New Roman" pitchFamily="18" charset="0"/>
                      </a:endParaRPr>
                    </a:p>
                  </a:txBody>
                  <a:tcPr marL="68580" marR="68580" marT="0" marB="0" anchor="ctr"/>
                </a:tc>
                <a:tc>
                  <a:txBody>
                    <a:bodyPr/>
                    <a:lstStyle/>
                    <a:p>
                      <a:pPr algn="justLow" rtl="0">
                        <a:lnSpc>
                          <a:spcPct val="115000"/>
                        </a:lnSpc>
                        <a:spcAft>
                          <a:spcPts val="0"/>
                        </a:spcAft>
                      </a:pPr>
                      <a:r>
                        <a:rPr lang="en-US" sz="2400" dirty="0">
                          <a:effectLst/>
                          <a:latin typeface="Times New Roman" pitchFamily="18" charset="0"/>
                          <a:cs typeface="Times New Roman" pitchFamily="18" charset="0"/>
                        </a:rPr>
                        <a:t>1600</a:t>
                      </a:r>
                      <a:endParaRPr lang="en-US" sz="1400" dirty="0">
                        <a:effectLst/>
                        <a:latin typeface="Times New Roman" pitchFamily="18" charset="0"/>
                        <a:ea typeface="Times New Roman"/>
                        <a:cs typeface="Times New Roman" pitchFamily="18" charset="0"/>
                      </a:endParaRPr>
                    </a:p>
                  </a:txBody>
                  <a:tcPr marL="68580" marR="68580" marT="0" marB="0" anchor="ctr"/>
                </a:tc>
              </a:tr>
            </a:tbl>
          </a:graphicData>
        </a:graphic>
      </p:graphicFrame>
      <p:sp>
        <p:nvSpPr>
          <p:cNvPr id="5" name="Rectangle 1"/>
          <p:cNvSpPr>
            <a:spLocks noChangeArrowheads="1"/>
          </p:cNvSpPr>
          <p:nvPr/>
        </p:nvSpPr>
        <p:spPr bwMode="auto">
          <a:xfrm>
            <a:off x="457200" y="4784595"/>
            <a:ext cx="7649872" cy="90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528" tIns="45720" rIns="91440" bIns="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The </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recommendation for vitamin D only applies for adults over the age of 65 years</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66225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181600"/>
            <a:ext cx="7696200" cy="990600"/>
          </a:xfrm>
        </p:spPr>
        <p:txBody>
          <a:bodyPr>
            <a:normAutofit fontScale="90000"/>
          </a:bodyPr>
          <a:lstStyle/>
          <a:p>
            <a:pPr rtl="0"/>
            <a:r>
              <a:rPr lang="en-US" sz="4400" b="1" u="sng" dirty="0">
                <a:solidFill>
                  <a:schemeClr val="accent1"/>
                </a:solidFill>
                <a:latin typeface="Impact" pitchFamily="34" charset="0"/>
                <a:cs typeface="Times New Roman" pitchFamily="18" charset="0"/>
                <a:hlinkClick r:id="rId2"/>
              </a:rPr>
              <a:t>Modified My Pyramid for Older Adults</a:t>
            </a:r>
            <a:endParaRPr lang="en-US" sz="4400" b="1" dirty="0">
              <a:solidFill>
                <a:schemeClr val="accent1"/>
              </a:solidFill>
              <a:latin typeface="Impact" pitchFamily="34" charset="0"/>
              <a:cs typeface="Times New Roman" pitchFamily="18" charset="0"/>
            </a:endParaRPr>
          </a:p>
        </p:txBody>
      </p:sp>
      <p:sp>
        <p:nvSpPr>
          <p:cNvPr id="3" name="Content Placeholder 2"/>
          <p:cNvSpPr>
            <a:spLocks noGrp="1"/>
          </p:cNvSpPr>
          <p:nvPr>
            <p:ph idx="1"/>
          </p:nvPr>
        </p:nvSpPr>
        <p:spPr>
          <a:xfrm>
            <a:off x="152400" y="381000"/>
            <a:ext cx="8534400" cy="4572000"/>
          </a:xfrm>
        </p:spPr>
        <p:txBody>
          <a:bodyPr>
            <a:noAutofit/>
          </a:bodyPr>
          <a:lstStyle/>
          <a:p>
            <a:pPr algn="just" rtl="0"/>
            <a:r>
              <a:rPr lang="en-US" sz="3200" dirty="0" smtClean="0">
                <a:latin typeface="Times New Roman" pitchFamily="18" charset="0"/>
                <a:cs typeface="Times New Roman" pitchFamily="18" charset="0"/>
              </a:rPr>
              <a:t>The </a:t>
            </a:r>
            <a:r>
              <a:rPr lang="en-US" sz="3200" u="sng" dirty="0">
                <a:latin typeface="Times New Roman" pitchFamily="18" charset="0"/>
                <a:cs typeface="Times New Roman" pitchFamily="18" charset="0"/>
                <a:hlinkClick r:id="rId2"/>
              </a:rPr>
              <a:t>Modified My Pyramid for Older Adults</a:t>
            </a:r>
            <a:r>
              <a:rPr lang="en-US" sz="3200" dirty="0">
                <a:latin typeface="Times New Roman" pitchFamily="18" charset="0"/>
                <a:cs typeface="Times New Roman" pitchFamily="18" charset="0"/>
              </a:rPr>
              <a:t>, developed by researchers at Tufts University, continues to emphasize nutrient-dense food choices and the importance of fluid balance, but adds additional guidance about forms of foods that could meet the unique needs of older adults.</a:t>
            </a:r>
          </a:p>
        </p:txBody>
      </p:sp>
    </p:spTree>
    <p:extLst>
      <p:ext uri="{BB962C8B-B14F-4D97-AF65-F5344CB8AC3E}">
        <p14:creationId xmlns:p14="http://schemas.microsoft.com/office/powerpoint/2010/main" val="247296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odified MyPyramid"/>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945599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0"/>
            <a:ext cx="8001000" cy="1219200"/>
          </a:xfrm>
        </p:spPr>
        <p:txBody>
          <a:bodyPr>
            <a:normAutofit fontScale="90000"/>
          </a:bodyPr>
          <a:lstStyle/>
          <a:p>
            <a:pPr rtl="0"/>
            <a:r>
              <a:rPr lang="en-US" b="1" dirty="0">
                <a:latin typeface="Impact" pitchFamily="34" charset="0"/>
                <a:cs typeface="Times New Roman" pitchFamily="18" charset="0"/>
              </a:rPr>
              <a:t>Recommendations from the Modified USDA Food Pyramid for Older Adults</a:t>
            </a:r>
            <a:endParaRPr lang="en-US" dirty="0">
              <a:latin typeface="Impact" pitchFamily="34" charset="0"/>
              <a:cs typeface="Times New Roman" pitchFamily="18" charset="0"/>
            </a:endParaRPr>
          </a:p>
        </p:txBody>
      </p:sp>
      <p:sp>
        <p:nvSpPr>
          <p:cNvPr id="3" name="Content Placeholder 2"/>
          <p:cNvSpPr>
            <a:spLocks noGrp="1"/>
          </p:cNvSpPr>
          <p:nvPr>
            <p:ph idx="1"/>
          </p:nvPr>
        </p:nvSpPr>
        <p:spPr>
          <a:xfrm>
            <a:off x="533400" y="457200"/>
            <a:ext cx="7848600" cy="4419600"/>
          </a:xfrm>
        </p:spPr>
        <p:txBody>
          <a:bodyPr>
            <a:noAutofit/>
          </a:bodyPr>
          <a:lstStyle/>
          <a:p>
            <a:pPr lvl="0" algn="just" rtl="0"/>
            <a:r>
              <a:rPr lang="en-US" sz="3200" dirty="0" smtClean="0">
                <a:latin typeface="Times New Roman" pitchFamily="18" charset="0"/>
                <a:cs typeface="Times New Roman" pitchFamily="18" charset="0"/>
              </a:rPr>
              <a:t>Whole</a:t>
            </a:r>
            <a:r>
              <a:rPr lang="en-US" sz="3200" dirty="0">
                <a:latin typeface="Times New Roman" pitchFamily="18" charset="0"/>
                <a:cs typeface="Times New Roman" pitchFamily="18" charset="0"/>
              </a:rPr>
              <a:t>, enriched, and fortified grains and cereals such as brown rice and 100% whole wheat bread</a:t>
            </a:r>
          </a:p>
          <a:p>
            <a:pPr lvl="0" algn="just" rtl="0"/>
            <a:r>
              <a:rPr lang="en-US" sz="3200" dirty="0">
                <a:latin typeface="Times New Roman" pitchFamily="18" charset="0"/>
                <a:cs typeface="Times New Roman" pitchFamily="18" charset="0"/>
              </a:rPr>
              <a:t>Bright-colored vegetables such as carrots and broccoli</a:t>
            </a:r>
          </a:p>
          <a:p>
            <a:pPr lvl="0" algn="just" rtl="0"/>
            <a:r>
              <a:rPr lang="en-US" sz="3200" dirty="0">
                <a:latin typeface="Times New Roman" pitchFamily="18" charset="0"/>
                <a:cs typeface="Times New Roman" pitchFamily="18" charset="0"/>
              </a:rPr>
              <a:t>Deep-colored fruit such as berries and melon</a:t>
            </a:r>
          </a:p>
          <a:p>
            <a:pPr lvl="0" algn="just" rtl="0"/>
            <a:r>
              <a:rPr lang="en-US" sz="3200" dirty="0">
                <a:latin typeface="Times New Roman" pitchFamily="18" charset="0"/>
                <a:cs typeface="Times New Roman" pitchFamily="18" charset="0"/>
              </a:rPr>
              <a:t>Low- and non-fat dairy products such as yogurt and low-lactose </a:t>
            </a:r>
            <a:r>
              <a:rPr lang="en-US" sz="3200" dirty="0" smtClean="0">
                <a:latin typeface="Times New Roman" pitchFamily="18" charset="0"/>
                <a:cs typeface="Times New Roman" pitchFamily="18" charset="0"/>
              </a:rPr>
              <a:t>milk</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8043555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p:spPr>
        <p:txBody>
          <a:bodyPr>
            <a:noAutofit/>
          </a:bodyPr>
          <a:lstStyle/>
          <a:p>
            <a:pPr rtl="0"/>
            <a:r>
              <a:rPr lang="en-US" sz="3600" b="1" dirty="0">
                <a:latin typeface="Impact" pitchFamily="34" charset="0"/>
                <a:cs typeface="Times New Roman" pitchFamily="18" charset="0"/>
              </a:rPr>
              <a:t>Recommendations from the Modified USDA Food Pyramid for Older Adults</a:t>
            </a:r>
            <a:endParaRPr lang="en-US" sz="3600" dirty="0">
              <a:latin typeface="Impact" pitchFamily="34" charset="0"/>
            </a:endParaRPr>
          </a:p>
        </p:txBody>
      </p:sp>
      <p:sp>
        <p:nvSpPr>
          <p:cNvPr id="3" name="Content Placeholder 2"/>
          <p:cNvSpPr>
            <a:spLocks noGrp="1"/>
          </p:cNvSpPr>
          <p:nvPr>
            <p:ph idx="1"/>
          </p:nvPr>
        </p:nvSpPr>
        <p:spPr>
          <a:xfrm>
            <a:off x="533400" y="1600200"/>
            <a:ext cx="7848600" cy="3886200"/>
          </a:xfrm>
        </p:spPr>
        <p:txBody>
          <a:bodyPr>
            <a:noAutofit/>
          </a:bodyPr>
          <a:lstStyle/>
          <a:p>
            <a:pPr lvl="0" algn="just" rtl="0"/>
            <a:r>
              <a:rPr lang="en-US" sz="3200" dirty="0">
                <a:latin typeface="Times New Roman" pitchFamily="18" charset="0"/>
                <a:cs typeface="Times New Roman" pitchFamily="18" charset="0"/>
              </a:rPr>
              <a:t>Dry beans and nuts, fish, poultry, lean meat and eggs</a:t>
            </a:r>
          </a:p>
          <a:p>
            <a:pPr lvl="0" algn="just" rtl="0"/>
            <a:r>
              <a:rPr lang="en-US" sz="3200" dirty="0">
                <a:latin typeface="Times New Roman" pitchFamily="18" charset="0"/>
                <a:cs typeface="Times New Roman" pitchFamily="18" charset="0"/>
              </a:rPr>
              <a:t>Liquid vegetable oils and soft spreads low in saturated and trans fat</a:t>
            </a:r>
          </a:p>
          <a:p>
            <a:pPr lvl="0" algn="just" rtl="0"/>
            <a:r>
              <a:rPr lang="en-US" sz="3200" dirty="0">
                <a:latin typeface="Times New Roman" pitchFamily="18" charset="0"/>
                <a:cs typeface="Times New Roman" pitchFamily="18" charset="0"/>
              </a:rPr>
              <a:t>Fluid intake (water is best, 8 glasses of fluids/ day)</a:t>
            </a:r>
          </a:p>
          <a:p>
            <a:pPr lvl="0" algn="just" rtl="0"/>
            <a:r>
              <a:rPr lang="en-US" sz="3200" dirty="0">
                <a:latin typeface="Times New Roman" pitchFamily="18" charset="0"/>
                <a:cs typeface="Times New Roman" pitchFamily="18" charset="0"/>
              </a:rPr>
              <a:t>Physical activity such as walking, house work and yard work</a:t>
            </a:r>
          </a:p>
        </p:txBody>
      </p:sp>
    </p:spTree>
    <p:extLst>
      <p:ext uri="{BB962C8B-B14F-4D97-AF65-F5344CB8AC3E}">
        <p14:creationId xmlns:p14="http://schemas.microsoft.com/office/powerpoint/2010/main" val="1639254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181600"/>
            <a:ext cx="7620000" cy="990600"/>
          </a:xfrm>
        </p:spPr>
        <p:txBody>
          <a:bodyPr>
            <a:normAutofit/>
          </a:bodyPr>
          <a:lstStyle/>
          <a:p>
            <a:pPr rtl="0"/>
            <a:r>
              <a:rPr lang="en-US" sz="4000" b="1" u="sng" dirty="0">
                <a:latin typeface="Impact" pitchFamily="34" charset="0"/>
              </a:rPr>
              <a:t>5-SUPPLEMENTAL NUTRITION</a:t>
            </a:r>
            <a:endParaRPr lang="en-US" sz="4000" b="1" dirty="0">
              <a:latin typeface="Impact" pitchFamily="34" charset="0"/>
            </a:endParaRPr>
          </a:p>
        </p:txBody>
      </p:sp>
      <p:sp>
        <p:nvSpPr>
          <p:cNvPr id="3" name="Content Placeholder 2"/>
          <p:cNvSpPr>
            <a:spLocks noGrp="1"/>
          </p:cNvSpPr>
          <p:nvPr>
            <p:ph idx="1"/>
          </p:nvPr>
        </p:nvSpPr>
        <p:spPr>
          <a:xfrm>
            <a:off x="457200" y="990600"/>
            <a:ext cx="7463117" cy="3886200"/>
          </a:xfrm>
        </p:spPr>
        <p:txBody>
          <a:bodyPr>
            <a:noAutofit/>
          </a:bodyPr>
          <a:lstStyle/>
          <a:p>
            <a:pPr algn="just" rtl="0"/>
            <a:r>
              <a:rPr lang="en-US" sz="4000" dirty="0" smtClean="0">
                <a:latin typeface="Times New Roman" pitchFamily="18" charset="0"/>
                <a:cs typeface="Times New Roman" pitchFamily="18" charset="0"/>
              </a:rPr>
              <a:t>When </a:t>
            </a:r>
            <a:r>
              <a:rPr lang="en-US" sz="4000" dirty="0">
                <a:latin typeface="Times New Roman" pitchFamily="18" charset="0"/>
                <a:cs typeface="Times New Roman" pitchFamily="18" charset="0"/>
              </a:rPr>
              <a:t>older adults begin to show signs of unintentional weight loss, supplemental nutrition may provide a means of increasing intake. There are different types of supplemental nutrition. </a:t>
            </a:r>
          </a:p>
        </p:txBody>
      </p:sp>
    </p:spTree>
    <p:extLst>
      <p:ext uri="{BB962C8B-B14F-4D97-AF65-F5344CB8AC3E}">
        <p14:creationId xmlns:p14="http://schemas.microsoft.com/office/powerpoint/2010/main" val="1781604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800600"/>
            <a:ext cx="6781800" cy="1371600"/>
          </a:xfrm>
        </p:spPr>
        <p:txBody>
          <a:bodyPr>
            <a:normAutofit/>
          </a:bodyPr>
          <a:lstStyle/>
          <a:p>
            <a:r>
              <a:rPr lang="en-US" b="1" dirty="0">
                <a:latin typeface="Impact" pitchFamily="34" charset="0"/>
              </a:rPr>
              <a:t>Risk factors of elderly abuse</a:t>
            </a:r>
            <a:r>
              <a:rPr lang="en-US" b="1" dirty="0"/>
              <a:t>:</a:t>
            </a:r>
            <a:endParaRPr lang="ar-EG" dirty="0"/>
          </a:p>
        </p:txBody>
      </p:sp>
      <p:sp>
        <p:nvSpPr>
          <p:cNvPr id="3" name="Content Placeholder 2"/>
          <p:cNvSpPr>
            <a:spLocks noGrp="1"/>
          </p:cNvSpPr>
          <p:nvPr>
            <p:ph idx="1"/>
          </p:nvPr>
        </p:nvSpPr>
        <p:spPr>
          <a:xfrm>
            <a:off x="1295400" y="1066800"/>
            <a:ext cx="6777317" cy="3508977"/>
          </a:xfrm>
        </p:spPr>
        <p:txBody>
          <a:bodyPr>
            <a:noAutofit/>
          </a:bodyPr>
          <a:lstStyle/>
          <a:p>
            <a:pPr lvl="0" algn="just" rtl="0"/>
            <a:r>
              <a:rPr lang="en-US" dirty="0">
                <a:latin typeface="Times New Roman" pitchFamily="18" charset="0"/>
                <a:cs typeface="Times New Roman" pitchFamily="18" charset="0"/>
              </a:rPr>
              <a:t>Socially isolated, lack financial resources.</a:t>
            </a:r>
          </a:p>
          <a:p>
            <a:pPr lvl="0" algn="just" rtl="0"/>
            <a:r>
              <a:rPr lang="en-US" dirty="0">
                <a:latin typeface="Times New Roman" pitchFamily="18" charset="0"/>
                <a:cs typeface="Times New Roman" pitchFamily="18" charset="0"/>
              </a:rPr>
              <a:t>Lack of resources or access to resources.</a:t>
            </a:r>
          </a:p>
          <a:p>
            <a:pPr lvl="0" algn="just" rtl="0"/>
            <a:r>
              <a:rPr lang="en-US" dirty="0">
                <a:latin typeface="Times New Roman" pitchFamily="18" charset="0"/>
                <a:cs typeface="Times New Roman" pitchFamily="18" charset="0"/>
              </a:rPr>
              <a:t>Low income.</a:t>
            </a:r>
          </a:p>
          <a:p>
            <a:pPr lvl="0" algn="just" rtl="0"/>
            <a:r>
              <a:rPr lang="en-US" dirty="0">
                <a:latin typeface="Times New Roman" pitchFamily="18" charset="0"/>
                <a:cs typeface="Times New Roman" pitchFamily="18" charset="0"/>
              </a:rPr>
              <a:t>Social isolation.</a:t>
            </a:r>
          </a:p>
          <a:p>
            <a:pPr lvl="0" algn="just" rtl="0"/>
            <a:r>
              <a:rPr lang="en-US" dirty="0">
                <a:latin typeface="Times New Roman" pitchFamily="18" charset="0"/>
                <a:cs typeface="Times New Roman" pitchFamily="18" charset="0"/>
              </a:rPr>
              <a:t>Low level of education.</a:t>
            </a:r>
          </a:p>
          <a:p>
            <a:pPr lvl="0" algn="just" rtl="0"/>
            <a:r>
              <a:rPr lang="en-US" dirty="0">
                <a:latin typeface="Times New Roman" pitchFamily="18" charset="0"/>
                <a:cs typeface="Times New Roman" pitchFamily="18" charset="0"/>
              </a:rPr>
              <a:t>Functional debility.</a:t>
            </a:r>
          </a:p>
          <a:p>
            <a:pPr lvl="0" algn="just" rtl="0"/>
            <a:r>
              <a:rPr lang="en-US" dirty="0">
                <a:latin typeface="Times New Roman" pitchFamily="18" charset="0"/>
                <a:cs typeface="Times New Roman" pitchFamily="18" charset="0"/>
              </a:rPr>
              <a:t>Cognitive impairment.</a:t>
            </a:r>
          </a:p>
          <a:p>
            <a:pPr lvl="0" algn="just" rtl="0"/>
            <a:r>
              <a:rPr lang="en-US" dirty="0">
                <a:latin typeface="Times New Roman" pitchFamily="18" charset="0"/>
                <a:cs typeface="Times New Roman" pitchFamily="18" charset="0"/>
              </a:rPr>
              <a:t>Dependence on caregiver for ADLs (Activities of Daily Living).</a:t>
            </a:r>
          </a:p>
          <a:p>
            <a:pPr lvl="0" algn="just" rtl="0"/>
            <a:r>
              <a:rPr lang="en-US" dirty="0">
                <a:latin typeface="Times New Roman" pitchFamily="18" charset="0"/>
                <a:cs typeface="Times New Roman" pitchFamily="18" charset="0"/>
              </a:rPr>
              <a:t>Psychological disorders.</a:t>
            </a:r>
          </a:p>
          <a:p>
            <a:endParaRPr lang="ar-EG" dirty="0">
              <a:latin typeface="Times New Roman" pitchFamily="18" charset="0"/>
              <a:cs typeface="Times New Roman" pitchFamily="18" charset="0"/>
            </a:endParaRPr>
          </a:p>
        </p:txBody>
      </p:sp>
    </p:spTree>
    <p:extLst>
      <p:ext uri="{BB962C8B-B14F-4D97-AF65-F5344CB8AC3E}">
        <p14:creationId xmlns:p14="http://schemas.microsoft.com/office/powerpoint/2010/main" val="24689931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715000"/>
            <a:ext cx="6781800" cy="838200"/>
          </a:xfrm>
        </p:spPr>
        <p:txBody>
          <a:bodyPr>
            <a:normAutofit fontScale="90000"/>
          </a:bodyPr>
          <a:lstStyle/>
          <a:p>
            <a:r>
              <a:rPr lang="en-US" sz="5400" b="1" u="sng" dirty="0">
                <a:latin typeface="Impact" pitchFamily="34" charset="0"/>
                <a:cs typeface="Times New Roman" pitchFamily="18" charset="0"/>
              </a:rPr>
              <a:t>Snacks</a:t>
            </a:r>
            <a:endParaRPr lang="ar-EG" sz="4800" dirty="0">
              <a:latin typeface="Impact" pitchFamily="34" charset="0"/>
            </a:endParaRPr>
          </a:p>
        </p:txBody>
      </p:sp>
      <p:sp>
        <p:nvSpPr>
          <p:cNvPr id="3" name="Content Placeholder 2"/>
          <p:cNvSpPr>
            <a:spLocks noGrp="1"/>
          </p:cNvSpPr>
          <p:nvPr>
            <p:ph idx="1"/>
          </p:nvPr>
        </p:nvSpPr>
        <p:spPr>
          <a:xfrm>
            <a:off x="762000" y="457200"/>
            <a:ext cx="7543800" cy="3810000"/>
          </a:xfrm>
        </p:spPr>
        <p:txBody>
          <a:bodyPr>
            <a:noAutofit/>
          </a:bodyPr>
          <a:lstStyle/>
          <a:p>
            <a:pPr algn="just" rtl="0"/>
            <a:endParaRPr lang="en-US" sz="4000" b="1" u="sng" dirty="0">
              <a:latin typeface="Times New Roman" pitchFamily="18" charset="0"/>
              <a:cs typeface="Times New Roman" pitchFamily="18" charset="0"/>
            </a:endParaRPr>
          </a:p>
          <a:p>
            <a:pPr algn="just" rtl="0"/>
            <a:r>
              <a:rPr lang="en-US" sz="4000" dirty="0">
                <a:latin typeface="Times New Roman" pitchFamily="18" charset="0"/>
                <a:cs typeface="Times New Roman" pitchFamily="18" charset="0"/>
              </a:rPr>
              <a:t>The first simply practice of offering snacks between meals. The researchers concluded that snacks may be a more effective way for increasing intake than increasing amount of food eaten at meal times.</a:t>
            </a:r>
          </a:p>
        </p:txBody>
      </p:sp>
    </p:spTree>
    <p:extLst>
      <p:ext uri="{BB962C8B-B14F-4D97-AF65-F5344CB8AC3E}">
        <p14:creationId xmlns:p14="http://schemas.microsoft.com/office/powerpoint/2010/main" val="3880965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848600" cy="1143000"/>
          </a:xfrm>
        </p:spPr>
        <p:txBody>
          <a:bodyPr>
            <a:noAutofit/>
          </a:bodyPr>
          <a:lstStyle/>
          <a:p>
            <a:pPr rtl="0"/>
            <a:r>
              <a:rPr lang="en-US" sz="3600" b="1" u="sng" dirty="0">
                <a:latin typeface="Impact" pitchFamily="34" charset="0"/>
                <a:cs typeface="Times New Roman" pitchFamily="18" charset="0"/>
              </a:rPr>
              <a:t>2- Oral Nutrition Supplements (ONS)</a:t>
            </a:r>
          </a:p>
        </p:txBody>
      </p:sp>
      <p:sp>
        <p:nvSpPr>
          <p:cNvPr id="3" name="Content Placeholder 2"/>
          <p:cNvSpPr>
            <a:spLocks noGrp="1"/>
          </p:cNvSpPr>
          <p:nvPr>
            <p:ph idx="1"/>
          </p:nvPr>
        </p:nvSpPr>
        <p:spPr>
          <a:xfrm>
            <a:off x="533400" y="1905000"/>
            <a:ext cx="8229600" cy="4800600"/>
          </a:xfrm>
        </p:spPr>
        <p:txBody>
          <a:bodyPr>
            <a:noAutofit/>
          </a:bodyPr>
          <a:lstStyle/>
          <a:p>
            <a:pPr lvl="0" algn="just" rtl="0"/>
            <a:r>
              <a:rPr lang="en-US" sz="2800" dirty="0" smtClean="0">
                <a:latin typeface="Times New Roman" pitchFamily="18" charset="0"/>
                <a:cs typeface="Times New Roman" pitchFamily="18" charset="0"/>
              </a:rPr>
              <a:t>Oral </a:t>
            </a:r>
            <a:r>
              <a:rPr lang="en-US" sz="2800" dirty="0">
                <a:latin typeface="Times New Roman" pitchFamily="18" charset="0"/>
                <a:cs typeface="Times New Roman" pitchFamily="18" charset="0"/>
              </a:rPr>
              <a:t>nutritional supplements are generally liquid preparations that are high in energy, protein, High-calorie, nutrient-rich supplements and fiber for people who are unable to eat. </a:t>
            </a:r>
          </a:p>
          <a:p>
            <a:pPr lvl="0" algn="just" rtl="0"/>
            <a:r>
              <a:rPr lang="en-US" sz="2800" dirty="0">
                <a:latin typeface="Times New Roman" pitchFamily="18" charset="0"/>
                <a:cs typeface="Times New Roman" pitchFamily="18" charset="0"/>
              </a:rPr>
              <a:t>There are a variety of supplements, including those created for patients with diabetes, chronic obstructive pulmonary disease, renal disease, and liver disease. </a:t>
            </a:r>
          </a:p>
          <a:p>
            <a:pPr lvl="0" algn="just" rtl="0"/>
            <a:r>
              <a:rPr lang="en-US" sz="2800" dirty="0">
                <a:latin typeface="Times New Roman" pitchFamily="18" charset="0"/>
                <a:cs typeface="Times New Roman" pitchFamily="18" charset="0"/>
              </a:rPr>
              <a:t>Supplements are not designed to replace meals but should be provided between meals (not within the hour preceding a meal) and at bedtime. </a:t>
            </a:r>
          </a:p>
        </p:txBody>
      </p:sp>
    </p:spTree>
    <p:extLst>
      <p:ext uri="{BB962C8B-B14F-4D97-AF65-F5344CB8AC3E}">
        <p14:creationId xmlns:p14="http://schemas.microsoft.com/office/powerpoint/2010/main" val="933506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257800"/>
            <a:ext cx="7024744" cy="1143000"/>
          </a:xfrm>
        </p:spPr>
        <p:txBody>
          <a:bodyPr/>
          <a:lstStyle/>
          <a:p>
            <a:r>
              <a:rPr lang="en-US" b="1" dirty="0">
                <a:latin typeface="Impact" pitchFamily="34" charset="0"/>
              </a:rPr>
              <a:t>I-Introduction</a:t>
            </a:r>
            <a:endParaRPr lang="ar-EG" dirty="0">
              <a:latin typeface="Impact" pitchFamily="34" charset="0"/>
            </a:endParaRPr>
          </a:p>
        </p:txBody>
      </p:sp>
      <p:sp>
        <p:nvSpPr>
          <p:cNvPr id="3" name="Content Placeholder 2"/>
          <p:cNvSpPr>
            <a:spLocks noGrp="1"/>
          </p:cNvSpPr>
          <p:nvPr>
            <p:ph idx="1"/>
          </p:nvPr>
        </p:nvSpPr>
        <p:spPr>
          <a:xfrm>
            <a:off x="762000" y="838200"/>
            <a:ext cx="7543800" cy="4419600"/>
          </a:xfrm>
        </p:spPr>
        <p:txBody>
          <a:bodyPr>
            <a:noAutofit/>
          </a:bodyPr>
          <a:lstStyle/>
          <a:p>
            <a:pPr algn="just" rtl="0"/>
            <a:r>
              <a:rPr lang="en-US" sz="3200" dirty="0">
                <a:latin typeface="Times New Roman" pitchFamily="18" charset="0"/>
                <a:cs typeface="Times New Roman" pitchFamily="18" charset="0"/>
              </a:rPr>
              <a:t>As adults age, many changes impact their eating: losing one’s spouse can take away the socialization surrounding eating; physical decline can interfere with the ability to cook, drive to the grocery store, or carry groceries; and medications and physical, sensory, and cognitive impairments can interfere with both the enjoyment and physical ability to eat.</a:t>
            </a:r>
          </a:p>
        </p:txBody>
      </p:sp>
    </p:spTree>
    <p:extLst>
      <p:ext uri="{BB962C8B-B14F-4D97-AF65-F5344CB8AC3E}">
        <p14:creationId xmlns:p14="http://schemas.microsoft.com/office/powerpoint/2010/main" val="1841568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024744" cy="1143000"/>
          </a:xfrm>
        </p:spPr>
        <p:txBody>
          <a:bodyPr>
            <a:normAutofit/>
          </a:bodyPr>
          <a:lstStyle/>
          <a:p>
            <a:pPr rtl="0"/>
            <a:r>
              <a:rPr lang="en-US" sz="4400" b="1" u="sng" dirty="0">
                <a:latin typeface="Impact" pitchFamily="34" charset="0"/>
                <a:cs typeface="Times New Roman" pitchFamily="18" charset="0"/>
              </a:rPr>
              <a:t>3- Tube Feeding</a:t>
            </a:r>
          </a:p>
        </p:txBody>
      </p:sp>
      <p:sp>
        <p:nvSpPr>
          <p:cNvPr id="3" name="Content Placeholder 2"/>
          <p:cNvSpPr>
            <a:spLocks noGrp="1"/>
          </p:cNvSpPr>
          <p:nvPr>
            <p:ph idx="1"/>
          </p:nvPr>
        </p:nvSpPr>
        <p:spPr>
          <a:xfrm>
            <a:off x="762000" y="1752600"/>
            <a:ext cx="7543800" cy="4343400"/>
          </a:xfrm>
        </p:spPr>
        <p:txBody>
          <a:bodyPr>
            <a:noAutofit/>
          </a:bodyPr>
          <a:lstStyle/>
          <a:p>
            <a:pPr algn="just" rtl="0"/>
            <a:r>
              <a:rPr lang="en-US" sz="4000" dirty="0" smtClean="0">
                <a:latin typeface="Times New Roman" pitchFamily="18" charset="0"/>
                <a:cs typeface="Times New Roman" pitchFamily="18" charset="0"/>
              </a:rPr>
              <a:t>When </a:t>
            </a:r>
            <a:r>
              <a:rPr lang="en-US" sz="4000" dirty="0">
                <a:latin typeface="Times New Roman" pitchFamily="18" charset="0"/>
                <a:cs typeface="Times New Roman" pitchFamily="18" charset="0"/>
              </a:rPr>
              <a:t>swallowing is impaired, tube feeding may seem like a logical step to increase nutrition e.g. Enteral nutrition (NGT- G-tube, J-tube) and Parenteral nutrition (TPN- IV)</a:t>
            </a:r>
          </a:p>
        </p:txBody>
      </p:sp>
    </p:spTree>
    <p:extLst>
      <p:ext uri="{BB962C8B-B14F-4D97-AF65-F5344CB8AC3E}">
        <p14:creationId xmlns:p14="http://schemas.microsoft.com/office/powerpoint/2010/main" val="23815965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181600"/>
            <a:ext cx="8229600" cy="1295400"/>
          </a:xfrm>
        </p:spPr>
        <p:txBody>
          <a:bodyPr>
            <a:normAutofit/>
          </a:bodyPr>
          <a:lstStyle/>
          <a:p>
            <a:pPr rtl="0"/>
            <a:r>
              <a:rPr lang="en-US" sz="3600" b="1" u="sng" dirty="0">
                <a:latin typeface="Impact" pitchFamily="34" charset="0"/>
              </a:rPr>
              <a:t>6-Role of </a:t>
            </a:r>
            <a:r>
              <a:rPr lang="en-US" sz="3600" b="1" u="sng" dirty="0" err="1">
                <a:latin typeface="Impact" pitchFamily="34" charset="0"/>
              </a:rPr>
              <a:t>gerontological</a:t>
            </a:r>
            <a:r>
              <a:rPr lang="en-US" sz="3600" b="1" u="sng" dirty="0">
                <a:latin typeface="Impact" pitchFamily="34" charset="0"/>
              </a:rPr>
              <a:t> Nurse to Promoting Nutrition for Elderly:</a:t>
            </a:r>
          </a:p>
        </p:txBody>
      </p:sp>
      <p:sp>
        <p:nvSpPr>
          <p:cNvPr id="3" name="Content Placeholder 2"/>
          <p:cNvSpPr>
            <a:spLocks noGrp="1"/>
          </p:cNvSpPr>
          <p:nvPr>
            <p:ph idx="1"/>
          </p:nvPr>
        </p:nvSpPr>
        <p:spPr>
          <a:xfrm>
            <a:off x="457200" y="457200"/>
            <a:ext cx="8077200" cy="4648200"/>
          </a:xfrm>
        </p:spPr>
        <p:txBody>
          <a:bodyPr>
            <a:noAutofit/>
          </a:bodyPr>
          <a:lstStyle/>
          <a:p>
            <a:pPr lvl="0" algn="just" rtl="0"/>
            <a:r>
              <a:rPr lang="en-US" sz="2800" dirty="0" smtClean="0">
                <a:latin typeface="Times New Roman" pitchFamily="18" charset="0"/>
                <a:cs typeface="Times New Roman" pitchFamily="18" charset="0"/>
              </a:rPr>
              <a:t>Nutritional </a:t>
            </a:r>
            <a:r>
              <a:rPr lang="en-US" sz="2800" dirty="0">
                <a:latin typeface="Times New Roman" pitchFamily="18" charset="0"/>
                <a:cs typeface="Times New Roman" pitchFamily="18" charset="0"/>
              </a:rPr>
              <a:t>assessment involves: nutritional history, physical examination, anthropometric measurements, biochemical evaluation, cognitive &amp; mood evaluation.</a:t>
            </a:r>
          </a:p>
          <a:p>
            <a:pPr lvl="0" algn="just" rtl="0"/>
            <a:r>
              <a:rPr lang="en-US" sz="2800" dirty="0">
                <a:latin typeface="Times New Roman" pitchFamily="18" charset="0"/>
                <a:cs typeface="Times New Roman" pitchFamily="18" charset="0"/>
              </a:rPr>
              <a:t>Health history related to nutrition.</a:t>
            </a:r>
          </a:p>
          <a:p>
            <a:pPr lvl="0" algn="just" rtl="0"/>
            <a:r>
              <a:rPr lang="en-US" sz="2800" dirty="0">
                <a:latin typeface="Times New Roman" pitchFamily="18" charset="0"/>
                <a:cs typeface="Times New Roman" pitchFamily="18" charset="0"/>
              </a:rPr>
              <a:t>Anthropometric measurement.</a:t>
            </a:r>
          </a:p>
          <a:p>
            <a:pPr lvl="0" algn="just" rtl="0"/>
            <a:r>
              <a:rPr lang="en-US" sz="2800" dirty="0">
                <a:latin typeface="Times New Roman" pitchFamily="18" charset="0"/>
                <a:cs typeface="Times New Roman" pitchFamily="18" charset="0"/>
              </a:rPr>
              <a:t>Client and family education. </a:t>
            </a:r>
          </a:p>
          <a:p>
            <a:pPr lvl="0" algn="just" rtl="0"/>
            <a:r>
              <a:rPr lang="en-US" sz="2800" dirty="0">
                <a:latin typeface="Times New Roman" pitchFamily="18" charset="0"/>
                <a:cs typeface="Times New Roman" pitchFamily="18" charset="0"/>
              </a:rPr>
              <a:t>Dietary guideline for old persons.</a:t>
            </a:r>
          </a:p>
          <a:p>
            <a:pPr lvl="0" algn="just" rtl="0"/>
            <a:r>
              <a:rPr lang="en-US" sz="2800" dirty="0">
                <a:latin typeface="Times New Roman" pitchFamily="18" charset="0"/>
                <a:cs typeface="Times New Roman" pitchFamily="18" charset="0"/>
              </a:rPr>
              <a:t>Eat a variety of food.</a:t>
            </a:r>
          </a:p>
          <a:p>
            <a:pPr lvl="0" algn="just" rtl="0"/>
            <a:r>
              <a:rPr lang="en-US" sz="2800" dirty="0">
                <a:latin typeface="Times New Roman" pitchFamily="18" charset="0"/>
                <a:cs typeface="Times New Roman" pitchFamily="18" charset="0"/>
              </a:rPr>
              <a:t>Maintain a healthy weight</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4407107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562600"/>
            <a:ext cx="7848600" cy="990600"/>
          </a:xfrm>
        </p:spPr>
        <p:txBody>
          <a:bodyPr>
            <a:normAutofit fontScale="90000"/>
          </a:bodyPr>
          <a:lstStyle/>
          <a:p>
            <a:pPr lvl="3" rtl="0"/>
            <a:r>
              <a:rPr lang="en-US" sz="3600" b="1" u="sng" dirty="0" smtClean="0">
                <a:solidFill>
                  <a:schemeClr val="accent1"/>
                </a:solidFill>
                <a:latin typeface="Impact" pitchFamily="34" charset="0"/>
              </a:rPr>
              <a:t>6-Role of </a:t>
            </a:r>
            <a:r>
              <a:rPr lang="en-US" sz="3600" b="1" u="sng" dirty="0" err="1" smtClean="0">
                <a:solidFill>
                  <a:schemeClr val="accent1"/>
                </a:solidFill>
                <a:latin typeface="Impact" pitchFamily="34" charset="0"/>
              </a:rPr>
              <a:t>gerontological</a:t>
            </a:r>
            <a:r>
              <a:rPr lang="en-US" sz="3600" b="1" u="sng" dirty="0" smtClean="0">
                <a:solidFill>
                  <a:schemeClr val="accent1"/>
                </a:solidFill>
                <a:latin typeface="Impact" pitchFamily="34" charset="0"/>
              </a:rPr>
              <a:t> Nurse to Promoting Nutrition for Elderly:</a:t>
            </a:r>
            <a:endParaRPr lang="en-US" sz="3200" dirty="0">
              <a:solidFill>
                <a:schemeClr val="accent1"/>
              </a:solidFill>
              <a:latin typeface="Impact" pitchFamily="34" charset="0"/>
            </a:endParaRPr>
          </a:p>
        </p:txBody>
      </p:sp>
      <p:sp>
        <p:nvSpPr>
          <p:cNvPr id="3" name="Content Placeholder 2"/>
          <p:cNvSpPr>
            <a:spLocks noGrp="1"/>
          </p:cNvSpPr>
          <p:nvPr>
            <p:ph idx="1"/>
          </p:nvPr>
        </p:nvSpPr>
        <p:spPr>
          <a:xfrm>
            <a:off x="609600" y="457200"/>
            <a:ext cx="7848600" cy="4724400"/>
          </a:xfrm>
        </p:spPr>
        <p:txBody>
          <a:bodyPr>
            <a:noAutofit/>
          </a:bodyPr>
          <a:lstStyle/>
          <a:p>
            <a:pPr lvl="0" algn="just" rtl="0"/>
            <a:r>
              <a:rPr lang="en-US" sz="3200" dirty="0">
                <a:latin typeface="Times New Roman" pitchFamily="18" charset="0"/>
                <a:cs typeface="Times New Roman" pitchFamily="18" charset="0"/>
              </a:rPr>
              <a:t>Choose a diet low in fat, saturated &amp; cholesterol.</a:t>
            </a:r>
          </a:p>
          <a:p>
            <a:pPr lvl="0" algn="just" rtl="0"/>
            <a:r>
              <a:rPr lang="en-US" sz="3200" dirty="0">
                <a:latin typeface="Times New Roman" pitchFamily="18" charset="0"/>
                <a:cs typeface="Times New Roman" pitchFamily="18" charset="0"/>
              </a:rPr>
              <a:t>Choose a diet plenty of vegetables, fruits &amp; grain products.</a:t>
            </a:r>
          </a:p>
          <a:p>
            <a:pPr lvl="0" algn="just" rtl="0"/>
            <a:r>
              <a:rPr lang="en-US" sz="3200" dirty="0">
                <a:latin typeface="Times New Roman" pitchFamily="18" charset="0"/>
                <a:cs typeface="Times New Roman" pitchFamily="18" charset="0"/>
              </a:rPr>
              <a:t>Use sugar &amp; salts in moderate.</a:t>
            </a:r>
          </a:p>
          <a:p>
            <a:pPr lvl="0" algn="just" rtl="0"/>
            <a:r>
              <a:rPr lang="en-US" sz="3200" dirty="0">
                <a:latin typeface="Times New Roman" pitchFamily="18" charset="0"/>
                <a:cs typeface="Times New Roman" pitchFamily="18" charset="0"/>
              </a:rPr>
              <a:t>Drink 2000-3000cc/daily.</a:t>
            </a:r>
          </a:p>
          <a:p>
            <a:pPr lvl="0" algn="just" rtl="0"/>
            <a:r>
              <a:rPr lang="en-US" sz="3200" dirty="0">
                <a:latin typeface="Times New Roman" pitchFamily="18" charset="0"/>
                <a:cs typeface="Times New Roman" pitchFamily="18" charset="0"/>
              </a:rPr>
              <a:t>Frequently reassess the patient’s nutritional status so proper nutritional interventions can be administered</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9150560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410200"/>
            <a:ext cx="7024744" cy="1143000"/>
          </a:xfrm>
        </p:spPr>
        <p:txBody>
          <a:bodyPr>
            <a:normAutofit fontScale="90000"/>
          </a:bodyPr>
          <a:lstStyle/>
          <a:p>
            <a:r>
              <a:rPr lang="en-US" sz="3600" b="1" u="sng" dirty="0">
                <a:latin typeface="Impact" pitchFamily="34" charset="0"/>
              </a:rPr>
              <a:t>6-Role of </a:t>
            </a:r>
            <a:r>
              <a:rPr lang="en-US" sz="3600" b="1" u="sng" dirty="0" err="1">
                <a:latin typeface="Impact" pitchFamily="34" charset="0"/>
              </a:rPr>
              <a:t>gerontological</a:t>
            </a:r>
            <a:r>
              <a:rPr lang="en-US" sz="3600" b="1" u="sng" dirty="0">
                <a:latin typeface="Impact" pitchFamily="34" charset="0"/>
              </a:rPr>
              <a:t> Nurse to Promoting Nutrition for Elderly:</a:t>
            </a:r>
            <a:endParaRPr lang="ar-EG" sz="3600" dirty="0">
              <a:latin typeface="Impact" pitchFamily="34" charset="0"/>
            </a:endParaRPr>
          </a:p>
        </p:txBody>
      </p:sp>
      <p:sp>
        <p:nvSpPr>
          <p:cNvPr id="3" name="Content Placeholder 2"/>
          <p:cNvSpPr>
            <a:spLocks noGrp="1"/>
          </p:cNvSpPr>
          <p:nvPr>
            <p:ph idx="1"/>
          </p:nvPr>
        </p:nvSpPr>
        <p:spPr>
          <a:xfrm>
            <a:off x="457200" y="381000"/>
            <a:ext cx="8077200" cy="4800600"/>
          </a:xfrm>
        </p:spPr>
        <p:txBody>
          <a:bodyPr>
            <a:noAutofit/>
          </a:bodyPr>
          <a:lstStyle/>
          <a:p>
            <a:pPr lvl="0" algn="just" rtl="0"/>
            <a:r>
              <a:rPr lang="en-US" sz="2400" dirty="0">
                <a:latin typeface="Times New Roman" pitchFamily="18" charset="0"/>
                <a:cs typeface="Times New Roman" pitchFamily="18" charset="0"/>
              </a:rPr>
              <a:t>Provide information to elderly caregivers on how to maintain their own nutritional health.</a:t>
            </a:r>
          </a:p>
          <a:p>
            <a:pPr lvl="0" algn="just" rtl="0"/>
            <a:r>
              <a:rPr lang="en-US" sz="2400" dirty="0">
                <a:latin typeface="Times New Roman" pitchFamily="18" charset="0"/>
                <a:cs typeface="Times New Roman" pitchFamily="18" charset="0"/>
              </a:rPr>
              <a:t>When appropriate, encourage family members to assist with meals.</a:t>
            </a:r>
          </a:p>
          <a:p>
            <a:pPr lvl="0" algn="just" rtl="0"/>
            <a:r>
              <a:rPr lang="en-US" sz="2400" dirty="0">
                <a:latin typeface="Times New Roman" pitchFamily="18" charset="0"/>
                <a:cs typeface="Times New Roman" pitchFamily="18" charset="0"/>
              </a:rPr>
              <a:t>Obtain a careful weight history and carefully measure weight and height at each visit. </a:t>
            </a:r>
          </a:p>
          <a:p>
            <a:pPr lvl="0" algn="just" rtl="0"/>
            <a:r>
              <a:rPr lang="en-US" sz="2400" dirty="0">
                <a:latin typeface="Times New Roman" pitchFamily="18" charset="0"/>
                <a:cs typeface="Times New Roman" pitchFamily="18" charset="0"/>
              </a:rPr>
              <a:t>When appropriate, provide instructions on how to increase calories and protein intake.</a:t>
            </a:r>
          </a:p>
          <a:p>
            <a:pPr lvl="0" algn="just" rtl="0"/>
            <a:r>
              <a:rPr lang="en-US" sz="2400" dirty="0">
                <a:latin typeface="Times New Roman" pitchFamily="18" charset="0"/>
                <a:cs typeface="Times New Roman" pitchFamily="18" charset="0"/>
              </a:rPr>
              <a:t>Refer to community agencies if there are limitations to shopping or preparing foods</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6897562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953000"/>
            <a:ext cx="6781800" cy="1219200"/>
          </a:xfrm>
        </p:spPr>
        <p:txBody>
          <a:bodyPr>
            <a:noAutofit/>
          </a:bodyPr>
          <a:lstStyle/>
          <a:p>
            <a:pPr lvl="0" rtl="0"/>
            <a:r>
              <a:rPr lang="en-US" sz="4400" dirty="0">
                <a:latin typeface="Impact" pitchFamily="34" charset="0"/>
              </a:rPr>
              <a:t>Nutrition Education:</a:t>
            </a:r>
          </a:p>
        </p:txBody>
      </p:sp>
      <p:sp>
        <p:nvSpPr>
          <p:cNvPr id="3" name="Content Placeholder 2"/>
          <p:cNvSpPr>
            <a:spLocks noGrp="1"/>
          </p:cNvSpPr>
          <p:nvPr>
            <p:ph idx="1"/>
          </p:nvPr>
        </p:nvSpPr>
        <p:spPr>
          <a:xfrm>
            <a:off x="609600" y="457200"/>
            <a:ext cx="8001000" cy="4118577"/>
          </a:xfrm>
        </p:spPr>
        <p:txBody>
          <a:bodyPr>
            <a:noAutofit/>
          </a:bodyPr>
          <a:lstStyle/>
          <a:p>
            <a:pPr lvl="0" algn="just" rtl="0"/>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goal of nutrition education is to help people to eat and enjoy healthy food. These goals can be accomplished through the following steps:</a:t>
            </a:r>
          </a:p>
          <a:p>
            <a:pPr lvl="0" algn="just" rtl="0"/>
            <a:r>
              <a:rPr lang="en-US" sz="3600" dirty="0">
                <a:latin typeface="Times New Roman" pitchFamily="18" charset="0"/>
                <a:cs typeface="Times New Roman" pitchFamily="18" charset="0"/>
              </a:rPr>
              <a:t>Increase awareness of good nutrition.</a:t>
            </a:r>
          </a:p>
          <a:p>
            <a:pPr algn="just" rtl="0"/>
            <a:r>
              <a:rPr lang="en-US" sz="3600" dirty="0">
                <a:latin typeface="Times New Roman" pitchFamily="18" charset="0"/>
                <a:cs typeface="Times New Roman" pitchFamily="18" charset="0"/>
              </a:rPr>
              <a:t>Enhance motivation to eat well</a:t>
            </a:r>
            <a:endParaRPr lang="ar-EG" sz="8800" dirty="0">
              <a:latin typeface="Times New Roman" pitchFamily="18" charset="0"/>
              <a:cs typeface="Times New Roman" pitchFamily="18" charset="0"/>
            </a:endParaRPr>
          </a:p>
        </p:txBody>
      </p:sp>
    </p:spTree>
    <p:extLst>
      <p:ext uri="{BB962C8B-B14F-4D97-AF65-F5344CB8AC3E}">
        <p14:creationId xmlns:p14="http://schemas.microsoft.com/office/powerpoint/2010/main" val="27327125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xplosion 1 4"/>
          <p:cNvSpPr/>
          <p:nvPr/>
        </p:nvSpPr>
        <p:spPr>
          <a:xfrm>
            <a:off x="533400" y="914400"/>
            <a:ext cx="8153400" cy="54102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9600" dirty="0"/>
              <a:t>Thanks</a:t>
            </a:r>
            <a:endParaRPr lang="ar-EG" dirty="0"/>
          </a:p>
        </p:txBody>
      </p:sp>
    </p:spTree>
    <p:extLst>
      <p:ext uri="{BB962C8B-B14F-4D97-AF65-F5344CB8AC3E}">
        <p14:creationId xmlns:p14="http://schemas.microsoft.com/office/powerpoint/2010/main" val="2921459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7024744" cy="1143000"/>
          </a:xfrm>
        </p:spPr>
        <p:txBody>
          <a:bodyPr>
            <a:normAutofit fontScale="90000"/>
          </a:bodyPr>
          <a:lstStyle/>
          <a:p>
            <a:r>
              <a:rPr lang="en-US" b="1" dirty="0">
                <a:latin typeface="Impact" pitchFamily="34" charset="0"/>
                <a:cs typeface="Times New Roman" pitchFamily="18" charset="0"/>
              </a:rPr>
              <a:t>Factors affecting nutritional status</a:t>
            </a:r>
            <a:endParaRPr lang="ar-EG" dirty="0">
              <a:latin typeface="Impact" pitchFamily="34" charset="0"/>
            </a:endParaRPr>
          </a:p>
        </p:txBody>
      </p:sp>
      <p:sp>
        <p:nvSpPr>
          <p:cNvPr id="3" name="Content Placeholder 2"/>
          <p:cNvSpPr>
            <a:spLocks noGrp="1"/>
          </p:cNvSpPr>
          <p:nvPr>
            <p:ph idx="1"/>
          </p:nvPr>
        </p:nvSpPr>
        <p:spPr>
          <a:xfrm>
            <a:off x="762000" y="1905000"/>
            <a:ext cx="7696200" cy="4495800"/>
          </a:xfrm>
        </p:spPr>
        <p:txBody>
          <a:bodyPr>
            <a:noAutofit/>
          </a:bodyPr>
          <a:lstStyle/>
          <a:p>
            <a:pPr marL="68580" lvl="0" indent="0" algn="just" rtl="0">
              <a:buNone/>
            </a:pPr>
            <a:endParaRPr lang="en-US" sz="4400" dirty="0">
              <a:latin typeface="Times New Roman" pitchFamily="18" charset="0"/>
              <a:cs typeface="Times New Roman" pitchFamily="18" charset="0"/>
            </a:endParaRPr>
          </a:p>
          <a:p>
            <a:pPr lvl="0" algn="just" rtl="0"/>
            <a:r>
              <a:rPr lang="en-US" sz="4400" dirty="0">
                <a:latin typeface="Times New Roman" pitchFamily="18" charset="0"/>
                <a:cs typeface="Times New Roman" pitchFamily="18" charset="0"/>
              </a:rPr>
              <a:t>Age related changes.</a:t>
            </a:r>
          </a:p>
          <a:p>
            <a:pPr lvl="0" algn="just" rtl="0"/>
            <a:r>
              <a:rPr lang="en-US" sz="4400" dirty="0">
                <a:latin typeface="Times New Roman" pitchFamily="18" charset="0"/>
                <a:cs typeface="Times New Roman" pitchFamily="18" charset="0"/>
              </a:rPr>
              <a:t>Psychosocial factors.</a:t>
            </a:r>
          </a:p>
          <a:p>
            <a:pPr lvl="0" algn="just" rtl="0"/>
            <a:r>
              <a:rPr lang="en-US" sz="4400" dirty="0">
                <a:latin typeface="Times New Roman" pitchFamily="18" charset="0"/>
                <a:cs typeface="Times New Roman" pitchFamily="18" charset="0"/>
              </a:rPr>
              <a:t>Economic factors.</a:t>
            </a:r>
          </a:p>
          <a:p>
            <a:pPr lvl="0" algn="just" rtl="0"/>
            <a:r>
              <a:rPr lang="en-US" sz="4400" dirty="0">
                <a:latin typeface="Times New Roman" pitchFamily="18" charset="0"/>
                <a:cs typeface="Times New Roman" pitchFamily="18" charset="0"/>
              </a:rPr>
              <a:t>Cultural factors.</a:t>
            </a:r>
          </a:p>
        </p:txBody>
      </p:sp>
    </p:spTree>
    <p:extLst>
      <p:ext uri="{BB962C8B-B14F-4D97-AF65-F5344CB8AC3E}">
        <p14:creationId xmlns:p14="http://schemas.microsoft.com/office/powerpoint/2010/main" val="1474530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953000"/>
            <a:ext cx="6781800" cy="1219200"/>
          </a:xfrm>
        </p:spPr>
        <p:txBody>
          <a:bodyPr>
            <a:normAutofit/>
          </a:bodyPr>
          <a:lstStyle/>
          <a:p>
            <a:pPr rtl="0"/>
            <a:r>
              <a:rPr lang="en-US" sz="4800" b="1" u="sng" dirty="0">
                <a:latin typeface="Impact" pitchFamily="34" charset="0"/>
                <a:cs typeface="Times New Roman" pitchFamily="18" charset="0"/>
              </a:rPr>
              <a:t>Age related changes:</a:t>
            </a:r>
            <a:endParaRPr lang="en-US" sz="4800" dirty="0">
              <a:latin typeface="Impact" pitchFamily="34" charset="0"/>
              <a:cs typeface="Times New Roman" pitchFamily="18" charset="0"/>
            </a:endParaRPr>
          </a:p>
        </p:txBody>
      </p:sp>
      <p:sp>
        <p:nvSpPr>
          <p:cNvPr id="3" name="Content Placeholder 2"/>
          <p:cNvSpPr>
            <a:spLocks noGrp="1"/>
          </p:cNvSpPr>
          <p:nvPr>
            <p:ph idx="1"/>
          </p:nvPr>
        </p:nvSpPr>
        <p:spPr>
          <a:xfrm>
            <a:off x="762000" y="685800"/>
            <a:ext cx="7543800" cy="4800600"/>
          </a:xfrm>
        </p:spPr>
        <p:txBody>
          <a:bodyPr>
            <a:noAutofit/>
          </a:bodyPr>
          <a:lstStyle/>
          <a:p>
            <a:pPr algn="just" rtl="0"/>
            <a:r>
              <a:rPr lang="en-US" sz="3200" b="1"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Taste &amp; smell.</a:t>
            </a:r>
          </a:p>
          <a:p>
            <a:pPr algn="just" rtl="0"/>
            <a:r>
              <a:rPr lang="en-US" sz="3200" dirty="0">
                <a:latin typeface="Times New Roman" pitchFamily="18" charset="0"/>
                <a:cs typeface="Times New Roman" pitchFamily="18" charset="0"/>
              </a:rPr>
              <a:t>↓ Visual acuity.</a:t>
            </a:r>
          </a:p>
          <a:p>
            <a:pPr algn="just" rtl="0"/>
            <a:r>
              <a:rPr lang="en-US" sz="3200" dirty="0">
                <a:latin typeface="Times New Roman" pitchFamily="18" charset="0"/>
                <a:cs typeface="Times New Roman" pitchFamily="18" charset="0"/>
              </a:rPr>
              <a:t>Loss of teeth &amp; poor fitting denture.</a:t>
            </a:r>
          </a:p>
          <a:p>
            <a:pPr algn="just" rtl="0"/>
            <a:r>
              <a:rPr lang="en-US" sz="3200" dirty="0">
                <a:latin typeface="Times New Roman" pitchFamily="18" charset="0"/>
                <a:cs typeface="Times New Roman" pitchFamily="18" charset="0"/>
              </a:rPr>
              <a:t>↓ Gastric secretion→ influence in absorption of B12, folic acid&amp; iron.  </a:t>
            </a:r>
          </a:p>
          <a:p>
            <a:pPr algn="just" rtl="0"/>
            <a:r>
              <a:rPr lang="en-US" sz="3200" dirty="0">
                <a:latin typeface="Times New Roman" pitchFamily="18" charset="0"/>
                <a:cs typeface="Times New Roman" pitchFamily="18" charset="0"/>
              </a:rPr>
              <a:t>Food remains longer time in stomach + ↓ gastric secretion will lead to indigestion &amp;feeling of fullness.</a:t>
            </a:r>
            <a:r>
              <a:rPr lang="en-US" sz="3200" b="1" dirty="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322247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57800"/>
            <a:ext cx="6781800" cy="914400"/>
          </a:xfrm>
        </p:spPr>
        <p:txBody>
          <a:bodyPr>
            <a:noAutofit/>
          </a:bodyPr>
          <a:lstStyle/>
          <a:p>
            <a:pPr rtl="0"/>
            <a:r>
              <a:rPr lang="en-US" b="1" dirty="0">
                <a:latin typeface="Impact" pitchFamily="34" charset="0"/>
                <a:cs typeface="Times New Roman" pitchFamily="18" charset="0"/>
              </a:rPr>
              <a:t>Psychosocial factors:</a:t>
            </a:r>
            <a:endParaRPr lang="en-US" dirty="0">
              <a:latin typeface="Impact" pitchFamily="34" charset="0"/>
              <a:cs typeface="Times New Roman" pitchFamily="18" charset="0"/>
            </a:endParaRPr>
          </a:p>
        </p:txBody>
      </p:sp>
      <p:sp>
        <p:nvSpPr>
          <p:cNvPr id="3" name="Content Placeholder 2"/>
          <p:cNvSpPr>
            <a:spLocks noGrp="1"/>
          </p:cNvSpPr>
          <p:nvPr>
            <p:ph idx="1"/>
          </p:nvPr>
        </p:nvSpPr>
        <p:spPr>
          <a:xfrm>
            <a:off x="762000" y="685800"/>
            <a:ext cx="7543800" cy="4343400"/>
          </a:xfrm>
        </p:spPr>
        <p:txBody>
          <a:bodyPr>
            <a:noAutofit/>
          </a:bodyPr>
          <a:lstStyle/>
          <a:p>
            <a:pPr lvl="0" algn="just" rtl="0"/>
            <a:r>
              <a:rPr lang="en-US" sz="3200" dirty="0" smtClean="0">
                <a:latin typeface="Times New Roman" pitchFamily="18" charset="0"/>
                <a:cs typeface="Times New Roman" pitchFamily="18" charset="0"/>
              </a:rPr>
              <a:t>Depression </a:t>
            </a:r>
            <a:r>
              <a:rPr lang="en-US" sz="3200" dirty="0">
                <a:latin typeface="Times New Roman" pitchFamily="18" charset="0"/>
                <a:cs typeface="Times New Roman" pitchFamily="18" charset="0"/>
              </a:rPr>
              <a:t>is common (losses, death, retirement, change of body appearance, impaired vision &amp;poor physical fitness) this will lead to lack of interest in eating&amp; anorexia and ↓ food intake.</a:t>
            </a:r>
          </a:p>
          <a:p>
            <a:pPr lvl="0" algn="just" rtl="0"/>
            <a:r>
              <a:rPr lang="en-US" sz="3200" dirty="0">
                <a:latin typeface="Times New Roman" pitchFamily="18" charset="0"/>
                <a:cs typeface="Times New Roman" pitchFamily="18" charset="0"/>
              </a:rPr>
              <a:t>Living alone also will lead to lack of incentive to cook &amp;eat.</a:t>
            </a:r>
          </a:p>
        </p:txBody>
      </p:sp>
    </p:spTree>
    <p:extLst>
      <p:ext uri="{BB962C8B-B14F-4D97-AF65-F5344CB8AC3E}">
        <p14:creationId xmlns:p14="http://schemas.microsoft.com/office/powerpoint/2010/main" val="3853645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3733800"/>
          </a:xfrm>
        </p:spPr>
        <p:txBody>
          <a:bodyPr>
            <a:normAutofit/>
          </a:bodyPr>
          <a:lstStyle/>
          <a:p>
            <a:pPr marL="68580" indent="0" algn="just" rtl="0">
              <a:buNone/>
            </a:pPr>
            <a:endParaRPr lang="en-US" sz="3200" dirty="0">
              <a:latin typeface="Times New Roman" pitchFamily="18" charset="0"/>
              <a:cs typeface="Times New Roman" pitchFamily="18" charset="0"/>
            </a:endParaRPr>
          </a:p>
          <a:p>
            <a:pPr lvl="0" algn="just" rtl="0"/>
            <a:r>
              <a:rPr lang="en-US" sz="3200" dirty="0">
                <a:latin typeface="Times New Roman" pitchFamily="18" charset="0"/>
                <a:cs typeface="Times New Roman" pitchFamily="18" charset="0"/>
              </a:rPr>
              <a:t>Low income.</a:t>
            </a:r>
          </a:p>
          <a:p>
            <a:pPr lvl="0" algn="just" rtl="0"/>
            <a:r>
              <a:rPr lang="en-US" sz="3200" dirty="0">
                <a:latin typeface="Times New Roman" pitchFamily="18" charset="0"/>
                <a:cs typeface="Times New Roman" pitchFamily="18" charset="0"/>
              </a:rPr>
              <a:t>Limited access to food and food choices.</a:t>
            </a:r>
          </a:p>
          <a:p>
            <a:pPr lvl="0" algn="just" rtl="0"/>
            <a:r>
              <a:rPr lang="en-US" sz="3200" dirty="0">
                <a:latin typeface="Times New Roman" pitchFamily="18" charset="0"/>
                <a:cs typeface="Times New Roman" pitchFamily="18" charset="0"/>
              </a:rPr>
              <a:t>Inadequate facilities to food storage and preparation.</a:t>
            </a:r>
          </a:p>
        </p:txBody>
      </p:sp>
      <p:sp>
        <p:nvSpPr>
          <p:cNvPr id="2" name="Rectangle 1"/>
          <p:cNvSpPr/>
          <p:nvPr/>
        </p:nvSpPr>
        <p:spPr>
          <a:xfrm>
            <a:off x="1066800" y="5181600"/>
            <a:ext cx="4256293" cy="769441"/>
          </a:xfrm>
          <a:prstGeom prst="rect">
            <a:avLst/>
          </a:prstGeom>
        </p:spPr>
        <p:txBody>
          <a:bodyPr wrap="none">
            <a:spAutoFit/>
          </a:bodyPr>
          <a:lstStyle/>
          <a:p>
            <a:r>
              <a:rPr lang="en-US" sz="4400" b="1" dirty="0">
                <a:latin typeface="Impact" pitchFamily="34" charset="0"/>
                <a:cs typeface="Times New Roman" pitchFamily="18" charset="0"/>
              </a:rPr>
              <a:t>Economic Factors</a:t>
            </a:r>
            <a:endParaRPr lang="ar-EG" sz="4400" dirty="0">
              <a:latin typeface="Impact" pitchFamily="34" charset="0"/>
            </a:endParaRPr>
          </a:p>
        </p:txBody>
      </p:sp>
    </p:spTree>
    <p:extLst>
      <p:ext uri="{BB962C8B-B14F-4D97-AF65-F5344CB8AC3E}">
        <p14:creationId xmlns:p14="http://schemas.microsoft.com/office/powerpoint/2010/main" val="2704806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486400"/>
          </a:xfrm>
        </p:spPr>
        <p:txBody>
          <a:bodyPr>
            <a:noAutofit/>
          </a:bodyPr>
          <a:lstStyle/>
          <a:p>
            <a:pPr algn="just" rtl="0"/>
            <a:r>
              <a:rPr lang="en-US" sz="3200" b="1" dirty="0">
                <a:latin typeface="Times New Roman" pitchFamily="18" charset="0"/>
                <a:cs typeface="Times New Roman" pitchFamily="18" charset="0"/>
              </a:rPr>
              <a:t>Cultural factors:</a:t>
            </a:r>
            <a:endParaRPr lang="en-US" sz="3200" dirty="0">
              <a:latin typeface="Times New Roman" pitchFamily="18" charset="0"/>
              <a:cs typeface="Times New Roman" pitchFamily="18" charset="0"/>
            </a:endParaRPr>
          </a:p>
          <a:p>
            <a:pPr lvl="0" algn="just" rtl="0"/>
            <a:r>
              <a:rPr lang="en-US" sz="3200" dirty="0">
                <a:latin typeface="Times New Roman" pitchFamily="18" charset="0"/>
                <a:cs typeface="Times New Roman" pitchFamily="18" charset="0"/>
              </a:rPr>
              <a:t>Eating habits may miss certain food group as vegetarians.</a:t>
            </a:r>
          </a:p>
          <a:p>
            <a:pPr algn="just" rtl="0"/>
            <a:r>
              <a:rPr lang="en-US" sz="3200" b="1" dirty="0">
                <a:latin typeface="Times New Roman" pitchFamily="18" charset="0"/>
                <a:cs typeface="Times New Roman" pitchFamily="18" charset="0"/>
              </a:rPr>
              <a:t> Dietary intake</a:t>
            </a:r>
            <a:endParaRPr lang="en-US" sz="3200" dirty="0">
              <a:latin typeface="Times New Roman" pitchFamily="18" charset="0"/>
              <a:cs typeface="Times New Roman" pitchFamily="18" charset="0"/>
            </a:endParaRPr>
          </a:p>
          <a:p>
            <a:pPr algn="just" rtl="0"/>
            <a:r>
              <a:rPr lang="en-US" sz="3200" dirty="0">
                <a:latin typeface="Times New Roman" pitchFamily="18" charset="0"/>
                <a:cs typeface="Times New Roman" pitchFamily="18" charset="0"/>
              </a:rPr>
              <a:t>a. Little or no appetite</a:t>
            </a:r>
          </a:p>
          <a:p>
            <a:pPr algn="just" rtl="0"/>
            <a:r>
              <a:rPr lang="en-US" sz="3200" dirty="0">
                <a:latin typeface="Times New Roman" pitchFamily="18" charset="0"/>
                <a:cs typeface="Times New Roman" pitchFamily="18" charset="0"/>
              </a:rPr>
              <a:t> b. Problems with eating or swallowing</a:t>
            </a:r>
          </a:p>
          <a:p>
            <a:pPr algn="just" rtl="0"/>
            <a:r>
              <a:rPr lang="en-US" sz="3200" dirty="0">
                <a:latin typeface="Times New Roman" pitchFamily="18" charset="0"/>
                <a:cs typeface="Times New Roman" pitchFamily="18" charset="0"/>
              </a:rPr>
              <a:t> c. Eating fewer than two meals a </a:t>
            </a:r>
            <a:r>
              <a:rPr lang="en-US" sz="3200" dirty="0" smtClean="0">
                <a:latin typeface="Times New Roman" pitchFamily="18" charset="0"/>
                <a:cs typeface="Times New Roman" pitchFamily="18" charset="0"/>
              </a:rPr>
              <a:t>day</a:t>
            </a:r>
          </a:p>
          <a:p>
            <a:pPr algn="just" rtl="0"/>
            <a:r>
              <a:rPr lang="en-US" sz="3200" dirty="0"/>
              <a:t>. </a:t>
            </a:r>
            <a:r>
              <a:rPr lang="en-US" sz="3200" dirty="0">
                <a:latin typeface="Times New Roman" pitchFamily="18" charset="0"/>
                <a:cs typeface="Times New Roman" pitchFamily="18" charset="0"/>
              </a:rPr>
              <a:t>Limited income may cause restriction in the number of meals eaten per day or dietary quality of meals eaten. </a:t>
            </a:r>
          </a:p>
          <a:p>
            <a:pPr algn="just" rtl="0"/>
            <a:endParaRPr lang="en-US" sz="3200" dirty="0" smtClean="0">
              <a:latin typeface="Times New Roman" pitchFamily="18" charset="0"/>
              <a:cs typeface="Times New Roman" pitchFamily="18" charset="0"/>
            </a:endParaRPr>
          </a:p>
          <a:p>
            <a:pPr algn="just" rtl="0"/>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249279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14400"/>
            <a:ext cx="7543800" cy="5105400"/>
          </a:xfrm>
        </p:spPr>
        <p:txBody>
          <a:bodyPr>
            <a:noAutofit/>
          </a:bodyPr>
          <a:lstStyle/>
          <a:p>
            <a:pPr algn="just" rtl="0"/>
            <a:r>
              <a:rPr lang="en-US" b="1" dirty="0">
                <a:latin typeface="Times New Roman" pitchFamily="18" charset="0"/>
                <a:cs typeface="Times New Roman" pitchFamily="18" charset="0"/>
              </a:rPr>
              <a:t>Isolation</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 a. Older adults who live alone may lose desire to cook because of loneliness. </a:t>
            </a:r>
          </a:p>
          <a:p>
            <a:pPr algn="just" rtl="0"/>
            <a:r>
              <a:rPr lang="en-US" dirty="0">
                <a:latin typeface="Times New Roman" pitchFamily="18" charset="0"/>
                <a:cs typeface="Times New Roman" pitchFamily="18" charset="0"/>
              </a:rPr>
              <a:t> b. Lack of access to transportation to buy food </a:t>
            </a:r>
          </a:p>
          <a:p>
            <a:pPr algn="just" rtl="0"/>
            <a:r>
              <a:rPr lang="en-US" b="1" dirty="0">
                <a:latin typeface="Times New Roman" pitchFamily="18" charset="0"/>
                <a:cs typeface="Times New Roman" pitchFamily="18" charset="0"/>
              </a:rPr>
              <a:t>Chronic Illness</a:t>
            </a:r>
            <a:endParaRPr lang="en-US" dirty="0">
              <a:latin typeface="Times New Roman" pitchFamily="18" charset="0"/>
              <a:cs typeface="Times New Roman" pitchFamily="18" charset="0"/>
            </a:endParaRPr>
          </a:p>
          <a:p>
            <a:pPr algn="just" rtl="0"/>
            <a:r>
              <a:rPr lang="en-US" dirty="0">
                <a:latin typeface="Times New Roman" pitchFamily="18" charset="0"/>
                <a:cs typeface="Times New Roman" pitchFamily="18" charset="0"/>
              </a:rPr>
              <a:t> a. Disability </a:t>
            </a:r>
          </a:p>
          <a:p>
            <a:pPr algn="just" rtl="0"/>
            <a:r>
              <a:rPr lang="en-US" dirty="0">
                <a:latin typeface="Times New Roman" pitchFamily="18" charset="0"/>
                <a:cs typeface="Times New Roman" pitchFamily="18" charset="0"/>
              </a:rPr>
              <a:t>b. Poor oral health (e.g., cavities, gum disease, and missing teeth, dry mouth, impairs ability to lubricate, masticate, and swallow food </a:t>
            </a:r>
          </a:p>
          <a:p>
            <a:pPr algn="just" rtl="0"/>
            <a:r>
              <a:rPr lang="en-US" dirty="0">
                <a:latin typeface="Times New Roman" pitchFamily="18" charset="0"/>
                <a:cs typeface="Times New Roman" pitchFamily="18" charset="0"/>
              </a:rPr>
              <a:t>c. Medications e.g. antidepressants, antihypertensive, and bronchodilators can contribute to dry mouth, and alterations in taste and smell</a:t>
            </a:r>
          </a:p>
        </p:txBody>
      </p:sp>
    </p:spTree>
    <p:extLst>
      <p:ext uri="{BB962C8B-B14F-4D97-AF65-F5344CB8AC3E}">
        <p14:creationId xmlns:p14="http://schemas.microsoft.com/office/powerpoint/2010/main" val="2236429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334</TotalTime>
  <Words>1864</Words>
  <Application>Microsoft Office PowerPoint</Application>
  <PresentationFormat>On-screen Show (4:3)</PresentationFormat>
  <Paragraphs>168</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Verve</vt:lpstr>
      <vt:lpstr>Nutrition for elderly </vt:lpstr>
      <vt:lpstr>Out lines:</vt:lpstr>
      <vt:lpstr>I-Introduction</vt:lpstr>
      <vt:lpstr>Factors affecting nutritional status</vt:lpstr>
      <vt:lpstr>Age related changes:</vt:lpstr>
      <vt:lpstr>Psychosocial factors:</vt:lpstr>
      <vt:lpstr>PowerPoint Presentation</vt:lpstr>
      <vt:lpstr>PowerPoint Presentation</vt:lpstr>
      <vt:lpstr>PowerPoint Presentation</vt:lpstr>
      <vt:lpstr>PowerPoint Presentation</vt:lpstr>
      <vt:lpstr>The following is a summary of the daily requirements for healthy older adults</vt:lpstr>
      <vt:lpstr>The following is a summary of the daily requirements for healthy older adults</vt:lpstr>
      <vt:lpstr>Protein requirement: </vt:lpstr>
      <vt:lpstr>Fat requirement</vt:lpstr>
      <vt:lpstr>Fat requirement</vt:lpstr>
      <vt:lpstr>Carbohydrates and fibers:</vt:lpstr>
      <vt:lpstr>Carbohydrates and fibers:</vt:lpstr>
      <vt:lpstr>Vitamins and minerals:</vt:lpstr>
      <vt:lpstr>Vitamins &amp; mineral requirements:</vt:lpstr>
      <vt:lpstr>7- Fluids intake:</vt:lpstr>
      <vt:lpstr>Recommended daily intakes for micro nutrients as </vt:lpstr>
      <vt:lpstr>Modified My Pyramid for Older Adults</vt:lpstr>
      <vt:lpstr>PowerPoint Presentation</vt:lpstr>
      <vt:lpstr>Recommendations from the Modified USDA Food Pyramid for Older Adults</vt:lpstr>
      <vt:lpstr>Recommendations from the Modified USDA Food Pyramid for Older Adults</vt:lpstr>
      <vt:lpstr>5-SUPPLEMENTAL NUTRITION</vt:lpstr>
      <vt:lpstr>Risk factors of elderly abuse:</vt:lpstr>
      <vt:lpstr>Snacks</vt:lpstr>
      <vt:lpstr>2- Oral Nutrition Supplements (ONS)</vt:lpstr>
      <vt:lpstr>3- Tube Feeding</vt:lpstr>
      <vt:lpstr>6-Role of gerontological Nurse to Promoting Nutrition for Elderly:</vt:lpstr>
      <vt:lpstr>6-Role of gerontological Nurse to Promoting Nutrition for Elderly:</vt:lpstr>
      <vt:lpstr>6-Role of gerontological Nurse to Promoting Nutrition for Elderly:</vt:lpstr>
      <vt:lpstr>Nutrition Education: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Theories of Aging</dc:title>
  <dc:creator>dr.esaa</dc:creator>
  <cp:lastModifiedBy>ismail - [2010]</cp:lastModifiedBy>
  <cp:revision>28</cp:revision>
  <dcterms:created xsi:type="dcterms:W3CDTF">2006-08-16T00:00:00Z</dcterms:created>
  <dcterms:modified xsi:type="dcterms:W3CDTF">2020-03-29T13:49:57Z</dcterms:modified>
</cp:coreProperties>
</file>