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77" autoAdjust="0"/>
  </p:normalViewPr>
  <p:slideViewPr>
    <p:cSldViewPr>
      <p:cViewPr>
        <p:scale>
          <a:sx n="50" d="100"/>
          <a:sy n="50" d="100"/>
        </p:scale>
        <p:origin x="-1956"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66295C-8502-44E8-9416-ADB66B5B1832}" type="datetimeFigureOut">
              <a:rPr lang="en-US" smtClean="0"/>
              <a:t>3/18/2020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080B15-B8CA-4B0E-A8B4-01BEC6FF6B43}" type="slidenum">
              <a:rPr lang="en-US" smtClean="0"/>
              <a:t>‹#›</a:t>
            </a:fld>
            <a:endParaRPr lang="en-US"/>
          </a:p>
        </p:txBody>
      </p:sp>
    </p:spTree>
    <p:extLst>
      <p:ext uri="{BB962C8B-B14F-4D97-AF65-F5344CB8AC3E}">
        <p14:creationId xmlns:p14="http://schemas.microsoft.com/office/powerpoint/2010/main" val="371507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080B15-B8CA-4B0E-A8B4-01BEC6FF6B43}" type="slidenum">
              <a:rPr lang="en-US" smtClean="0"/>
              <a:t>3</a:t>
            </a:fld>
            <a:endParaRPr lang="en-US"/>
          </a:p>
        </p:txBody>
      </p:sp>
    </p:spTree>
    <p:extLst>
      <p:ext uri="{BB962C8B-B14F-4D97-AF65-F5344CB8AC3E}">
        <p14:creationId xmlns:p14="http://schemas.microsoft.com/office/powerpoint/2010/main" val="32135771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3070157-1939-476D-BB68-C7FAD314CC5E}" type="datetimeFigureOut">
              <a:rPr lang="en-US" smtClean="0"/>
              <a:t>3/18/2020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39EA988-6BFD-47B8-987B-AC49F84D837C}"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070157-1939-476D-BB68-C7FAD314CC5E}" type="datetimeFigureOut">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9EA988-6BFD-47B8-987B-AC49F84D837C}"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070157-1939-476D-BB68-C7FAD314CC5E}" type="datetimeFigureOut">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9EA988-6BFD-47B8-987B-AC49F84D837C}"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070157-1939-476D-BB68-C7FAD314CC5E}" type="datetimeFigureOut">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9EA988-6BFD-47B8-987B-AC49F84D837C}"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070157-1939-476D-BB68-C7FAD314CC5E}" type="datetimeFigureOut">
              <a:rPr lang="en-US" smtClean="0"/>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9EA988-6BFD-47B8-987B-AC49F84D837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3070157-1939-476D-BB68-C7FAD314CC5E}" type="datetimeFigureOut">
              <a:rPr lang="en-US" smtClean="0"/>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9EA988-6BFD-47B8-987B-AC49F84D837C}"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3070157-1939-476D-BB68-C7FAD314CC5E}" type="datetimeFigureOut">
              <a:rPr lang="en-US" smtClean="0"/>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9EA988-6BFD-47B8-987B-AC49F84D837C}"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070157-1939-476D-BB68-C7FAD314CC5E}" type="datetimeFigureOut">
              <a:rPr lang="en-US" smtClean="0"/>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9EA988-6BFD-47B8-987B-AC49F84D837C}"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070157-1939-476D-BB68-C7FAD314CC5E}" type="datetimeFigureOut">
              <a:rPr lang="en-US" smtClean="0"/>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9EA988-6BFD-47B8-987B-AC49F84D83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070157-1939-476D-BB68-C7FAD314CC5E}" type="datetimeFigureOut">
              <a:rPr lang="en-US" smtClean="0"/>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9EA988-6BFD-47B8-987B-AC49F84D83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070157-1939-476D-BB68-C7FAD314CC5E}" type="datetimeFigureOut">
              <a:rPr lang="en-US" smtClean="0"/>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9EA988-6BFD-47B8-987B-AC49F84D83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3070157-1939-476D-BB68-C7FAD314CC5E}" type="datetimeFigureOut">
              <a:rPr lang="en-US" smtClean="0"/>
              <a:t>3/18/2020</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39EA988-6BFD-47B8-987B-AC49F84D83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3"/>
            <a:ext cx="8229600" cy="4032449"/>
          </a:xfrm>
        </p:spPr>
        <p:txBody>
          <a:bodyPr>
            <a:normAutofit fontScale="90000"/>
          </a:bodyPr>
          <a:lstStyle/>
          <a:p>
            <a:pPr rtl="1">
              <a:lnSpc>
                <a:spcPct val="150000"/>
              </a:lnSpc>
            </a:pPr>
            <a:r>
              <a:rPr lang="en-US" sz="6000" b="1" i="1" u="sng" dirty="0" smtClean="0">
                <a:effectLst/>
                <a:latin typeface="Rockwell"/>
                <a:ea typeface="Times New Roman"/>
                <a:cs typeface="Rockwell"/>
              </a:rPr>
              <a:t> </a:t>
            </a:r>
            <a:br>
              <a:rPr lang="en-US" sz="6000" b="1" i="1" u="sng" dirty="0" smtClean="0">
                <a:effectLst/>
                <a:latin typeface="Rockwell"/>
                <a:ea typeface="Times New Roman"/>
                <a:cs typeface="Rockwell"/>
              </a:rPr>
            </a:br>
            <a:r>
              <a:rPr lang="en-US" sz="6000" b="1" i="1" u="sng" dirty="0" smtClean="0">
                <a:latin typeface="Rockwell"/>
                <a:ea typeface="Times New Roman"/>
                <a:cs typeface="Rockwell"/>
              </a:rPr>
              <a:t>Mood </a:t>
            </a:r>
            <a:r>
              <a:rPr lang="en-US" sz="6000" b="1" i="1" u="sng" dirty="0">
                <a:latin typeface="Rockwell"/>
                <a:ea typeface="Times New Roman"/>
                <a:cs typeface="Rockwell"/>
              </a:rPr>
              <a:t>stabilizers</a:t>
            </a:r>
            <a:r>
              <a:rPr lang="en-US" sz="3200" b="1" i="1" u="sng" dirty="0">
                <a:latin typeface="Times New Roman"/>
                <a:ea typeface="Times New Roman"/>
              </a:rPr>
              <a:t/>
            </a:r>
            <a:br>
              <a:rPr lang="en-US" sz="3200" b="1" i="1" u="sng" dirty="0">
                <a:latin typeface="Times New Roman"/>
                <a:ea typeface="Times New Roman"/>
              </a:rPr>
            </a:br>
            <a:endParaRPr lang="en-US" sz="6000" b="1" i="1" u="sng" dirty="0"/>
          </a:p>
        </p:txBody>
      </p:sp>
      <p:pic>
        <p:nvPicPr>
          <p:cNvPr id="3" name="صورة 3" descr="E:\شعار_جامعة_سوهاج.png"/>
          <p:cNvPicPr/>
          <p:nvPr/>
        </p:nvPicPr>
        <p:blipFill>
          <a:blip r:embed="rId2" cstate="print"/>
          <a:srcRect/>
          <a:stretch>
            <a:fillRect/>
          </a:stretch>
        </p:blipFill>
        <p:spPr bwMode="auto">
          <a:xfrm>
            <a:off x="7884368" y="247712"/>
            <a:ext cx="1008112" cy="961708"/>
          </a:xfrm>
          <a:prstGeom prst="rect">
            <a:avLst/>
          </a:prstGeom>
          <a:noFill/>
          <a:ln w="9525">
            <a:noFill/>
            <a:miter lim="800000"/>
            <a:headEnd/>
            <a:tailEnd/>
          </a:ln>
        </p:spPr>
      </p:pic>
      <p:pic>
        <p:nvPicPr>
          <p:cNvPr id="4" name="صورة 4" descr="E:\tam.jpg"/>
          <p:cNvPicPr/>
          <p:nvPr/>
        </p:nvPicPr>
        <p:blipFill>
          <a:blip r:embed="rId3" cstate="print"/>
          <a:srcRect/>
          <a:stretch>
            <a:fillRect/>
          </a:stretch>
        </p:blipFill>
        <p:spPr bwMode="auto">
          <a:xfrm>
            <a:off x="107504" y="247711"/>
            <a:ext cx="990600" cy="1189990"/>
          </a:xfrm>
          <a:prstGeom prst="rect">
            <a:avLst/>
          </a:prstGeom>
          <a:noFill/>
          <a:ln w="9525">
            <a:noFill/>
            <a:miter lim="800000"/>
            <a:headEnd/>
            <a:tailEnd/>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632" y="4797152"/>
            <a:ext cx="5529263" cy="16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529166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nodeType="clickEffect">
                                  <p:stCondLst>
                                    <p:cond delay="0"/>
                                  </p:stCondLst>
                                  <p:childTnLst>
                                    <p:animEffect transition="out" filter="fade">
                                      <p:cBhvr>
                                        <p:cTn id="6" dur="1000"/>
                                        <p:tgtEl>
                                          <p:spTgt spid="3"/>
                                        </p:tgtEl>
                                      </p:cBhvr>
                                    </p:animEffect>
                                    <p:anim calcmode="lin" valueType="num">
                                      <p:cBhvr>
                                        <p:cTn id="7" dur="1000"/>
                                        <p:tgtEl>
                                          <p:spTgt spid="3"/>
                                        </p:tgtEl>
                                        <p:attrNameLst>
                                          <p:attrName>ppt_x</p:attrName>
                                        </p:attrNameLst>
                                      </p:cBhvr>
                                      <p:tavLst>
                                        <p:tav tm="0">
                                          <p:val>
                                            <p:strVal val="ppt_x"/>
                                          </p:val>
                                        </p:tav>
                                        <p:tav tm="100000">
                                          <p:val>
                                            <p:strVal val="ppt_x"/>
                                          </p:val>
                                        </p:tav>
                                      </p:tavLst>
                                    </p:anim>
                                    <p:anim calcmode="lin" valueType="num">
                                      <p:cBhvr>
                                        <p:cTn id="8" dur="1000"/>
                                        <p:tgtEl>
                                          <p:spTgt spid="3"/>
                                        </p:tgtEl>
                                        <p:attrNameLst>
                                          <p:attrName>ppt_y</p:attrName>
                                        </p:attrNameLst>
                                      </p:cBhvr>
                                      <p:tavLst>
                                        <p:tav tm="0">
                                          <p:val>
                                            <p:strVal val="ppt_y"/>
                                          </p:val>
                                        </p:tav>
                                        <p:tav tm="100000">
                                          <p:val>
                                            <p:strVal val="ppt_y+.1"/>
                                          </p:val>
                                        </p:tav>
                                      </p:tavLst>
                                    </p:anim>
                                    <p:set>
                                      <p:cBhvr>
                                        <p:cTn id="9" dur="1" fill="hold">
                                          <p:stCondLst>
                                            <p:cond delay="999"/>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nodeType="clickEffect">
                                  <p:stCondLst>
                                    <p:cond delay="0"/>
                                  </p:stCondLst>
                                  <p:childTnLst>
                                    <p:animEffect transition="out" filter="fade">
                                      <p:cBhvr>
                                        <p:cTn id="13" dur="1000"/>
                                        <p:tgtEl>
                                          <p:spTgt spid="4"/>
                                        </p:tgtEl>
                                      </p:cBhvr>
                                    </p:animEffect>
                                    <p:anim calcmode="lin" valueType="num">
                                      <p:cBhvr>
                                        <p:cTn id="14" dur="1000"/>
                                        <p:tgtEl>
                                          <p:spTgt spid="4"/>
                                        </p:tgtEl>
                                        <p:attrNameLst>
                                          <p:attrName>ppt_x</p:attrName>
                                        </p:attrNameLst>
                                      </p:cBhvr>
                                      <p:tavLst>
                                        <p:tav tm="0">
                                          <p:val>
                                            <p:strVal val="ppt_x"/>
                                          </p:val>
                                        </p:tav>
                                        <p:tav tm="100000">
                                          <p:val>
                                            <p:strVal val="ppt_x"/>
                                          </p:val>
                                        </p:tav>
                                      </p:tavLst>
                                    </p:anim>
                                    <p:anim calcmode="lin" valueType="num">
                                      <p:cBhvr>
                                        <p:cTn id="15" dur="1000"/>
                                        <p:tgtEl>
                                          <p:spTgt spid="4"/>
                                        </p:tgtEl>
                                        <p:attrNameLst>
                                          <p:attrName>ppt_y</p:attrName>
                                        </p:attrNameLst>
                                      </p:cBhvr>
                                      <p:tavLst>
                                        <p:tav tm="0">
                                          <p:val>
                                            <p:strVal val="ppt_y"/>
                                          </p:val>
                                        </p:tav>
                                        <p:tav tm="100000">
                                          <p:val>
                                            <p:strVal val="ppt_y+.1"/>
                                          </p:val>
                                        </p:tav>
                                      </p:tavLst>
                                    </p:anim>
                                    <p:set>
                                      <p:cBhvr>
                                        <p:cTn id="16"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58847"/>
            <a:ext cx="8280920" cy="5940088"/>
          </a:xfrm>
          <a:prstGeom prst="rect">
            <a:avLst/>
          </a:prstGeom>
        </p:spPr>
        <p:txBody>
          <a:bodyPr wrap="square">
            <a:spAutoFit/>
          </a:bodyPr>
          <a:lstStyle/>
          <a:p>
            <a:r>
              <a:rPr lang="en-US" sz="2400" b="1" i="1" u="sng" dirty="0">
                <a:solidFill>
                  <a:srgbClr val="FF0000"/>
                </a:solidFill>
              </a:rPr>
              <a:t>Side </a:t>
            </a:r>
            <a:r>
              <a:rPr lang="en-US" sz="2400" b="1" i="1" u="sng" dirty="0" smtClean="0">
                <a:solidFill>
                  <a:srgbClr val="FF0000"/>
                </a:solidFill>
              </a:rPr>
              <a:t>effects</a:t>
            </a:r>
          </a:p>
          <a:p>
            <a:r>
              <a:rPr lang="en-US" dirty="0"/>
              <a:t>	</a:t>
            </a:r>
            <a:endParaRPr lang="en-US" dirty="0" smtClean="0"/>
          </a:p>
          <a:p>
            <a:endParaRPr lang="en-US" dirty="0"/>
          </a:p>
          <a:p>
            <a:r>
              <a:rPr lang="en-US" sz="2000" dirty="0"/>
              <a:t>1-Neurological	</a:t>
            </a:r>
          </a:p>
          <a:p>
            <a:r>
              <a:rPr lang="en-US" sz="2000" dirty="0"/>
              <a:t>                      -</a:t>
            </a:r>
            <a:r>
              <a:rPr lang="en-US" sz="2000" dirty="0" err="1"/>
              <a:t>Dysphoria</a:t>
            </a:r>
            <a:r>
              <a:rPr lang="en-US" sz="2000" dirty="0"/>
              <a:t>                                   -lethargy, concentration defect</a:t>
            </a:r>
          </a:p>
          <a:p>
            <a:r>
              <a:rPr lang="en-US" sz="2000" dirty="0"/>
              <a:t>                      -Tremor (Fine hand tremors)      -Irritability</a:t>
            </a:r>
          </a:p>
          <a:p>
            <a:r>
              <a:rPr lang="en-US" sz="2000" dirty="0"/>
              <a:t>                      -Drowsiness                                 -Fits during sleep</a:t>
            </a:r>
          </a:p>
          <a:p>
            <a:r>
              <a:rPr lang="en-US" sz="2000" dirty="0"/>
              <a:t>2-Endocrine	</a:t>
            </a:r>
          </a:p>
          <a:p>
            <a:r>
              <a:rPr lang="en-US" sz="2000" dirty="0"/>
              <a:t>                        -Goiter</a:t>
            </a:r>
          </a:p>
          <a:p>
            <a:r>
              <a:rPr lang="en-US" sz="2000" dirty="0"/>
              <a:t>                        -Hypo-hyper </a:t>
            </a:r>
            <a:r>
              <a:rPr lang="en-US" sz="2000" dirty="0" err="1"/>
              <a:t>thyrodism</a:t>
            </a:r>
            <a:endParaRPr lang="en-US" sz="2000" dirty="0"/>
          </a:p>
          <a:p>
            <a:r>
              <a:rPr lang="en-US" sz="2000" dirty="0"/>
              <a:t>                        -Hypo&amp; hyper </a:t>
            </a:r>
            <a:r>
              <a:rPr lang="en-US" sz="2000" dirty="0" err="1"/>
              <a:t>parathyrodism</a:t>
            </a:r>
            <a:endParaRPr lang="en-US" sz="2000" dirty="0"/>
          </a:p>
          <a:p>
            <a:r>
              <a:rPr lang="en-US" sz="2000" dirty="0"/>
              <a:t>3-Cardiovascular</a:t>
            </a:r>
          </a:p>
          <a:p>
            <a:r>
              <a:rPr lang="en-US" sz="2000" dirty="0"/>
              <a:t>                           -ECG changes                             -Arrhythmia</a:t>
            </a:r>
          </a:p>
          <a:p>
            <a:r>
              <a:rPr lang="en-US" sz="2000" dirty="0"/>
              <a:t>                           -Ankle and rest edema                 -Hypotension</a:t>
            </a:r>
          </a:p>
          <a:p>
            <a:r>
              <a:rPr lang="en-US" sz="2000" dirty="0"/>
              <a:t>                          -Sinus node dysfunction</a:t>
            </a:r>
          </a:p>
          <a:p>
            <a:r>
              <a:rPr lang="en-US" sz="2000" dirty="0"/>
              <a:t>4-Renal</a:t>
            </a:r>
          </a:p>
          <a:p>
            <a:r>
              <a:rPr lang="en-US" sz="2000" dirty="0"/>
              <a:t>                         -Increase urea and </a:t>
            </a:r>
            <a:r>
              <a:rPr lang="en-US" sz="2000" dirty="0" err="1"/>
              <a:t>Creatinene</a:t>
            </a:r>
            <a:r>
              <a:rPr lang="en-US" sz="2000" dirty="0"/>
              <a:t> level</a:t>
            </a:r>
          </a:p>
          <a:p>
            <a:r>
              <a:rPr lang="en-US" sz="2000" dirty="0"/>
              <a:t>                          -</a:t>
            </a:r>
            <a:r>
              <a:rPr lang="en-US" sz="2000" dirty="0" err="1"/>
              <a:t>Glocosurea</a:t>
            </a:r>
            <a:r>
              <a:rPr lang="en-US" sz="2000" dirty="0"/>
              <a:t>                                   </a:t>
            </a:r>
            <a:r>
              <a:rPr lang="en-US" dirty="0"/>
              <a:t>	</a:t>
            </a:r>
          </a:p>
        </p:txBody>
      </p:sp>
    </p:spTree>
    <p:extLst>
      <p:ext uri="{BB962C8B-B14F-4D97-AF65-F5344CB8AC3E}">
        <p14:creationId xmlns:p14="http://schemas.microsoft.com/office/powerpoint/2010/main" val="1977780429"/>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68"/>
            <a:ext cx="8496000" cy="5678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05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496944" cy="5139869"/>
          </a:xfrm>
          <a:prstGeom prst="rect">
            <a:avLst/>
          </a:prstGeom>
        </p:spPr>
        <p:txBody>
          <a:bodyPr wrap="square">
            <a:spAutoFit/>
          </a:bodyPr>
          <a:lstStyle/>
          <a:p>
            <a:r>
              <a:rPr lang="en-US" sz="3200" b="1" i="1" u="sng" dirty="0">
                <a:solidFill>
                  <a:srgbClr val="FF0000"/>
                </a:solidFill>
              </a:rPr>
              <a:t>Toxicity</a:t>
            </a:r>
            <a:r>
              <a:rPr lang="en-US" sz="3200" b="1" i="1" u="sng" dirty="0" smtClean="0">
                <a:solidFill>
                  <a:srgbClr val="FF0000"/>
                </a:solidFill>
              </a:rPr>
              <a:t>:</a:t>
            </a:r>
          </a:p>
          <a:p>
            <a:endParaRPr lang="en-US" sz="3200" b="1" i="1" u="sng" dirty="0">
              <a:solidFill>
                <a:srgbClr val="FF0000"/>
              </a:solidFill>
            </a:endParaRPr>
          </a:p>
          <a:p>
            <a:r>
              <a:rPr lang="en-US" sz="2400" dirty="0"/>
              <a:t>The margin between the therapeutic and toxic levels of  lithium carbonate is very narrow. The usual ranges of therapeutic serum concentrations are:</a:t>
            </a:r>
          </a:p>
          <a:p>
            <a:r>
              <a:rPr lang="en-US" sz="2400" dirty="0"/>
              <a:t>● For acute mania: 1.0 to 1.5 </a:t>
            </a:r>
            <a:r>
              <a:rPr lang="en-US" sz="2400" dirty="0" err="1"/>
              <a:t>mEq</a:t>
            </a:r>
            <a:r>
              <a:rPr lang="en-US" sz="2400" dirty="0"/>
              <a:t>/L</a:t>
            </a:r>
          </a:p>
          <a:p>
            <a:r>
              <a:rPr lang="en-US" sz="2400" dirty="0"/>
              <a:t>● For maintenance: 0.6 to 1.2 </a:t>
            </a:r>
            <a:r>
              <a:rPr lang="en-US" sz="2400" dirty="0" err="1"/>
              <a:t>mEq</a:t>
            </a:r>
            <a:r>
              <a:rPr lang="en-US" sz="2400" dirty="0"/>
              <a:t>/l</a:t>
            </a:r>
          </a:p>
          <a:p>
            <a:r>
              <a:rPr lang="en-US" sz="2400" dirty="0"/>
              <a:t>Serum lithium levels should be monitored once or twice a week after initial treatment until dosage and serum levels are stable, then monthly during maintenance therapy. Blood samples should be drawn 12 hours after the last dose. Symptoms of lithium toxicity begin to appear at blood levels greater than 1.5 </a:t>
            </a:r>
            <a:r>
              <a:rPr lang="en-US" sz="2400" dirty="0" err="1"/>
              <a:t>mEq</a:t>
            </a:r>
            <a:r>
              <a:rPr lang="en-US" sz="2400" dirty="0"/>
              <a:t>/L and are dosage determinate</a:t>
            </a:r>
            <a:r>
              <a:rPr lang="en-US" dirty="0"/>
              <a:t>.</a:t>
            </a:r>
          </a:p>
        </p:txBody>
      </p:sp>
    </p:spTree>
    <p:extLst>
      <p:ext uri="{BB962C8B-B14F-4D97-AF65-F5344CB8AC3E}">
        <p14:creationId xmlns:p14="http://schemas.microsoft.com/office/powerpoint/2010/main" val="3627752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 y="476672"/>
            <a:ext cx="7956376" cy="5632311"/>
          </a:xfrm>
          <a:prstGeom prst="rect">
            <a:avLst/>
          </a:prstGeom>
        </p:spPr>
        <p:txBody>
          <a:bodyPr wrap="square">
            <a:spAutoFit/>
          </a:bodyPr>
          <a:lstStyle/>
          <a:p>
            <a:r>
              <a:rPr lang="en-US" sz="2800" b="1" i="1" u="sng" dirty="0">
                <a:solidFill>
                  <a:srgbClr val="FF0000"/>
                </a:solidFill>
              </a:rPr>
              <a:t>Symptoms include</a:t>
            </a:r>
            <a:r>
              <a:rPr lang="en-US" sz="2800" b="1" i="1" u="sng" dirty="0" smtClean="0">
                <a:solidFill>
                  <a:srgbClr val="FF0000"/>
                </a:solidFill>
              </a:rPr>
              <a:t>:</a:t>
            </a:r>
            <a:endParaRPr lang="en-US" sz="3200" b="1" i="1" dirty="0">
              <a:solidFill>
                <a:srgbClr val="FF0000"/>
              </a:solidFill>
            </a:endParaRPr>
          </a:p>
          <a:p>
            <a:r>
              <a:rPr lang="en-US" sz="2000" dirty="0"/>
              <a:t>● At serum levels of 1.5 to 2.0 </a:t>
            </a:r>
            <a:r>
              <a:rPr lang="en-US" sz="2000" dirty="0" err="1"/>
              <a:t>mEq</a:t>
            </a:r>
            <a:r>
              <a:rPr lang="en-US" sz="2000" dirty="0"/>
              <a:t>/L: Blurred vision, ataxia, tinnitus, </a:t>
            </a:r>
            <a:r>
              <a:rPr lang="en-US" sz="2400" dirty="0"/>
              <a:t>persistent nausea and vomiting, severe diarrhea.</a:t>
            </a:r>
          </a:p>
          <a:p>
            <a:r>
              <a:rPr lang="en-US" sz="2400" dirty="0"/>
              <a:t>● At serum levels of 2.0 to 3.5 </a:t>
            </a:r>
            <a:r>
              <a:rPr lang="en-US" sz="2400" dirty="0" err="1"/>
              <a:t>mEq</a:t>
            </a:r>
            <a:r>
              <a:rPr lang="en-US" sz="2400" dirty="0"/>
              <a:t>/L: Excessive output of dilute urine, increasing tremors, muscular irritability, psychomotor retardation, mental confusion, giddiness.</a:t>
            </a:r>
          </a:p>
          <a:p>
            <a:r>
              <a:rPr lang="en-US" sz="2400" dirty="0"/>
              <a:t>    ● At serum levels above 3.5 </a:t>
            </a:r>
            <a:r>
              <a:rPr lang="en-US" sz="2400" dirty="0" err="1"/>
              <a:t>mEq</a:t>
            </a:r>
            <a:r>
              <a:rPr lang="en-US" sz="2400" dirty="0"/>
              <a:t>/L: Impaired consciousness, </a:t>
            </a:r>
            <a:r>
              <a:rPr lang="en-US" sz="2400" dirty="0" err="1"/>
              <a:t>nystagmus</a:t>
            </a:r>
            <a:r>
              <a:rPr lang="en-US" sz="2400" dirty="0"/>
              <a:t>, seizures, coma, oliguria/ anuria, arrhythmias, myocardial infarction, cardiovascular collapse. Lithium levels should be monitored prior to medication administration. The dosage should be withheld and the physician notified if the level reaches 1.5 </a:t>
            </a:r>
            <a:r>
              <a:rPr lang="en-US" sz="2400" dirty="0" err="1"/>
              <a:t>mEq</a:t>
            </a:r>
            <a:r>
              <a:rPr lang="en-US" sz="2400" dirty="0"/>
              <a:t>/L or at the earliest observation or report by the</a:t>
            </a:r>
          </a:p>
          <a:p>
            <a:r>
              <a:rPr lang="en-US" sz="2400" dirty="0"/>
              <a:t>client of even the mildest symptom</a:t>
            </a:r>
            <a:r>
              <a:rPr lang="en-US" sz="2000" dirty="0"/>
              <a:t>. </a:t>
            </a:r>
          </a:p>
        </p:txBody>
      </p:sp>
    </p:spTree>
    <p:extLst>
      <p:ext uri="{BB962C8B-B14F-4D97-AF65-F5344CB8AC3E}">
        <p14:creationId xmlns:p14="http://schemas.microsoft.com/office/powerpoint/2010/main" val="2716894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962" y="764704"/>
            <a:ext cx="8208912" cy="4154984"/>
          </a:xfrm>
          <a:prstGeom prst="rect">
            <a:avLst/>
          </a:prstGeom>
        </p:spPr>
        <p:txBody>
          <a:bodyPr wrap="square">
            <a:spAutoFit/>
          </a:bodyPr>
          <a:lstStyle/>
          <a:p>
            <a:r>
              <a:rPr lang="en-US" sz="2400" dirty="0"/>
              <a:t>If left untreated, lithium toxicity can be life threatening. Lithium is similar in chemical structure to sodium, behaving in the body in much the same manner and competing at various sites in the body with sodium. If sodium intake is reduced or the body is depleted of its normal sodium (e.g., due to excessive sweating, fever, or diuresis), lithium is reabsorbed by the kidneys, increasing the possibility of toxicity. Therefore, the client must consume a diet adequate in sodium as well as 2500 to 3000 ml of fluid per day. Accurate records of intake, output, and client’s weight should be kept on a daily basis.</a:t>
            </a:r>
          </a:p>
        </p:txBody>
      </p:sp>
    </p:spTree>
    <p:extLst>
      <p:ext uri="{BB962C8B-B14F-4D97-AF65-F5344CB8AC3E}">
        <p14:creationId xmlns:p14="http://schemas.microsoft.com/office/powerpoint/2010/main" val="1280958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741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1957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04664"/>
            <a:ext cx="8424936" cy="5788764"/>
          </a:xfrm>
          <a:prstGeom prst="rect">
            <a:avLst/>
          </a:prstGeom>
        </p:spPr>
        <p:txBody>
          <a:bodyPr wrap="square">
            <a:spAutoFit/>
          </a:bodyPr>
          <a:lstStyle/>
          <a:p>
            <a:pPr>
              <a:lnSpc>
                <a:spcPct val="150000"/>
              </a:lnSpc>
              <a:spcBef>
                <a:spcPts val="500"/>
              </a:spcBef>
              <a:spcAft>
                <a:spcPts val="500"/>
              </a:spcAft>
            </a:pPr>
            <a:r>
              <a:rPr lang="en-US" sz="2000" b="1" u="sng" dirty="0">
                <a:solidFill>
                  <a:srgbClr val="FF0000"/>
                </a:solidFill>
                <a:latin typeface="Rockwell"/>
                <a:ea typeface="Times New Roman"/>
                <a:cs typeface="Rockwell"/>
              </a:rPr>
              <a:t>Nursing intervention for patient receiving anti manic drugs</a:t>
            </a:r>
            <a:endParaRPr lang="en-US" sz="1200" b="1" dirty="0">
              <a:solidFill>
                <a:srgbClr val="FF0000"/>
              </a:solidFill>
              <a:latin typeface="Times New Roman"/>
              <a:ea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Base line workup the client beginning lithium therapy:</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Take medical and psychiatric history.</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Physical examination:</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Thyroid and kidney function test</a:t>
            </a:r>
            <a:r>
              <a:rPr lang="en-US" sz="2000" dirty="0">
                <a:latin typeface="Rockwell"/>
                <a:ea typeface="Times New Roman"/>
                <a:cs typeface="Rockwell"/>
              </a:rPr>
              <a:t>.</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Fasting blood sugar, serum electrolyte and blood urea nitrogen.</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ECG, EEG, CBC, chest X - ray.</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Given the drug during or after meals, to decrease gastric irritation.</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Monitor serum lithium level once or twice week after initial dose and then monthly during maintenance therapy.</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Observe patient for decreased in manic behavior or mood swing.</a:t>
            </a:r>
            <a:endParaRPr lang="en-US" sz="1200" dirty="0">
              <a:latin typeface="Times New Roman"/>
              <a:ea typeface="Times New Roman"/>
              <a:cs typeface="Times New Roman"/>
            </a:endParaRPr>
          </a:p>
          <a:p>
            <a:pPr marL="342900" lvl="0" indent="-342900" algn="just">
              <a:lnSpc>
                <a:spcPct val="150000"/>
              </a:lnSpc>
              <a:buFont typeface="+mj-lt"/>
              <a:buAutoNum type="arabicPeriod"/>
            </a:pPr>
            <a:r>
              <a:rPr lang="en-US" sz="2000" dirty="0">
                <a:latin typeface="Times New Roman"/>
                <a:ea typeface="Times New Roman"/>
                <a:cs typeface="Times New Roman"/>
              </a:rPr>
              <a:t> Observe adverse effect, drug interaction and toxicity.</a:t>
            </a:r>
            <a:endParaRPr lang="en-US" sz="1200" dirty="0">
              <a:effectLst/>
              <a:latin typeface="Times New Roman"/>
              <a:ea typeface="Times New Roman"/>
              <a:cs typeface="Times New Roman"/>
            </a:endParaRPr>
          </a:p>
        </p:txBody>
      </p:sp>
    </p:spTree>
    <p:extLst>
      <p:ext uri="{BB962C8B-B14F-4D97-AF65-F5344CB8AC3E}">
        <p14:creationId xmlns:p14="http://schemas.microsoft.com/office/powerpoint/2010/main" val="3262712218"/>
      </p:ext>
    </p:extLst>
  </p:cSld>
  <p:clrMapOvr>
    <a:masterClrMapping/>
  </p:clrMapOvr>
  <p:transition spd="slow">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0"/>
            <a:ext cx="8424936" cy="6724918"/>
          </a:xfrm>
          <a:prstGeom prst="rect">
            <a:avLst/>
          </a:prstGeom>
        </p:spPr>
        <p:txBody>
          <a:bodyPr wrap="square">
            <a:spAutoFit/>
          </a:bodyPr>
          <a:lstStyle/>
          <a:p>
            <a:pPr lvl="0" algn="just">
              <a:lnSpc>
                <a:spcPct val="150000"/>
              </a:lnSpc>
            </a:pPr>
            <a:r>
              <a:rPr lang="en-US" sz="2000" dirty="0" smtClean="0">
                <a:latin typeface="Times New Roman"/>
                <a:ea typeface="Times New Roman"/>
                <a:cs typeface="Times New Roman"/>
              </a:rPr>
              <a:t>11. </a:t>
            </a:r>
            <a:r>
              <a:rPr lang="en-US" sz="2000" dirty="0">
                <a:latin typeface="Times New Roman"/>
                <a:ea typeface="Times New Roman"/>
                <a:cs typeface="Times New Roman"/>
              </a:rPr>
              <a:t>Avoid diuretics and ant inflammatory agents.</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12. </a:t>
            </a:r>
            <a:r>
              <a:rPr lang="en-US" sz="2000" dirty="0">
                <a:latin typeface="Times New Roman"/>
                <a:ea typeface="Times New Roman"/>
                <a:cs typeface="Times New Roman"/>
              </a:rPr>
              <a:t>Monitor renal and thyroid gland profile to avoid lithium toxicity.</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13. </a:t>
            </a:r>
            <a:r>
              <a:rPr lang="en-US" sz="2000" dirty="0">
                <a:latin typeface="Times New Roman"/>
                <a:ea typeface="Times New Roman"/>
                <a:cs typeface="Times New Roman"/>
              </a:rPr>
              <a:t>Consume diet adequate in sodium and high fluid intake (2500 to 3000 ml) per day.</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14. </a:t>
            </a:r>
            <a:r>
              <a:rPr lang="en-US" sz="2000" dirty="0">
                <a:latin typeface="Times New Roman"/>
                <a:ea typeface="Times New Roman"/>
                <a:cs typeface="Times New Roman"/>
              </a:rPr>
              <a:t>Monitor intake, output, and patient weight daily.</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15. </a:t>
            </a:r>
            <a:r>
              <a:rPr lang="en-US" sz="2000" dirty="0">
                <a:latin typeface="Times New Roman"/>
                <a:ea typeface="Times New Roman"/>
                <a:cs typeface="Times New Roman"/>
              </a:rPr>
              <a:t>Avoid excessive exercise in worm weather.</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16. </a:t>
            </a:r>
            <a:r>
              <a:rPr lang="en-US" sz="2000" dirty="0">
                <a:latin typeface="Times New Roman"/>
                <a:ea typeface="Times New Roman"/>
                <a:cs typeface="Times New Roman"/>
              </a:rPr>
              <a:t>Avoid excessive caffeine (tea, coffee, and cola) which increase urine output.</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17. </a:t>
            </a:r>
            <a:r>
              <a:rPr lang="en-US" sz="2000" dirty="0">
                <a:latin typeface="Times New Roman"/>
                <a:ea typeface="Times New Roman"/>
                <a:cs typeface="Times New Roman"/>
              </a:rPr>
              <a:t>The client should not drive or operate dangerous machine until lithium level stabilize because dizziness and drowsiness can occur.</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18. </a:t>
            </a:r>
            <a:r>
              <a:rPr lang="en-US" sz="2000" dirty="0">
                <a:latin typeface="Times New Roman"/>
                <a:ea typeface="Times New Roman"/>
                <a:cs typeface="Times New Roman"/>
              </a:rPr>
              <a:t>Women should not breast feed while taking lithium.</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19 </a:t>
            </a:r>
            <a:r>
              <a:rPr lang="en-US" sz="2000" dirty="0">
                <a:latin typeface="Times New Roman"/>
                <a:ea typeface="Times New Roman"/>
                <a:cs typeface="Times New Roman"/>
              </a:rPr>
              <a:t>Carry card or identification note that this patient is taking lithium.</a:t>
            </a:r>
            <a:endParaRPr lang="en-US" sz="1200" dirty="0">
              <a:latin typeface="Times New Roman"/>
              <a:ea typeface="Times New Roman"/>
              <a:cs typeface="Times New Roman"/>
            </a:endParaRPr>
          </a:p>
          <a:p>
            <a:pPr lvl="0" algn="just">
              <a:lnSpc>
                <a:spcPct val="150000"/>
              </a:lnSpc>
            </a:pPr>
            <a:r>
              <a:rPr lang="en-US" sz="2000" dirty="0" smtClean="0">
                <a:latin typeface="Times New Roman"/>
                <a:ea typeface="Times New Roman"/>
                <a:cs typeface="Times New Roman"/>
              </a:rPr>
              <a:t>20. </a:t>
            </a:r>
            <a:r>
              <a:rPr lang="en-US" sz="2000" dirty="0">
                <a:latin typeface="Times New Roman"/>
                <a:ea typeface="Times New Roman"/>
                <a:cs typeface="Times New Roman"/>
              </a:rPr>
              <a:t>Tell doctor if you have been sweating excessively, or if you are sick with fever, vomiting, or diarrhea.21. Do not crush, chew, or break an extended-release tablet. Swallow the pill whole</a:t>
            </a:r>
            <a:endParaRPr lang="en-US" sz="1200" dirty="0">
              <a:latin typeface="Times New Roman"/>
              <a:ea typeface="Times New Roman"/>
              <a:cs typeface="Times New Roman"/>
            </a:endParaRPr>
          </a:p>
          <a:p>
            <a:r>
              <a:rPr lang="ar-EG" sz="1100" dirty="0">
                <a:ea typeface="Times New Roman"/>
              </a:rPr>
              <a:t>	</a:t>
            </a:r>
            <a:endParaRPr lang="en-US" dirty="0"/>
          </a:p>
        </p:txBody>
      </p:sp>
    </p:spTree>
    <p:extLst>
      <p:ext uri="{BB962C8B-B14F-4D97-AF65-F5344CB8AC3E}">
        <p14:creationId xmlns:p14="http://schemas.microsoft.com/office/powerpoint/2010/main" val="3268574460"/>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عنصر نائب للمحتوى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332656"/>
            <a:ext cx="8064896" cy="583264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50798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عنصر نائب للمحتوى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332656"/>
            <a:ext cx="8496944" cy="604867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80954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857784"/>
            <a:ext cx="7848872" cy="5142433"/>
          </a:xfrm>
          <a:prstGeom prst="rect">
            <a:avLst/>
          </a:prstGeom>
        </p:spPr>
        <p:txBody>
          <a:bodyPr wrap="square">
            <a:spAutoFit/>
          </a:bodyPr>
          <a:lstStyle/>
          <a:p>
            <a:pPr>
              <a:lnSpc>
                <a:spcPct val="150000"/>
              </a:lnSpc>
              <a:spcBef>
                <a:spcPts val="500"/>
              </a:spcBef>
              <a:spcAft>
                <a:spcPts val="500"/>
              </a:spcAft>
            </a:pPr>
            <a:r>
              <a:rPr lang="en-US" sz="2400" b="1" i="1" u="sng" dirty="0" smtClean="0">
                <a:solidFill>
                  <a:srgbClr val="FF0000"/>
                </a:solidFill>
                <a:effectLst/>
                <a:latin typeface="Rockwell"/>
                <a:ea typeface="Times New Roman"/>
                <a:cs typeface="Rockwell"/>
              </a:rPr>
              <a:t>Function or indication of mood stabilizers:</a:t>
            </a:r>
            <a:endParaRPr lang="en-US" sz="1400" b="1" i="1" dirty="0" smtClean="0">
              <a:solidFill>
                <a:srgbClr val="FF0000"/>
              </a:solidFill>
              <a:effectLst/>
              <a:latin typeface="Times New Roman"/>
              <a:ea typeface="Times New Roman"/>
            </a:endParaRPr>
          </a:p>
          <a:p>
            <a:pPr algn="justLow">
              <a:lnSpc>
                <a:spcPct val="150000"/>
              </a:lnSpc>
            </a:pPr>
            <a:r>
              <a:rPr lang="en-US" sz="2400" dirty="0" smtClean="0">
                <a:effectLst/>
                <a:latin typeface="Times New Roman"/>
                <a:ea typeface="Times New Roman"/>
              </a:rPr>
              <a:t>They elevate mood when client is depressed and dampen mood when client is in manic episode.</a:t>
            </a:r>
            <a:endParaRPr lang="en-US" sz="1400" dirty="0" smtClean="0">
              <a:effectLst/>
              <a:latin typeface="Times New Roman"/>
              <a:ea typeface="Times New Roman"/>
            </a:endParaRPr>
          </a:p>
          <a:p>
            <a:pPr algn="justLow">
              <a:lnSpc>
                <a:spcPct val="150000"/>
              </a:lnSpc>
            </a:pPr>
            <a:r>
              <a:rPr lang="en-US" sz="2400" dirty="0" smtClean="0">
                <a:effectLst/>
                <a:latin typeface="Times New Roman"/>
                <a:ea typeface="Times New Roman"/>
              </a:rPr>
              <a:t>When patient is in a normal mood state, the mood stabilizer prevents instability in the direction of either mania or depression.</a:t>
            </a:r>
            <a:endParaRPr lang="en-US" sz="1400" dirty="0" smtClean="0">
              <a:effectLst/>
              <a:latin typeface="Times New Roman"/>
              <a:ea typeface="Times New Roman"/>
            </a:endParaRPr>
          </a:p>
          <a:p>
            <a:pPr algn="justLow">
              <a:lnSpc>
                <a:spcPct val="150000"/>
              </a:lnSpc>
            </a:pPr>
            <a:r>
              <a:rPr lang="en-US" sz="2400" dirty="0" smtClean="0">
                <a:effectLst/>
                <a:latin typeface="Times New Roman"/>
                <a:ea typeface="Times New Roman"/>
              </a:rPr>
              <a:t>They keep the mood regulated by chemically stabilizing the membranes in the brain they allow the mood to automatically revert to normal when temporarily too high or low.</a:t>
            </a:r>
            <a:endParaRPr lang="en-US" sz="1400" dirty="0">
              <a:effectLst/>
              <a:latin typeface="Times New Roman"/>
              <a:ea typeface="Times New Roman"/>
            </a:endParaRPr>
          </a:p>
        </p:txBody>
      </p:sp>
    </p:spTree>
    <p:extLst>
      <p:ext uri="{BB962C8B-B14F-4D97-AF65-F5344CB8AC3E}">
        <p14:creationId xmlns:p14="http://schemas.microsoft.com/office/powerpoint/2010/main" val="205118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259175"/>
            <a:ext cx="7704856" cy="4616648"/>
          </a:xfrm>
          <a:prstGeom prst="rect">
            <a:avLst/>
          </a:prstGeom>
        </p:spPr>
        <p:txBody>
          <a:bodyPr wrap="square">
            <a:spAutoFit/>
          </a:bodyPr>
          <a:lstStyle/>
          <a:p>
            <a:pPr algn="ctr">
              <a:lnSpc>
                <a:spcPct val="150000"/>
              </a:lnSpc>
            </a:pPr>
            <a:r>
              <a:rPr lang="en-US" sz="2400" b="1" i="1" u="sng" dirty="0" smtClean="0">
                <a:solidFill>
                  <a:srgbClr val="FF0000"/>
                </a:solidFill>
                <a:effectLst/>
                <a:latin typeface="Rockwell"/>
                <a:ea typeface="Times New Roman"/>
                <a:cs typeface="Rockwell"/>
              </a:rPr>
              <a:t>Anti-manic agents "Lithium carbonate (Lico3)"</a:t>
            </a:r>
            <a:endParaRPr lang="en-US" sz="1200" b="1" i="1" u="sng" dirty="0" smtClean="0">
              <a:solidFill>
                <a:srgbClr val="FF0000"/>
              </a:solidFill>
              <a:effectLst/>
              <a:latin typeface="Times New Roman"/>
              <a:ea typeface="Times New Roman"/>
            </a:endParaRPr>
          </a:p>
          <a:p>
            <a:pPr algn="justLow">
              <a:lnSpc>
                <a:spcPct val="150000"/>
              </a:lnSpc>
            </a:pPr>
            <a:r>
              <a:rPr lang="en-US" sz="2800" b="1" i="1" u="sng" dirty="0" smtClean="0">
                <a:effectLst/>
                <a:latin typeface="Rockwell"/>
                <a:ea typeface="Times New Roman"/>
                <a:cs typeface="Rockwell"/>
              </a:rPr>
              <a:t>Introduction:</a:t>
            </a:r>
            <a:endParaRPr lang="en-US" sz="1600" b="1" i="1" dirty="0" smtClean="0">
              <a:effectLst/>
              <a:latin typeface="Times New Roman"/>
              <a:ea typeface="Times New Roman"/>
            </a:endParaRPr>
          </a:p>
          <a:p>
            <a:pPr algn="just">
              <a:lnSpc>
                <a:spcPct val="150000"/>
              </a:lnSpc>
            </a:pPr>
            <a:r>
              <a:rPr lang="en-US" sz="2400" dirty="0" smtClean="0">
                <a:effectLst/>
                <a:latin typeface="Times New Roman"/>
                <a:ea typeface="Times New Roman"/>
              </a:rPr>
              <a:t>Lithium is Lithium is a naturally occurring element that is classified as an anti-manic drug, used for those with Affective Disorder, Bipolar; Bipolar Disorder; Depression; Mania. Each person have at least trace amount of lithium in the blood stream. Lithium is excreted almost entirely by the kidney.</a:t>
            </a:r>
            <a:endParaRPr lang="en-US" sz="1400" dirty="0">
              <a:effectLst/>
              <a:latin typeface="Times New Roman"/>
              <a:ea typeface="Times New Roman"/>
            </a:endParaRPr>
          </a:p>
        </p:txBody>
      </p:sp>
    </p:spTree>
    <p:extLst>
      <p:ext uri="{BB962C8B-B14F-4D97-AF65-F5344CB8AC3E}">
        <p14:creationId xmlns:p14="http://schemas.microsoft.com/office/powerpoint/2010/main" val="30185047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04664"/>
            <a:ext cx="7776864" cy="5945217"/>
          </a:xfrm>
          <a:prstGeom prst="rect">
            <a:avLst/>
          </a:prstGeom>
        </p:spPr>
        <p:txBody>
          <a:bodyPr wrap="square">
            <a:spAutoFit/>
          </a:bodyPr>
          <a:lstStyle/>
          <a:p>
            <a:pPr>
              <a:lnSpc>
                <a:spcPct val="150000"/>
              </a:lnSpc>
              <a:tabLst>
                <a:tab pos="2906395" algn="l"/>
              </a:tabLst>
            </a:pPr>
            <a:r>
              <a:rPr lang="en-US" sz="2400" b="1" i="1" u="sng" dirty="0" smtClean="0">
                <a:solidFill>
                  <a:srgbClr val="FF0000"/>
                </a:solidFill>
                <a:effectLst/>
                <a:latin typeface="Rockwell"/>
                <a:ea typeface="Times New Roman"/>
                <a:cs typeface="Rockwell"/>
              </a:rPr>
              <a:t>Generic Name</a:t>
            </a:r>
            <a:r>
              <a:rPr lang="en-US" sz="2800" b="1" u="sng" dirty="0" smtClean="0">
                <a:effectLst/>
                <a:latin typeface="Rockwell"/>
                <a:ea typeface="Times New Roman"/>
                <a:cs typeface="Rockwell"/>
              </a:rPr>
              <a:t>:</a:t>
            </a:r>
            <a:r>
              <a:rPr lang="en-US" sz="2800" b="1" dirty="0" smtClean="0">
                <a:effectLst/>
                <a:latin typeface="Times New Roman"/>
                <a:ea typeface="Times New Roman"/>
              </a:rPr>
              <a:t>  </a:t>
            </a:r>
            <a:r>
              <a:rPr lang="en-US" sz="2400" dirty="0" smtClean="0">
                <a:effectLst/>
                <a:latin typeface="Times New Roman"/>
                <a:ea typeface="Times New Roman"/>
              </a:rPr>
              <a:t>lithium carbonate.	</a:t>
            </a:r>
            <a:br>
              <a:rPr lang="en-US" sz="2400" dirty="0" smtClean="0">
                <a:effectLst/>
                <a:latin typeface="Times New Roman"/>
                <a:ea typeface="Times New Roman"/>
              </a:rPr>
            </a:br>
            <a:r>
              <a:rPr lang="en-US" sz="2400" b="1" i="1" u="sng" dirty="0" smtClean="0">
                <a:solidFill>
                  <a:srgbClr val="FF0000"/>
                </a:solidFill>
                <a:effectLst/>
                <a:latin typeface="Rockwell"/>
                <a:ea typeface="Times New Roman"/>
                <a:cs typeface="Rockwell"/>
              </a:rPr>
              <a:t>Brand Name(s):</a:t>
            </a:r>
            <a:r>
              <a:rPr lang="en-US" sz="2400" b="1" i="1" dirty="0" smtClean="0">
                <a:solidFill>
                  <a:srgbClr val="FF0000"/>
                </a:solidFill>
                <a:effectLst/>
                <a:latin typeface="Times New Roman"/>
                <a:ea typeface="Times New Roman"/>
              </a:rPr>
              <a:t> </a:t>
            </a:r>
            <a:r>
              <a:rPr lang="en-US" sz="2400" b="1" i="1" dirty="0" smtClean="0">
                <a:effectLst/>
                <a:latin typeface="Times New Roman"/>
                <a:ea typeface="Times New Roman"/>
              </a:rPr>
              <a:t> </a:t>
            </a:r>
            <a:r>
              <a:rPr lang="en-US" sz="2400" dirty="0" err="1" smtClean="0">
                <a:effectLst/>
                <a:latin typeface="Times New Roman"/>
                <a:ea typeface="Times New Roman"/>
              </a:rPr>
              <a:t>Priadel</a:t>
            </a:r>
            <a:r>
              <a:rPr lang="en-US" sz="2400" dirty="0" smtClean="0">
                <a:effectLst/>
                <a:latin typeface="Times New Roman"/>
                <a:ea typeface="Times New Roman"/>
              </a:rPr>
              <a:t>, </a:t>
            </a:r>
            <a:r>
              <a:rPr lang="en-US" sz="2400" dirty="0" err="1" smtClean="0">
                <a:effectLst/>
                <a:latin typeface="Times New Roman"/>
                <a:ea typeface="Times New Roman"/>
              </a:rPr>
              <a:t>Eskalith</a:t>
            </a:r>
            <a:r>
              <a:rPr lang="en-US" sz="2400" dirty="0" smtClean="0">
                <a:effectLst/>
                <a:latin typeface="Times New Roman"/>
                <a:ea typeface="Times New Roman"/>
              </a:rPr>
              <a:t>, </a:t>
            </a:r>
            <a:r>
              <a:rPr lang="en-US" sz="2400" dirty="0" err="1" smtClean="0">
                <a:effectLst/>
                <a:latin typeface="Times New Roman"/>
                <a:ea typeface="Times New Roman"/>
              </a:rPr>
              <a:t>Lithane</a:t>
            </a:r>
            <a:r>
              <a:rPr lang="en-US" sz="2400" dirty="0" smtClean="0">
                <a:effectLst/>
                <a:latin typeface="Times New Roman"/>
                <a:ea typeface="Times New Roman"/>
              </a:rPr>
              <a:t>, </a:t>
            </a:r>
            <a:r>
              <a:rPr lang="en-US" sz="2400" dirty="0" err="1" smtClean="0">
                <a:effectLst/>
                <a:latin typeface="Times New Roman"/>
                <a:ea typeface="Times New Roman"/>
              </a:rPr>
              <a:t>Lithonate</a:t>
            </a:r>
            <a:r>
              <a:rPr lang="en-US" sz="2400" dirty="0" smtClean="0">
                <a:effectLst/>
                <a:latin typeface="Times New Roman"/>
                <a:ea typeface="Times New Roman"/>
              </a:rPr>
              <a:t>, </a:t>
            </a:r>
            <a:r>
              <a:rPr lang="en-US" sz="2400" dirty="0" err="1" smtClean="0">
                <a:effectLst/>
                <a:latin typeface="Times New Roman"/>
                <a:ea typeface="Times New Roman"/>
              </a:rPr>
              <a:t>Camcolit</a:t>
            </a:r>
            <a:r>
              <a:rPr lang="en-US" sz="2400" dirty="0" smtClean="0">
                <a:effectLst/>
                <a:latin typeface="Times New Roman"/>
                <a:ea typeface="Times New Roman"/>
              </a:rPr>
              <a:t>.</a:t>
            </a:r>
            <a:endParaRPr lang="en-US" sz="1400" dirty="0" smtClean="0">
              <a:effectLst/>
              <a:latin typeface="Times New Roman"/>
              <a:ea typeface="Times New Roman"/>
            </a:endParaRPr>
          </a:p>
          <a:p>
            <a:pPr>
              <a:lnSpc>
                <a:spcPct val="150000"/>
              </a:lnSpc>
              <a:spcBef>
                <a:spcPts val="500"/>
              </a:spcBef>
              <a:spcAft>
                <a:spcPts val="500"/>
              </a:spcAft>
            </a:pPr>
            <a:r>
              <a:rPr lang="en-US" sz="2400" b="1" i="1" u="sng" dirty="0" smtClean="0">
                <a:solidFill>
                  <a:srgbClr val="FF0000"/>
                </a:solidFill>
                <a:effectLst/>
                <a:latin typeface="Rockwell"/>
                <a:ea typeface="Times New Roman"/>
                <a:cs typeface="Rockwell"/>
              </a:rPr>
              <a:t>Dosage and administration:</a:t>
            </a:r>
            <a:endParaRPr lang="en-US" sz="1400" b="1" i="1" dirty="0" smtClean="0">
              <a:solidFill>
                <a:srgbClr val="FF0000"/>
              </a:solidFill>
              <a:effectLst/>
              <a:latin typeface="Times New Roman"/>
              <a:ea typeface="Times New Roman"/>
            </a:endParaRPr>
          </a:p>
          <a:p>
            <a:pPr marL="342900" lvl="0" indent="-342900">
              <a:lnSpc>
                <a:spcPct val="150000"/>
              </a:lnSpc>
              <a:buFont typeface="Wingdings"/>
              <a:buChar char=""/>
            </a:pPr>
            <a:r>
              <a:rPr lang="en-US" sz="2400" dirty="0" smtClean="0">
                <a:effectLst/>
                <a:latin typeface="Times New Roman"/>
                <a:ea typeface="Times New Roman"/>
              </a:rPr>
              <a:t>Lithium is available in 300-mg tablets and capsules, 300-mg and 450-mg sustained-release tablets, and syrup containing approximately 300 mg per teaspoonful.</a:t>
            </a:r>
            <a:endParaRPr lang="en-US" sz="1400" dirty="0" smtClean="0">
              <a:effectLst/>
              <a:latin typeface="Times New Roman"/>
              <a:ea typeface="Times New Roman"/>
            </a:endParaRPr>
          </a:p>
          <a:p>
            <a:pPr marL="342900" lvl="0" indent="-342900">
              <a:lnSpc>
                <a:spcPct val="150000"/>
              </a:lnSpc>
              <a:buFont typeface="Wingdings"/>
              <a:buChar char=""/>
            </a:pPr>
            <a:r>
              <a:rPr lang="en-US" sz="2400" dirty="0" smtClean="0">
                <a:effectLst/>
                <a:latin typeface="Times New Roman"/>
                <a:ea typeface="Times New Roman"/>
              </a:rPr>
              <a:t>Cross blood brain barrier</a:t>
            </a:r>
            <a:endParaRPr lang="en-US" sz="1400" dirty="0" smtClean="0">
              <a:effectLst/>
              <a:latin typeface="Times New Roman"/>
              <a:ea typeface="Times New Roman"/>
            </a:endParaRPr>
          </a:p>
          <a:p>
            <a:pPr marL="342900" lvl="0" indent="-342900">
              <a:lnSpc>
                <a:spcPct val="150000"/>
              </a:lnSpc>
              <a:buFont typeface="Wingdings"/>
              <a:buChar char=""/>
            </a:pPr>
            <a:r>
              <a:rPr lang="en-US" sz="2400" dirty="0" smtClean="0">
                <a:effectLst/>
                <a:latin typeface="Times New Roman"/>
                <a:ea typeface="Times New Roman"/>
              </a:rPr>
              <a:t>Excreted in urine and breast milk</a:t>
            </a:r>
            <a:endParaRPr lang="en-US" sz="1400" dirty="0" smtClean="0">
              <a:effectLst/>
              <a:latin typeface="Times New Roman"/>
              <a:ea typeface="Times New Roman"/>
            </a:endParaRPr>
          </a:p>
          <a:p>
            <a:pPr marL="342900" lvl="0" indent="-342900">
              <a:lnSpc>
                <a:spcPct val="150000"/>
              </a:lnSpc>
              <a:buFont typeface="Wingdings"/>
              <a:buChar char=""/>
            </a:pPr>
            <a:r>
              <a:rPr lang="en-US" sz="2400" dirty="0" smtClean="0">
                <a:effectLst/>
                <a:latin typeface="Times New Roman"/>
                <a:ea typeface="Times New Roman"/>
              </a:rPr>
              <a:t>Well absorbed by </a:t>
            </a:r>
            <a:r>
              <a:rPr lang="en-US" sz="2800" dirty="0" smtClean="0">
                <a:effectLst/>
                <a:latin typeface="Times New Roman"/>
                <a:ea typeface="Times New Roman"/>
              </a:rPr>
              <a:t>oral met</a:t>
            </a:r>
            <a:r>
              <a:rPr lang="en-US" sz="2400" dirty="0" smtClean="0">
                <a:effectLst/>
                <a:latin typeface="Times New Roman"/>
                <a:ea typeface="Times New Roman"/>
              </a:rPr>
              <a:t>hod.</a:t>
            </a:r>
            <a:endParaRPr lang="en-US" sz="1400" dirty="0">
              <a:effectLst/>
              <a:latin typeface="Times New Roman"/>
              <a:ea typeface="Times New Roman"/>
            </a:endParaRPr>
          </a:p>
        </p:txBody>
      </p:sp>
    </p:spTree>
    <p:extLst>
      <p:ext uri="{BB962C8B-B14F-4D97-AF65-F5344CB8AC3E}">
        <p14:creationId xmlns:p14="http://schemas.microsoft.com/office/powerpoint/2010/main" val="338539911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80728"/>
            <a:ext cx="8568952" cy="5262979"/>
          </a:xfrm>
          <a:prstGeom prst="rect">
            <a:avLst/>
          </a:prstGeom>
        </p:spPr>
        <p:txBody>
          <a:bodyPr wrap="square">
            <a:spAutoFit/>
          </a:bodyPr>
          <a:lstStyle/>
          <a:p>
            <a:pPr marL="342900" lvl="0" indent="-342900">
              <a:lnSpc>
                <a:spcPct val="150000"/>
              </a:lnSpc>
              <a:buFont typeface="Wingdings"/>
              <a:buChar char=""/>
            </a:pPr>
            <a:r>
              <a:rPr lang="en-US" sz="2800" dirty="0" smtClean="0">
                <a:effectLst/>
                <a:latin typeface="Times New Roman"/>
                <a:ea typeface="Times New Roman"/>
              </a:rPr>
              <a:t>Initially dose 300:600 mg by mouth is given 3 times/ day to reach a therapeutic level of 0.5 to 1.2 or 1.5 </a:t>
            </a:r>
            <a:r>
              <a:rPr lang="en-US" sz="2800" dirty="0" err="1" smtClean="0">
                <a:effectLst/>
                <a:latin typeface="Times New Roman"/>
                <a:ea typeface="Times New Roman"/>
              </a:rPr>
              <a:t>meq</a:t>
            </a:r>
            <a:r>
              <a:rPr lang="en-US" sz="2800" dirty="0" smtClean="0">
                <a:effectLst/>
                <a:latin typeface="Times New Roman"/>
                <a:ea typeface="Times New Roman"/>
              </a:rPr>
              <a:t>/ L, so blood level should be monitored as:</a:t>
            </a:r>
            <a:endParaRPr lang="en-US" sz="1600" dirty="0" smtClean="0">
              <a:effectLst/>
              <a:latin typeface="Times New Roman"/>
              <a:ea typeface="Times New Roman"/>
            </a:endParaRPr>
          </a:p>
          <a:p>
            <a:pPr marL="342900" lvl="0" indent="-342900">
              <a:lnSpc>
                <a:spcPct val="150000"/>
              </a:lnSpc>
              <a:buFont typeface="Wingdings"/>
              <a:buChar char=""/>
            </a:pPr>
            <a:r>
              <a:rPr lang="en-US" sz="2800" dirty="0" smtClean="0">
                <a:effectLst/>
                <a:latin typeface="Times New Roman"/>
                <a:ea typeface="Times New Roman"/>
              </a:rPr>
              <a:t>Initially weekly or every 2 week until reach therapeutic level.</a:t>
            </a:r>
            <a:endParaRPr lang="en-US" sz="1600" dirty="0" smtClean="0">
              <a:effectLst/>
              <a:latin typeface="Times New Roman"/>
              <a:ea typeface="Times New Roman"/>
            </a:endParaRPr>
          </a:p>
          <a:p>
            <a:pPr marL="342900" lvl="0" indent="-342900">
              <a:lnSpc>
                <a:spcPct val="150000"/>
              </a:lnSpc>
              <a:buFont typeface="Wingdings"/>
              <a:buChar char=""/>
            </a:pPr>
            <a:r>
              <a:rPr lang="en-US" sz="2800" dirty="0" smtClean="0">
                <a:effectLst/>
                <a:latin typeface="Times New Roman"/>
                <a:ea typeface="Times New Roman"/>
              </a:rPr>
              <a:t>After the therapeutic level has been reached blood level must be measured every month</a:t>
            </a:r>
            <a:r>
              <a:rPr lang="en-US" dirty="0" smtClean="0">
                <a:effectLst/>
                <a:latin typeface="Times New Roman"/>
                <a:ea typeface="Times New Roman"/>
              </a:rPr>
              <a:t>. </a:t>
            </a:r>
            <a:r>
              <a:rPr lang="en-US" sz="2400" dirty="0" smtClean="0">
                <a:effectLst/>
                <a:latin typeface="Times New Roman"/>
                <a:ea typeface="Times New Roman"/>
              </a:rPr>
              <a:t>After 6 months to year of stability, blood should be measured every 3 months</a:t>
            </a:r>
            <a:r>
              <a:rPr lang="en-US" sz="2800" dirty="0" smtClean="0">
                <a:effectLst/>
                <a:latin typeface="Times New Roman"/>
                <a:ea typeface="Times New Roman"/>
              </a:rPr>
              <a:t>.</a:t>
            </a:r>
            <a:endParaRPr lang="en-US" sz="1600" dirty="0">
              <a:effectLst/>
              <a:latin typeface="Times New Roman"/>
              <a:ea typeface="Times New Roman"/>
            </a:endParaRPr>
          </a:p>
        </p:txBody>
      </p:sp>
    </p:spTree>
    <p:extLst>
      <p:ext uri="{BB962C8B-B14F-4D97-AF65-F5344CB8AC3E}">
        <p14:creationId xmlns:p14="http://schemas.microsoft.com/office/powerpoint/2010/main" val="260731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857784"/>
            <a:ext cx="8208912" cy="5696431"/>
          </a:xfrm>
          <a:prstGeom prst="rect">
            <a:avLst/>
          </a:prstGeom>
        </p:spPr>
        <p:txBody>
          <a:bodyPr wrap="square">
            <a:spAutoFit/>
          </a:bodyPr>
          <a:lstStyle/>
          <a:p>
            <a:pPr>
              <a:lnSpc>
                <a:spcPct val="150000"/>
              </a:lnSpc>
              <a:spcBef>
                <a:spcPts val="500"/>
              </a:spcBef>
              <a:spcAft>
                <a:spcPts val="500"/>
              </a:spcAft>
            </a:pPr>
            <a:r>
              <a:rPr lang="en-US" sz="2400" b="1" i="1" u="sng" dirty="0" smtClean="0">
                <a:solidFill>
                  <a:srgbClr val="FF0000"/>
                </a:solidFill>
                <a:effectLst/>
                <a:latin typeface="Rockwell"/>
                <a:ea typeface="Times New Roman"/>
                <a:cs typeface="Rockwell"/>
              </a:rPr>
              <a:t>Mechanism of action:</a:t>
            </a:r>
            <a:endParaRPr lang="en-US" sz="1400" b="1" i="1" dirty="0" smtClean="0">
              <a:solidFill>
                <a:srgbClr val="FF0000"/>
              </a:solidFill>
              <a:effectLst/>
              <a:latin typeface="Times New Roman"/>
              <a:ea typeface="Times New Roman"/>
            </a:endParaRPr>
          </a:p>
          <a:p>
            <a:pPr algn="just">
              <a:lnSpc>
                <a:spcPct val="150000"/>
              </a:lnSpc>
            </a:pPr>
            <a:r>
              <a:rPr lang="en-US" sz="2400" dirty="0" smtClean="0">
                <a:effectLst/>
                <a:latin typeface="Times New Roman"/>
                <a:ea typeface="Times New Roman"/>
              </a:rPr>
              <a:t>The way lithium works in the body is unclear, but its therapeutic benefits are probably related to its effects on other electrolytes such as sodium, potassium, magnesium, and calcium. Lithium is taken either as lithium carbonate tablets or capsules or as lithium citrate syrup.</a:t>
            </a:r>
            <a:endParaRPr lang="en-US" sz="1400" dirty="0" smtClean="0">
              <a:effectLst/>
              <a:latin typeface="Times New Roman"/>
              <a:ea typeface="Times New Roman"/>
            </a:endParaRPr>
          </a:p>
          <a:p>
            <a:pPr algn="just">
              <a:lnSpc>
                <a:spcPct val="150000"/>
              </a:lnSpc>
            </a:pPr>
            <a:r>
              <a:rPr lang="en-US" sz="2400" dirty="0" smtClean="0">
                <a:effectLst/>
                <a:latin typeface="Times New Roman"/>
                <a:ea typeface="Times New Roman"/>
              </a:rPr>
              <a:t>Lithium is thought to balance serotonergic neurotransmission, preventing a decreased activity of nerve impulses that cause depression and preventing a increased activity of nerve impulses that cause mania.</a:t>
            </a:r>
            <a:endParaRPr lang="en-US" sz="1400" dirty="0">
              <a:effectLst/>
              <a:latin typeface="Times New Roman"/>
              <a:ea typeface="Times New Roman"/>
            </a:endParaRPr>
          </a:p>
        </p:txBody>
      </p:sp>
    </p:spTree>
    <p:extLst>
      <p:ext uri="{BB962C8B-B14F-4D97-AF65-F5344CB8AC3E}">
        <p14:creationId xmlns:p14="http://schemas.microsoft.com/office/powerpoint/2010/main" val="3207073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5980" y="548680"/>
            <a:ext cx="8208912" cy="5973430"/>
          </a:xfrm>
          <a:prstGeom prst="rect">
            <a:avLst/>
          </a:prstGeom>
        </p:spPr>
        <p:txBody>
          <a:bodyPr wrap="square">
            <a:spAutoFit/>
          </a:bodyPr>
          <a:lstStyle/>
          <a:p>
            <a:pPr>
              <a:lnSpc>
                <a:spcPct val="150000"/>
              </a:lnSpc>
              <a:spcBef>
                <a:spcPts val="500"/>
              </a:spcBef>
              <a:spcAft>
                <a:spcPts val="500"/>
              </a:spcAft>
            </a:pPr>
            <a:r>
              <a:rPr lang="en-US" sz="2800" b="1" i="1" u="sng" dirty="0" smtClean="0">
                <a:solidFill>
                  <a:srgbClr val="FF0000"/>
                </a:solidFill>
                <a:effectLst/>
                <a:latin typeface="Rockwell"/>
                <a:ea typeface="Times New Roman"/>
                <a:cs typeface="Rockwell"/>
              </a:rPr>
              <a:t>Indication:</a:t>
            </a:r>
            <a:endParaRPr lang="en-US" sz="1600" b="1" i="1" dirty="0" smtClean="0">
              <a:solidFill>
                <a:srgbClr val="FF0000"/>
              </a:solidFill>
              <a:effectLst/>
              <a:latin typeface="Times New Roman"/>
              <a:ea typeface="Times New Roman"/>
            </a:endParaRPr>
          </a:p>
          <a:p>
            <a:pPr marL="342900" lvl="0" indent="-342900" algn="justLow">
              <a:lnSpc>
                <a:spcPct val="150000"/>
              </a:lnSpc>
              <a:buFont typeface="+mj-lt"/>
              <a:buAutoNum type="arabicPeriod"/>
            </a:pPr>
            <a:r>
              <a:rPr lang="en-US" sz="3200" dirty="0" smtClean="0">
                <a:effectLst/>
                <a:latin typeface="Times New Roman"/>
                <a:ea typeface="Times New Roman"/>
                <a:cs typeface="Times New Roman"/>
              </a:rPr>
              <a:t>Acute mania or psychotic agitation.</a:t>
            </a:r>
            <a:endParaRPr lang="en-US" dirty="0" smtClean="0">
              <a:effectLst/>
              <a:latin typeface="Times New Roman"/>
              <a:ea typeface="Times New Roman"/>
              <a:cs typeface="Times New Roman"/>
            </a:endParaRPr>
          </a:p>
          <a:p>
            <a:pPr marL="342900" lvl="0" indent="-342900" algn="justLow">
              <a:lnSpc>
                <a:spcPct val="150000"/>
              </a:lnSpc>
              <a:buFont typeface="+mj-lt"/>
              <a:buAutoNum type="arabicPeriod"/>
            </a:pPr>
            <a:r>
              <a:rPr lang="en-US" sz="3200" dirty="0" smtClean="0">
                <a:effectLst/>
                <a:latin typeface="Times New Roman"/>
                <a:ea typeface="Times New Roman"/>
                <a:cs typeface="Times New Roman"/>
              </a:rPr>
              <a:t>Bipolar disorders. Prevent sever relapse of both mania and depression in bipolar disorder.</a:t>
            </a:r>
            <a:endParaRPr lang="en-US" dirty="0" smtClean="0">
              <a:effectLst/>
              <a:latin typeface="Times New Roman"/>
              <a:ea typeface="Times New Roman"/>
              <a:cs typeface="Times New Roman"/>
            </a:endParaRPr>
          </a:p>
          <a:p>
            <a:pPr marL="342900" lvl="0" indent="-342900" algn="justLow">
              <a:lnSpc>
                <a:spcPct val="150000"/>
              </a:lnSpc>
              <a:buFont typeface="+mj-lt"/>
              <a:buAutoNum type="arabicPeriod"/>
            </a:pPr>
            <a:r>
              <a:rPr lang="en-US" sz="3200" dirty="0" smtClean="0">
                <a:effectLst/>
                <a:latin typeface="Times New Roman"/>
                <a:ea typeface="Times New Roman"/>
                <a:cs typeface="Times New Roman"/>
              </a:rPr>
              <a:t>Maintenance therapy prevents or diminishes the intensity of subsequent episodes in those manic-depressive patients with a history of mania</a:t>
            </a:r>
            <a:r>
              <a:rPr lang="en-US" dirty="0" smtClean="0">
                <a:effectLst/>
                <a:latin typeface="Times New Roman"/>
                <a:ea typeface="Times New Roman"/>
                <a:cs typeface="Times New Roman"/>
              </a:rPr>
              <a:t>.</a:t>
            </a:r>
            <a:endParaRPr lang="en-US" sz="1100" dirty="0">
              <a:effectLst/>
              <a:latin typeface="Times New Roman"/>
              <a:ea typeface="Times New Roman"/>
              <a:cs typeface="Times New Roman"/>
            </a:endParaRPr>
          </a:p>
        </p:txBody>
      </p:sp>
    </p:spTree>
    <p:extLst>
      <p:ext uri="{BB962C8B-B14F-4D97-AF65-F5344CB8AC3E}">
        <p14:creationId xmlns:p14="http://schemas.microsoft.com/office/powerpoint/2010/main" val="298721615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9887" y="980728"/>
            <a:ext cx="8568952" cy="4401205"/>
          </a:xfrm>
          <a:prstGeom prst="rect">
            <a:avLst/>
          </a:prstGeom>
        </p:spPr>
        <p:txBody>
          <a:bodyPr wrap="square">
            <a:spAutoFit/>
          </a:bodyPr>
          <a:lstStyle/>
          <a:p>
            <a:pPr lvl="0" algn="justLow">
              <a:lnSpc>
                <a:spcPct val="150000"/>
              </a:lnSpc>
            </a:pPr>
            <a:r>
              <a:rPr lang="en-US" sz="2800" dirty="0" smtClean="0">
                <a:effectLst/>
                <a:latin typeface="Times New Roman"/>
                <a:ea typeface="Times New Roman"/>
                <a:cs typeface="Times New Roman"/>
              </a:rPr>
              <a:t>4-Recurrent unipolar disorder (maintenance therapy). Enhance effect of anti-depression.</a:t>
            </a:r>
            <a:endParaRPr lang="en-US" sz="1600" dirty="0" smtClean="0">
              <a:effectLst/>
              <a:latin typeface="Times New Roman"/>
              <a:ea typeface="Times New Roman"/>
              <a:cs typeface="Times New Roman"/>
            </a:endParaRPr>
          </a:p>
          <a:p>
            <a:pPr lvl="0" algn="justLow">
              <a:lnSpc>
                <a:spcPct val="150000"/>
              </a:lnSpc>
            </a:pPr>
            <a:r>
              <a:rPr lang="en-US" sz="2800" dirty="0" smtClean="0">
                <a:effectLst/>
                <a:latin typeface="Times New Roman"/>
                <a:ea typeface="Times New Roman"/>
                <a:cs typeface="Times New Roman"/>
              </a:rPr>
              <a:t>5-Schizoaffective disorders -- mixture schizophrenic symptoms/altered affect (excitement or depression), combination of antipsychotic drugs and lithium may be effective.</a:t>
            </a:r>
            <a:endParaRPr lang="en-US" sz="1600" dirty="0" smtClean="0">
              <a:effectLst/>
              <a:latin typeface="Times New Roman"/>
              <a:ea typeface="Times New Roman"/>
              <a:cs typeface="Times New Roman"/>
            </a:endParaRPr>
          </a:p>
          <a:p>
            <a:r>
              <a:rPr lang="en-US" sz="2800" dirty="0" smtClean="0">
                <a:effectLst/>
                <a:latin typeface="Times New Roman"/>
                <a:ea typeface="Times New Roman"/>
              </a:rPr>
              <a:t>6-Impulse control disorders.</a:t>
            </a:r>
            <a:endParaRPr lang="en-US" sz="2800" dirty="0"/>
          </a:p>
        </p:txBody>
      </p:sp>
    </p:spTree>
    <p:extLst>
      <p:ext uri="{BB962C8B-B14F-4D97-AF65-F5344CB8AC3E}">
        <p14:creationId xmlns:p14="http://schemas.microsoft.com/office/powerpoint/2010/main" val="256563899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6708" y="260648"/>
            <a:ext cx="8460432" cy="579902"/>
          </a:xfrm>
          <a:prstGeom prst="rect">
            <a:avLst/>
          </a:prstGeom>
        </p:spPr>
        <p:txBody>
          <a:bodyPr wrap="square">
            <a:spAutoFit/>
          </a:bodyPr>
          <a:lstStyle/>
          <a:p>
            <a:pPr>
              <a:lnSpc>
                <a:spcPct val="150000"/>
              </a:lnSpc>
              <a:spcBef>
                <a:spcPts val="500"/>
              </a:spcBef>
              <a:spcAft>
                <a:spcPts val="500"/>
              </a:spcAft>
            </a:pPr>
            <a:r>
              <a:rPr lang="en-US" sz="2400" b="1" i="1" u="sng" dirty="0" smtClean="0">
                <a:solidFill>
                  <a:srgbClr val="FF0000"/>
                </a:solidFill>
                <a:effectLst/>
                <a:latin typeface="Rockwell"/>
                <a:ea typeface="Times New Roman"/>
                <a:cs typeface="Rockwell"/>
              </a:rPr>
              <a:t>Contraindications:-</a:t>
            </a:r>
            <a:r>
              <a:rPr lang="en-US" sz="2400" dirty="0" smtClean="0">
                <a:effectLst/>
                <a:latin typeface="Times New Roman"/>
                <a:ea typeface="Times New Roman"/>
                <a:cs typeface="Times New Roman"/>
              </a:rPr>
              <a:t>.</a:t>
            </a:r>
            <a:endParaRPr lang="en-US" sz="1400" dirty="0">
              <a:effectLst/>
              <a:latin typeface="Times New Roman"/>
              <a:ea typeface="Times New Roman"/>
              <a:cs typeface="Times New Roman"/>
            </a:endParaRPr>
          </a:p>
        </p:txBody>
      </p:sp>
      <p:sp>
        <p:nvSpPr>
          <p:cNvPr id="2" name="Rectangle 1"/>
          <p:cNvSpPr/>
          <p:nvPr/>
        </p:nvSpPr>
        <p:spPr>
          <a:xfrm>
            <a:off x="467544" y="719284"/>
            <a:ext cx="8496944" cy="5447645"/>
          </a:xfrm>
          <a:prstGeom prst="rect">
            <a:avLst/>
          </a:prstGeom>
        </p:spPr>
        <p:txBody>
          <a:bodyPr wrap="square">
            <a:spAutoFit/>
          </a:bodyPr>
          <a:lstStyle/>
          <a:p>
            <a:pPr marL="342900" lvl="0" indent="-342900" algn="justLow">
              <a:lnSpc>
                <a:spcPct val="150000"/>
              </a:lnSpc>
              <a:buFont typeface="+mj-lt"/>
              <a:buAutoNum type="arabicPeriod"/>
            </a:pPr>
            <a:r>
              <a:rPr lang="en-US" sz="2400" dirty="0" smtClean="0">
                <a:latin typeface="Times New Roman"/>
                <a:ea typeface="Times New Roman"/>
                <a:cs typeface="Times New Roman"/>
              </a:rPr>
              <a:t>Patients </a:t>
            </a:r>
            <a:r>
              <a:rPr lang="en-US" sz="2400" dirty="0">
                <a:latin typeface="Times New Roman"/>
                <a:ea typeface="Times New Roman"/>
                <a:cs typeface="Times New Roman"/>
              </a:rPr>
              <a:t>with severe cardiovascular.</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Renal disease (acute renal failure) or thyroid disorders.</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Those with evidence of severe debilitation or dehydration. </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Sodium depletion. Electrolyte imbalance.</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Brain damage.</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Diabetes mellitus.</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Conditions requiring low sodium intake. </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Pregnant or breastfeeding.</a:t>
            </a:r>
            <a:endParaRPr lang="en-US" sz="1400" dirty="0">
              <a:latin typeface="Times New Roman"/>
              <a:ea typeface="Times New Roman"/>
              <a:cs typeface="Times New Roman"/>
            </a:endParaRPr>
          </a:p>
          <a:p>
            <a:pPr marL="342900" lvl="0" indent="-342900" algn="justLow">
              <a:lnSpc>
                <a:spcPct val="150000"/>
              </a:lnSpc>
              <a:buFont typeface="+mj-lt"/>
              <a:buAutoNum type="arabicPeriod"/>
            </a:pPr>
            <a:r>
              <a:rPr lang="en-US" sz="2400" dirty="0">
                <a:latin typeface="Times New Roman"/>
                <a:ea typeface="Times New Roman"/>
                <a:cs typeface="Times New Roman"/>
              </a:rPr>
              <a:t>Myasthenia gravis (weakens of muscles).</a:t>
            </a:r>
            <a:endParaRPr lang="en-US" sz="1400" dirty="0">
              <a:latin typeface="Times New Roman"/>
              <a:ea typeface="Times New Roman"/>
              <a:cs typeface="Times New Roman"/>
            </a:endParaRPr>
          </a:p>
          <a:p>
            <a:r>
              <a:rPr lang="en-US" sz="2400" dirty="0" smtClean="0">
                <a:latin typeface="Times New Roman"/>
                <a:ea typeface="Times New Roman"/>
              </a:rPr>
              <a:t>10.Children </a:t>
            </a:r>
            <a:r>
              <a:rPr lang="en-US" sz="2400" dirty="0">
                <a:latin typeface="Times New Roman"/>
                <a:ea typeface="Times New Roman"/>
              </a:rPr>
              <a:t>younger than 12 years.</a:t>
            </a:r>
            <a:endParaRPr lang="en-US" sz="2400" dirty="0"/>
          </a:p>
        </p:txBody>
      </p:sp>
    </p:spTree>
    <p:extLst>
      <p:ext uri="{BB962C8B-B14F-4D97-AF65-F5344CB8AC3E}">
        <p14:creationId xmlns:p14="http://schemas.microsoft.com/office/powerpoint/2010/main" val="28963494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242</TotalTime>
  <Words>1080</Words>
  <Application>Microsoft Office PowerPoint</Application>
  <PresentationFormat>On-screen Show (4:3)</PresentationFormat>
  <Paragraphs>91</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Hardcover</vt:lpstr>
      <vt:lpstr>  Mood stabilizers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ELBOSTAN</dc:creator>
  <cp:lastModifiedBy>shimaa</cp:lastModifiedBy>
  <cp:revision>20</cp:revision>
  <dcterms:created xsi:type="dcterms:W3CDTF">2020-03-15T16:54:44Z</dcterms:created>
  <dcterms:modified xsi:type="dcterms:W3CDTF">2020-03-18T10:44:47Z</dcterms:modified>
</cp:coreProperties>
</file>