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382000" cy="2057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/>
                <a:ea typeface="Calibri"/>
              </a:rPr>
              <a:t>Infant bath 	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8" y="2693988"/>
            <a:ext cx="8754112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15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478970"/>
              </p:ext>
            </p:extLst>
          </p:nvPr>
        </p:nvGraphicFramePr>
        <p:xfrm>
          <a:off x="152400" y="228601"/>
          <a:ext cx="8762999" cy="6477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13362"/>
                <a:gridCol w="5482375"/>
                <a:gridCol w="2767262"/>
              </a:tblGrid>
              <a:tr h="971354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22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ean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equ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pm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810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23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 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nds 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u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soap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wa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d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wi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clean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d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clo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39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p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uti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r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duces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6667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smiss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 of m</a:t>
                      </a:r>
                      <a:r>
                        <a:rPr lang="en-US" sz="2400" spc="1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sms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9836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24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0655" algn="r"/>
                        </a:tabLs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b="1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b="1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b="1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400" b="1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he fo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ll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ow</a:t>
                      </a:r>
                      <a:r>
                        <a:rPr lang="en-US" sz="2400" spc="15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ng: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me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,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0655" algn="r"/>
                        </a:tabLs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Obse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va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ti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on ,</a:t>
                      </a:r>
                      <a:r>
                        <a:rPr lang="en-US" sz="24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1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ct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on of 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15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200"/>
            <a:ext cx="9144000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3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>
                <a:solidFill>
                  <a:srgbClr val="0070C0"/>
                </a:solidFill>
              </a:rPr>
              <a:t>Purposes: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340">
              <a:lnSpc>
                <a:spcPct val="150000"/>
              </a:lnSpc>
              <a:spcBef>
                <a:spcPts val="330"/>
              </a:spcBef>
            </a:pPr>
            <a:r>
              <a:rPr lang="en-US" sz="2800" spc="-5" dirty="0" smtClean="0">
                <a:latin typeface="Times New Roman"/>
                <a:ea typeface="Calibri"/>
                <a:cs typeface="Arial"/>
              </a:rPr>
              <a:t>1</a:t>
            </a:r>
            <a:r>
              <a:rPr lang="en-US" sz="2800" spc="5" dirty="0" smtClean="0">
                <a:latin typeface="Times New Roman"/>
                <a:ea typeface="Calibri"/>
                <a:cs typeface="Arial"/>
              </a:rPr>
              <a:t>-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To </a:t>
            </a:r>
            <a:r>
              <a:rPr lang="en-US" spc="5" dirty="0">
                <a:latin typeface="Times New Roman"/>
                <a:ea typeface="Calibri"/>
                <a:cs typeface="Arial"/>
              </a:rPr>
              <a:t>k</a:t>
            </a:r>
            <a:r>
              <a:rPr lang="en-US" dirty="0">
                <a:latin typeface="Times New Roman"/>
                <a:ea typeface="Calibri"/>
                <a:cs typeface="Arial"/>
              </a:rPr>
              <a:t>e</a:t>
            </a:r>
            <a:r>
              <a:rPr lang="en-US" spc="-5" dirty="0">
                <a:latin typeface="Times New Roman"/>
                <a:ea typeface="Calibri"/>
                <a:cs typeface="Arial"/>
              </a:rPr>
              <a:t>e</a:t>
            </a:r>
            <a:r>
              <a:rPr lang="en-US" dirty="0">
                <a:latin typeface="Times New Roman"/>
                <a:ea typeface="Calibri"/>
                <a:cs typeface="Arial"/>
              </a:rPr>
              <a:t>p s</a:t>
            </a:r>
            <a:r>
              <a:rPr lang="en-US" spc="-5" dirty="0">
                <a:latin typeface="Times New Roman"/>
                <a:ea typeface="Calibri"/>
                <a:cs typeface="Arial"/>
              </a:rPr>
              <a:t>k</a:t>
            </a:r>
            <a:r>
              <a:rPr lang="en-US" spc="5" dirty="0">
                <a:latin typeface="Times New Roman"/>
                <a:ea typeface="Calibri"/>
                <a:cs typeface="Arial"/>
              </a:rPr>
              <a:t>i</a:t>
            </a:r>
            <a:r>
              <a:rPr lang="en-US" dirty="0">
                <a:latin typeface="Times New Roman"/>
                <a:ea typeface="Calibri"/>
                <a:cs typeface="Arial"/>
              </a:rPr>
              <a:t>n cl</a:t>
            </a:r>
            <a:r>
              <a:rPr lang="en-US" spc="15" dirty="0">
                <a:latin typeface="Times New Roman"/>
                <a:ea typeface="Calibri"/>
                <a:cs typeface="Arial"/>
              </a:rPr>
              <a:t>e</a:t>
            </a:r>
            <a:r>
              <a:rPr lang="en-US" dirty="0">
                <a:latin typeface="Times New Roman"/>
                <a:ea typeface="Calibri"/>
                <a:cs typeface="Arial"/>
              </a:rPr>
              <a:t>an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pc="-5" dirty="0">
                <a:latin typeface="Times New Roman"/>
                <a:ea typeface="Calibri"/>
                <a:cs typeface="Arial"/>
              </a:rPr>
              <a:t>2</a:t>
            </a:r>
            <a:r>
              <a:rPr lang="en-US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dirty="0">
                <a:latin typeface="Times New Roman"/>
                <a:ea typeface="Calibri"/>
                <a:cs typeface="Arial"/>
              </a:rPr>
              <a:t>To s</a:t>
            </a:r>
            <a:r>
              <a:rPr lang="en-US" spc="5" dirty="0">
                <a:latin typeface="Times New Roman"/>
                <a:ea typeface="Calibri"/>
                <a:cs typeface="Arial"/>
              </a:rPr>
              <a:t>ti</a:t>
            </a:r>
            <a:r>
              <a:rPr lang="en-US" dirty="0">
                <a:latin typeface="Times New Roman"/>
                <a:ea typeface="Calibri"/>
                <a:cs typeface="Arial"/>
              </a:rPr>
              <a:t>mul</a:t>
            </a:r>
            <a:r>
              <a:rPr lang="en-US" spc="5" dirty="0">
                <a:latin typeface="Times New Roman"/>
                <a:ea typeface="Calibri"/>
                <a:cs typeface="Arial"/>
              </a:rPr>
              <a:t>at</a:t>
            </a:r>
            <a:r>
              <a:rPr lang="en-US" dirty="0">
                <a:latin typeface="Times New Roman"/>
                <a:ea typeface="Calibri"/>
                <a:cs typeface="Arial"/>
              </a:rPr>
              <a:t>e</a:t>
            </a:r>
            <a:r>
              <a:rPr lang="en-US" spc="-5" dirty="0">
                <a:latin typeface="Times New Roman"/>
                <a:ea typeface="Calibri"/>
                <a:cs typeface="Arial"/>
              </a:rPr>
              <a:t> c</a:t>
            </a:r>
            <a:r>
              <a:rPr lang="en-US" spc="5" dirty="0">
                <a:latin typeface="Times New Roman"/>
                <a:ea typeface="Calibri"/>
                <a:cs typeface="Arial"/>
              </a:rPr>
              <a:t>i</a:t>
            </a:r>
            <a:r>
              <a:rPr lang="en-US" spc="-5" dirty="0">
                <a:latin typeface="Times New Roman"/>
                <a:ea typeface="Calibri"/>
                <a:cs typeface="Arial"/>
              </a:rPr>
              <a:t>r</a:t>
            </a:r>
            <a:r>
              <a:rPr lang="en-US" spc="10" dirty="0">
                <a:latin typeface="Times New Roman"/>
                <a:ea typeface="Calibri"/>
                <a:cs typeface="Arial"/>
              </a:rPr>
              <a:t>c</a:t>
            </a:r>
            <a:r>
              <a:rPr lang="en-US" dirty="0">
                <a:latin typeface="Times New Roman"/>
                <a:ea typeface="Calibri"/>
                <a:cs typeface="Arial"/>
              </a:rPr>
              <a:t>u</a:t>
            </a:r>
            <a:r>
              <a:rPr lang="en-US" spc="5" dirty="0">
                <a:latin typeface="Times New Roman"/>
                <a:ea typeface="Calibri"/>
                <a:cs typeface="Arial"/>
              </a:rPr>
              <a:t>l</a:t>
            </a:r>
            <a:r>
              <a:rPr lang="en-US" dirty="0">
                <a:latin typeface="Times New Roman"/>
                <a:ea typeface="Calibri"/>
                <a:cs typeface="Arial"/>
              </a:rPr>
              <a:t>a</a:t>
            </a:r>
            <a:r>
              <a:rPr lang="en-US" spc="10" dirty="0">
                <a:latin typeface="Times New Roman"/>
                <a:ea typeface="Calibri"/>
                <a:cs typeface="Arial"/>
              </a:rPr>
              <a:t>t</a:t>
            </a:r>
            <a:r>
              <a:rPr lang="en-US" spc="5" dirty="0">
                <a:latin typeface="Times New Roman"/>
                <a:ea typeface="Calibri"/>
                <a:cs typeface="Arial"/>
              </a:rPr>
              <a:t>i</a:t>
            </a:r>
            <a:r>
              <a:rPr lang="en-US" dirty="0">
                <a:latin typeface="Times New Roman"/>
                <a:ea typeface="Calibri"/>
                <a:cs typeface="Arial"/>
              </a:rPr>
              <a:t>on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pc="-5" dirty="0">
                <a:latin typeface="Times New Roman"/>
                <a:ea typeface="Calibri"/>
                <a:cs typeface="Arial"/>
              </a:rPr>
              <a:t>3</a:t>
            </a:r>
            <a:r>
              <a:rPr lang="en-US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dirty="0">
                <a:latin typeface="Times New Roman"/>
                <a:ea typeface="Calibri"/>
                <a:cs typeface="Arial"/>
              </a:rPr>
              <a:t>To p</a:t>
            </a:r>
            <a:r>
              <a:rPr lang="en-US" spc="10" dirty="0">
                <a:latin typeface="Times New Roman"/>
                <a:ea typeface="Calibri"/>
                <a:cs typeface="Arial"/>
              </a:rPr>
              <a:t>r</a:t>
            </a:r>
            <a:r>
              <a:rPr lang="en-US" dirty="0">
                <a:latin typeface="Times New Roman"/>
                <a:ea typeface="Calibri"/>
                <a:cs typeface="Arial"/>
              </a:rPr>
              <a:t>o</a:t>
            </a:r>
            <a:r>
              <a:rPr lang="en-US" spc="5" dirty="0">
                <a:latin typeface="Times New Roman"/>
                <a:ea typeface="Calibri"/>
                <a:cs typeface="Arial"/>
              </a:rPr>
              <a:t>m</a:t>
            </a:r>
            <a:r>
              <a:rPr lang="en-US" dirty="0">
                <a:latin typeface="Times New Roman"/>
                <a:ea typeface="Calibri"/>
                <a:cs typeface="Arial"/>
              </a:rPr>
              <a:t>ote c</a:t>
            </a:r>
            <a:r>
              <a:rPr lang="en-US" spc="5" dirty="0">
                <a:latin typeface="Times New Roman"/>
                <a:ea typeface="Calibri"/>
                <a:cs typeface="Arial"/>
              </a:rPr>
              <a:t>o</a:t>
            </a:r>
            <a:r>
              <a:rPr lang="en-US" spc="10" dirty="0">
                <a:latin typeface="Times New Roman"/>
                <a:ea typeface="Calibri"/>
                <a:cs typeface="Arial"/>
              </a:rPr>
              <a:t>m</a:t>
            </a:r>
            <a:r>
              <a:rPr lang="en-US" spc="5" dirty="0">
                <a:latin typeface="Times New Roman"/>
                <a:ea typeface="Calibri"/>
                <a:cs typeface="Arial"/>
              </a:rPr>
              <a:t>f</a:t>
            </a:r>
            <a:r>
              <a:rPr lang="en-US" dirty="0">
                <a:latin typeface="Times New Roman"/>
                <a:ea typeface="Calibri"/>
                <a:cs typeface="Arial"/>
              </a:rPr>
              <a:t>o</a:t>
            </a:r>
            <a:r>
              <a:rPr lang="en-US" spc="-5" dirty="0">
                <a:latin typeface="Times New Roman"/>
                <a:ea typeface="Calibri"/>
                <a:cs typeface="Arial"/>
              </a:rPr>
              <a:t>r</a:t>
            </a:r>
            <a:r>
              <a:rPr lang="en-US" dirty="0">
                <a:latin typeface="Times New Roman"/>
                <a:ea typeface="Calibri"/>
                <a:cs typeface="Arial"/>
              </a:rPr>
              <a:t>t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pc="-5" dirty="0">
                <a:latin typeface="Times New Roman"/>
                <a:ea typeface="Calibri"/>
                <a:cs typeface="Arial"/>
              </a:rPr>
              <a:t>4</a:t>
            </a:r>
            <a:r>
              <a:rPr lang="en-US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dirty="0">
                <a:latin typeface="Times New Roman"/>
                <a:ea typeface="Calibri"/>
                <a:cs typeface="Arial"/>
              </a:rPr>
              <a:t>To ob</a:t>
            </a:r>
            <a:r>
              <a:rPr lang="en-US" spc="10" dirty="0">
                <a:latin typeface="Times New Roman"/>
                <a:ea typeface="Calibri"/>
                <a:cs typeface="Arial"/>
              </a:rPr>
              <a:t>s</a:t>
            </a:r>
            <a:r>
              <a:rPr lang="en-US" dirty="0">
                <a:latin typeface="Times New Roman"/>
                <a:ea typeface="Calibri"/>
                <a:cs typeface="Arial"/>
              </a:rPr>
              <a:t>e</a:t>
            </a:r>
            <a:r>
              <a:rPr lang="en-US" spc="-5" dirty="0">
                <a:latin typeface="Times New Roman"/>
                <a:ea typeface="Calibri"/>
                <a:cs typeface="Arial"/>
              </a:rPr>
              <a:t>r</a:t>
            </a:r>
            <a:r>
              <a:rPr lang="en-US" spc="10" dirty="0">
                <a:latin typeface="Times New Roman"/>
                <a:ea typeface="Calibri"/>
                <a:cs typeface="Arial"/>
              </a:rPr>
              <a:t>v</a:t>
            </a:r>
            <a:r>
              <a:rPr lang="en-US" dirty="0">
                <a:latin typeface="Times New Roman"/>
                <a:ea typeface="Calibri"/>
                <a:cs typeface="Arial"/>
              </a:rPr>
              <a:t>e the </a:t>
            </a:r>
            <a:r>
              <a:rPr lang="en-US" spc="10" dirty="0">
                <a:latin typeface="Times New Roman"/>
                <a:ea typeface="Calibri"/>
                <a:cs typeface="Arial"/>
              </a:rPr>
              <a:t>c</a:t>
            </a:r>
            <a:r>
              <a:rPr lang="en-US" dirty="0">
                <a:latin typeface="Times New Roman"/>
                <a:ea typeface="Calibri"/>
                <a:cs typeface="Arial"/>
              </a:rPr>
              <a:t>h</a:t>
            </a:r>
            <a:r>
              <a:rPr lang="en-US" spc="5" dirty="0">
                <a:latin typeface="Times New Roman"/>
                <a:ea typeface="Calibri"/>
                <a:cs typeface="Arial"/>
              </a:rPr>
              <a:t>il</a:t>
            </a:r>
            <a:r>
              <a:rPr lang="en-US" dirty="0">
                <a:latin typeface="Times New Roman"/>
                <a:ea typeface="Calibri"/>
                <a:cs typeface="Arial"/>
              </a:rPr>
              <a:t>d body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Equipment:</a:t>
            </a:r>
            <a:br>
              <a:rPr lang="en-US" sz="4800" dirty="0">
                <a:solidFill>
                  <a:srgbClr val="0070C0"/>
                </a:solidFill>
              </a:rPr>
            </a:b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562600"/>
          </a:xfrm>
        </p:spPr>
        <p:txBody>
          <a:bodyPr>
            <a:normAutofit fontScale="85000" lnSpcReduction="20000"/>
          </a:bodyPr>
          <a:lstStyle/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pc="-5" dirty="0" smtClean="0">
                <a:latin typeface="Times New Roman"/>
                <a:ea typeface="Calibri"/>
                <a:cs typeface="Arial"/>
              </a:rPr>
              <a:t>1</a:t>
            </a:r>
            <a:r>
              <a:rPr lang="en-US" spc="5" dirty="0" smtClean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 smtClean="0">
                <a:latin typeface="Times New Roman"/>
                <a:ea typeface="Calibri"/>
                <a:cs typeface="Arial"/>
              </a:rPr>
              <a:t>Awash 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b</a:t>
            </a:r>
            <a:r>
              <a:rPr lang="en-US" sz="3800" dirty="0">
                <a:latin typeface="Times New Roman"/>
                <a:ea typeface="Calibri"/>
                <a:cs typeface="Arial"/>
              </a:rPr>
              <a:t>as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i</a:t>
            </a:r>
            <a:r>
              <a:rPr lang="en-US" sz="3800" dirty="0">
                <a:latin typeface="Times New Roman"/>
                <a:ea typeface="Calibri"/>
                <a:cs typeface="Arial"/>
              </a:rPr>
              <a:t>n w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i</a:t>
            </a:r>
            <a:r>
              <a:rPr lang="en-US" sz="3800" spc="15" dirty="0">
                <a:latin typeface="Times New Roman"/>
                <a:ea typeface="Calibri"/>
                <a:cs typeface="Arial"/>
              </a:rPr>
              <a:t>t</a:t>
            </a:r>
            <a:r>
              <a:rPr lang="en-US" sz="3800" dirty="0">
                <a:latin typeface="Times New Roman"/>
                <a:ea typeface="Calibri"/>
                <a:cs typeface="Arial"/>
              </a:rPr>
              <a:t>h warm wa</a:t>
            </a:r>
            <a:r>
              <a:rPr lang="en-US" sz="3800" spc="10" dirty="0">
                <a:latin typeface="Times New Roman"/>
                <a:ea typeface="Calibri"/>
                <a:cs typeface="Arial"/>
              </a:rPr>
              <a:t>t</a:t>
            </a:r>
            <a:r>
              <a:rPr lang="en-US" sz="3800" dirty="0">
                <a:latin typeface="Times New Roman"/>
                <a:ea typeface="Calibri"/>
                <a:cs typeface="Arial"/>
              </a:rPr>
              <a:t>er (about 38</a:t>
            </a:r>
            <a:r>
              <a:rPr lang="en-US" sz="3800" baseline="30000" dirty="0">
                <a:latin typeface="Times New Roman"/>
                <a:ea typeface="Calibri"/>
                <a:cs typeface="Arial"/>
              </a:rPr>
              <a:t>o</a:t>
            </a:r>
            <a:r>
              <a:rPr lang="en-US" sz="3800" dirty="0">
                <a:latin typeface="Times New Roman"/>
                <a:ea typeface="Calibri"/>
                <a:cs typeface="Arial"/>
              </a:rPr>
              <a:t>C)</a:t>
            </a:r>
            <a:r>
              <a:rPr lang="en-US" sz="3800" spc="-50" dirty="0">
                <a:latin typeface="Times New Roman"/>
                <a:ea typeface="Calibri"/>
                <a:cs typeface="Arial"/>
              </a:rPr>
              <a:t>.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z="3800" spc="-5" dirty="0">
                <a:latin typeface="Times New Roman"/>
                <a:ea typeface="Calibri"/>
                <a:cs typeface="Arial"/>
              </a:rPr>
              <a:t>2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>
                <a:latin typeface="Times New Roman"/>
                <a:ea typeface="Calibri"/>
                <a:cs typeface="Arial"/>
              </a:rPr>
              <a:t>Clean </a:t>
            </a:r>
            <a:r>
              <a:rPr lang="en-US" sz="3800" spc="-85" dirty="0">
                <a:latin typeface="Times New Roman"/>
                <a:ea typeface="Calibri"/>
                <a:cs typeface="Arial"/>
              </a:rPr>
              <a:t>gloves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  <a:tabLst>
                <a:tab pos="3246120" algn="l"/>
              </a:tabLst>
            </a:pPr>
            <a:r>
              <a:rPr lang="en-US" sz="3800" spc="-5" dirty="0">
                <a:latin typeface="Times New Roman"/>
                <a:ea typeface="Calibri"/>
                <a:cs typeface="Arial"/>
              </a:rPr>
              <a:t>3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>
                <a:latin typeface="Times New Roman"/>
                <a:ea typeface="Calibri"/>
                <a:cs typeface="Arial"/>
              </a:rPr>
              <a:t>Washclo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t</a:t>
            </a:r>
            <a:r>
              <a:rPr lang="en-US" sz="3800" dirty="0">
                <a:latin typeface="Times New Roman"/>
                <a:ea typeface="Calibri"/>
                <a:cs typeface="Arial"/>
              </a:rPr>
              <a:t>h	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300"/>
              </a:spcBef>
            </a:pPr>
            <a:r>
              <a:rPr lang="en-US" sz="3800" spc="-5" dirty="0">
                <a:latin typeface="Times New Roman"/>
                <a:ea typeface="Calibri"/>
                <a:cs typeface="Arial"/>
              </a:rPr>
              <a:t>4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>
                <a:latin typeface="Times New Roman"/>
                <a:ea typeface="Calibri"/>
                <a:cs typeface="Arial"/>
              </a:rPr>
              <a:t>Cot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t</a:t>
            </a:r>
            <a:r>
              <a:rPr lang="en-US" sz="3800" dirty="0">
                <a:latin typeface="Times New Roman"/>
                <a:ea typeface="Calibri"/>
                <a:cs typeface="Arial"/>
              </a:rPr>
              <a:t>onb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al</a:t>
            </a:r>
            <a:r>
              <a:rPr lang="en-US" sz="3800" dirty="0">
                <a:latin typeface="Times New Roman"/>
                <a:ea typeface="Calibri"/>
                <a:cs typeface="Arial"/>
              </a:rPr>
              <a:t>l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z="3800" spc="-5" dirty="0" smtClean="0">
                <a:latin typeface="Times New Roman"/>
                <a:ea typeface="Calibri"/>
                <a:cs typeface="Arial"/>
              </a:rPr>
              <a:t>5</a:t>
            </a:r>
            <a:r>
              <a:rPr lang="en-US" sz="3800" spc="5" dirty="0" smtClean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 smtClean="0">
                <a:latin typeface="Times New Roman"/>
                <a:ea typeface="Calibri"/>
                <a:cs typeface="Arial"/>
              </a:rPr>
              <a:t>Towel(at  </a:t>
            </a:r>
            <a:r>
              <a:rPr lang="en-US" sz="3800" spc="5" dirty="0" smtClean="0">
                <a:latin typeface="Times New Roman"/>
                <a:ea typeface="Calibri"/>
                <a:cs typeface="Arial"/>
              </a:rPr>
              <a:t>l</a:t>
            </a:r>
            <a:r>
              <a:rPr lang="en-US" sz="3800" dirty="0" smtClean="0">
                <a:latin typeface="Times New Roman"/>
                <a:ea typeface="Calibri"/>
                <a:cs typeface="Arial"/>
              </a:rPr>
              <a:t>east  two</a:t>
            </a:r>
            <a:r>
              <a:rPr lang="en-US" sz="3800" dirty="0">
                <a:latin typeface="Times New Roman"/>
                <a:ea typeface="Calibri"/>
                <a:cs typeface="Arial"/>
              </a:rPr>
              <a:t>)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z="3800" spc="-5" dirty="0">
                <a:latin typeface="Times New Roman"/>
                <a:ea typeface="Calibri"/>
                <a:cs typeface="Arial"/>
              </a:rPr>
              <a:t>6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>
                <a:latin typeface="Times New Roman"/>
                <a:ea typeface="Calibri"/>
                <a:cs typeface="Arial"/>
              </a:rPr>
              <a:t>Babyc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o</a:t>
            </a:r>
            <a:r>
              <a:rPr lang="en-US" sz="3800" dirty="0">
                <a:latin typeface="Times New Roman"/>
                <a:ea typeface="Calibri"/>
                <a:cs typeface="Arial"/>
              </a:rPr>
              <a:t>mb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z="3800" spc="-5" dirty="0">
                <a:latin typeface="Times New Roman"/>
                <a:ea typeface="Calibri"/>
                <a:cs typeface="Arial"/>
              </a:rPr>
              <a:t>7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>
                <a:latin typeface="Times New Roman"/>
                <a:ea typeface="Calibri"/>
                <a:cs typeface="Arial"/>
              </a:rPr>
              <a:t>The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 i</a:t>
            </a:r>
            <a:r>
              <a:rPr lang="en-US" sz="3800" dirty="0">
                <a:latin typeface="Times New Roman"/>
                <a:ea typeface="Calibri"/>
                <a:cs typeface="Arial"/>
              </a:rPr>
              <a:t>n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f</a:t>
            </a:r>
            <a:r>
              <a:rPr lang="en-US" sz="3800" dirty="0">
                <a:latin typeface="Times New Roman"/>
                <a:ea typeface="Calibri"/>
                <a:cs typeface="Arial"/>
              </a:rPr>
              <a:t>a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n</a:t>
            </a:r>
            <a:r>
              <a:rPr lang="en-US" sz="3800" dirty="0">
                <a:latin typeface="Times New Roman"/>
                <a:ea typeface="Calibri"/>
                <a:cs typeface="Arial"/>
              </a:rPr>
              <a:t>t clo</a:t>
            </a:r>
            <a:r>
              <a:rPr lang="en-US" sz="3800" spc="5" dirty="0">
                <a:latin typeface="Times New Roman"/>
                <a:ea typeface="Calibri"/>
                <a:cs typeface="Arial"/>
              </a:rPr>
              <a:t>t</a:t>
            </a:r>
            <a:r>
              <a:rPr lang="en-US" sz="3800" dirty="0">
                <a:latin typeface="Times New Roman"/>
                <a:ea typeface="Calibri"/>
                <a:cs typeface="Arial"/>
              </a:rPr>
              <a:t>hs</a:t>
            </a:r>
            <a:endParaRPr lang="en-US" sz="2200" dirty="0">
              <a:latin typeface="Calibri"/>
              <a:ea typeface="Times New Roman"/>
              <a:cs typeface="Arial"/>
            </a:endParaRPr>
          </a:p>
          <a:p>
            <a:pPr marL="180340">
              <a:lnSpc>
                <a:spcPct val="150000"/>
              </a:lnSpc>
              <a:spcBef>
                <a:spcPts val="290"/>
              </a:spcBef>
            </a:pPr>
            <a:r>
              <a:rPr lang="en-US" sz="3800" spc="-5" dirty="0" smtClean="0">
                <a:latin typeface="Times New Roman"/>
                <a:ea typeface="Calibri"/>
                <a:cs typeface="Arial"/>
              </a:rPr>
              <a:t>8</a:t>
            </a:r>
            <a:r>
              <a:rPr lang="en-US" sz="3800" spc="5" dirty="0" smtClean="0">
                <a:latin typeface="Times New Roman"/>
                <a:ea typeface="Calibri"/>
                <a:cs typeface="Arial"/>
              </a:rPr>
              <a:t>-</a:t>
            </a:r>
            <a:r>
              <a:rPr lang="en-US" sz="3800" dirty="0" smtClean="0">
                <a:latin typeface="Times New Roman"/>
                <a:ea typeface="Calibri"/>
                <a:cs typeface="Arial"/>
              </a:rPr>
              <a:t>M</a:t>
            </a:r>
            <a:r>
              <a:rPr lang="en-US" sz="3800" spc="5" dirty="0" smtClean="0">
                <a:latin typeface="Times New Roman"/>
                <a:ea typeface="Calibri"/>
                <a:cs typeface="Arial"/>
              </a:rPr>
              <a:t>il</a:t>
            </a:r>
            <a:r>
              <a:rPr lang="en-US" sz="3800" dirty="0" smtClean="0">
                <a:latin typeface="Times New Roman"/>
                <a:ea typeface="Calibri"/>
                <a:cs typeface="Arial"/>
              </a:rPr>
              <a:t>d-soap</a:t>
            </a:r>
            <a:r>
              <a:rPr lang="en-US" sz="3600" b="1" dirty="0">
                <a:uFill>
                  <a:solidFill>
                    <a:srgbClr val="000000"/>
                  </a:solidFill>
                </a:uFill>
                <a:latin typeface="Times New Roman"/>
                <a:ea typeface="Calibri"/>
                <a:cs typeface="Arial"/>
              </a:rPr>
              <a:t> </a:t>
            </a:r>
            <a:endParaRPr lang="en-US" sz="2000" dirty="0">
              <a:latin typeface="Calibri"/>
              <a:ea typeface="Times New Roman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Procedure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790592"/>
              </p:ext>
            </p:extLst>
          </p:nvPr>
        </p:nvGraphicFramePr>
        <p:xfrm>
          <a:off x="152400" y="1371600"/>
          <a:ext cx="8763000" cy="53593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82813"/>
                <a:gridCol w="7780187"/>
              </a:tblGrid>
              <a:tr h="339063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800" b="1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eps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757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 h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38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Pr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equ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pment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x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 pro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edu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 t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m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ot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08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ose 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ndow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 doo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8827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Count 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cal pu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se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, m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as</a:t>
                      </a:r>
                      <a:r>
                        <a:rPr lang="en-US" sz="2800" spc="1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u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pe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1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tu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 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and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espira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be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up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531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Fi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 t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ba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b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 on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ul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 of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Warm 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03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904178"/>
              </p:ext>
            </p:extLst>
          </p:nvPr>
        </p:nvGraphicFramePr>
        <p:xfrm>
          <a:off x="0" y="76200"/>
          <a:ext cx="9144000" cy="66365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5543"/>
                <a:gridCol w="8118457"/>
              </a:tblGrid>
              <a:tr h="675020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Test temp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ure of w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 by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yo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u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  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W</a:t>
                      </a:r>
                      <a:r>
                        <a:rPr lang="en-US" sz="2800" spc="-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st 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or elbow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972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Arial"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ace the rubb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 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heet on b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541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Arial"/>
                        </a:rPr>
                        <a:t>9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Und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ess the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,and wrap h</a:t>
                      </a:r>
                      <a:r>
                        <a:rPr lang="en-US" sz="2800" spc="2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m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in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at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h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ow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1812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ean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 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 e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us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ng wash c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oth wi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 wa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 on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f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om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in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 to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ou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er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541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f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ce wi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wa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 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on</a:t>
                      </a:r>
                      <a:r>
                        <a:rPr lang="en-US" sz="2800" spc="1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y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hen dry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514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's ears 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ne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 g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vi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cul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 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ent</a:t>
                      </a:r>
                      <a:r>
                        <a:rPr lang="en-US" sz="28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spc="-1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 s</a:t>
                      </a:r>
                      <a:r>
                        <a:rPr lang="en-US" sz="2800" spc="-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f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old of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ne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, behind</a:t>
                      </a:r>
                      <a:r>
                        <a:rPr lang="en-US" sz="2800" spc="1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800" spc="1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ea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a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ex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 p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of </a:t>
                      </a:r>
                      <a:r>
                        <a:rPr lang="en-US" sz="28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ea</a:t>
                      </a:r>
                      <a:r>
                        <a:rPr lang="en-US" sz="28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6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620211"/>
              </p:ext>
            </p:extLst>
          </p:nvPr>
        </p:nvGraphicFramePr>
        <p:xfrm>
          <a:off x="0" y="76201"/>
          <a:ext cx="8915399" cy="65509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3400"/>
                <a:gridCol w="8381999"/>
              </a:tblGrid>
              <a:tr h="1664646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ace the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a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 on 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b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spc="-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</a:t>
                      </a:r>
                      <a:r>
                        <a:rPr lang="en-US" sz="2400" spc="-3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ri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se  a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dry  each a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m a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 ,p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a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ent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xill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, dry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ough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753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8953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17880" algn="r"/>
                          <a:tab pos="2880360" algn="r"/>
                        </a:tabLs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Wash, 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nse and 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the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's chest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bd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m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n. K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ep 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m co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v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ed wi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b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 b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et or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wel between wash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ng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rins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ng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706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Tu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i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on 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stomach 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 s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de,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w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ash, 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nse</a:t>
                      </a:r>
                      <a:r>
                        <a:rPr lang="en-US" sz="2400" spc="1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 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nd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the b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ck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127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Wash,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r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nse and 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the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le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 pay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tt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 ar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as between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t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161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ace the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on 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b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spc="-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 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,clean 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dry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</a:t>
                      </a:r>
                      <a:r>
                        <a:rPr lang="en-US" sz="2400" spc="1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eni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al a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eas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fr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om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ont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  bac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k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,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rect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 ar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cleansed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4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32773"/>
              </p:ext>
            </p:extLst>
          </p:nvPr>
        </p:nvGraphicFramePr>
        <p:xfrm>
          <a:off x="-2" y="152401"/>
          <a:ext cx="9144002" cy="66294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5684"/>
                <a:gridCol w="4950718"/>
                <a:gridCol w="3657600"/>
              </a:tblGrid>
              <a:tr h="2805621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18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ck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in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 up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u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ng  </a:t>
                      </a:r>
                      <a:r>
                        <a:rPr lang="en-US" sz="2400" b="1" u="sng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foo</a:t>
                      </a:r>
                      <a:r>
                        <a:rPr lang="en-US" sz="2400" b="1" u="sng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b="1" u="sng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2400" b="1" u="sng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al</a:t>
                      </a:r>
                      <a:r>
                        <a:rPr lang="en-US" sz="2400" b="1" u="sng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 ho</a:t>
                      </a:r>
                      <a:r>
                        <a:rPr lang="en-US" sz="2400" b="1" u="sng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b="1" u="sng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pos</a:t>
                      </a:r>
                      <a:r>
                        <a:rPr lang="en-US" sz="2400" b="1" u="sng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iti</a:t>
                      </a:r>
                      <a:r>
                        <a:rPr lang="en-US" sz="2400" b="1" u="sng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baby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'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head o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v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wash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b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as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n .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her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s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 us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ng 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mi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 soap a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d m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spc="1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sa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 the sca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 us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ng your f</a:t>
                      </a:r>
                      <a:r>
                        <a:rPr lang="en-US" sz="2400" spc="1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ert</a:t>
                      </a:r>
                      <a:r>
                        <a:rPr lang="en-US" sz="2400" spc="2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ps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4543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19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Rinse 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 d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y the sca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p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25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20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Dr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ss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i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nf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811">
                <a:tc>
                  <a:txBody>
                    <a:bodyPr/>
                    <a:lstStyle/>
                    <a:p>
                      <a:pPr marL="67945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  <a:latin typeface="Times New Roman"/>
                          <a:ea typeface="Calibri"/>
                          <a:cs typeface="Arial"/>
                        </a:rPr>
                        <a:t>21</a:t>
                      </a:r>
                      <a:endParaRPr lang="en-US" sz="12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ean 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he f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g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er n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ail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s wi</a:t>
                      </a:r>
                      <a:r>
                        <a:rPr lang="en-US" sz="2400" spc="1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h,</a:t>
                      </a:r>
                      <a:r>
                        <a:rPr lang="en-US" sz="2400" spc="-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c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u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tti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ng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80340" marR="18034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oe 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na</a:t>
                      </a:r>
                      <a:r>
                        <a:rPr lang="en-US" sz="2400" spc="5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il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s,</a:t>
                      </a:r>
                      <a:r>
                        <a:rPr lang="en-US" sz="2400" spc="-5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r>
                        <a:rPr lang="en-US" sz="24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omb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 t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h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e ha</a:t>
                      </a:r>
                      <a:r>
                        <a:rPr lang="en-US" sz="2400" spc="5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6" name="Picture 7" descr="Description: E:\مذكرة عملي ونظري تمريض اطفال2017\كتاب عملي 2018\football-h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599"/>
            <a:ext cx="2743200" cy="248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5" descr="Description: E:\مذكرة عملي ونظري تمريض اطفال2017\كتاب عملي 2018\Face-to-face-ho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29527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13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7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</TotalTime>
  <Words>355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PowerPoint Presentation</vt:lpstr>
      <vt:lpstr>PowerPoint Presentation</vt:lpstr>
      <vt:lpstr>Purposes: </vt:lpstr>
      <vt:lpstr>Equipment: 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ELBOSTAN</dc:creator>
  <cp:lastModifiedBy>ismail - [2010]</cp:lastModifiedBy>
  <cp:revision>9</cp:revision>
  <dcterms:created xsi:type="dcterms:W3CDTF">2006-08-16T00:00:00Z</dcterms:created>
  <dcterms:modified xsi:type="dcterms:W3CDTF">2020-03-27T23:36:26Z</dcterms:modified>
</cp:coreProperties>
</file>