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4" r:id="rId18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7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85A-6C7A-4CA3-A806-EED12AD6473E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9A0C-EA55-4872-A8D2-8F8B53839DB3}" type="slidenum">
              <a:rPr lang="ar-EG" smtClean="0"/>
              <a:t>‹#›</a:t>
            </a:fld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85A-6C7A-4CA3-A806-EED12AD6473E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9A0C-EA55-4872-A8D2-8F8B53839DB3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85A-6C7A-4CA3-A806-EED12AD6473E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9A0C-EA55-4872-A8D2-8F8B53839DB3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85A-6C7A-4CA3-A806-EED12AD6473E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9A0C-EA55-4872-A8D2-8F8B53839DB3}" type="slidenum">
              <a:rPr lang="ar-EG" smtClean="0"/>
              <a:t>‹#›</a:t>
            </a:fld>
            <a:endParaRPr lang="ar-EG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85A-6C7A-4CA3-A806-EED12AD6473E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9A0C-EA55-4872-A8D2-8F8B53839DB3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85A-6C7A-4CA3-A806-EED12AD6473E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9A0C-EA55-4872-A8D2-8F8B53839DB3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85A-6C7A-4CA3-A806-EED12AD6473E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9A0C-EA55-4872-A8D2-8F8B53839DB3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85A-6C7A-4CA3-A806-EED12AD6473E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9A0C-EA55-4872-A8D2-8F8B53839DB3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85A-6C7A-4CA3-A806-EED12AD6473E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9A0C-EA55-4872-A8D2-8F8B53839DB3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85A-6C7A-4CA3-A806-EED12AD6473E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9A0C-EA55-4872-A8D2-8F8B53839DB3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85A-6C7A-4CA3-A806-EED12AD6473E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9A0C-EA55-4872-A8D2-8F8B53839DB3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628EA85A-6C7A-4CA3-A806-EED12AD6473E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4D899A0C-EA55-4872-A8D2-8F8B53839DB3}" type="slidenum">
              <a:rPr lang="ar-EG" smtClean="0"/>
              <a:t>‹#›</a:t>
            </a:fld>
            <a:endParaRPr lang="ar-EG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2856"/>
            <a:ext cx="9144000" cy="472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عنوان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sz="4000" u="sng" dirty="0" smtClean="0">
                <a:latin typeface="Times New Roman" pitchFamily="18" charset="0"/>
                <a:cs typeface="Times New Roman" pitchFamily="18" charset="0"/>
              </a:rPr>
              <a:t>بسم الله الرحمن الرحيم</a:t>
            </a:r>
            <a:endParaRPr lang="ar-EG" sz="4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748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u="sng" dirty="0" smtClean="0">
                <a:latin typeface="Aharoni" pitchFamily="2" charset="-79"/>
                <a:cs typeface="Aharoni" pitchFamily="2" charset="-79"/>
              </a:rPr>
              <a:t>Disadvantages of home visit </a:t>
            </a:r>
            <a:endParaRPr lang="ar-EG" sz="4000" u="sng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1-Time consuming….travel time is costly.</a:t>
            </a:r>
          </a:p>
          <a:p>
            <a:pPr marL="0" indent="0" algn="l">
              <a:buNone/>
            </a:pPr>
            <a:r>
              <a:rPr lang="en-US" sz="3200" dirty="0" smtClean="0"/>
              <a:t>2-Less efficient for the nurse.</a:t>
            </a:r>
          </a:p>
          <a:p>
            <a:pPr marL="0" indent="0" algn="l">
              <a:buNone/>
            </a:pPr>
            <a:r>
              <a:rPr lang="en-US" sz="3200" dirty="0" smtClean="0"/>
              <a:t>(working with groups or seeing many clients in an ambulatory site is more efficient for the nurse).</a:t>
            </a:r>
          </a:p>
          <a:p>
            <a:pPr marL="0" indent="0" algn="l">
              <a:buNone/>
            </a:pPr>
            <a:r>
              <a:rPr lang="en-US" sz="3200" dirty="0" smtClean="0"/>
              <a:t>3-Distraction and difficult to control.</a:t>
            </a:r>
          </a:p>
          <a:p>
            <a:pPr marL="0" indent="0" algn="l">
              <a:buNone/>
            </a:pPr>
            <a:endParaRPr lang="ar-EG" sz="3200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755576" y="4760374"/>
            <a:ext cx="158417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television</a:t>
            </a:r>
            <a:endParaRPr lang="ar-EG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3131840" y="4760374"/>
            <a:ext cx="172819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Noisy children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89932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u="sng" dirty="0" smtClean="0">
                <a:latin typeface="Aharoni" pitchFamily="2" charset="-79"/>
                <a:cs typeface="Aharoni" pitchFamily="2" charset="-79"/>
              </a:rPr>
              <a:t>continue</a:t>
            </a:r>
            <a:endParaRPr lang="ar-EG" sz="4000" u="sng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4-Clients resistance or fearful.</a:t>
            </a:r>
          </a:p>
          <a:p>
            <a:pPr marL="0" indent="0" algn="l">
              <a:buNone/>
            </a:pPr>
            <a:r>
              <a:rPr lang="en-US" sz="3200" dirty="0" smtClean="0"/>
              <a:t>5-Nurse safety.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9576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u="sng" dirty="0" smtClean="0">
                <a:latin typeface="Aharoni" pitchFamily="2" charset="-79"/>
                <a:cs typeface="Aharoni" pitchFamily="2" charset="-79"/>
              </a:rPr>
              <a:t>Phases and activities of home visit</a:t>
            </a:r>
            <a:endParaRPr lang="ar-EG" sz="4000" u="sng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.</a:t>
            </a:r>
            <a:endParaRPr lang="ar-EG" sz="3200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683568" y="1902602"/>
            <a:ext cx="1584177" cy="878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Initiation phase</a:t>
            </a:r>
            <a:endParaRPr lang="ar-EG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2195736" y="2708920"/>
            <a:ext cx="1818702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Pre- visit phase</a:t>
            </a:r>
            <a:endParaRPr lang="ar-EG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3923928" y="3429000"/>
            <a:ext cx="1709689" cy="8690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In home phase</a:t>
            </a:r>
            <a:endParaRPr lang="ar-EG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5534310" y="4226065"/>
            <a:ext cx="1512168" cy="7871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Termination phase</a:t>
            </a:r>
            <a:endParaRPr lang="ar-EG" dirty="0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6991074" y="4941169"/>
            <a:ext cx="1584176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Post visit phase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16745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u="sng" dirty="0" smtClean="0">
                <a:latin typeface="Aharoni" pitchFamily="2" charset="-79"/>
                <a:cs typeface="Aharoni" pitchFamily="2" charset="-79"/>
              </a:rPr>
              <a:t>continue</a:t>
            </a:r>
            <a:endParaRPr lang="ar-EG" sz="4000" u="sng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3200" dirty="0" smtClean="0">
                <a:solidFill>
                  <a:schemeClr val="accent5"/>
                </a:solidFill>
              </a:rPr>
              <a:t>1-Initiation phase</a:t>
            </a:r>
            <a:r>
              <a:rPr lang="en-US" sz="3200" dirty="0" smtClean="0"/>
              <a:t>:</a:t>
            </a:r>
          </a:p>
          <a:p>
            <a:pPr marL="0" indent="0" algn="l">
              <a:buNone/>
            </a:pPr>
            <a:r>
              <a:rPr lang="en-US" sz="3200" dirty="0" smtClean="0"/>
              <a:t>*clarify source of referral for visit.</a:t>
            </a:r>
          </a:p>
          <a:p>
            <a:pPr marL="0" indent="0" algn="l">
              <a:buNone/>
            </a:pPr>
            <a:r>
              <a:rPr lang="en-US" sz="3200" dirty="0" smtClean="0"/>
              <a:t>*clarify purpose for visit. 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 smtClean="0"/>
              <a:t>  </a:t>
            </a:r>
            <a:r>
              <a:rPr lang="en-US" sz="3200" dirty="0" smtClean="0">
                <a:solidFill>
                  <a:schemeClr val="accent5"/>
                </a:solidFill>
              </a:rPr>
              <a:t>2-Pre- visit phase:</a:t>
            </a:r>
          </a:p>
          <a:p>
            <a:pPr marL="0" indent="0" algn="l">
              <a:buNone/>
            </a:pPr>
            <a:r>
              <a:rPr lang="en-US" sz="3200" dirty="0" smtClean="0"/>
              <a:t>*Initiate contact with family.  </a:t>
            </a:r>
          </a:p>
          <a:p>
            <a:pPr marL="0" indent="0" algn="l">
              <a:buNone/>
            </a:pPr>
            <a:r>
              <a:rPr lang="en-US" sz="3200" dirty="0" smtClean="0"/>
              <a:t>*Establish shared perception of purpose with family.</a:t>
            </a:r>
          </a:p>
        </p:txBody>
      </p:sp>
    </p:spTree>
    <p:extLst>
      <p:ext uri="{BB962C8B-B14F-4D97-AF65-F5344CB8AC3E}">
        <p14:creationId xmlns:p14="http://schemas.microsoft.com/office/powerpoint/2010/main" val="339270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u="sng" dirty="0" smtClean="0">
                <a:latin typeface="Aharoni" pitchFamily="2" charset="-79"/>
                <a:cs typeface="Aharoni" pitchFamily="2" charset="-79"/>
              </a:rPr>
              <a:t>continue</a:t>
            </a:r>
            <a:endParaRPr lang="ar-EG" sz="4000" u="sng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3200" dirty="0" smtClean="0"/>
              <a:t>*Determine family's willingness for home visit.</a:t>
            </a:r>
          </a:p>
          <a:p>
            <a:pPr marL="0" indent="0" algn="l">
              <a:buNone/>
            </a:pPr>
            <a:r>
              <a:rPr lang="en-US" sz="3200" dirty="0" smtClean="0"/>
              <a:t>*Schedule's for the home visits.</a:t>
            </a:r>
          </a:p>
          <a:p>
            <a:pPr marL="0" indent="0" algn="l">
              <a:buNone/>
            </a:pPr>
            <a:r>
              <a:rPr lang="en-US" sz="3200" dirty="0" smtClean="0"/>
              <a:t>*Review referral and family records.</a:t>
            </a:r>
          </a:p>
          <a:p>
            <a:pPr marL="0" indent="0" algn="l">
              <a:buNone/>
            </a:pPr>
            <a:r>
              <a:rPr lang="en-US" sz="3200" dirty="0" smtClean="0">
                <a:solidFill>
                  <a:schemeClr val="accent5"/>
                </a:solidFill>
              </a:rPr>
              <a:t>3-In- home phase:</a:t>
            </a:r>
          </a:p>
          <a:p>
            <a:pPr marL="0" indent="0" algn="l">
              <a:buNone/>
            </a:pPr>
            <a:r>
              <a:rPr lang="en-US" sz="3200" dirty="0" smtClean="0"/>
              <a:t>*Introduce self and professional identity.</a:t>
            </a:r>
          </a:p>
          <a:p>
            <a:pPr marL="0" indent="0" algn="l">
              <a:buNone/>
            </a:pPr>
            <a:r>
              <a:rPr lang="en-US" sz="3200" dirty="0" smtClean="0"/>
              <a:t>*Social interaction to establish rapport.</a:t>
            </a:r>
          </a:p>
          <a:p>
            <a:pPr marL="0" indent="0" algn="l">
              <a:buNone/>
            </a:pPr>
            <a:r>
              <a:rPr lang="en-US" sz="3200" dirty="0" smtClean="0"/>
              <a:t>  </a:t>
            </a:r>
            <a:endParaRPr lang="ar-EG" sz="3200" dirty="0" smtClean="0"/>
          </a:p>
          <a:p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114095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u="sng" dirty="0" smtClean="0">
                <a:latin typeface="Aharoni" pitchFamily="2" charset="-79"/>
                <a:cs typeface="Aharoni" pitchFamily="2" charset="-79"/>
              </a:rPr>
              <a:t>continue</a:t>
            </a:r>
            <a:endParaRPr lang="ar-EG" sz="4000" u="sng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*Establish nurse- client relationship.</a:t>
            </a:r>
          </a:p>
          <a:p>
            <a:pPr marL="0" indent="0" algn="l">
              <a:buNone/>
            </a:pPr>
            <a:r>
              <a:rPr lang="en-US" sz="3200" dirty="0" smtClean="0"/>
              <a:t>*Implement nursing process.</a:t>
            </a:r>
          </a:p>
          <a:p>
            <a:pPr marL="0" indent="0" algn="l">
              <a:buNone/>
            </a:pPr>
            <a:r>
              <a:rPr lang="en-US" sz="3200" dirty="0" smtClean="0">
                <a:solidFill>
                  <a:schemeClr val="accent5"/>
                </a:solidFill>
              </a:rPr>
              <a:t>4-Termination phase:</a:t>
            </a:r>
          </a:p>
          <a:p>
            <a:pPr marL="0" indent="0" algn="l">
              <a:buNone/>
            </a:pPr>
            <a:r>
              <a:rPr lang="en-US" sz="3200" dirty="0" smtClean="0"/>
              <a:t>*Review visit with family.</a:t>
            </a:r>
          </a:p>
          <a:p>
            <a:pPr marL="0" indent="0" algn="l">
              <a:buNone/>
            </a:pPr>
            <a:r>
              <a:rPr lang="en-US" sz="3200" dirty="0" smtClean="0"/>
              <a:t>*Plan for future visit 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390410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u="sng" dirty="0" smtClean="0">
                <a:latin typeface="Aharoni" pitchFamily="2" charset="-79"/>
                <a:cs typeface="Aharoni" pitchFamily="2" charset="-79"/>
              </a:rPr>
              <a:t>continue</a:t>
            </a:r>
            <a:endParaRPr lang="ar-EG" sz="3200" u="sng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>
                <a:solidFill>
                  <a:schemeClr val="accent5"/>
                </a:solidFill>
              </a:rPr>
              <a:t>5-Post visit phase:</a:t>
            </a:r>
          </a:p>
          <a:p>
            <a:pPr marL="0" indent="0" algn="l">
              <a:buNone/>
            </a:pPr>
            <a:r>
              <a:rPr lang="en-US" sz="3200" dirty="0" smtClean="0"/>
              <a:t>*Record visit. </a:t>
            </a:r>
          </a:p>
          <a:p>
            <a:pPr marL="0" indent="0" algn="l">
              <a:buNone/>
            </a:pPr>
            <a:r>
              <a:rPr lang="en-US" sz="3200" dirty="0" smtClean="0"/>
              <a:t>*Plan for next visit.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241003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8352928" cy="580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عنصر نائب للمحتوى 13"/>
          <p:cNvSpPr>
            <a:spLocks noGrp="1"/>
          </p:cNvSpPr>
          <p:nvPr>
            <p:ph sz="quarter" idx="13"/>
          </p:nvPr>
        </p:nvSpPr>
        <p:spPr>
          <a:xfrm>
            <a:off x="609600" y="620688"/>
            <a:ext cx="7924800" cy="11521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Aharoni" pitchFamily="2" charset="-79"/>
              </a:rPr>
              <a:t>Thanks for your attention</a:t>
            </a:r>
            <a:endParaRPr lang="ar-EG" sz="4000" dirty="0">
              <a:latin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4497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457200" y="170080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8000" dirty="0" smtClean="0">
                <a:latin typeface="Aharoni" pitchFamily="2" charset="-79"/>
                <a:cs typeface="Aharoni" pitchFamily="2" charset="-79"/>
              </a:rPr>
              <a:t>Home Visit</a:t>
            </a:r>
            <a:endParaRPr lang="ar-EG" sz="8000" dirty="0">
              <a:latin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4025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u="sng" dirty="0" smtClean="0">
                <a:latin typeface="Aharoni" pitchFamily="2" charset="-79"/>
                <a:cs typeface="Aharoni" pitchFamily="2" charset="-79"/>
              </a:rPr>
              <a:t>Outline</a:t>
            </a:r>
            <a:endParaRPr lang="ar-EG" sz="4000" u="sng" dirty="0">
              <a:latin typeface="Aharoni" pitchFamily="2" charset="-79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13"/>
          </p:nvPr>
        </p:nvSpPr>
        <p:spPr>
          <a:xfrm>
            <a:off x="611560" y="1556792"/>
            <a:ext cx="7924800" cy="41148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Definition.</a:t>
            </a:r>
            <a:endParaRPr lang="en-US" sz="3200" dirty="0"/>
          </a:p>
          <a:p>
            <a:pPr marL="0" indent="0" algn="l">
              <a:buNone/>
            </a:pPr>
            <a:r>
              <a:rPr lang="en-US" sz="3200" smtClean="0"/>
              <a:t>Purpose.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 smtClean="0"/>
              <a:t>Principles.</a:t>
            </a:r>
            <a:endParaRPr lang="en-US" sz="3200" dirty="0"/>
          </a:p>
          <a:p>
            <a:pPr marL="0" indent="0" algn="l">
              <a:buNone/>
            </a:pPr>
            <a:r>
              <a:rPr lang="en-US" sz="3200" dirty="0"/>
              <a:t>Advantages &amp;disadvantages of home </a:t>
            </a:r>
            <a:r>
              <a:rPr lang="en-US" sz="3200" dirty="0" smtClean="0"/>
              <a:t>visiting.</a:t>
            </a:r>
          </a:p>
          <a:p>
            <a:pPr marL="0" indent="0" algn="l">
              <a:buNone/>
            </a:pPr>
            <a:r>
              <a:rPr lang="en-US" sz="3200" dirty="0" smtClean="0"/>
              <a:t>Phases of home visit.</a:t>
            </a:r>
            <a:endParaRPr lang="en-US" sz="3200" dirty="0"/>
          </a:p>
          <a:p>
            <a:pPr marL="0" indent="0" algn="l">
              <a:buNone/>
            </a:pPr>
            <a:endParaRPr lang="en-US" sz="3200" dirty="0" smtClean="0"/>
          </a:p>
          <a:p>
            <a:pPr marL="0" indent="0" algn="l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04005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u="sng" dirty="0" smtClean="0">
                <a:latin typeface="Aharoni" pitchFamily="2" charset="-79"/>
                <a:cs typeface="Aharoni" pitchFamily="2" charset="-79"/>
              </a:rPr>
              <a:t>Definition of home visit</a:t>
            </a:r>
            <a:endParaRPr lang="ar-EG" sz="3600" u="sng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Home visit means visiting the family at </a:t>
            </a:r>
            <a:r>
              <a:rPr lang="en-US" sz="3200" dirty="0" smtClean="0">
                <a:solidFill>
                  <a:schemeClr val="accent5"/>
                </a:solidFill>
              </a:rPr>
              <a:t>their places </a:t>
            </a:r>
            <a:r>
              <a:rPr lang="en-US" sz="3200" dirty="0" smtClean="0"/>
              <a:t>to :1-assess the health needs , 2-provide services such as </a:t>
            </a:r>
            <a:r>
              <a:rPr lang="en-US" sz="3200" u="sng" dirty="0" smtClean="0">
                <a:solidFill>
                  <a:schemeClr val="accent5"/>
                </a:solidFill>
              </a:rPr>
              <a:t>preventive</a:t>
            </a:r>
            <a:r>
              <a:rPr lang="en-US" sz="3200" dirty="0" smtClean="0"/>
              <a:t>, </a:t>
            </a:r>
            <a:r>
              <a:rPr lang="en-US" sz="3200" u="sng" dirty="0" smtClean="0">
                <a:solidFill>
                  <a:schemeClr val="accent5"/>
                </a:solidFill>
              </a:rPr>
              <a:t>primitive</a:t>
            </a:r>
            <a:r>
              <a:rPr lang="en-US" sz="3200" dirty="0" smtClean="0"/>
              <a:t>, </a:t>
            </a:r>
            <a:r>
              <a:rPr lang="en-US" sz="3200" u="sng" dirty="0" smtClean="0">
                <a:solidFill>
                  <a:schemeClr val="accent5"/>
                </a:solidFill>
              </a:rPr>
              <a:t>curative</a:t>
            </a:r>
            <a:r>
              <a:rPr lang="en-US" sz="3200" dirty="0" smtClean="0">
                <a:solidFill>
                  <a:schemeClr val="accent5"/>
                </a:solidFill>
              </a:rPr>
              <a:t> </a:t>
            </a:r>
            <a:r>
              <a:rPr lang="en-US" sz="3200" dirty="0" smtClean="0"/>
              <a:t>or </a:t>
            </a:r>
            <a:r>
              <a:rPr lang="en-US" sz="3200" u="sng" dirty="0" smtClean="0">
                <a:solidFill>
                  <a:schemeClr val="accent5"/>
                </a:solidFill>
              </a:rPr>
              <a:t>rehabilitative</a:t>
            </a:r>
            <a:r>
              <a:rPr lang="en-US" sz="3200" dirty="0" smtClean="0">
                <a:solidFill>
                  <a:schemeClr val="accent5"/>
                </a:solidFill>
              </a:rPr>
              <a:t> </a:t>
            </a:r>
            <a:r>
              <a:rPr lang="en-US" sz="3200" dirty="0" smtClean="0"/>
              <a:t>services at </a:t>
            </a:r>
            <a:r>
              <a:rPr lang="en-US" sz="3200" u="sng" dirty="0" smtClean="0"/>
              <a:t>their door </a:t>
            </a:r>
            <a:r>
              <a:rPr lang="en-US" sz="3200" dirty="0" smtClean="0"/>
              <a:t>step by the community health nurse or health workers.  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353358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u="sng" dirty="0" smtClean="0">
                <a:latin typeface="Aharoni" pitchFamily="2" charset="-79"/>
                <a:cs typeface="Aharoni" pitchFamily="2" charset="-79"/>
              </a:rPr>
              <a:t>Purpose of home visit</a:t>
            </a:r>
            <a:endParaRPr lang="ar-EG" sz="4000" u="sng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1-To give care to the </a:t>
            </a:r>
            <a:r>
              <a:rPr lang="en-US" sz="3600" dirty="0" smtClean="0">
                <a:solidFill>
                  <a:schemeClr val="accent5"/>
                </a:solidFill>
              </a:rPr>
              <a:t>sick</a:t>
            </a:r>
            <a:r>
              <a:rPr lang="en-US" sz="3200" dirty="0" smtClean="0"/>
              <a:t>, to the </a:t>
            </a:r>
            <a:r>
              <a:rPr lang="en-US" sz="3600" dirty="0" smtClean="0">
                <a:solidFill>
                  <a:schemeClr val="accent5"/>
                </a:solidFill>
              </a:rPr>
              <a:t>postpartum</a:t>
            </a:r>
            <a:r>
              <a:rPr lang="en-US" sz="3200" dirty="0" smtClean="0"/>
              <a:t> and her </a:t>
            </a:r>
            <a:r>
              <a:rPr lang="en-US" sz="3600" dirty="0" smtClean="0">
                <a:solidFill>
                  <a:schemeClr val="accent5"/>
                </a:solidFill>
              </a:rPr>
              <a:t>newborn</a:t>
            </a:r>
            <a:r>
              <a:rPr lang="en-US" sz="3200" dirty="0" smtClean="0"/>
              <a:t> with he view teach a responsible family member to give the subsequent care.</a:t>
            </a:r>
          </a:p>
          <a:p>
            <a:pPr marL="0" indent="0" algn="l">
              <a:buNone/>
            </a:pPr>
            <a:r>
              <a:rPr lang="en-US" sz="3200" dirty="0" smtClean="0"/>
              <a:t>2-To assess the </a:t>
            </a:r>
            <a:r>
              <a:rPr lang="en-US" sz="3600" dirty="0" smtClean="0">
                <a:solidFill>
                  <a:schemeClr val="accent5"/>
                </a:solidFill>
              </a:rPr>
              <a:t>living condition </a:t>
            </a:r>
            <a:r>
              <a:rPr lang="en-US" sz="3200" dirty="0" smtClean="0"/>
              <a:t>of the patient and his family and their health practices in order to provide appropriate health teaching.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370109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u="sng" dirty="0" smtClean="0">
                <a:latin typeface="Aharoni" pitchFamily="2" charset="-79"/>
                <a:cs typeface="Aharoni" pitchFamily="2" charset="-79"/>
              </a:rPr>
              <a:t>continue</a:t>
            </a:r>
            <a:endParaRPr lang="ar-EG" sz="4000" u="sng" dirty="0">
              <a:latin typeface="Aharoni" pitchFamily="2" charset="-79"/>
            </a:endParaRP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3-To give </a:t>
            </a:r>
            <a:r>
              <a:rPr lang="en-US" sz="3600" dirty="0" smtClean="0">
                <a:solidFill>
                  <a:schemeClr val="accent5"/>
                </a:solidFill>
              </a:rPr>
              <a:t>health teaching</a:t>
            </a:r>
            <a:r>
              <a:rPr lang="en-US" sz="3200" dirty="0" smtClean="0">
                <a:solidFill>
                  <a:schemeClr val="accent5"/>
                </a:solidFill>
              </a:rPr>
              <a:t> </a:t>
            </a:r>
            <a:r>
              <a:rPr lang="en-US" sz="3200" dirty="0" smtClean="0"/>
              <a:t>regarding the prevention and control of diseases to  establish close relationship between the health agencies and the public for the promotion of health.</a:t>
            </a:r>
          </a:p>
          <a:p>
            <a:pPr marL="0" indent="0" algn="l">
              <a:buNone/>
            </a:pPr>
            <a:r>
              <a:rPr lang="en-US" sz="3200" dirty="0" smtClean="0"/>
              <a:t>4-To make use of the </a:t>
            </a:r>
            <a:r>
              <a:rPr lang="en-US" sz="3600" dirty="0" smtClean="0">
                <a:solidFill>
                  <a:schemeClr val="accent5"/>
                </a:solidFill>
              </a:rPr>
              <a:t>inter-referral system </a:t>
            </a:r>
            <a:r>
              <a:rPr lang="en-US" sz="3200" dirty="0" smtClean="0"/>
              <a:t>and to promote the utilization of community services.    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31105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60648"/>
            <a:ext cx="7924800" cy="1143000"/>
          </a:xfrm>
        </p:spPr>
        <p:txBody>
          <a:bodyPr/>
          <a:lstStyle/>
          <a:p>
            <a:r>
              <a:rPr lang="en-US" sz="4000" u="sng" dirty="0" smtClean="0">
                <a:latin typeface="Aharoni" pitchFamily="2" charset="-79"/>
                <a:cs typeface="Aharoni" pitchFamily="2" charset="-79"/>
              </a:rPr>
              <a:t>Principles of home visit</a:t>
            </a:r>
            <a:endParaRPr lang="ar-EG" sz="4000" u="sng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1-Have purpose or objectives.</a:t>
            </a:r>
          </a:p>
          <a:p>
            <a:pPr marL="0" indent="0" algn="l">
              <a:buNone/>
            </a:pPr>
            <a:r>
              <a:rPr lang="en-US" sz="3200" dirty="0" smtClean="0"/>
              <a:t>2-Use of available information about the patient and his family</a:t>
            </a:r>
          </a:p>
          <a:p>
            <a:pPr marL="0" indent="0" algn="l">
              <a:buNone/>
            </a:pPr>
            <a:r>
              <a:rPr lang="en-US" sz="3200" dirty="0" smtClean="0"/>
              <a:t>3-Priority.</a:t>
            </a:r>
          </a:p>
          <a:p>
            <a:pPr marL="0" indent="0" algn="l">
              <a:buNone/>
            </a:pPr>
            <a:r>
              <a:rPr lang="en-US" sz="3200" dirty="0" smtClean="0"/>
              <a:t>4- Involve the individual and family.</a:t>
            </a:r>
          </a:p>
          <a:p>
            <a:pPr marL="0" indent="0" algn="l">
              <a:buNone/>
            </a:pPr>
            <a:r>
              <a:rPr lang="en-US" sz="3200" dirty="0" smtClean="0"/>
              <a:t>5- Flexibility.</a:t>
            </a:r>
          </a:p>
        </p:txBody>
      </p:sp>
      <p:sp>
        <p:nvSpPr>
          <p:cNvPr id="4" name="سهم إلى اليمين 3"/>
          <p:cNvSpPr/>
          <p:nvPr/>
        </p:nvSpPr>
        <p:spPr>
          <a:xfrm>
            <a:off x="3059832" y="2636912"/>
            <a:ext cx="1584176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Family records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98254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60648"/>
            <a:ext cx="7924800" cy="1143000"/>
          </a:xfrm>
        </p:spPr>
        <p:txBody>
          <a:bodyPr/>
          <a:lstStyle/>
          <a:p>
            <a:r>
              <a:rPr lang="en-US" sz="4000" u="sng" dirty="0" smtClean="0">
                <a:latin typeface="Aharoni" pitchFamily="2" charset="-79"/>
                <a:cs typeface="Aharoni" pitchFamily="2" charset="-79"/>
              </a:rPr>
              <a:t>Advantages of home visit</a:t>
            </a:r>
            <a:endParaRPr lang="ar-EG" sz="4000" u="sng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3200" dirty="0" smtClean="0"/>
              <a:t>1- Individualized care.</a:t>
            </a:r>
          </a:p>
          <a:p>
            <a:pPr marL="0" indent="0" algn="l">
              <a:buNone/>
            </a:pPr>
            <a:r>
              <a:rPr lang="en-US" sz="3200" dirty="0" smtClean="0"/>
              <a:t>2-Receive care at home.</a:t>
            </a:r>
          </a:p>
          <a:p>
            <a:pPr marL="0" indent="0" algn="l">
              <a:buNone/>
            </a:pPr>
            <a:r>
              <a:rPr lang="en-US" sz="3200" dirty="0" smtClean="0"/>
              <a:t>3-Observe environmental factors impinging on health.</a:t>
            </a:r>
            <a:endParaRPr lang="ar-EG" sz="3200" dirty="0" smtClean="0"/>
          </a:p>
          <a:p>
            <a:pPr marL="0" indent="0" algn="l">
              <a:buNone/>
            </a:pPr>
            <a:endParaRPr lang="ar-EG" sz="3200" dirty="0"/>
          </a:p>
          <a:p>
            <a:pPr marL="0" indent="0" algn="l">
              <a:buNone/>
            </a:pPr>
            <a:endParaRPr lang="en-US" sz="3200" dirty="0" smtClean="0"/>
          </a:p>
          <a:p>
            <a:pPr marL="0" indent="0" algn="l">
              <a:buNone/>
            </a:pPr>
            <a:endParaRPr lang="en-US" sz="3200" dirty="0" smtClean="0"/>
          </a:p>
          <a:p>
            <a:pPr marL="0" indent="0" algn="l">
              <a:buNone/>
            </a:pPr>
            <a:endParaRPr lang="en-US" sz="3200" dirty="0"/>
          </a:p>
          <a:p>
            <a:pPr marL="0" indent="0" algn="l">
              <a:buNone/>
            </a:pPr>
            <a:r>
              <a:rPr lang="en-US" sz="3200" dirty="0" smtClean="0"/>
              <a:t>4-Understanding </a:t>
            </a:r>
            <a:r>
              <a:rPr lang="en-US" sz="3200" dirty="0"/>
              <a:t>lifestyle</a:t>
            </a:r>
          </a:p>
          <a:p>
            <a:pPr marL="0" indent="0" algn="l">
              <a:buNone/>
            </a:pPr>
            <a:endParaRPr lang="en-US" sz="3200" dirty="0" smtClean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1187624" y="4221088"/>
            <a:ext cx="201622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Housing condition</a:t>
            </a:r>
            <a:r>
              <a:rPr lang="ar-EG" dirty="0" smtClean="0"/>
              <a:t> </a:t>
            </a:r>
            <a:endParaRPr lang="ar-EG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4355976" y="4221088"/>
            <a:ext cx="180020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finances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000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u="sng" dirty="0" smtClean="0">
                <a:latin typeface="Aharoni" pitchFamily="2" charset="-79"/>
                <a:cs typeface="Aharoni" pitchFamily="2" charset="-79"/>
              </a:rPr>
              <a:t>Continue</a:t>
            </a:r>
            <a:endParaRPr lang="ar-EG" sz="4000" u="sng" dirty="0">
              <a:latin typeface="Aharoni" pitchFamily="2" charset="-79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/>
              <a:t>5-Family member participation.</a:t>
            </a:r>
          </a:p>
          <a:p>
            <a:pPr marL="0" indent="0" algn="l">
              <a:buNone/>
            </a:pPr>
            <a:r>
              <a:rPr lang="en-US" sz="3200" dirty="0" smtClean="0"/>
              <a:t>6-Individuals and family members are more receptive to learning.</a:t>
            </a:r>
          </a:p>
          <a:p>
            <a:pPr marL="0" indent="0" algn="l">
              <a:buNone/>
            </a:pPr>
            <a:r>
              <a:rPr lang="en-US" sz="3200" dirty="0" smtClean="0"/>
              <a:t>7-Reduce overall costs….Hospitalization.</a:t>
            </a:r>
          </a:p>
          <a:p>
            <a:pPr marL="0" indent="0" algn="l">
              <a:buNone/>
            </a:pPr>
            <a:r>
              <a:rPr lang="en-US" sz="3200" dirty="0" smtClean="0"/>
              <a:t>8-Family focus is facilitated.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83141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أفق">
  <a:themeElements>
    <a:clrScheme name="دفق الهواء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أف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أف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217</TotalTime>
  <Words>453</Words>
  <Application>Microsoft Office PowerPoint</Application>
  <PresentationFormat>On-screen Show (4:3)</PresentationFormat>
  <Paragraphs>82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أفق</vt:lpstr>
      <vt:lpstr>بسم الله الرحمن الرحيم</vt:lpstr>
      <vt:lpstr>Home Visit</vt:lpstr>
      <vt:lpstr>Outline</vt:lpstr>
      <vt:lpstr>Definition of home visit</vt:lpstr>
      <vt:lpstr>Purpose of home visit</vt:lpstr>
      <vt:lpstr>continue</vt:lpstr>
      <vt:lpstr>Principles of home visit</vt:lpstr>
      <vt:lpstr>Advantages of home visit</vt:lpstr>
      <vt:lpstr>Continue</vt:lpstr>
      <vt:lpstr>Disadvantages of home visit </vt:lpstr>
      <vt:lpstr>continue</vt:lpstr>
      <vt:lpstr>Phases and activities of home visit</vt:lpstr>
      <vt:lpstr>continue</vt:lpstr>
      <vt:lpstr>continue</vt:lpstr>
      <vt:lpstr>continue</vt:lpstr>
      <vt:lpstr>continue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 Visit</dc:title>
  <dc:creator>mmmm</dc:creator>
  <cp:lastModifiedBy>ismail - [2010]</cp:lastModifiedBy>
  <cp:revision>19</cp:revision>
  <dcterms:created xsi:type="dcterms:W3CDTF">2020-02-28T21:49:46Z</dcterms:created>
  <dcterms:modified xsi:type="dcterms:W3CDTF">2020-03-31T11:33:52Z</dcterms:modified>
</cp:coreProperties>
</file>