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ar-SA"/>
    </a:defPPr>
    <a:lvl1pPr algn="ct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ct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ct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ct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ct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5122" name="Group 2"/>
          <p:cNvGrpSpPr>
            <a:grpSpLocks/>
          </p:cNvGrpSpPr>
          <p:nvPr/>
        </p:nvGrpSpPr>
        <p:grpSpPr bwMode="auto">
          <a:xfrm>
            <a:off x="3175" y="4267200"/>
            <a:ext cx="9140825" cy="2590800"/>
            <a:chOff x="2" y="2688"/>
            <a:chExt cx="5758" cy="1632"/>
          </a:xfrm>
        </p:grpSpPr>
        <p:sp>
          <p:nvSpPr>
            <p:cNvPr id="5123" name="Freeform 3"/>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nvGrpSpPr>
            <p:cNvPr id="5124" name="Group 4"/>
            <p:cNvGrpSpPr>
              <a:grpSpLocks/>
            </p:cNvGrpSpPr>
            <p:nvPr userDrawn="1"/>
          </p:nvGrpSpPr>
          <p:grpSpPr bwMode="auto">
            <a:xfrm>
              <a:off x="3528" y="3715"/>
              <a:ext cx="792" cy="521"/>
              <a:chOff x="3527" y="3715"/>
              <a:chExt cx="792" cy="521"/>
            </a:xfrm>
          </p:grpSpPr>
          <p:sp>
            <p:nvSpPr>
              <p:cNvPr id="5125"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26"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27"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28"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29"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30"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31"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32"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33"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34"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35"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grpSp>
        <p:grpSp>
          <p:nvGrpSpPr>
            <p:cNvPr id="5136" name="Group 16"/>
            <p:cNvGrpSpPr>
              <a:grpSpLocks/>
            </p:cNvGrpSpPr>
            <p:nvPr userDrawn="1"/>
          </p:nvGrpSpPr>
          <p:grpSpPr bwMode="auto">
            <a:xfrm>
              <a:off x="1776" y="3631"/>
              <a:ext cx="1626" cy="683"/>
              <a:chOff x="1776" y="3631"/>
              <a:chExt cx="1626" cy="683"/>
            </a:xfrm>
          </p:grpSpPr>
          <p:sp>
            <p:nvSpPr>
              <p:cNvPr id="5137"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38"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39"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40"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41"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42"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43"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44"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45"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46"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47"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48"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49"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0"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1"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2"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3"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4"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grpSp>
          <p:nvGrpSpPr>
            <p:cNvPr id="5155" name="Group 35"/>
            <p:cNvGrpSpPr>
              <a:grpSpLocks/>
            </p:cNvGrpSpPr>
            <p:nvPr userDrawn="1"/>
          </p:nvGrpSpPr>
          <p:grpSpPr bwMode="auto">
            <a:xfrm>
              <a:off x="4128" y="3360"/>
              <a:ext cx="1351" cy="821"/>
              <a:chOff x="4128" y="3360"/>
              <a:chExt cx="1351" cy="821"/>
            </a:xfrm>
          </p:grpSpPr>
          <p:sp>
            <p:nvSpPr>
              <p:cNvPr id="5156"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7"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8"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59"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0"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1"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2"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3"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4"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5"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6"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67"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68"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69"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70"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71"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72"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grpSp>
        <p:grpSp>
          <p:nvGrpSpPr>
            <p:cNvPr id="5173" name="Group 53"/>
            <p:cNvGrpSpPr>
              <a:grpSpLocks/>
            </p:cNvGrpSpPr>
            <p:nvPr userDrawn="1"/>
          </p:nvGrpSpPr>
          <p:grpSpPr bwMode="auto">
            <a:xfrm>
              <a:off x="5280" y="3024"/>
              <a:ext cx="425" cy="258"/>
              <a:chOff x="5280" y="3024"/>
              <a:chExt cx="425" cy="258"/>
            </a:xfrm>
          </p:grpSpPr>
          <p:sp>
            <p:nvSpPr>
              <p:cNvPr id="5174" name="Freeform 54"/>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75"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76"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77"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78"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79" name="Freeform 59"/>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5180"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nvGrpSpPr>
              <p:cNvPr id="5181" name="Group 61"/>
              <p:cNvGrpSpPr>
                <a:grpSpLocks/>
              </p:cNvGrpSpPr>
              <p:nvPr/>
            </p:nvGrpSpPr>
            <p:grpSpPr bwMode="auto">
              <a:xfrm>
                <a:off x="5381" y="3085"/>
                <a:ext cx="227" cy="132"/>
                <a:chOff x="5381" y="3085"/>
                <a:chExt cx="227" cy="132"/>
              </a:xfrm>
            </p:grpSpPr>
            <p:sp>
              <p:nvSpPr>
                <p:cNvPr id="518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8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8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518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grpSp>
        </p:grpSp>
      </p:grpSp>
      <p:sp>
        <p:nvSpPr>
          <p:cNvPr id="5186" name="Rectangle 66"/>
          <p:cNvSpPr>
            <a:spLocks noGrp="1" noChangeArrowheads="1"/>
          </p:cNvSpPr>
          <p:nvPr>
            <p:ph type="ctrTitle" sz="quarter"/>
          </p:nvPr>
        </p:nvSpPr>
        <p:spPr>
          <a:xfrm>
            <a:off x="685800" y="1692275"/>
            <a:ext cx="7772400" cy="1736725"/>
          </a:xfrm>
        </p:spPr>
        <p:txBody>
          <a:bodyPr anchor="b"/>
          <a:lstStyle>
            <a:lvl1pPr>
              <a:defRPr sz="5400"/>
            </a:lvl1pPr>
          </a:lstStyle>
          <a:p>
            <a:pPr lvl="0"/>
            <a:r>
              <a:rPr lang="ar-SA" altLang="ar-EG" noProof="0" smtClean="0"/>
              <a:t>انقر لتحرير نمط العنوان الرئيسي</a:t>
            </a:r>
          </a:p>
        </p:txBody>
      </p:sp>
      <p:sp>
        <p:nvSpPr>
          <p:cNvPr id="518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ar-SA" altLang="ar-EG" noProof="0" smtClean="0"/>
              <a:t>انقر لتحرير نمط العنوان الثانوي الرئيسي</a:t>
            </a:r>
          </a:p>
        </p:txBody>
      </p:sp>
      <p:sp>
        <p:nvSpPr>
          <p:cNvPr id="5188" name="Rectangle 68"/>
          <p:cNvSpPr>
            <a:spLocks noGrp="1" noChangeArrowheads="1"/>
          </p:cNvSpPr>
          <p:nvPr>
            <p:ph type="dt" sz="quarter" idx="2"/>
          </p:nvPr>
        </p:nvSpPr>
        <p:spPr>
          <a:xfrm>
            <a:off x="457200" y="6248400"/>
            <a:ext cx="2133600" cy="457200"/>
          </a:xfrm>
        </p:spPr>
        <p:txBody>
          <a:bodyPr/>
          <a:lstStyle>
            <a:lvl1pPr>
              <a:defRPr/>
            </a:lvl1pPr>
          </a:lstStyle>
          <a:p>
            <a:endParaRPr lang="en-US" altLang="ar-EG"/>
          </a:p>
        </p:txBody>
      </p:sp>
      <p:sp>
        <p:nvSpPr>
          <p:cNvPr id="5189" name="Rectangle 69"/>
          <p:cNvSpPr>
            <a:spLocks noGrp="1" noChangeArrowheads="1"/>
          </p:cNvSpPr>
          <p:nvPr>
            <p:ph type="ftr" sz="quarter" idx="3"/>
          </p:nvPr>
        </p:nvSpPr>
        <p:spPr>
          <a:xfrm>
            <a:off x="3124200" y="6248400"/>
            <a:ext cx="2895600" cy="457200"/>
          </a:xfrm>
        </p:spPr>
        <p:txBody>
          <a:bodyPr/>
          <a:lstStyle>
            <a:lvl1pPr>
              <a:defRPr/>
            </a:lvl1pPr>
          </a:lstStyle>
          <a:p>
            <a:endParaRPr lang="en-US" altLang="ar-EG"/>
          </a:p>
        </p:txBody>
      </p:sp>
      <p:sp>
        <p:nvSpPr>
          <p:cNvPr id="5190" name="Rectangle 70"/>
          <p:cNvSpPr>
            <a:spLocks noGrp="1" noChangeArrowheads="1"/>
          </p:cNvSpPr>
          <p:nvPr>
            <p:ph type="sldNum" sz="quarter" idx="4"/>
          </p:nvPr>
        </p:nvSpPr>
        <p:spPr>
          <a:xfrm>
            <a:off x="6553200" y="6248400"/>
            <a:ext cx="2133600" cy="457200"/>
          </a:xfrm>
        </p:spPr>
        <p:txBody>
          <a:bodyPr/>
          <a:lstStyle>
            <a:lvl1pPr>
              <a:defRPr/>
            </a:lvl1pPr>
          </a:lstStyle>
          <a:p>
            <a:fld id="{454336DD-43C6-415D-88E4-708A3D9C78E1}" type="slidenum">
              <a:rPr lang="ar-SA" altLang="ar-EG"/>
              <a:pPr/>
              <a:t>‹#›</a:t>
            </a:fld>
            <a:endParaRPr lang="en-US" altLang="ar-EG"/>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58FCD4F1-3FB0-40F6-8D9E-295FF753D9B8}" type="slidenum">
              <a:rPr lang="ar-SA" altLang="ar-EG"/>
              <a:pPr/>
              <a:t>‹#›</a:t>
            </a:fld>
            <a:endParaRPr lang="en-US" altLang="ar-EG"/>
          </a:p>
        </p:txBody>
      </p:sp>
    </p:spTree>
    <p:extLst>
      <p:ext uri="{BB962C8B-B14F-4D97-AF65-F5344CB8AC3E}">
        <p14:creationId xmlns:p14="http://schemas.microsoft.com/office/powerpoint/2010/main" val="72305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7813"/>
            <a:ext cx="2057400" cy="5848350"/>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7813"/>
            <a:ext cx="6019800" cy="584835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DEF1ABD2-3DAD-4D2B-8761-B1021EB0EFB5}" type="slidenum">
              <a:rPr lang="ar-SA" altLang="ar-EG"/>
              <a:pPr/>
              <a:t>‹#›</a:t>
            </a:fld>
            <a:endParaRPr lang="en-US" altLang="ar-EG"/>
          </a:p>
        </p:txBody>
      </p:sp>
    </p:spTree>
    <p:extLst>
      <p:ext uri="{BB962C8B-B14F-4D97-AF65-F5344CB8AC3E}">
        <p14:creationId xmlns:p14="http://schemas.microsoft.com/office/powerpoint/2010/main" val="4250230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9192D749-98F5-4A57-AAC4-764B05AA4C6F}" type="slidenum">
              <a:rPr lang="ar-SA" altLang="ar-EG"/>
              <a:pPr/>
              <a:t>‹#›</a:t>
            </a:fld>
            <a:endParaRPr lang="en-US" altLang="ar-EG"/>
          </a:p>
        </p:txBody>
      </p:sp>
    </p:spTree>
    <p:extLst>
      <p:ext uri="{BB962C8B-B14F-4D97-AF65-F5344CB8AC3E}">
        <p14:creationId xmlns:p14="http://schemas.microsoft.com/office/powerpoint/2010/main" val="3981968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38"/>
            <a:ext cx="7886700" cy="2852737"/>
          </a:xfrm>
        </p:spPr>
        <p:txBody>
          <a:bodyPr anchor="b"/>
          <a:lstStyle>
            <a:lvl1pPr>
              <a:defRPr sz="6000"/>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endParaRPr lang="en-US" altLang="ar-EG"/>
          </a:p>
        </p:txBody>
      </p:sp>
      <p:sp>
        <p:nvSpPr>
          <p:cNvPr id="5" name="عنصر نائب للتذييل 4"/>
          <p:cNvSpPr>
            <a:spLocks noGrp="1"/>
          </p:cNvSpPr>
          <p:nvPr>
            <p:ph type="ftr" sz="quarter" idx="11"/>
          </p:nvPr>
        </p:nvSpPr>
        <p:spPr/>
        <p:txBody>
          <a:bodyPr/>
          <a:lstStyle>
            <a:lvl1pPr>
              <a:defRPr/>
            </a:lvl1pPr>
          </a:lstStyle>
          <a:p>
            <a:endParaRPr lang="en-US" altLang="ar-EG"/>
          </a:p>
        </p:txBody>
      </p:sp>
      <p:sp>
        <p:nvSpPr>
          <p:cNvPr id="6" name="عنصر نائب لرقم الشريحة 5"/>
          <p:cNvSpPr>
            <a:spLocks noGrp="1"/>
          </p:cNvSpPr>
          <p:nvPr>
            <p:ph type="sldNum" sz="quarter" idx="12"/>
          </p:nvPr>
        </p:nvSpPr>
        <p:spPr/>
        <p:txBody>
          <a:bodyPr/>
          <a:lstStyle>
            <a:lvl1pPr>
              <a:defRPr/>
            </a:lvl1pPr>
          </a:lstStyle>
          <a:p>
            <a:fld id="{FA3FE4A7-F159-437C-87F0-F184C460F283}" type="slidenum">
              <a:rPr lang="ar-SA" altLang="ar-EG"/>
              <a:pPr/>
              <a:t>‹#›</a:t>
            </a:fld>
            <a:endParaRPr lang="en-US" altLang="ar-EG"/>
          </a:p>
        </p:txBody>
      </p:sp>
    </p:spTree>
    <p:extLst>
      <p:ext uri="{BB962C8B-B14F-4D97-AF65-F5344CB8AC3E}">
        <p14:creationId xmlns:p14="http://schemas.microsoft.com/office/powerpoint/2010/main" val="695578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lvl1pPr>
              <a:defRPr/>
            </a:lvl1pPr>
          </a:lstStyle>
          <a:p>
            <a:endParaRPr lang="en-US" altLang="ar-EG"/>
          </a:p>
        </p:txBody>
      </p:sp>
      <p:sp>
        <p:nvSpPr>
          <p:cNvPr id="6" name="عنصر نائب للتذييل 5"/>
          <p:cNvSpPr>
            <a:spLocks noGrp="1"/>
          </p:cNvSpPr>
          <p:nvPr>
            <p:ph type="ftr" sz="quarter" idx="11"/>
          </p:nvPr>
        </p:nvSpPr>
        <p:spPr/>
        <p:txBody>
          <a:bodyPr/>
          <a:lstStyle>
            <a:lvl1pPr>
              <a:defRPr/>
            </a:lvl1pPr>
          </a:lstStyle>
          <a:p>
            <a:endParaRPr lang="en-US" altLang="ar-EG"/>
          </a:p>
        </p:txBody>
      </p:sp>
      <p:sp>
        <p:nvSpPr>
          <p:cNvPr id="7" name="عنصر نائب لرقم الشريحة 6"/>
          <p:cNvSpPr>
            <a:spLocks noGrp="1"/>
          </p:cNvSpPr>
          <p:nvPr>
            <p:ph type="sldNum" sz="quarter" idx="12"/>
          </p:nvPr>
        </p:nvSpPr>
        <p:spPr/>
        <p:txBody>
          <a:bodyPr/>
          <a:lstStyle>
            <a:lvl1pPr>
              <a:defRPr/>
            </a:lvl1pPr>
          </a:lstStyle>
          <a:p>
            <a:fld id="{3C7B1B4D-9FE2-454A-9BE6-5FE9D8510C3C}" type="slidenum">
              <a:rPr lang="ar-SA" altLang="ar-EG"/>
              <a:pPr/>
              <a:t>‹#›</a:t>
            </a:fld>
            <a:endParaRPr lang="en-US" altLang="ar-EG"/>
          </a:p>
        </p:txBody>
      </p:sp>
    </p:spTree>
    <p:extLst>
      <p:ext uri="{BB962C8B-B14F-4D97-AF65-F5344CB8AC3E}">
        <p14:creationId xmlns:p14="http://schemas.microsoft.com/office/powerpoint/2010/main" val="4211864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365125"/>
            <a:ext cx="7886700" cy="1325563"/>
          </a:xfrm>
        </p:spPr>
        <p:txBody>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30238" y="2505075"/>
            <a:ext cx="386873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29150" y="2505075"/>
            <a:ext cx="38877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lvl1pPr>
              <a:defRPr/>
            </a:lvl1pPr>
          </a:lstStyle>
          <a:p>
            <a:endParaRPr lang="en-US" altLang="ar-EG"/>
          </a:p>
        </p:txBody>
      </p:sp>
      <p:sp>
        <p:nvSpPr>
          <p:cNvPr id="8" name="عنصر نائب للتذييل 7"/>
          <p:cNvSpPr>
            <a:spLocks noGrp="1"/>
          </p:cNvSpPr>
          <p:nvPr>
            <p:ph type="ftr" sz="quarter" idx="11"/>
          </p:nvPr>
        </p:nvSpPr>
        <p:spPr/>
        <p:txBody>
          <a:bodyPr/>
          <a:lstStyle>
            <a:lvl1pPr>
              <a:defRPr/>
            </a:lvl1pPr>
          </a:lstStyle>
          <a:p>
            <a:endParaRPr lang="en-US" altLang="ar-EG"/>
          </a:p>
        </p:txBody>
      </p:sp>
      <p:sp>
        <p:nvSpPr>
          <p:cNvPr id="9" name="عنصر نائب لرقم الشريحة 8"/>
          <p:cNvSpPr>
            <a:spLocks noGrp="1"/>
          </p:cNvSpPr>
          <p:nvPr>
            <p:ph type="sldNum" sz="quarter" idx="12"/>
          </p:nvPr>
        </p:nvSpPr>
        <p:spPr/>
        <p:txBody>
          <a:bodyPr/>
          <a:lstStyle>
            <a:lvl1pPr>
              <a:defRPr/>
            </a:lvl1pPr>
          </a:lstStyle>
          <a:p>
            <a:fld id="{4E7DD8CC-243F-4DD9-B292-BCFBC111CDEC}" type="slidenum">
              <a:rPr lang="ar-SA" altLang="ar-EG"/>
              <a:pPr/>
              <a:t>‹#›</a:t>
            </a:fld>
            <a:endParaRPr lang="en-US" altLang="ar-EG"/>
          </a:p>
        </p:txBody>
      </p:sp>
    </p:spTree>
    <p:extLst>
      <p:ext uri="{BB962C8B-B14F-4D97-AF65-F5344CB8AC3E}">
        <p14:creationId xmlns:p14="http://schemas.microsoft.com/office/powerpoint/2010/main" val="406641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lvl1pPr>
              <a:defRPr/>
            </a:lvl1pPr>
          </a:lstStyle>
          <a:p>
            <a:endParaRPr lang="en-US" altLang="ar-EG"/>
          </a:p>
        </p:txBody>
      </p:sp>
      <p:sp>
        <p:nvSpPr>
          <p:cNvPr id="4" name="عنصر نائب للتذييل 3"/>
          <p:cNvSpPr>
            <a:spLocks noGrp="1"/>
          </p:cNvSpPr>
          <p:nvPr>
            <p:ph type="ftr" sz="quarter" idx="11"/>
          </p:nvPr>
        </p:nvSpPr>
        <p:spPr/>
        <p:txBody>
          <a:bodyPr/>
          <a:lstStyle>
            <a:lvl1pPr>
              <a:defRPr/>
            </a:lvl1pPr>
          </a:lstStyle>
          <a:p>
            <a:endParaRPr lang="en-US" altLang="ar-EG"/>
          </a:p>
        </p:txBody>
      </p:sp>
      <p:sp>
        <p:nvSpPr>
          <p:cNvPr id="5" name="عنصر نائب لرقم الشريحة 4"/>
          <p:cNvSpPr>
            <a:spLocks noGrp="1"/>
          </p:cNvSpPr>
          <p:nvPr>
            <p:ph type="sldNum" sz="quarter" idx="12"/>
          </p:nvPr>
        </p:nvSpPr>
        <p:spPr/>
        <p:txBody>
          <a:bodyPr/>
          <a:lstStyle>
            <a:lvl1pPr>
              <a:defRPr/>
            </a:lvl1pPr>
          </a:lstStyle>
          <a:p>
            <a:fld id="{030CD512-08F1-4E76-8BB8-1F2F6AD5D5E5}" type="slidenum">
              <a:rPr lang="ar-SA" altLang="ar-EG"/>
              <a:pPr/>
              <a:t>‹#›</a:t>
            </a:fld>
            <a:endParaRPr lang="en-US" altLang="ar-EG"/>
          </a:p>
        </p:txBody>
      </p:sp>
    </p:spTree>
    <p:extLst>
      <p:ext uri="{BB962C8B-B14F-4D97-AF65-F5344CB8AC3E}">
        <p14:creationId xmlns:p14="http://schemas.microsoft.com/office/powerpoint/2010/main" val="511054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endParaRPr lang="en-US" altLang="ar-EG"/>
          </a:p>
        </p:txBody>
      </p:sp>
      <p:sp>
        <p:nvSpPr>
          <p:cNvPr id="3" name="عنصر نائب للتذييل 2"/>
          <p:cNvSpPr>
            <a:spLocks noGrp="1"/>
          </p:cNvSpPr>
          <p:nvPr>
            <p:ph type="ftr" sz="quarter" idx="11"/>
          </p:nvPr>
        </p:nvSpPr>
        <p:spPr/>
        <p:txBody>
          <a:bodyPr/>
          <a:lstStyle>
            <a:lvl1pPr>
              <a:defRPr/>
            </a:lvl1pPr>
          </a:lstStyle>
          <a:p>
            <a:endParaRPr lang="en-US" altLang="ar-EG"/>
          </a:p>
        </p:txBody>
      </p:sp>
      <p:sp>
        <p:nvSpPr>
          <p:cNvPr id="4" name="عنصر نائب لرقم الشريحة 3"/>
          <p:cNvSpPr>
            <a:spLocks noGrp="1"/>
          </p:cNvSpPr>
          <p:nvPr>
            <p:ph type="sldNum" sz="quarter" idx="12"/>
          </p:nvPr>
        </p:nvSpPr>
        <p:spPr/>
        <p:txBody>
          <a:bodyPr/>
          <a:lstStyle>
            <a:lvl1pPr>
              <a:defRPr/>
            </a:lvl1pPr>
          </a:lstStyle>
          <a:p>
            <a:fld id="{AA71A859-1B00-4B5F-9521-7F5AA9492FD7}" type="slidenum">
              <a:rPr lang="ar-SA" altLang="ar-EG"/>
              <a:pPr/>
              <a:t>‹#›</a:t>
            </a:fld>
            <a:endParaRPr lang="en-US" altLang="ar-EG"/>
          </a:p>
        </p:txBody>
      </p:sp>
    </p:spTree>
    <p:extLst>
      <p:ext uri="{BB962C8B-B14F-4D97-AF65-F5344CB8AC3E}">
        <p14:creationId xmlns:p14="http://schemas.microsoft.com/office/powerpoint/2010/main" val="3306310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457200"/>
            <a:ext cx="2949575" cy="1600200"/>
          </a:xfrm>
        </p:spPr>
        <p:txBody>
          <a:bodyPr anchor="b"/>
          <a:lstStyle>
            <a:lvl1pPr>
              <a:defRPr sz="3200"/>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ltLang="ar-EG"/>
          </a:p>
        </p:txBody>
      </p:sp>
      <p:sp>
        <p:nvSpPr>
          <p:cNvPr id="6" name="عنصر نائب للتذييل 5"/>
          <p:cNvSpPr>
            <a:spLocks noGrp="1"/>
          </p:cNvSpPr>
          <p:nvPr>
            <p:ph type="ftr" sz="quarter" idx="11"/>
          </p:nvPr>
        </p:nvSpPr>
        <p:spPr/>
        <p:txBody>
          <a:bodyPr/>
          <a:lstStyle>
            <a:lvl1pPr>
              <a:defRPr/>
            </a:lvl1pPr>
          </a:lstStyle>
          <a:p>
            <a:endParaRPr lang="en-US" altLang="ar-EG"/>
          </a:p>
        </p:txBody>
      </p:sp>
      <p:sp>
        <p:nvSpPr>
          <p:cNvPr id="7" name="عنصر نائب لرقم الشريحة 6"/>
          <p:cNvSpPr>
            <a:spLocks noGrp="1"/>
          </p:cNvSpPr>
          <p:nvPr>
            <p:ph type="sldNum" sz="quarter" idx="12"/>
          </p:nvPr>
        </p:nvSpPr>
        <p:spPr/>
        <p:txBody>
          <a:bodyPr/>
          <a:lstStyle>
            <a:lvl1pPr>
              <a:defRPr/>
            </a:lvl1pPr>
          </a:lstStyle>
          <a:p>
            <a:fld id="{9FA02419-087C-413A-A29D-1511FD015DCB}" type="slidenum">
              <a:rPr lang="ar-SA" altLang="ar-EG"/>
              <a:pPr/>
              <a:t>‹#›</a:t>
            </a:fld>
            <a:endParaRPr lang="en-US" altLang="ar-EG"/>
          </a:p>
        </p:txBody>
      </p:sp>
    </p:spTree>
    <p:extLst>
      <p:ext uri="{BB962C8B-B14F-4D97-AF65-F5344CB8AC3E}">
        <p14:creationId xmlns:p14="http://schemas.microsoft.com/office/powerpoint/2010/main" val="8122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457200"/>
            <a:ext cx="2949575" cy="1600200"/>
          </a:xfrm>
        </p:spPr>
        <p:txBody>
          <a:bodyPr anchor="b"/>
          <a:lstStyle>
            <a:lvl1pPr>
              <a:defRPr sz="3200"/>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endParaRPr lang="en-US" altLang="ar-EG"/>
          </a:p>
        </p:txBody>
      </p:sp>
      <p:sp>
        <p:nvSpPr>
          <p:cNvPr id="6" name="عنصر نائب للتذييل 5"/>
          <p:cNvSpPr>
            <a:spLocks noGrp="1"/>
          </p:cNvSpPr>
          <p:nvPr>
            <p:ph type="ftr" sz="quarter" idx="11"/>
          </p:nvPr>
        </p:nvSpPr>
        <p:spPr/>
        <p:txBody>
          <a:bodyPr/>
          <a:lstStyle>
            <a:lvl1pPr>
              <a:defRPr/>
            </a:lvl1pPr>
          </a:lstStyle>
          <a:p>
            <a:endParaRPr lang="en-US" altLang="ar-EG"/>
          </a:p>
        </p:txBody>
      </p:sp>
      <p:sp>
        <p:nvSpPr>
          <p:cNvPr id="7" name="عنصر نائب لرقم الشريحة 6"/>
          <p:cNvSpPr>
            <a:spLocks noGrp="1"/>
          </p:cNvSpPr>
          <p:nvPr>
            <p:ph type="sldNum" sz="quarter" idx="12"/>
          </p:nvPr>
        </p:nvSpPr>
        <p:spPr/>
        <p:txBody>
          <a:bodyPr/>
          <a:lstStyle>
            <a:lvl1pPr>
              <a:defRPr/>
            </a:lvl1pPr>
          </a:lstStyle>
          <a:p>
            <a:fld id="{71B8E4F3-4912-4FA8-A9BC-29000D24146D}" type="slidenum">
              <a:rPr lang="ar-SA" altLang="ar-EG"/>
              <a:pPr/>
              <a:t>‹#›</a:t>
            </a:fld>
            <a:endParaRPr lang="en-US" altLang="ar-EG"/>
          </a:p>
        </p:txBody>
      </p:sp>
    </p:spTree>
    <p:extLst>
      <p:ext uri="{BB962C8B-B14F-4D97-AF65-F5344CB8AC3E}">
        <p14:creationId xmlns:p14="http://schemas.microsoft.com/office/powerpoint/2010/main" val="2645858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Freeform 2"/>
          <p:cNvSpPr>
            <a:spLocks/>
          </p:cNvSpPr>
          <p:nvPr/>
        </p:nvSpPr>
        <p:spPr bwMode="hidden">
          <a:xfrm>
            <a:off x="6627813" y="6429375"/>
            <a:ext cx="28575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nvGrpSpPr>
          <p:cNvPr id="4099" name="Group 3"/>
          <p:cNvGrpSpPr>
            <a:grpSpLocks/>
          </p:cNvGrpSpPr>
          <p:nvPr/>
        </p:nvGrpSpPr>
        <p:grpSpPr bwMode="auto">
          <a:xfrm>
            <a:off x="3175" y="4267200"/>
            <a:ext cx="9140825" cy="2590800"/>
            <a:chOff x="2" y="2688"/>
            <a:chExt cx="5758" cy="1632"/>
          </a:xfrm>
        </p:grpSpPr>
        <p:sp>
          <p:nvSpPr>
            <p:cNvPr id="4100" name="Freeform 4"/>
            <p:cNvSpPr>
              <a:spLocks/>
            </p:cNvSpPr>
            <p:nvPr/>
          </p:nvSpPr>
          <p:spPr bwMode="hidden">
            <a:xfrm>
              <a:off x="2" y="2688"/>
              <a:ext cx="5758" cy="1632"/>
            </a:xfrm>
            <a:custGeom>
              <a:avLst/>
              <a:gdLst>
                <a:gd name="T0" fmla="*/ 5740 w 5740"/>
                <a:gd name="T1" fmla="*/ 4316 h 4316"/>
                <a:gd name="T2" fmla="*/ 0 w 5740"/>
                <a:gd name="T3" fmla="*/ 4316 h 4316"/>
                <a:gd name="T4" fmla="*/ 0 w 5740"/>
                <a:gd name="T5" fmla="*/ 0 h 4316"/>
                <a:gd name="T6" fmla="*/ 5740 w 5740"/>
                <a:gd name="T7" fmla="*/ 0 h 4316"/>
                <a:gd name="T8" fmla="*/ 5740 w 5740"/>
                <a:gd name="T9" fmla="*/ 4316 h 4316"/>
                <a:gd name="T10" fmla="*/ 5740 w 5740"/>
                <a:gd name="T11" fmla="*/ 4316 h 4316"/>
              </a:gdLst>
              <a:ahLst/>
              <a:cxnLst>
                <a:cxn ang="0">
                  <a:pos x="T0" y="T1"/>
                </a:cxn>
                <a:cxn ang="0">
                  <a:pos x="T2" y="T3"/>
                </a:cxn>
                <a:cxn ang="0">
                  <a:pos x="T4" y="T5"/>
                </a:cxn>
                <a:cxn ang="0">
                  <a:pos x="T6" y="T7"/>
                </a:cxn>
                <a:cxn ang="0">
                  <a:pos x="T8" y="T9"/>
                </a:cxn>
                <a:cxn ang="0">
                  <a:pos x="T10" y="T11"/>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nvGrpSpPr>
            <p:cNvPr id="4101" name="Group 5"/>
            <p:cNvGrpSpPr>
              <a:grpSpLocks/>
            </p:cNvGrpSpPr>
            <p:nvPr userDrawn="1"/>
          </p:nvGrpSpPr>
          <p:grpSpPr bwMode="auto">
            <a:xfrm>
              <a:off x="3528" y="3715"/>
              <a:ext cx="792" cy="521"/>
              <a:chOff x="3527" y="3715"/>
              <a:chExt cx="792" cy="521"/>
            </a:xfrm>
          </p:grpSpPr>
          <p:sp>
            <p:nvSpPr>
              <p:cNvPr id="410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0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0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0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0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07"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08"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09"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10"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11"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1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grpSp>
        <p:grpSp>
          <p:nvGrpSpPr>
            <p:cNvPr id="4113" name="Group 17"/>
            <p:cNvGrpSpPr>
              <a:grpSpLocks/>
            </p:cNvGrpSpPr>
            <p:nvPr userDrawn="1"/>
          </p:nvGrpSpPr>
          <p:grpSpPr bwMode="auto">
            <a:xfrm>
              <a:off x="1776" y="3631"/>
              <a:ext cx="1626" cy="683"/>
              <a:chOff x="1776" y="3631"/>
              <a:chExt cx="1626" cy="683"/>
            </a:xfrm>
          </p:grpSpPr>
          <p:sp>
            <p:nvSpPr>
              <p:cNvPr id="411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1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1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1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1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1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2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2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22"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23"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24"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25"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26"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27"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28"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29"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0"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1"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grpSp>
          <p:nvGrpSpPr>
            <p:cNvPr id="4132" name="Group 36"/>
            <p:cNvGrpSpPr>
              <a:grpSpLocks/>
            </p:cNvGrpSpPr>
            <p:nvPr userDrawn="1"/>
          </p:nvGrpSpPr>
          <p:grpSpPr bwMode="auto">
            <a:xfrm>
              <a:off x="4128" y="3360"/>
              <a:ext cx="1351" cy="821"/>
              <a:chOff x="4128" y="3360"/>
              <a:chExt cx="1351" cy="821"/>
            </a:xfrm>
          </p:grpSpPr>
          <p:sp>
            <p:nvSpPr>
              <p:cNvPr id="4133"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4"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5"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6"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7"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8"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39"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40"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41"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42"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43"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4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4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4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4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4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4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grpSp>
        <p:grpSp>
          <p:nvGrpSpPr>
            <p:cNvPr id="4150" name="Group 54"/>
            <p:cNvGrpSpPr>
              <a:grpSpLocks/>
            </p:cNvGrpSpPr>
            <p:nvPr userDrawn="1"/>
          </p:nvGrpSpPr>
          <p:grpSpPr bwMode="auto">
            <a:xfrm>
              <a:off x="5280" y="3024"/>
              <a:ext cx="425" cy="258"/>
              <a:chOff x="5280" y="3024"/>
              <a:chExt cx="425" cy="258"/>
            </a:xfrm>
          </p:grpSpPr>
          <p:sp>
            <p:nvSpPr>
              <p:cNvPr id="4151" name="Freeform 55"/>
              <p:cNvSpPr>
                <a:spLocks/>
              </p:cNvSpPr>
              <p:nvPr/>
            </p:nvSpPr>
            <p:spPr bwMode="hidden">
              <a:xfrm>
                <a:off x="5280" y="3186"/>
                <a:ext cx="383" cy="96"/>
              </a:xfrm>
              <a:custGeom>
                <a:avLst/>
                <a:gdLst>
                  <a:gd name="T0" fmla="*/ 20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09 w 382"/>
                  <a:gd name="T19" fmla="*/ 96 h 96"/>
                  <a:gd name="T20" fmla="*/ 263 w 382"/>
                  <a:gd name="T21" fmla="*/ 90 h 96"/>
                  <a:gd name="T22" fmla="*/ 311 w 382"/>
                  <a:gd name="T23" fmla="*/ 84 h 96"/>
                  <a:gd name="T24" fmla="*/ 352 w 382"/>
                  <a:gd name="T25" fmla="*/ 66 h 96"/>
                  <a:gd name="T26" fmla="*/ 382 w 382"/>
                  <a:gd name="T27" fmla="*/ 42 h 96"/>
                  <a:gd name="T28" fmla="*/ 376 w 382"/>
                  <a:gd name="T29" fmla="*/ 42 h 96"/>
                  <a:gd name="T30" fmla="*/ 346 w 382"/>
                  <a:gd name="T31" fmla="*/ 66 h 96"/>
                  <a:gd name="T32" fmla="*/ 305 w 382"/>
                  <a:gd name="T33" fmla="*/ 78 h 96"/>
                  <a:gd name="T34" fmla="*/ 263 w 382"/>
                  <a:gd name="T35" fmla="*/ 90 h 96"/>
                  <a:gd name="T36" fmla="*/ 209 w 382"/>
                  <a:gd name="T37" fmla="*/ 96 h 96"/>
                  <a:gd name="T38" fmla="*/ 209 w 382"/>
                  <a:gd name="T39"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52"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53"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54"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55"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56" name="Freeform 60"/>
              <p:cNvSpPr>
                <a:spLocks/>
              </p:cNvSpPr>
              <p:nvPr/>
            </p:nvSpPr>
            <p:spPr bwMode="hidden">
              <a:xfrm>
                <a:off x="5489" y="3042"/>
                <a:ext cx="186" cy="210"/>
              </a:xfrm>
              <a:custGeom>
                <a:avLst/>
                <a:gdLst>
                  <a:gd name="T0" fmla="*/ 0 w 185"/>
                  <a:gd name="T1" fmla="*/ 6 h 210"/>
                  <a:gd name="T2" fmla="*/ 66 w 185"/>
                  <a:gd name="T3" fmla="*/ 12 h 210"/>
                  <a:gd name="T4" fmla="*/ 119 w 185"/>
                  <a:gd name="T5" fmla="*/ 36 h 210"/>
                  <a:gd name="T6" fmla="*/ 155 w 185"/>
                  <a:gd name="T7" fmla="*/ 72 h 210"/>
                  <a:gd name="T8" fmla="*/ 161 w 185"/>
                  <a:gd name="T9" fmla="*/ 90 h 210"/>
                  <a:gd name="T10" fmla="*/ 167 w 185"/>
                  <a:gd name="T11" fmla="*/ 114 h 210"/>
                  <a:gd name="T12" fmla="*/ 161 w 185"/>
                  <a:gd name="T13" fmla="*/ 138 h 210"/>
                  <a:gd name="T14" fmla="*/ 149 w 185"/>
                  <a:gd name="T15" fmla="*/ 162 h 210"/>
                  <a:gd name="T16" fmla="*/ 119 w 185"/>
                  <a:gd name="T17" fmla="*/ 180 h 210"/>
                  <a:gd name="T18" fmla="*/ 90 w 185"/>
                  <a:gd name="T19" fmla="*/ 198 h 210"/>
                  <a:gd name="T20" fmla="*/ 96 w 185"/>
                  <a:gd name="T21" fmla="*/ 210 h 210"/>
                  <a:gd name="T22" fmla="*/ 131 w 185"/>
                  <a:gd name="T23" fmla="*/ 192 h 210"/>
                  <a:gd name="T24" fmla="*/ 161 w 185"/>
                  <a:gd name="T25" fmla="*/ 168 h 210"/>
                  <a:gd name="T26" fmla="*/ 179 w 185"/>
                  <a:gd name="T27" fmla="*/ 144 h 210"/>
                  <a:gd name="T28" fmla="*/ 185 w 185"/>
                  <a:gd name="T29" fmla="*/ 114 h 210"/>
                  <a:gd name="T30" fmla="*/ 179 w 185"/>
                  <a:gd name="T31" fmla="*/ 90 h 210"/>
                  <a:gd name="T32" fmla="*/ 173 w 185"/>
                  <a:gd name="T33" fmla="*/ 66 h 210"/>
                  <a:gd name="T34" fmla="*/ 155 w 185"/>
                  <a:gd name="T35" fmla="*/ 48 h 210"/>
                  <a:gd name="T36" fmla="*/ 13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sp>
            <p:nvSpPr>
              <p:cNvPr id="4157"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EG"/>
              </a:p>
            </p:txBody>
          </p:sp>
          <p:grpSp>
            <p:nvGrpSpPr>
              <p:cNvPr id="4158" name="Group 62"/>
              <p:cNvGrpSpPr>
                <a:grpSpLocks/>
              </p:cNvGrpSpPr>
              <p:nvPr/>
            </p:nvGrpSpPr>
            <p:grpSpPr bwMode="auto">
              <a:xfrm>
                <a:off x="5381" y="3085"/>
                <a:ext cx="227" cy="132"/>
                <a:chOff x="5381" y="3085"/>
                <a:chExt cx="227" cy="132"/>
              </a:xfrm>
            </p:grpSpPr>
            <p:sp>
              <p:nvSpPr>
                <p:cNvPr id="415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6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6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sp>
              <p:nvSpPr>
                <p:cNvPr id="416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EG"/>
                </a:p>
              </p:txBody>
            </p:sp>
          </p:grpSp>
        </p:grpSp>
      </p:grpSp>
      <p:sp>
        <p:nvSpPr>
          <p:cNvPr id="4163" name="Rectangle 67"/>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ar-SA" altLang="ar-EG" smtClean="0"/>
              <a:t>انقر لتحرير نمط العنوان الرئيسي</a:t>
            </a:r>
          </a:p>
        </p:txBody>
      </p:sp>
      <p:sp>
        <p:nvSpPr>
          <p:cNvPr id="4164" name="Rectangle 6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ar-EG" smtClean="0"/>
              <a:t>انقر لتحرير أنماط النص الرئيسي</a:t>
            </a:r>
          </a:p>
          <a:p>
            <a:pPr lvl="1"/>
            <a:r>
              <a:rPr lang="ar-SA" altLang="ar-EG" smtClean="0"/>
              <a:t>المستوى الثاني</a:t>
            </a:r>
          </a:p>
          <a:p>
            <a:pPr lvl="2"/>
            <a:r>
              <a:rPr lang="ar-SA" altLang="ar-EG" smtClean="0"/>
              <a:t>المستوى الثالث</a:t>
            </a:r>
          </a:p>
          <a:p>
            <a:pPr lvl="3"/>
            <a:r>
              <a:rPr lang="ar-SA" altLang="ar-EG" smtClean="0"/>
              <a:t>المستوى الرابع</a:t>
            </a:r>
          </a:p>
          <a:p>
            <a:pPr lvl="4"/>
            <a:r>
              <a:rPr lang="ar-SA" altLang="ar-EG" smtClean="0"/>
              <a:t>المستوى الخامس</a:t>
            </a:r>
          </a:p>
        </p:txBody>
      </p:sp>
      <p:sp>
        <p:nvSpPr>
          <p:cNvPr id="4165" name="Rectangle 6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a:defRPr sz="1400">
                <a:effectLst>
                  <a:outerShdw blurRad="38100" dist="38100" dir="2700000" algn="tl">
                    <a:srgbClr val="000000"/>
                  </a:outerShdw>
                </a:effectLst>
              </a:defRPr>
            </a:lvl1pPr>
          </a:lstStyle>
          <a:p>
            <a:endParaRPr lang="en-US" altLang="ar-EG"/>
          </a:p>
        </p:txBody>
      </p:sp>
      <p:sp>
        <p:nvSpPr>
          <p:cNvPr id="4166" name="Rectangle 7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0">
              <a:defRPr sz="1400">
                <a:effectLst>
                  <a:outerShdw blurRad="38100" dist="38100" dir="2700000" algn="tl">
                    <a:srgbClr val="000000"/>
                  </a:outerShdw>
                </a:effectLst>
              </a:defRPr>
            </a:lvl1pPr>
          </a:lstStyle>
          <a:p>
            <a:endParaRPr lang="en-US" altLang="ar-EG"/>
          </a:p>
        </p:txBody>
      </p:sp>
      <p:sp>
        <p:nvSpPr>
          <p:cNvPr id="4167" name="Rectangle 7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a:defRPr sz="1400">
                <a:effectLst>
                  <a:outerShdw blurRad="38100" dist="38100" dir="2700000" algn="tl">
                    <a:srgbClr val="000000"/>
                  </a:outerShdw>
                </a:effectLst>
              </a:defRPr>
            </a:lvl1pPr>
          </a:lstStyle>
          <a:p>
            <a:fld id="{81F0D6AD-1F10-4A5C-BF2F-978B862F0469}" type="slidenum">
              <a:rPr lang="ar-SA" altLang="ar-EG"/>
              <a:pPr/>
              <a:t>‹#›</a:t>
            </a:fld>
            <a:endParaRPr lang="en-US" altLang="ar-EG"/>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1"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9pPr>
    </p:titleStyle>
    <p:bodyStyle>
      <a:lvl1pPr marL="342900" indent="-342900" algn="r" rtl="1" fontAlgn="base">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r" rtl="1" fontAlgn="base">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r" rtl="1" fontAlgn="base">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r" rtl="1" fontAlgn="base">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42988" y="0"/>
            <a:ext cx="7772400" cy="1736725"/>
          </a:xfrm>
        </p:spPr>
        <p:txBody>
          <a:bodyPr/>
          <a:lstStyle/>
          <a:p>
            <a:r>
              <a:rPr lang="en-US" altLang="ar-EG" b="1" dirty="0">
                <a:solidFill>
                  <a:srgbClr val="000000"/>
                </a:solidFill>
              </a:rPr>
              <a:t>Health Education</a:t>
            </a:r>
            <a:r>
              <a:rPr lang="en-US" altLang="ar-EG" dirty="0">
                <a:solidFill>
                  <a:srgbClr val="000000"/>
                </a:solidFill>
              </a:rPr>
              <a:t> </a:t>
            </a:r>
          </a:p>
        </p:txBody>
      </p:sp>
      <p:sp>
        <p:nvSpPr>
          <p:cNvPr id="2051" name="Rectangle 3"/>
          <p:cNvSpPr>
            <a:spLocks noGrp="1" noChangeArrowheads="1"/>
          </p:cNvSpPr>
          <p:nvPr>
            <p:ph type="subTitle" idx="1"/>
          </p:nvPr>
        </p:nvSpPr>
        <p:spPr>
          <a:xfrm>
            <a:off x="0" y="1844675"/>
            <a:ext cx="6400800" cy="1752600"/>
          </a:xfrm>
        </p:spPr>
        <p:txBody>
          <a:bodyPr/>
          <a:lstStyle/>
          <a:p>
            <a:pPr algn="l"/>
            <a:r>
              <a:rPr lang="en-US" altLang="ar-EG" b="1" dirty="0" smtClean="0">
                <a:solidFill>
                  <a:srgbClr val="C00000"/>
                </a:solidFill>
              </a:rPr>
              <a:t>Objectives</a:t>
            </a:r>
          </a:p>
          <a:p>
            <a:pPr algn="l"/>
            <a:endParaRPr lang="en-US" altLang="ar-EG" b="1" dirty="0"/>
          </a:p>
          <a:p>
            <a:pPr algn="l"/>
            <a:r>
              <a:rPr lang="en-US" altLang="ar-EG" dirty="0"/>
              <a:t> </a:t>
            </a:r>
          </a:p>
          <a:p>
            <a:pPr algn="l"/>
            <a:endParaRPr lang="en-US" altLang="ar-EG" dirty="0"/>
          </a:p>
          <a:p>
            <a:pPr algn="l"/>
            <a:endParaRPr lang="en-US" altLang="ar-EG" dirty="0"/>
          </a:p>
        </p:txBody>
      </p:sp>
      <p:sp>
        <p:nvSpPr>
          <p:cNvPr id="2055" name="Rectangle 7"/>
          <p:cNvSpPr>
            <a:spLocks noChangeArrowheads="1"/>
          </p:cNvSpPr>
          <p:nvPr/>
        </p:nvSpPr>
        <p:spPr bwMode="auto">
          <a:xfrm>
            <a:off x="468313" y="1582353"/>
            <a:ext cx="8568371" cy="7663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l"/>
            <a:endParaRPr lang="en-US" altLang="ar-EG" sz="2800" dirty="0" smtClean="0"/>
          </a:p>
          <a:p>
            <a:pPr algn="l"/>
            <a:endParaRPr lang="en-US" altLang="ar-EG" sz="2800" dirty="0"/>
          </a:p>
          <a:p>
            <a:pPr algn="l"/>
            <a:r>
              <a:rPr lang="en-US" altLang="ar-EG" sz="2800" dirty="0" smtClean="0"/>
              <a:t>At </a:t>
            </a:r>
            <a:r>
              <a:rPr lang="en-US" altLang="ar-EG" sz="2800" dirty="0"/>
              <a:t>the </a:t>
            </a:r>
            <a:r>
              <a:rPr lang="en-US" altLang="ar-EG" sz="2800" dirty="0" smtClean="0"/>
              <a:t>end </a:t>
            </a:r>
            <a:r>
              <a:rPr lang="en-US" altLang="ar-EG" sz="2800" dirty="0"/>
              <a:t>of this lecture the student must be able to</a:t>
            </a:r>
          </a:p>
          <a:p>
            <a:pPr algn="l"/>
            <a:r>
              <a:rPr lang="en-US" altLang="ar-EG" sz="2000" dirty="0"/>
              <a:t> </a:t>
            </a:r>
          </a:p>
          <a:p>
            <a:pPr algn="l" rtl="0"/>
            <a:r>
              <a:rPr lang="en-US" altLang="ar-EG" sz="2000" dirty="0"/>
              <a:t> </a:t>
            </a:r>
            <a:r>
              <a:rPr lang="en-US" altLang="ar-EG" sz="2400" dirty="0"/>
              <a:t>Define Health </a:t>
            </a:r>
            <a:r>
              <a:rPr lang="en-US" altLang="ar-EG" sz="2400" dirty="0" smtClean="0"/>
              <a:t>education</a:t>
            </a:r>
            <a:endParaRPr lang="en-US" altLang="ar-EG" sz="2400" dirty="0"/>
          </a:p>
          <a:p>
            <a:pPr algn="l" rtl="0"/>
            <a:r>
              <a:rPr lang="en-US" altLang="ar-EG" sz="2400" dirty="0"/>
              <a:t> </a:t>
            </a:r>
          </a:p>
          <a:p>
            <a:pPr algn="l" rtl="0"/>
            <a:r>
              <a:rPr lang="en-US" altLang="ar-EG" sz="2400" dirty="0"/>
              <a:t> </a:t>
            </a:r>
            <a:r>
              <a:rPr lang="en-US" altLang="ar-EG" sz="2400" dirty="0" smtClean="0"/>
              <a:t>1- List </a:t>
            </a:r>
            <a:r>
              <a:rPr lang="en-US" altLang="ar-EG" sz="2400" dirty="0"/>
              <a:t>aims of Health education </a:t>
            </a:r>
          </a:p>
          <a:p>
            <a:pPr algn="l" rtl="0"/>
            <a:endParaRPr lang="en-US" altLang="ar-EG" sz="2400" dirty="0"/>
          </a:p>
          <a:p>
            <a:pPr algn="l" rtl="0"/>
            <a:r>
              <a:rPr lang="en-US" altLang="ar-EG" sz="2400" dirty="0"/>
              <a:t> </a:t>
            </a:r>
            <a:r>
              <a:rPr lang="en-US" altLang="ar-EG" sz="2400" dirty="0" smtClean="0"/>
              <a:t>2- Identify </a:t>
            </a:r>
            <a:r>
              <a:rPr lang="en-US" altLang="ar-EG" sz="2400" dirty="0"/>
              <a:t>specific objectives of health education </a:t>
            </a:r>
          </a:p>
          <a:p>
            <a:pPr algn="l" rtl="0"/>
            <a:endParaRPr lang="en-US" altLang="ar-EG" sz="2400" dirty="0"/>
          </a:p>
          <a:p>
            <a:pPr algn="l" rtl="0"/>
            <a:r>
              <a:rPr lang="en-US" altLang="ar-EG" sz="2400" dirty="0" smtClean="0"/>
              <a:t>3-  </a:t>
            </a:r>
            <a:r>
              <a:rPr lang="en-US" altLang="ar-EG" sz="2400" dirty="0"/>
              <a:t>List Contents of health education</a:t>
            </a:r>
            <a:r>
              <a:rPr lang="en-US" altLang="ar-EG" sz="2000" dirty="0"/>
              <a:t> </a:t>
            </a:r>
          </a:p>
          <a:p>
            <a:pPr algn="l" rtl="0"/>
            <a:endParaRPr lang="en-US" altLang="ar-EG" sz="2000" dirty="0"/>
          </a:p>
          <a:p>
            <a:pPr algn="l" rtl="0"/>
            <a:r>
              <a:rPr lang="en-US" altLang="ar-EG" sz="2000" dirty="0"/>
              <a:t> </a:t>
            </a:r>
          </a:p>
          <a:p>
            <a:pPr algn="l"/>
            <a:endParaRPr lang="en-US" altLang="ar-EG" dirty="0"/>
          </a:p>
          <a:p>
            <a:pPr algn="l"/>
            <a:endParaRPr lang="en-US" altLang="ar-EG" dirty="0"/>
          </a:p>
          <a:p>
            <a:pPr algn="l"/>
            <a:r>
              <a:rPr lang="en-US" altLang="ar-EG" dirty="0"/>
              <a:t> </a:t>
            </a:r>
          </a:p>
          <a:p>
            <a:pPr algn="l"/>
            <a:endParaRPr lang="en-US" altLang="ar-EG" dirty="0"/>
          </a:p>
          <a:p>
            <a:pPr algn="l"/>
            <a:r>
              <a:rPr lang="en-US" altLang="ar-EG" dirty="0"/>
              <a:t>: </a:t>
            </a:r>
          </a:p>
          <a:p>
            <a:pPr algn="l"/>
            <a:endParaRPr lang="en-US" altLang="ar-EG" dirty="0"/>
          </a:p>
          <a:p>
            <a:pPr algn="l"/>
            <a:endParaRPr lang="en-US" altLang="ar-EG" dirty="0"/>
          </a:p>
          <a:p>
            <a:pPr algn="l"/>
            <a:endParaRPr lang="en-US" altLang="ar-EG" dirty="0"/>
          </a:p>
          <a:p>
            <a:pPr algn="l"/>
            <a:r>
              <a:rPr lang="en-US" altLang="ar-EG" dirty="0"/>
              <a:t> </a:t>
            </a:r>
          </a:p>
          <a:p>
            <a:pPr algn="l"/>
            <a:endParaRPr lang="en-US" alt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323850" y="620713"/>
            <a:ext cx="8229600" cy="4525962"/>
          </a:xfrm>
        </p:spPr>
        <p:txBody>
          <a:bodyPr/>
          <a:lstStyle/>
          <a:p>
            <a:pPr marL="0" indent="0" algn="l">
              <a:lnSpc>
                <a:spcPct val="90000"/>
              </a:lnSpc>
              <a:buNone/>
            </a:pPr>
            <a:r>
              <a:rPr lang="en-US" altLang="ar-EG" sz="2800" dirty="0"/>
              <a:t>3) </a:t>
            </a:r>
            <a:r>
              <a:rPr lang="en-US" altLang="ar-EG" sz="2800" dirty="0">
                <a:solidFill>
                  <a:srgbClr val="7030A0"/>
                </a:solidFill>
              </a:rPr>
              <a:t>Known to unknown</a:t>
            </a:r>
            <a:r>
              <a:rPr lang="en-US" altLang="ar-EG" sz="2800" dirty="0"/>
              <a:t>: </a:t>
            </a:r>
          </a:p>
          <a:p>
            <a:pPr marL="0" indent="0" algn="l">
              <a:lnSpc>
                <a:spcPct val="90000"/>
              </a:lnSpc>
              <a:buNone/>
            </a:pPr>
            <a:r>
              <a:rPr lang="en-US" altLang="ar-EG" sz="2800" dirty="0"/>
              <a:t>In health education work, must proceed from the known to the unknown i.e. start where the people are and with what they understand and then proceed to new knowledge. </a:t>
            </a:r>
          </a:p>
          <a:p>
            <a:pPr marL="0" indent="0" algn="l">
              <a:lnSpc>
                <a:spcPct val="90000"/>
              </a:lnSpc>
              <a:buNone/>
            </a:pPr>
            <a:endParaRPr lang="en-US" altLang="ar-EG" sz="2800" dirty="0"/>
          </a:p>
          <a:p>
            <a:pPr marL="0" indent="0" algn="l">
              <a:lnSpc>
                <a:spcPct val="90000"/>
              </a:lnSpc>
              <a:buNone/>
            </a:pPr>
            <a:r>
              <a:rPr lang="en-US" altLang="ar-EG" sz="2800" dirty="0"/>
              <a:t>4</a:t>
            </a:r>
            <a:r>
              <a:rPr lang="en-US" altLang="ar-EG" sz="2800" dirty="0">
                <a:solidFill>
                  <a:srgbClr val="7030A0"/>
                </a:solidFill>
              </a:rPr>
              <a:t>) Comprehension: </a:t>
            </a:r>
          </a:p>
          <a:p>
            <a:pPr marL="0" indent="0" algn="l">
              <a:lnSpc>
                <a:spcPct val="90000"/>
              </a:lnSpc>
              <a:buNone/>
            </a:pPr>
            <a:r>
              <a:rPr lang="en-US" altLang="ar-EG" sz="2800" dirty="0"/>
              <a:t>In health education must know the level of understanding, education and literacy of people to whom the teaching is directed. One barrier to communication is using words, which cannot be understood. Teaching should be within the mental capacity of the audience</a:t>
            </a:r>
            <a:r>
              <a:rPr lang="en-US" altLang="ar-EG" sz="2400" dirty="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539750" y="620713"/>
            <a:ext cx="8229600" cy="4525962"/>
          </a:xfrm>
        </p:spPr>
        <p:txBody>
          <a:bodyPr/>
          <a:lstStyle/>
          <a:p>
            <a:pPr marL="0" indent="0" algn="l">
              <a:lnSpc>
                <a:spcPct val="80000"/>
              </a:lnSpc>
              <a:buNone/>
            </a:pPr>
            <a:r>
              <a:rPr lang="en-US" altLang="ar-EG" sz="2400" dirty="0"/>
              <a:t>5</a:t>
            </a:r>
            <a:r>
              <a:rPr lang="en-US" altLang="ar-EG" sz="2800" dirty="0"/>
              <a:t>) </a:t>
            </a:r>
            <a:r>
              <a:rPr lang="en-US" altLang="ar-EG" sz="2800" dirty="0">
                <a:solidFill>
                  <a:srgbClr val="7030A0"/>
                </a:solidFill>
              </a:rPr>
              <a:t>Reinforcement</a:t>
            </a:r>
            <a:r>
              <a:rPr lang="en-US" altLang="ar-EG" sz="2800" dirty="0"/>
              <a:t>: </a:t>
            </a:r>
          </a:p>
          <a:p>
            <a:pPr marL="0" indent="0" algn="l">
              <a:lnSpc>
                <a:spcPct val="80000"/>
              </a:lnSpc>
              <a:buNone/>
            </a:pPr>
            <a:r>
              <a:rPr lang="en-US" altLang="ar-EG" sz="2800" dirty="0"/>
              <a:t>Repetition at intervals is extremely useful and assists comprehension and understanding. </a:t>
            </a:r>
          </a:p>
          <a:p>
            <a:pPr marL="0" indent="0" algn="l">
              <a:lnSpc>
                <a:spcPct val="80000"/>
              </a:lnSpc>
              <a:buNone/>
            </a:pPr>
            <a:endParaRPr lang="en-US" altLang="ar-EG" sz="2800" dirty="0"/>
          </a:p>
          <a:p>
            <a:pPr marL="0" indent="0" algn="l">
              <a:lnSpc>
                <a:spcPct val="80000"/>
              </a:lnSpc>
              <a:buNone/>
            </a:pPr>
            <a:r>
              <a:rPr lang="en-US" altLang="ar-EG" sz="2800" dirty="0"/>
              <a:t>6</a:t>
            </a:r>
            <a:r>
              <a:rPr lang="en-US" altLang="ar-EG" sz="2800" dirty="0">
                <a:solidFill>
                  <a:srgbClr val="7030A0"/>
                </a:solidFill>
              </a:rPr>
              <a:t>) Motivation</a:t>
            </a:r>
            <a:r>
              <a:rPr lang="en-US" altLang="ar-EG" sz="2800" dirty="0"/>
              <a:t>: </a:t>
            </a:r>
          </a:p>
          <a:p>
            <a:pPr marL="0" indent="0" algn="l">
              <a:lnSpc>
                <a:spcPct val="80000"/>
              </a:lnSpc>
              <a:buNone/>
            </a:pPr>
            <a:r>
              <a:rPr lang="en-US" altLang="ar-EG" sz="2800" dirty="0"/>
              <a:t>Every person, there is a fundamental desire to learn. Awaking this desire is called motivation.</a:t>
            </a:r>
          </a:p>
          <a:p>
            <a:pPr marL="0" indent="0" algn="l">
              <a:lnSpc>
                <a:spcPct val="80000"/>
              </a:lnSpc>
              <a:buNone/>
            </a:pPr>
            <a:r>
              <a:rPr lang="en-US" altLang="ar-EG" sz="2800" dirty="0"/>
              <a:t> </a:t>
            </a:r>
          </a:p>
          <a:p>
            <a:pPr marL="0" indent="0" algn="l">
              <a:lnSpc>
                <a:spcPct val="80000"/>
              </a:lnSpc>
              <a:buNone/>
            </a:pPr>
            <a:r>
              <a:rPr lang="en-US" altLang="ar-EG" sz="2800" dirty="0"/>
              <a:t>7) </a:t>
            </a:r>
            <a:r>
              <a:rPr lang="en-US" altLang="ar-EG" sz="2800" dirty="0">
                <a:solidFill>
                  <a:srgbClr val="7030A0"/>
                </a:solidFill>
              </a:rPr>
              <a:t>Learning by doing (practice and skills). </a:t>
            </a:r>
          </a:p>
          <a:p>
            <a:pPr marL="0" indent="0" algn="l">
              <a:lnSpc>
                <a:spcPct val="80000"/>
              </a:lnSpc>
              <a:buNone/>
            </a:pPr>
            <a:endParaRPr lang="en-US" altLang="ar-EG" sz="2800" dirty="0">
              <a:solidFill>
                <a:srgbClr val="7030A0"/>
              </a:solidFill>
            </a:endParaRPr>
          </a:p>
          <a:p>
            <a:pPr marL="0" indent="0" algn="l">
              <a:lnSpc>
                <a:spcPct val="80000"/>
              </a:lnSpc>
              <a:buNone/>
            </a:pPr>
            <a:r>
              <a:rPr lang="en-US" altLang="ar-EG" sz="2800" dirty="0"/>
              <a:t>8) </a:t>
            </a:r>
            <a:r>
              <a:rPr lang="en-US" altLang="ar-EG" sz="2800" dirty="0">
                <a:solidFill>
                  <a:srgbClr val="7030A0"/>
                </a:solidFill>
              </a:rPr>
              <a:t>Communication</a:t>
            </a:r>
            <a:r>
              <a:rPr lang="en-US" altLang="ar-EG" sz="2800" dirty="0"/>
              <a:t>: </a:t>
            </a:r>
          </a:p>
          <a:p>
            <a:pPr marL="0" indent="0" algn="l">
              <a:lnSpc>
                <a:spcPct val="80000"/>
              </a:lnSpc>
              <a:buNone/>
            </a:pPr>
            <a:r>
              <a:rPr lang="en-US" altLang="ar-EG" sz="2800" dirty="0"/>
              <a:t>Education is primarily a mother of communication. The health educator must know how to communicate with his audience.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468313" y="836613"/>
            <a:ext cx="8229600" cy="4525962"/>
          </a:xfrm>
        </p:spPr>
        <p:txBody>
          <a:bodyPr/>
          <a:lstStyle/>
          <a:p>
            <a:pPr marL="0" indent="0" algn="l" rtl="0">
              <a:lnSpc>
                <a:spcPct val="90000"/>
              </a:lnSpc>
              <a:buNone/>
            </a:pPr>
            <a:r>
              <a:rPr lang="en-US" altLang="ar-EG" dirty="0"/>
              <a:t>9) </a:t>
            </a:r>
            <a:r>
              <a:rPr lang="en-US" altLang="ar-EG" dirty="0">
                <a:solidFill>
                  <a:srgbClr val="7030A0"/>
                </a:solidFill>
              </a:rPr>
              <a:t>Good human relation</a:t>
            </a:r>
            <a:r>
              <a:rPr lang="en-US" altLang="ar-EG" dirty="0"/>
              <a:t>: </a:t>
            </a:r>
          </a:p>
          <a:p>
            <a:pPr marL="0" indent="0" algn="l" rtl="0">
              <a:lnSpc>
                <a:spcPct val="90000"/>
              </a:lnSpc>
              <a:buNone/>
            </a:pPr>
            <a:r>
              <a:rPr lang="en-US" altLang="ar-EG" dirty="0"/>
              <a:t>The health educator must be kind and sympathetic and the people must accept him, as their real friend. </a:t>
            </a:r>
          </a:p>
          <a:p>
            <a:pPr marL="0" indent="0" algn="l" rtl="0">
              <a:lnSpc>
                <a:spcPct val="90000"/>
              </a:lnSpc>
              <a:buNone/>
            </a:pPr>
            <a:endParaRPr lang="en-US" altLang="ar-EG" dirty="0"/>
          </a:p>
          <a:p>
            <a:pPr marL="0" indent="0" algn="l" rtl="0">
              <a:lnSpc>
                <a:spcPct val="90000"/>
              </a:lnSpc>
              <a:buNone/>
            </a:pPr>
            <a:r>
              <a:rPr lang="en-US" altLang="ar-EG" dirty="0"/>
              <a:t>10) </a:t>
            </a:r>
            <a:r>
              <a:rPr lang="en-US" altLang="ar-EG" dirty="0">
                <a:solidFill>
                  <a:srgbClr val="7030A0"/>
                </a:solidFill>
              </a:rPr>
              <a:t>Leaders</a:t>
            </a:r>
            <a:r>
              <a:rPr lang="en-US" altLang="ar-EG" dirty="0"/>
              <a:t>: </a:t>
            </a:r>
          </a:p>
          <a:p>
            <a:pPr marL="0" indent="0" algn="l" rtl="0">
              <a:lnSpc>
                <a:spcPct val="90000"/>
              </a:lnSpc>
              <a:buNone/>
            </a:pPr>
            <a:r>
              <a:rPr lang="en-US" altLang="ar-EG" dirty="0"/>
              <a:t>Psychologists have shown and established that we learn best from people whom we respect. In the field of health education, we try to penetrate the community though the local leaders</a:t>
            </a:r>
            <a:r>
              <a:rPr lang="en-US" altLang="ar-EG" sz="280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0" y="620713"/>
            <a:ext cx="8675688" cy="4824412"/>
          </a:xfrm>
        </p:spPr>
        <p:txBody>
          <a:bodyPr/>
          <a:lstStyle/>
          <a:p>
            <a:pPr marL="0" indent="0" algn="l">
              <a:lnSpc>
                <a:spcPct val="80000"/>
              </a:lnSpc>
              <a:buNone/>
            </a:pPr>
            <a:r>
              <a:rPr lang="en-US" altLang="ar-EG" b="1" dirty="0">
                <a:solidFill>
                  <a:srgbClr val="C00000"/>
                </a:solidFill>
              </a:rPr>
              <a:t>Element of Communication in health education</a:t>
            </a:r>
            <a:r>
              <a:rPr lang="en-US" altLang="ar-EG" sz="2800" b="1" dirty="0">
                <a:solidFill>
                  <a:srgbClr val="C00000"/>
                </a:solidFill>
              </a:rPr>
              <a:t> </a:t>
            </a:r>
            <a:endParaRPr lang="en-US" altLang="ar-EG" sz="2800" dirty="0">
              <a:solidFill>
                <a:srgbClr val="C00000"/>
              </a:solidFill>
            </a:endParaRPr>
          </a:p>
          <a:p>
            <a:pPr marL="0" indent="0" algn="l">
              <a:lnSpc>
                <a:spcPct val="80000"/>
              </a:lnSpc>
              <a:buNone/>
            </a:pPr>
            <a:r>
              <a:rPr lang="en-US" altLang="ar-EG" sz="2800" dirty="0"/>
              <a:t>1- Communicator: the person or the team give the message (Educator). </a:t>
            </a:r>
          </a:p>
          <a:p>
            <a:pPr marL="0" indent="0" algn="l">
              <a:lnSpc>
                <a:spcPct val="80000"/>
              </a:lnSpc>
              <a:buNone/>
            </a:pPr>
            <a:endParaRPr lang="en-US" altLang="ar-EG" sz="2800" dirty="0"/>
          </a:p>
          <a:p>
            <a:pPr marL="0" indent="0" algn="l">
              <a:lnSpc>
                <a:spcPct val="80000"/>
              </a:lnSpc>
              <a:buNone/>
            </a:pPr>
            <a:r>
              <a:rPr lang="en-US" altLang="ar-EG" sz="2800" dirty="0"/>
              <a:t>2- Message: the contents (materials) of health education </a:t>
            </a:r>
          </a:p>
          <a:p>
            <a:pPr marL="0" indent="0" algn="l">
              <a:lnSpc>
                <a:spcPct val="80000"/>
              </a:lnSpc>
              <a:buNone/>
            </a:pPr>
            <a:endParaRPr lang="en-US" altLang="ar-EG" sz="2800" dirty="0"/>
          </a:p>
          <a:p>
            <a:pPr marL="0" indent="0" algn="l">
              <a:lnSpc>
                <a:spcPct val="80000"/>
              </a:lnSpc>
              <a:buNone/>
            </a:pPr>
            <a:r>
              <a:rPr lang="en-US" altLang="ar-EG" sz="2800" dirty="0"/>
              <a:t>3- Channel: method of carrying the message </a:t>
            </a:r>
          </a:p>
          <a:p>
            <a:pPr marL="0" indent="0" algn="l">
              <a:lnSpc>
                <a:spcPct val="80000"/>
              </a:lnSpc>
              <a:buNone/>
            </a:pPr>
            <a:endParaRPr lang="en-US" altLang="ar-EG" sz="2800" dirty="0" smtClean="0"/>
          </a:p>
          <a:p>
            <a:pPr marL="0" indent="0" algn="l">
              <a:lnSpc>
                <a:spcPct val="80000"/>
              </a:lnSpc>
              <a:buNone/>
            </a:pPr>
            <a:r>
              <a:rPr lang="en-US" altLang="ar-EG" sz="2800" dirty="0" smtClean="0"/>
              <a:t>4- </a:t>
            </a:r>
            <a:r>
              <a:rPr lang="en-US" altLang="ar-EG" sz="2800" dirty="0"/>
              <a:t>Audience: the receivers (users or targets) of the Message </a:t>
            </a:r>
          </a:p>
          <a:p>
            <a:pPr marL="0" indent="0" algn="l">
              <a:lnSpc>
                <a:spcPct val="80000"/>
              </a:lnSpc>
              <a:buNone/>
            </a:pPr>
            <a:endParaRPr lang="en-US" altLang="ar-EG" sz="2800" dirty="0"/>
          </a:p>
          <a:p>
            <a:pPr marL="0" indent="0" algn="l">
              <a:lnSpc>
                <a:spcPct val="80000"/>
              </a:lnSpc>
              <a:buNone/>
            </a:pPr>
            <a:r>
              <a:rPr lang="en-US" altLang="ar-EG" sz="2800" dirty="0"/>
              <a:t>5- Feedback: the message return to educator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395288" y="765175"/>
            <a:ext cx="8229600" cy="4525963"/>
          </a:xfrm>
        </p:spPr>
        <p:txBody>
          <a:bodyPr/>
          <a:lstStyle/>
          <a:p>
            <a:pPr marL="0" indent="0" algn="l" rtl="0">
              <a:lnSpc>
                <a:spcPct val="80000"/>
              </a:lnSpc>
              <a:buNone/>
            </a:pPr>
            <a:r>
              <a:rPr lang="en-US" altLang="ar-EG" sz="4000" b="1" dirty="0">
                <a:solidFill>
                  <a:srgbClr val="C00000"/>
                </a:solidFill>
              </a:rPr>
              <a:t>Characteristic of Good communication</a:t>
            </a:r>
            <a:r>
              <a:rPr lang="en-US" altLang="ar-EG" sz="3600" b="1" dirty="0">
                <a:solidFill>
                  <a:srgbClr val="C00000"/>
                </a:solidFill>
              </a:rPr>
              <a:t> technique </a:t>
            </a:r>
            <a:endParaRPr lang="en-US" altLang="ar-EG" dirty="0"/>
          </a:p>
          <a:p>
            <a:pPr marL="0" indent="0" algn="l" rtl="0">
              <a:lnSpc>
                <a:spcPct val="80000"/>
              </a:lnSpc>
              <a:buNone/>
            </a:pPr>
            <a:r>
              <a:rPr lang="en-US" altLang="ar-EG" dirty="0"/>
              <a:t>•  Source credibility. 	</a:t>
            </a:r>
          </a:p>
          <a:p>
            <a:pPr marL="0" indent="0" algn="l" rtl="0">
              <a:lnSpc>
                <a:spcPct val="80000"/>
              </a:lnSpc>
              <a:buNone/>
            </a:pPr>
            <a:r>
              <a:rPr lang="en-US" altLang="ar-EG" dirty="0"/>
              <a:t>• Clear message.</a:t>
            </a:r>
          </a:p>
          <a:p>
            <a:pPr marL="0" indent="0" algn="l" rtl="0">
              <a:lnSpc>
                <a:spcPct val="80000"/>
              </a:lnSpc>
              <a:buNone/>
            </a:pPr>
            <a:r>
              <a:rPr lang="en-US" altLang="ar-EG" dirty="0"/>
              <a:t>• Good channel: individual, group &amp; mass education. </a:t>
            </a:r>
          </a:p>
          <a:p>
            <a:pPr marL="0" indent="0" algn="l" rtl="0">
              <a:lnSpc>
                <a:spcPct val="80000"/>
              </a:lnSpc>
              <a:buNone/>
            </a:pPr>
            <a:r>
              <a:rPr lang="en-US" altLang="ar-EG" dirty="0"/>
              <a:t>• Receiver: ready, interested, not occupied. </a:t>
            </a:r>
          </a:p>
          <a:p>
            <a:pPr marL="0" indent="0" algn="l" rtl="0">
              <a:lnSpc>
                <a:spcPct val="80000"/>
              </a:lnSpc>
              <a:buNone/>
            </a:pPr>
            <a:r>
              <a:rPr lang="en-US" altLang="ar-EG" dirty="0"/>
              <a:t>• Feedback. </a:t>
            </a:r>
          </a:p>
          <a:p>
            <a:pPr marL="0" indent="0" algn="l" rtl="0">
              <a:lnSpc>
                <a:spcPct val="80000"/>
              </a:lnSpc>
              <a:buNone/>
            </a:pPr>
            <a:r>
              <a:rPr lang="en-US" altLang="ar-EG" dirty="0"/>
              <a:t>• Observe non-verbal cues. </a:t>
            </a:r>
          </a:p>
          <a:p>
            <a:pPr marL="0" indent="0" algn="l" rtl="0">
              <a:lnSpc>
                <a:spcPct val="80000"/>
              </a:lnSpc>
              <a:buNone/>
            </a:pPr>
            <a:r>
              <a:rPr lang="en-US" altLang="ar-EG" dirty="0"/>
              <a:t>• Active listing. </a:t>
            </a:r>
          </a:p>
          <a:p>
            <a:pPr marL="0" indent="0" algn="l" rtl="0">
              <a:lnSpc>
                <a:spcPct val="80000"/>
              </a:lnSpc>
              <a:buNone/>
            </a:pPr>
            <a:r>
              <a:rPr lang="en-US" altLang="ar-EG" dirty="0"/>
              <a:t>• Establishing good relationship</a:t>
            </a:r>
            <a:r>
              <a:rPr lang="en-US" altLang="ar-EG" b="1" dirty="0"/>
              <a:t>.</a:t>
            </a:r>
            <a:r>
              <a:rPr lang="en-US" altLang="ar-EG"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539750" y="549275"/>
            <a:ext cx="8229600" cy="4668838"/>
          </a:xfrm>
        </p:spPr>
        <p:txBody>
          <a:bodyPr/>
          <a:lstStyle/>
          <a:p>
            <a:pPr marL="0" indent="0" algn="l" rtl="0">
              <a:buNone/>
            </a:pPr>
            <a:r>
              <a:rPr lang="en-US" altLang="ar-EG" b="1" dirty="0">
                <a:solidFill>
                  <a:srgbClr val="C00000"/>
                </a:solidFill>
              </a:rPr>
              <a:t>Educator </a:t>
            </a:r>
            <a:endParaRPr lang="en-US" altLang="ar-EG" dirty="0">
              <a:solidFill>
                <a:srgbClr val="C00000"/>
              </a:solidFill>
            </a:endParaRPr>
          </a:p>
          <a:p>
            <a:pPr marL="0" indent="0" algn="l" rtl="0">
              <a:buNone/>
            </a:pPr>
            <a:r>
              <a:rPr lang="en-US" altLang="ar-EG" dirty="0"/>
              <a:t>• Personnel of health services. </a:t>
            </a:r>
          </a:p>
          <a:p>
            <a:pPr marL="0" indent="0" algn="l" rtl="0">
              <a:buNone/>
            </a:pPr>
            <a:r>
              <a:rPr lang="en-US" altLang="ar-EG" dirty="0"/>
              <a:t>• Medical students, nursing &amp; social work. </a:t>
            </a:r>
          </a:p>
          <a:p>
            <a:pPr marL="0" indent="0" algn="l" rtl="0">
              <a:buNone/>
            </a:pPr>
            <a:r>
              <a:rPr lang="en-US" altLang="ar-EG" dirty="0"/>
              <a:t>• School personnel. </a:t>
            </a:r>
          </a:p>
          <a:p>
            <a:pPr marL="0" indent="0" algn="l" rtl="0">
              <a:buNone/>
            </a:pPr>
            <a:r>
              <a:rPr lang="en-US" altLang="ar-EG" dirty="0"/>
              <a:t>• Community leaders &amp; influential.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95288" y="765175"/>
            <a:ext cx="8229600" cy="5257800"/>
          </a:xfrm>
        </p:spPr>
        <p:txBody>
          <a:bodyPr/>
          <a:lstStyle/>
          <a:p>
            <a:pPr marL="0" indent="0" algn="l">
              <a:lnSpc>
                <a:spcPct val="80000"/>
              </a:lnSpc>
              <a:buNone/>
            </a:pPr>
            <a:r>
              <a:rPr lang="en-US" altLang="ar-EG" b="1" dirty="0">
                <a:solidFill>
                  <a:srgbClr val="FF0000"/>
                </a:solidFill>
              </a:rPr>
              <a:t>Good Educator Requirements</a:t>
            </a:r>
            <a:r>
              <a:rPr lang="en-US" altLang="ar-EG" sz="2400" b="1" dirty="0">
                <a:solidFill>
                  <a:srgbClr val="7030A0"/>
                </a:solidFill>
              </a:rPr>
              <a:t>: </a:t>
            </a:r>
          </a:p>
          <a:p>
            <a:pPr marL="0" indent="0" algn="l">
              <a:lnSpc>
                <a:spcPct val="80000"/>
              </a:lnSpc>
              <a:buNone/>
            </a:pPr>
            <a:endParaRPr lang="en-US" altLang="ar-EG" sz="2400" dirty="0"/>
          </a:p>
          <a:p>
            <a:pPr marL="0" indent="0" algn="l">
              <a:lnSpc>
                <a:spcPct val="80000"/>
              </a:lnSpc>
              <a:buNone/>
            </a:pPr>
            <a:r>
              <a:rPr lang="en-US" altLang="ar-EG" sz="2400" dirty="0"/>
              <a:t>• </a:t>
            </a:r>
            <a:r>
              <a:rPr lang="en-US" altLang="ar-EG" sz="2800" dirty="0"/>
              <a:t>Personality: popular, influential and interested in work. </a:t>
            </a:r>
          </a:p>
          <a:p>
            <a:pPr marL="0" indent="0" algn="l">
              <a:lnSpc>
                <a:spcPct val="80000"/>
              </a:lnSpc>
              <a:buNone/>
            </a:pPr>
            <a:r>
              <a:rPr lang="en-US" altLang="ar-EG" sz="2800" dirty="0"/>
              <a:t>• Efficiency trained and prepared for the job. </a:t>
            </a:r>
          </a:p>
          <a:p>
            <a:pPr marL="0" indent="0" algn="l">
              <a:lnSpc>
                <a:spcPct val="80000"/>
              </a:lnSpc>
              <a:buNone/>
            </a:pPr>
            <a:r>
              <a:rPr lang="en-US" altLang="ar-EG" sz="2800" dirty="0"/>
              <a:t>• Must show good examples. </a:t>
            </a:r>
          </a:p>
          <a:p>
            <a:pPr marL="0" indent="0" algn="l">
              <a:lnSpc>
                <a:spcPct val="80000"/>
              </a:lnSpc>
              <a:buNone/>
            </a:pPr>
            <a:r>
              <a:rPr lang="en-US" altLang="ar-EG" sz="2800" dirty="0"/>
              <a:t>• Message </a:t>
            </a:r>
          </a:p>
          <a:p>
            <a:pPr marL="0" indent="0" algn="l">
              <a:lnSpc>
                <a:spcPct val="80000"/>
              </a:lnSpc>
              <a:buNone/>
            </a:pPr>
            <a:r>
              <a:rPr lang="en-US" altLang="ar-EG" sz="2800" dirty="0"/>
              <a:t>• What information to be communicated. </a:t>
            </a:r>
          </a:p>
          <a:p>
            <a:pPr marL="0" indent="0" algn="l">
              <a:lnSpc>
                <a:spcPct val="80000"/>
              </a:lnSpc>
              <a:buNone/>
            </a:pPr>
            <a:r>
              <a:rPr lang="en-US" altLang="ar-EG" sz="2800" dirty="0"/>
              <a:t>• Simple, at the level of understanding. </a:t>
            </a:r>
          </a:p>
          <a:p>
            <a:pPr marL="0" indent="0" algn="l">
              <a:lnSpc>
                <a:spcPct val="80000"/>
              </a:lnSpc>
              <a:buNone/>
            </a:pPr>
            <a:r>
              <a:rPr lang="en-US" altLang="ar-EG" sz="2800" dirty="0"/>
              <a:t>• Culturally accepted. </a:t>
            </a:r>
          </a:p>
          <a:p>
            <a:pPr marL="0" indent="0" algn="l">
              <a:lnSpc>
                <a:spcPct val="80000"/>
              </a:lnSpc>
              <a:buNone/>
            </a:pPr>
            <a:r>
              <a:rPr lang="en-US" altLang="ar-EG" sz="2800" dirty="0"/>
              <a:t>• Interested. </a:t>
            </a:r>
          </a:p>
          <a:p>
            <a:pPr marL="0" indent="0" algn="l">
              <a:lnSpc>
                <a:spcPct val="80000"/>
              </a:lnSpc>
              <a:buNone/>
            </a:pPr>
            <a:r>
              <a:rPr lang="en-US" altLang="ar-EG" sz="2800" dirty="0"/>
              <a:t>• Meet a felt need. </a:t>
            </a:r>
          </a:p>
          <a:p>
            <a:pPr marL="0" indent="0" algn="l">
              <a:lnSpc>
                <a:spcPct val="80000"/>
              </a:lnSpc>
              <a:buNone/>
            </a:pPr>
            <a:r>
              <a:rPr lang="en-US" altLang="ar-EG" sz="2800" dirty="0"/>
              <a:t>• Avoid technical jargon. </a:t>
            </a:r>
          </a:p>
          <a:p>
            <a:pPr marL="0" indent="0" algn="l">
              <a:lnSpc>
                <a:spcPct val="80000"/>
              </a:lnSpc>
              <a:buNone/>
            </a:pPr>
            <a:r>
              <a:rPr lang="en-US" altLang="ar-EG" sz="2800" dirty="0"/>
              <a:t>• Use audiovisual aids.</a:t>
            </a:r>
            <a:r>
              <a:rPr lang="en-US" altLang="ar-EG" sz="2400"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539750" y="692150"/>
            <a:ext cx="8229600" cy="4886325"/>
          </a:xfrm>
        </p:spPr>
        <p:txBody>
          <a:bodyPr/>
          <a:lstStyle/>
          <a:p>
            <a:pPr marL="0" indent="0" algn="ctr">
              <a:lnSpc>
                <a:spcPct val="80000"/>
              </a:lnSpc>
              <a:buNone/>
            </a:pPr>
            <a:r>
              <a:rPr lang="en-US" altLang="ar-EG" b="1" dirty="0">
                <a:solidFill>
                  <a:srgbClr val="FF0000"/>
                </a:solidFill>
                <a:effectLst/>
              </a:rPr>
              <a:t>Practice technique</a:t>
            </a:r>
            <a:r>
              <a:rPr lang="en-US" altLang="ar-EG" b="1" dirty="0">
                <a:solidFill>
                  <a:srgbClr val="FF0000"/>
                </a:solidFill>
              </a:rPr>
              <a:t> </a:t>
            </a:r>
          </a:p>
          <a:p>
            <a:pPr marL="0" indent="0" algn="ctr">
              <a:lnSpc>
                <a:spcPct val="80000"/>
              </a:lnSpc>
              <a:buNone/>
            </a:pPr>
            <a:endParaRPr lang="en-US" altLang="ar-EG" sz="2800" b="1" dirty="0"/>
          </a:p>
          <a:p>
            <a:pPr marL="0" indent="0" algn="l">
              <a:lnSpc>
                <a:spcPct val="80000"/>
              </a:lnSpc>
              <a:buNone/>
            </a:pPr>
            <a:r>
              <a:rPr lang="en-US" altLang="ar-EG" b="1" dirty="0">
                <a:solidFill>
                  <a:schemeClr val="hlink"/>
                </a:solidFill>
              </a:rPr>
              <a:t>1-Individual</a:t>
            </a:r>
            <a:r>
              <a:rPr lang="en-US" altLang="ar-EG" b="1" dirty="0"/>
              <a:t> </a:t>
            </a:r>
            <a:endParaRPr lang="en-US" altLang="ar-EG" dirty="0"/>
          </a:p>
          <a:p>
            <a:pPr marL="0" indent="0" algn="l">
              <a:lnSpc>
                <a:spcPct val="80000"/>
              </a:lnSpc>
              <a:buNone/>
            </a:pPr>
            <a:r>
              <a:rPr lang="en-US" altLang="ar-EG" dirty="0"/>
              <a:t>Face to face Education through spoken word.</a:t>
            </a:r>
            <a:endParaRPr lang="en-US" altLang="ar-EG" sz="3600" dirty="0"/>
          </a:p>
          <a:p>
            <a:pPr marL="0" indent="0" algn="l">
              <a:lnSpc>
                <a:spcPct val="80000"/>
              </a:lnSpc>
              <a:buNone/>
            </a:pPr>
            <a:r>
              <a:rPr lang="en-US" altLang="ar-EG" dirty="0"/>
              <a:t> </a:t>
            </a:r>
          </a:p>
          <a:p>
            <a:pPr marL="0" indent="0" algn="l">
              <a:lnSpc>
                <a:spcPct val="80000"/>
              </a:lnSpc>
              <a:buNone/>
            </a:pPr>
            <a:r>
              <a:rPr lang="en-US" altLang="ar-EG" dirty="0"/>
              <a:t>A- Occasions of health appraisal.</a:t>
            </a:r>
          </a:p>
          <a:p>
            <a:pPr marL="0" indent="0" algn="l">
              <a:lnSpc>
                <a:spcPct val="80000"/>
              </a:lnSpc>
              <a:buNone/>
            </a:pPr>
            <a:r>
              <a:rPr lang="en-US" altLang="ar-EG" dirty="0"/>
              <a:t> </a:t>
            </a:r>
          </a:p>
          <a:p>
            <a:pPr marL="0" indent="0" algn="l">
              <a:lnSpc>
                <a:spcPct val="80000"/>
              </a:lnSpc>
              <a:buNone/>
            </a:pPr>
            <a:r>
              <a:rPr lang="en-US" altLang="ar-EG" dirty="0"/>
              <a:t>B- Home visits </a:t>
            </a:r>
          </a:p>
          <a:p>
            <a:pPr marL="0" indent="0" algn="l">
              <a:lnSpc>
                <a:spcPct val="80000"/>
              </a:lnSpc>
              <a:buNone/>
            </a:pPr>
            <a:r>
              <a:rPr lang="en-US" altLang="ar-EG" dirty="0"/>
              <a:t>- Nurses </a:t>
            </a:r>
            <a:endParaRPr lang="en-US" altLang="ar-EG" b="1" dirty="0"/>
          </a:p>
          <a:p>
            <a:pPr marL="0" indent="0" algn="l">
              <a:lnSpc>
                <a:spcPct val="80000"/>
              </a:lnSpc>
              <a:buNone/>
            </a:pPr>
            <a:r>
              <a:rPr lang="en-US" altLang="ar-EG" b="1" dirty="0"/>
              <a:t>- </a:t>
            </a:r>
            <a:r>
              <a:rPr lang="en-US" altLang="ar-EG" dirty="0"/>
              <a:t>Health visitors </a:t>
            </a:r>
          </a:p>
          <a:p>
            <a:pPr marL="0" indent="0" algn="l">
              <a:lnSpc>
                <a:spcPct val="80000"/>
              </a:lnSpc>
              <a:buNone/>
            </a:pPr>
            <a:r>
              <a:rPr lang="en-US" altLang="ar-EG" dirty="0"/>
              <a:t>- Social </a:t>
            </a:r>
            <a:r>
              <a:rPr lang="en-US" altLang="ar-EG" dirty="0" smtClean="0"/>
              <a:t>workers</a:t>
            </a:r>
            <a:endParaRPr lang="en-US" altLang="ar-E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539750" y="1125538"/>
            <a:ext cx="8229600" cy="4525962"/>
          </a:xfrm>
        </p:spPr>
        <p:txBody>
          <a:bodyPr/>
          <a:lstStyle/>
          <a:p>
            <a:pPr marL="0" indent="0" algn="l">
              <a:lnSpc>
                <a:spcPct val="90000"/>
              </a:lnSpc>
              <a:buNone/>
            </a:pPr>
            <a:r>
              <a:rPr lang="en-US" altLang="ar-EG" sz="2800" b="1" dirty="0">
                <a:solidFill>
                  <a:schemeClr val="hlink"/>
                </a:solidFill>
              </a:rPr>
              <a:t>2-Group </a:t>
            </a:r>
            <a:endParaRPr lang="en-US" altLang="ar-EG" dirty="0">
              <a:solidFill>
                <a:schemeClr val="hlink"/>
              </a:solidFill>
            </a:endParaRPr>
          </a:p>
          <a:p>
            <a:pPr marL="0" indent="0" algn="l">
              <a:lnSpc>
                <a:spcPct val="90000"/>
              </a:lnSpc>
              <a:buNone/>
            </a:pPr>
            <a:r>
              <a:rPr lang="en-US" altLang="ar-EG" dirty="0"/>
              <a:t> A Lessons and lectures in schools. </a:t>
            </a:r>
          </a:p>
          <a:p>
            <a:pPr marL="0" indent="0" algn="l">
              <a:lnSpc>
                <a:spcPct val="90000"/>
              </a:lnSpc>
              <a:buNone/>
            </a:pPr>
            <a:r>
              <a:rPr lang="en-US" altLang="ar-EG" dirty="0"/>
              <a:t> Lectures in work places e.g. factories. </a:t>
            </a:r>
          </a:p>
          <a:p>
            <a:pPr marL="0" indent="0" algn="l">
              <a:lnSpc>
                <a:spcPct val="90000"/>
              </a:lnSpc>
              <a:buNone/>
            </a:pPr>
            <a:r>
              <a:rPr lang="en-US" altLang="ar-EG" dirty="0"/>
              <a:t> Demonstration and training </a:t>
            </a:r>
          </a:p>
          <a:p>
            <a:pPr marL="0" indent="0" algn="l">
              <a:lnSpc>
                <a:spcPct val="90000"/>
              </a:lnSpc>
              <a:buNone/>
            </a:pPr>
            <a:endParaRPr lang="en-US" altLang="ar-EG" b="1" dirty="0"/>
          </a:p>
          <a:p>
            <a:pPr marL="0" indent="0" algn="l">
              <a:lnSpc>
                <a:spcPct val="90000"/>
              </a:lnSpc>
              <a:buNone/>
            </a:pPr>
            <a:r>
              <a:rPr lang="en-US" altLang="ar-EG" b="1" dirty="0">
                <a:solidFill>
                  <a:schemeClr val="hlink"/>
                </a:solidFill>
              </a:rPr>
              <a:t>3- Mass media.</a:t>
            </a:r>
          </a:p>
          <a:p>
            <a:pPr marL="0" indent="0" algn="l">
              <a:lnSpc>
                <a:spcPct val="90000"/>
              </a:lnSpc>
              <a:buNone/>
            </a:pPr>
            <a:r>
              <a:rPr lang="en-US" altLang="ar-EG" dirty="0"/>
              <a:t> Broadcasting: radio &amp; TV. </a:t>
            </a:r>
          </a:p>
          <a:p>
            <a:pPr marL="0" indent="0" algn="l">
              <a:lnSpc>
                <a:spcPct val="90000"/>
              </a:lnSpc>
              <a:buNone/>
            </a:pPr>
            <a:r>
              <a:rPr lang="en-US" altLang="ar-EG" dirty="0"/>
              <a:t> Written word: newspapers, posters, booklets. </a:t>
            </a:r>
          </a:p>
          <a:p>
            <a:pPr marL="0" indent="0" algn="l">
              <a:lnSpc>
                <a:spcPct val="90000"/>
              </a:lnSpc>
              <a:buNone/>
            </a:pPr>
            <a:r>
              <a:rPr lang="en-US" altLang="ar-EG" dirty="0"/>
              <a:t> Others </a:t>
            </a:r>
            <a:r>
              <a:rPr lang="en-US" altLang="ar-EG" dirty="0" err="1"/>
              <a:t>e,g</a:t>
            </a:r>
            <a:r>
              <a:rPr lang="en-US" altLang="ar-EG" dirty="0"/>
              <a:t>, theaters</a:t>
            </a:r>
            <a:r>
              <a:rPr lang="en-US" altLang="ar-EG" sz="2800"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395288" y="765175"/>
            <a:ext cx="8374062" cy="5256213"/>
          </a:xfrm>
        </p:spPr>
        <p:txBody>
          <a:bodyPr/>
          <a:lstStyle/>
          <a:p>
            <a:pPr marL="0" indent="0" algn="l" rtl="0">
              <a:lnSpc>
                <a:spcPct val="80000"/>
              </a:lnSpc>
              <a:buNone/>
            </a:pPr>
            <a:r>
              <a:rPr lang="en-US" altLang="ar-EG" sz="3600" b="1" dirty="0">
                <a:solidFill>
                  <a:srgbClr val="FF0000"/>
                </a:solidFill>
              </a:rPr>
              <a:t>Communication Barriers</a:t>
            </a:r>
            <a:r>
              <a:rPr lang="en-US" altLang="ar-EG" b="1" dirty="0">
                <a:solidFill>
                  <a:srgbClr val="FF0000"/>
                </a:solidFill>
              </a:rPr>
              <a:t> </a:t>
            </a:r>
          </a:p>
          <a:p>
            <a:pPr marL="0" indent="0" algn="l" rtl="0">
              <a:lnSpc>
                <a:spcPct val="80000"/>
              </a:lnSpc>
              <a:buNone/>
            </a:pPr>
            <a:endParaRPr lang="en-US" altLang="ar-EG" dirty="0"/>
          </a:p>
          <a:p>
            <a:pPr marL="0" indent="0" algn="l" rtl="0">
              <a:lnSpc>
                <a:spcPct val="80000"/>
              </a:lnSpc>
              <a:buNone/>
            </a:pPr>
            <a:r>
              <a:rPr lang="en-US" altLang="ar-EG" dirty="0"/>
              <a:t>- Social and cultural gap between the sender and the receiver </a:t>
            </a:r>
          </a:p>
          <a:p>
            <a:pPr marL="0" indent="0" algn="l" rtl="0">
              <a:lnSpc>
                <a:spcPct val="80000"/>
              </a:lnSpc>
              <a:buNone/>
            </a:pPr>
            <a:r>
              <a:rPr lang="en-US" altLang="ar-EG" dirty="0"/>
              <a:t>- Limited receptiveness of receiver </a:t>
            </a:r>
          </a:p>
          <a:p>
            <a:pPr marL="0" indent="0" algn="l" rtl="0">
              <a:lnSpc>
                <a:spcPct val="80000"/>
              </a:lnSpc>
              <a:buNone/>
            </a:pPr>
            <a:r>
              <a:rPr lang="en-US" altLang="ar-EG" dirty="0"/>
              <a:t>- Negative attitude of the sender </a:t>
            </a:r>
          </a:p>
          <a:p>
            <a:pPr marL="0" indent="0" algn="l" rtl="0">
              <a:lnSpc>
                <a:spcPct val="80000"/>
              </a:lnSpc>
              <a:buNone/>
            </a:pPr>
            <a:r>
              <a:rPr lang="en-US" altLang="ar-EG" dirty="0"/>
              <a:t>- Limited understanding and memory </a:t>
            </a:r>
          </a:p>
          <a:p>
            <a:pPr marL="0" indent="0" algn="l" rtl="0">
              <a:lnSpc>
                <a:spcPct val="80000"/>
              </a:lnSpc>
              <a:buNone/>
            </a:pPr>
            <a:r>
              <a:rPr lang="en-US" altLang="ar-EG" dirty="0"/>
              <a:t>- Insufficient emphasis by the sender (health professional) </a:t>
            </a:r>
          </a:p>
          <a:p>
            <a:pPr marL="0" indent="0" algn="l" rtl="0">
              <a:lnSpc>
                <a:spcPct val="80000"/>
              </a:lnSpc>
              <a:buNone/>
            </a:pPr>
            <a:r>
              <a:rPr lang="en-US" altLang="ar-EG" dirty="0"/>
              <a:t>- Contradictory messages </a:t>
            </a:r>
          </a:p>
          <a:p>
            <a:pPr marL="0" indent="0" algn="l" rtl="0">
              <a:lnSpc>
                <a:spcPct val="80000"/>
              </a:lnSpc>
              <a:buNone/>
            </a:pPr>
            <a:r>
              <a:rPr lang="en-US" altLang="ar-EG" dirty="0"/>
              <a:t>- Health education without identifying the “needs "of the community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250825" y="692150"/>
            <a:ext cx="8229600" cy="4525963"/>
          </a:xfrm>
        </p:spPr>
        <p:txBody>
          <a:bodyPr/>
          <a:lstStyle/>
          <a:p>
            <a:pPr marL="0" indent="0" algn="l">
              <a:buNone/>
            </a:pPr>
            <a:r>
              <a:rPr lang="en-US" altLang="ar-EG" sz="2800" dirty="0"/>
              <a:t> </a:t>
            </a:r>
            <a:r>
              <a:rPr lang="en-US" altLang="ar-EG" dirty="0" smtClean="0"/>
              <a:t>4- Identify </a:t>
            </a:r>
            <a:r>
              <a:rPr lang="en-US" altLang="ar-EG" dirty="0"/>
              <a:t>Principles of health education </a:t>
            </a:r>
          </a:p>
          <a:p>
            <a:pPr marL="0" indent="0" algn="l">
              <a:buNone/>
            </a:pPr>
            <a:r>
              <a:rPr lang="en-US" altLang="ar-EG" dirty="0"/>
              <a:t> </a:t>
            </a:r>
            <a:r>
              <a:rPr lang="en-US" altLang="ar-EG" dirty="0" smtClean="0"/>
              <a:t>5- List </a:t>
            </a:r>
            <a:r>
              <a:rPr lang="en-US" altLang="ar-EG" dirty="0"/>
              <a:t>element of Communication in health education </a:t>
            </a:r>
          </a:p>
          <a:p>
            <a:pPr marL="0" indent="0" algn="l">
              <a:buNone/>
            </a:pPr>
            <a:r>
              <a:rPr lang="en-US" altLang="ar-EG" dirty="0"/>
              <a:t> </a:t>
            </a:r>
            <a:r>
              <a:rPr lang="en-US" altLang="ar-EG" dirty="0" smtClean="0"/>
              <a:t>6- Enumerate </a:t>
            </a:r>
            <a:r>
              <a:rPr lang="en-US" altLang="ar-EG" dirty="0"/>
              <a:t>characteristic of Good communication technique </a:t>
            </a:r>
          </a:p>
          <a:p>
            <a:pPr marL="0" indent="0" algn="l">
              <a:buNone/>
            </a:pPr>
            <a:r>
              <a:rPr lang="en-US" altLang="ar-EG" dirty="0"/>
              <a:t> </a:t>
            </a:r>
            <a:r>
              <a:rPr lang="en-US" altLang="ar-EG" dirty="0" smtClean="0"/>
              <a:t>7- Mention </a:t>
            </a:r>
            <a:r>
              <a:rPr lang="en-US" altLang="ar-EG" dirty="0"/>
              <a:t>good educator Requirements</a:t>
            </a:r>
            <a:r>
              <a:rPr lang="en-US" altLang="ar-EG" dirty="0" smtClean="0"/>
              <a:t>:</a:t>
            </a:r>
            <a:endParaRPr lang="en-US" altLang="ar-EG" dirty="0"/>
          </a:p>
          <a:p>
            <a:pPr marL="0" indent="0" algn="l">
              <a:buNone/>
            </a:pPr>
            <a:r>
              <a:rPr lang="en-US" altLang="ar-EG" dirty="0" smtClean="0"/>
              <a:t>8- Apply </a:t>
            </a:r>
            <a:r>
              <a:rPr lang="en-US" altLang="ar-EG" dirty="0"/>
              <a:t>Practice technique </a:t>
            </a:r>
          </a:p>
          <a:p>
            <a:pPr marL="0" indent="0" algn="l">
              <a:buNone/>
            </a:pPr>
            <a:r>
              <a:rPr lang="en-US" altLang="ar-EG" dirty="0"/>
              <a:t> </a:t>
            </a:r>
            <a:r>
              <a:rPr lang="en-US" altLang="ar-EG" dirty="0" smtClean="0"/>
              <a:t>9- List </a:t>
            </a:r>
            <a:r>
              <a:rPr lang="en-US" altLang="ar-EG" dirty="0"/>
              <a:t>Communication Barriers </a:t>
            </a:r>
          </a:p>
          <a:p>
            <a:pPr marL="0" indent="0" algn="l">
              <a:buNone/>
            </a:pPr>
            <a:r>
              <a:rPr lang="en-US" altLang="ar-EG" dirty="0" smtClean="0"/>
              <a:t>10- Identify </a:t>
            </a:r>
            <a:r>
              <a:rPr lang="en-US" altLang="ar-EG" dirty="0"/>
              <a:t>Health education </a:t>
            </a:r>
            <a:r>
              <a:rPr lang="en-US" altLang="ar-EG" dirty="0" smtClean="0"/>
              <a:t>Priorities</a:t>
            </a:r>
            <a:endParaRPr lang="en-US" altLang="ar-EG"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539750" y="765175"/>
            <a:ext cx="8229600" cy="5184775"/>
          </a:xfrm>
        </p:spPr>
        <p:txBody>
          <a:bodyPr/>
          <a:lstStyle/>
          <a:p>
            <a:pPr marL="0" indent="0" algn="l">
              <a:lnSpc>
                <a:spcPct val="90000"/>
              </a:lnSpc>
              <a:buNone/>
            </a:pPr>
            <a:r>
              <a:rPr lang="en-US" altLang="ar-EG" sz="4000" b="1" dirty="0">
                <a:solidFill>
                  <a:srgbClr val="FF0000"/>
                </a:solidFill>
              </a:rPr>
              <a:t>Health Education Priorities</a:t>
            </a:r>
            <a:r>
              <a:rPr lang="en-US" altLang="ar-EG" b="1" dirty="0">
                <a:solidFill>
                  <a:srgbClr val="FF0000"/>
                </a:solidFill>
              </a:rPr>
              <a:t> </a:t>
            </a:r>
            <a:endParaRPr lang="en-US" altLang="ar-EG" sz="2800" b="1" dirty="0"/>
          </a:p>
          <a:p>
            <a:pPr marL="0" indent="0" algn="l">
              <a:lnSpc>
                <a:spcPct val="90000"/>
              </a:lnSpc>
              <a:buNone/>
            </a:pPr>
            <a:r>
              <a:rPr lang="en-US" altLang="ar-EG" sz="2800" b="1" dirty="0">
                <a:solidFill>
                  <a:srgbClr val="000000"/>
                </a:solidFill>
              </a:rPr>
              <a:t>Children and Youth </a:t>
            </a:r>
            <a:endParaRPr lang="en-US" altLang="ar-EG" sz="2800" dirty="0">
              <a:solidFill>
                <a:srgbClr val="000000"/>
              </a:solidFill>
            </a:endParaRPr>
          </a:p>
          <a:p>
            <a:pPr marL="0" indent="0" algn="l">
              <a:lnSpc>
                <a:spcPct val="90000"/>
              </a:lnSpc>
              <a:buNone/>
            </a:pPr>
            <a:r>
              <a:rPr lang="en-US" altLang="ar-EG" sz="2800" dirty="0">
                <a:solidFill>
                  <a:srgbClr val="92D050"/>
                </a:solidFill>
              </a:rPr>
              <a:t>Preschool age – </a:t>
            </a:r>
            <a:r>
              <a:rPr lang="en-US" altLang="ar-EG" sz="2800" dirty="0"/>
              <a:t>healthy nutrition, physical activity, personal hygiene, daily regimen, basics on prevention of most common diseases, communication with physician </a:t>
            </a:r>
            <a:endParaRPr lang="en-US" altLang="ar-EG" sz="2800" b="1" dirty="0"/>
          </a:p>
          <a:p>
            <a:pPr marL="0" indent="0" algn="l">
              <a:lnSpc>
                <a:spcPct val="90000"/>
              </a:lnSpc>
              <a:buNone/>
            </a:pPr>
            <a:r>
              <a:rPr lang="en-US" altLang="ar-EG" sz="2800" b="1" dirty="0">
                <a:solidFill>
                  <a:srgbClr val="92D050"/>
                </a:solidFill>
              </a:rPr>
              <a:t>School age </a:t>
            </a:r>
            <a:r>
              <a:rPr lang="en-US" altLang="ar-EG" sz="2800" dirty="0"/>
              <a:t>– healthy lifestyle, regimen of work and rest, mental hygiene, sexual education, education against smoking and drug abuse, prevention of most common diseases </a:t>
            </a:r>
            <a:endParaRPr lang="en-US" altLang="ar-EG" sz="2800" b="1" dirty="0"/>
          </a:p>
          <a:p>
            <a:pPr marL="0" indent="0" algn="l">
              <a:lnSpc>
                <a:spcPct val="90000"/>
              </a:lnSpc>
              <a:buNone/>
            </a:pPr>
            <a:r>
              <a:rPr lang="en-US" altLang="ar-EG" sz="2800" b="1" dirty="0">
                <a:solidFill>
                  <a:srgbClr val="92D050"/>
                </a:solidFill>
              </a:rPr>
              <a:t>Adolescent age </a:t>
            </a:r>
            <a:r>
              <a:rPr lang="en-US" altLang="ar-EG" sz="2800" dirty="0"/>
              <a:t>– healthy lifestyle, sexual education, HIV/AIDS, drugs, smoking, selection of a profession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395288" y="1125538"/>
            <a:ext cx="8229600" cy="4525962"/>
          </a:xfrm>
        </p:spPr>
        <p:txBody>
          <a:bodyPr/>
          <a:lstStyle/>
          <a:p>
            <a:pPr marL="0" indent="0" algn="l" rtl="0">
              <a:lnSpc>
                <a:spcPct val="90000"/>
              </a:lnSpc>
              <a:buNone/>
            </a:pPr>
            <a:r>
              <a:rPr lang="en-US" altLang="ar-EG" sz="2800" b="1" dirty="0">
                <a:solidFill>
                  <a:srgbClr val="FF0000"/>
                </a:solidFill>
              </a:rPr>
              <a:t>Parents</a:t>
            </a:r>
            <a:r>
              <a:rPr lang="en-US" altLang="ar-EG" b="1" dirty="0">
                <a:solidFill>
                  <a:srgbClr val="FF0000"/>
                </a:solidFill>
              </a:rPr>
              <a:t> </a:t>
            </a:r>
            <a:r>
              <a:rPr lang="en-US" altLang="ar-EG" dirty="0"/>
              <a:t>– education of children, healthy lifestyle, smoking, alcoholism and drug abuse in children and youth, principles of prevention and treatment of most common diseases, orientation in the health care system </a:t>
            </a:r>
            <a:endParaRPr lang="en-US" altLang="ar-EG" b="1" dirty="0"/>
          </a:p>
          <a:p>
            <a:pPr marL="0" indent="0" algn="l" rtl="0">
              <a:lnSpc>
                <a:spcPct val="90000"/>
              </a:lnSpc>
              <a:buNone/>
            </a:pPr>
            <a:r>
              <a:rPr lang="en-US" altLang="ar-EG" sz="2800" b="1" dirty="0">
                <a:solidFill>
                  <a:srgbClr val="FF0000"/>
                </a:solidFill>
              </a:rPr>
              <a:t>Adults</a:t>
            </a:r>
            <a:r>
              <a:rPr lang="en-US" altLang="ar-EG" b="1" dirty="0"/>
              <a:t> </a:t>
            </a:r>
            <a:r>
              <a:rPr lang="en-US" altLang="ar-EG" dirty="0"/>
              <a:t>– healthy life style, impact of working and living environment on health, mental hygiene – stress, principles of prevention and treatment of most common diseases, orientation in the health care system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611188" y="908050"/>
            <a:ext cx="8229600" cy="4741863"/>
          </a:xfrm>
        </p:spPr>
        <p:txBody>
          <a:bodyPr/>
          <a:lstStyle/>
          <a:p>
            <a:pPr marL="0" indent="0" algn="l" rtl="0">
              <a:lnSpc>
                <a:spcPct val="90000"/>
              </a:lnSpc>
              <a:buNone/>
            </a:pPr>
            <a:r>
              <a:rPr lang="en-US" altLang="ar-EG" b="1" dirty="0">
                <a:solidFill>
                  <a:srgbClr val="FF0000"/>
                </a:solidFill>
              </a:rPr>
              <a:t>Seniors</a:t>
            </a:r>
            <a:r>
              <a:rPr lang="en-US" altLang="ar-EG" sz="3600" b="1" dirty="0"/>
              <a:t> </a:t>
            </a:r>
            <a:r>
              <a:rPr lang="en-US" altLang="ar-EG" sz="3600" dirty="0"/>
              <a:t>– lifestyle, adaptation to a lower physical and mental capacity related to age, principles of prevention and treatment of most common diseases, orientation in the social and health care system </a:t>
            </a:r>
          </a:p>
          <a:p>
            <a:pPr marL="0" indent="0" algn="l" rtl="0">
              <a:lnSpc>
                <a:spcPct val="90000"/>
              </a:lnSpc>
              <a:buNone/>
            </a:pPr>
            <a:endParaRPr lang="en-US" altLang="ar-EG" sz="3600" b="1" dirty="0"/>
          </a:p>
          <a:p>
            <a:pPr marL="0" indent="0" algn="l" rtl="0">
              <a:lnSpc>
                <a:spcPct val="90000"/>
              </a:lnSpc>
              <a:buNone/>
            </a:pPr>
            <a:r>
              <a:rPr lang="en-US" altLang="ar-EG" b="1" dirty="0">
                <a:solidFill>
                  <a:srgbClr val="FF0000"/>
                </a:solidFill>
              </a:rPr>
              <a:t>Patients</a:t>
            </a:r>
            <a:r>
              <a:rPr lang="en-US" altLang="ar-EG" b="1" dirty="0"/>
              <a:t> </a:t>
            </a:r>
            <a:r>
              <a:rPr lang="en-US" altLang="ar-EG" sz="3600" b="1" dirty="0"/>
              <a:t>– </a:t>
            </a:r>
            <a:r>
              <a:rPr lang="en-US" altLang="ar-EG" sz="3600" dirty="0"/>
              <a:t>advices related to a disease, diets, recommendations related to compensation of health disorders, health aids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2897185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body" idx="1"/>
          </p:nvPr>
        </p:nvSpPr>
        <p:spPr>
          <a:xfrm>
            <a:off x="539750" y="476250"/>
            <a:ext cx="8147050" cy="5649913"/>
          </a:xfrm>
        </p:spPr>
        <p:txBody>
          <a:bodyPr/>
          <a:lstStyle/>
          <a:p>
            <a:pPr marL="0" indent="0" algn="l">
              <a:buNone/>
            </a:pPr>
            <a:r>
              <a:rPr lang="en-US" altLang="ar-EG" sz="3600" b="1" dirty="0">
                <a:solidFill>
                  <a:srgbClr val="C00000"/>
                </a:solidFill>
              </a:rPr>
              <a:t>Outline </a:t>
            </a:r>
          </a:p>
          <a:p>
            <a:pPr marL="0" indent="0" algn="l">
              <a:buNone/>
            </a:pPr>
            <a:r>
              <a:rPr lang="en-US" altLang="ar-EG" dirty="0"/>
              <a:t>- Definition </a:t>
            </a:r>
          </a:p>
          <a:p>
            <a:pPr marL="0" indent="0" algn="l">
              <a:buNone/>
            </a:pPr>
            <a:r>
              <a:rPr lang="en-US" altLang="ar-EG" dirty="0"/>
              <a:t>- Aims of Health education </a:t>
            </a:r>
          </a:p>
          <a:p>
            <a:pPr marL="0" indent="0" algn="l">
              <a:buNone/>
            </a:pPr>
            <a:r>
              <a:rPr lang="en-US" altLang="ar-EG" dirty="0"/>
              <a:t>- Specific objectives of health education </a:t>
            </a:r>
          </a:p>
          <a:p>
            <a:pPr marL="0" indent="0" algn="l">
              <a:buNone/>
            </a:pPr>
            <a:r>
              <a:rPr lang="en-US" altLang="ar-EG" dirty="0"/>
              <a:t>- Contents of health education </a:t>
            </a:r>
          </a:p>
          <a:p>
            <a:pPr marL="0" indent="0" algn="l">
              <a:buNone/>
            </a:pPr>
            <a:r>
              <a:rPr lang="en-US" altLang="ar-EG" dirty="0"/>
              <a:t>- Principles of health education </a:t>
            </a:r>
          </a:p>
          <a:p>
            <a:pPr marL="0" indent="0" algn="l">
              <a:buNone/>
            </a:pPr>
            <a:r>
              <a:rPr lang="en-US" altLang="ar-EG" dirty="0"/>
              <a:t>- Element of Communication in health education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p:txBody>
          <a:bodyPr/>
          <a:lstStyle/>
          <a:p>
            <a:pPr marL="0" indent="0" algn="l">
              <a:buNone/>
            </a:pPr>
            <a:r>
              <a:rPr lang="en-US" altLang="ar-EG" sz="3600" dirty="0"/>
              <a:t>- Characteristic of Good communication technique </a:t>
            </a:r>
          </a:p>
          <a:p>
            <a:pPr marL="0" indent="0" algn="l">
              <a:buNone/>
            </a:pPr>
            <a:r>
              <a:rPr lang="en-US" altLang="ar-EG" sz="3600" dirty="0"/>
              <a:t>- Good educator Requirements: </a:t>
            </a:r>
          </a:p>
          <a:p>
            <a:pPr marL="0" indent="0" algn="l">
              <a:buNone/>
            </a:pPr>
            <a:r>
              <a:rPr lang="en-US" altLang="ar-EG" sz="3600" dirty="0"/>
              <a:t>- Practice technique </a:t>
            </a:r>
          </a:p>
          <a:p>
            <a:pPr marL="0" indent="0" algn="l">
              <a:buNone/>
            </a:pPr>
            <a:r>
              <a:rPr lang="en-US" altLang="ar-EG" sz="3600" dirty="0"/>
              <a:t>-Communication Barriers </a:t>
            </a:r>
          </a:p>
          <a:p>
            <a:pPr marL="0" indent="0" algn="l">
              <a:buNone/>
            </a:pPr>
            <a:r>
              <a:rPr lang="en-US" altLang="ar-EG" sz="3600" dirty="0"/>
              <a:t>-Health Education Priorities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79388" y="692150"/>
            <a:ext cx="8507412" cy="5218113"/>
          </a:xfrm>
        </p:spPr>
        <p:txBody>
          <a:bodyPr/>
          <a:lstStyle/>
          <a:p>
            <a:pPr marL="0" indent="0" algn="l">
              <a:buNone/>
            </a:pPr>
            <a:r>
              <a:rPr lang="en-US" altLang="ar-EG" sz="2800" b="1" dirty="0" smtClean="0">
                <a:solidFill>
                  <a:srgbClr val="C00000"/>
                </a:solidFill>
              </a:rPr>
              <a:t>Definition </a:t>
            </a:r>
            <a:r>
              <a:rPr lang="en-US" altLang="ar-EG" sz="2800" b="1" dirty="0">
                <a:solidFill>
                  <a:srgbClr val="C00000"/>
                </a:solidFill>
              </a:rPr>
              <a:t>of health education</a:t>
            </a:r>
            <a:r>
              <a:rPr lang="en-US" altLang="ar-EG" sz="2800" b="1" dirty="0"/>
              <a:t>: </a:t>
            </a:r>
            <a:endParaRPr lang="en-US" altLang="ar-EG" sz="2800" dirty="0"/>
          </a:p>
          <a:p>
            <a:pPr marL="0" indent="0" algn="l">
              <a:buNone/>
            </a:pPr>
            <a:r>
              <a:rPr lang="en-US" altLang="ar-EG" sz="2800" dirty="0"/>
              <a:t>Process of providing information and advice related to healthy lifestyle and encouraging the development of knowledge, attitudes and skills aimed at behavior change of individuals or communities. </a:t>
            </a:r>
            <a:endParaRPr lang="en-US" altLang="ar-EG" sz="2800" b="1" dirty="0"/>
          </a:p>
          <a:p>
            <a:pPr marL="0" indent="0" algn="l">
              <a:buNone/>
            </a:pPr>
            <a:r>
              <a:rPr lang="en-US" altLang="ar-EG" sz="2800" b="1" dirty="0">
                <a:solidFill>
                  <a:srgbClr val="7030A0"/>
                </a:solidFill>
              </a:rPr>
              <a:t>Another definition</a:t>
            </a:r>
            <a:r>
              <a:rPr lang="en-US" altLang="ar-EG" sz="2800" b="1" dirty="0"/>
              <a:t>: </a:t>
            </a:r>
            <a:endParaRPr lang="en-US" altLang="ar-EG" sz="2800" dirty="0"/>
          </a:p>
          <a:p>
            <a:pPr marL="0" indent="0" algn="l">
              <a:buNone/>
            </a:pPr>
            <a:r>
              <a:rPr lang="en-US" altLang="ar-EG" sz="2800" dirty="0"/>
              <a:t>Process which affects changes in the health practices of people and in the knowledge and attitude related to such changes.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p:txBody>
          <a:bodyPr/>
          <a:lstStyle/>
          <a:p>
            <a:pPr marL="0" indent="0" algn="l">
              <a:buNone/>
            </a:pPr>
            <a:r>
              <a:rPr lang="en-US" altLang="ar-EG" b="1" dirty="0">
                <a:solidFill>
                  <a:srgbClr val="C00000"/>
                </a:solidFill>
              </a:rPr>
              <a:t>Aims of Health education </a:t>
            </a:r>
            <a:endParaRPr lang="en-US" altLang="ar-EG" dirty="0">
              <a:solidFill>
                <a:srgbClr val="C00000"/>
              </a:solidFill>
            </a:endParaRPr>
          </a:p>
          <a:p>
            <a:pPr marL="0" indent="0" algn="l">
              <a:buNone/>
            </a:pPr>
            <a:r>
              <a:rPr lang="en-US" altLang="ar-EG" sz="3600" dirty="0"/>
              <a:t>1- Health promotion and disease prevention. </a:t>
            </a:r>
          </a:p>
          <a:p>
            <a:pPr marL="0" indent="0" algn="l">
              <a:buNone/>
            </a:pPr>
            <a:r>
              <a:rPr lang="en-US" altLang="ar-EG" sz="3600" dirty="0"/>
              <a:t>2- Early diagnosis and management. </a:t>
            </a:r>
          </a:p>
          <a:p>
            <a:pPr marL="0" indent="0" algn="l">
              <a:buNone/>
            </a:pPr>
            <a:r>
              <a:rPr lang="en-US" altLang="ar-EG" sz="3600" dirty="0"/>
              <a:t>3- Utilization of available health services</a:t>
            </a:r>
            <a:r>
              <a:rPr lang="en-US" altLang="ar-EG" dirty="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79388" y="620713"/>
            <a:ext cx="8229600" cy="5505450"/>
          </a:xfrm>
        </p:spPr>
        <p:txBody>
          <a:bodyPr/>
          <a:lstStyle/>
          <a:p>
            <a:pPr marL="0" indent="0" algn="l">
              <a:lnSpc>
                <a:spcPct val="90000"/>
              </a:lnSpc>
              <a:buNone/>
            </a:pPr>
            <a:r>
              <a:rPr lang="en-US" altLang="ar-EG" sz="2800" b="1" dirty="0">
                <a:solidFill>
                  <a:srgbClr val="C00000"/>
                </a:solidFill>
              </a:rPr>
              <a:t>Specific objectives of health education </a:t>
            </a:r>
            <a:endParaRPr lang="en-US" altLang="ar-EG" sz="2800" dirty="0">
              <a:solidFill>
                <a:srgbClr val="C00000"/>
              </a:solidFill>
            </a:endParaRPr>
          </a:p>
          <a:p>
            <a:pPr marL="0" indent="0" algn="l">
              <a:lnSpc>
                <a:spcPct val="90000"/>
              </a:lnSpc>
              <a:buNone/>
            </a:pPr>
            <a:r>
              <a:rPr lang="en-US" altLang="ar-EG" sz="2800" dirty="0"/>
              <a:t>1. To increase knowledge of the factors that affect health. </a:t>
            </a:r>
          </a:p>
          <a:p>
            <a:pPr marL="0" indent="0" algn="l">
              <a:lnSpc>
                <a:spcPct val="90000"/>
              </a:lnSpc>
              <a:buNone/>
            </a:pPr>
            <a:r>
              <a:rPr lang="en-US" altLang="ar-EG" sz="2800" dirty="0"/>
              <a:t>2. To encourage behavior which promotes and maintains health. </a:t>
            </a:r>
          </a:p>
          <a:p>
            <a:pPr marL="0" indent="0" algn="l">
              <a:lnSpc>
                <a:spcPct val="90000"/>
              </a:lnSpc>
              <a:buNone/>
            </a:pPr>
            <a:r>
              <a:rPr lang="en-US" altLang="ar-EG" sz="2800" dirty="0"/>
              <a:t>3. To enlist support for public health measures, and when necessary, </a:t>
            </a:r>
          </a:p>
          <a:p>
            <a:pPr marL="0" indent="0" algn="l">
              <a:lnSpc>
                <a:spcPct val="90000"/>
              </a:lnSpc>
              <a:buNone/>
            </a:pPr>
            <a:r>
              <a:rPr lang="en-US" altLang="ar-EG" sz="2800" dirty="0"/>
              <a:t>4. to press for appropriate governmental action. </a:t>
            </a:r>
          </a:p>
          <a:p>
            <a:pPr marL="0" indent="0" algn="l">
              <a:lnSpc>
                <a:spcPct val="90000"/>
              </a:lnSpc>
              <a:buNone/>
            </a:pPr>
            <a:r>
              <a:rPr lang="en-US" altLang="ar-EG" sz="2800" dirty="0"/>
              <a:t>5. To encourage appropriate use of health services especially preventive services. </a:t>
            </a:r>
          </a:p>
          <a:p>
            <a:pPr marL="0" indent="0" algn="l">
              <a:lnSpc>
                <a:spcPct val="90000"/>
              </a:lnSpc>
              <a:buNone/>
            </a:pPr>
            <a:r>
              <a:rPr lang="en-US" altLang="ar-EG" sz="2800" dirty="0"/>
              <a:t>6. To inform the public about medical advances, their uses and their limitations.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323850" y="476250"/>
            <a:ext cx="8229600" cy="4525963"/>
          </a:xfrm>
        </p:spPr>
        <p:txBody>
          <a:bodyPr/>
          <a:lstStyle/>
          <a:p>
            <a:pPr marL="0" indent="0" algn="l">
              <a:lnSpc>
                <a:spcPct val="90000"/>
              </a:lnSpc>
              <a:buNone/>
            </a:pPr>
            <a:r>
              <a:rPr lang="en-US" altLang="ar-EG" sz="2800" b="1" dirty="0">
                <a:solidFill>
                  <a:srgbClr val="C00000"/>
                </a:solidFill>
              </a:rPr>
              <a:t>Contents of health </a:t>
            </a:r>
            <a:r>
              <a:rPr lang="en-US" altLang="ar-EG" sz="2800" b="1" dirty="0" smtClean="0">
                <a:solidFill>
                  <a:srgbClr val="C00000"/>
                </a:solidFill>
              </a:rPr>
              <a:t>education</a:t>
            </a:r>
            <a:endParaRPr lang="en-US" altLang="ar-EG" dirty="0"/>
          </a:p>
          <a:p>
            <a:pPr marL="0" indent="0" algn="l">
              <a:lnSpc>
                <a:spcPct val="90000"/>
              </a:lnSpc>
              <a:buNone/>
            </a:pPr>
            <a:r>
              <a:rPr lang="en-US" altLang="ar-EG" dirty="0"/>
              <a:t>1. Personal hygiene </a:t>
            </a:r>
          </a:p>
          <a:p>
            <a:pPr marL="0" indent="0" algn="l">
              <a:lnSpc>
                <a:spcPct val="90000"/>
              </a:lnSpc>
              <a:buNone/>
            </a:pPr>
            <a:r>
              <a:rPr lang="en-US" altLang="ar-EG" dirty="0"/>
              <a:t>2. Proper health habits </a:t>
            </a:r>
          </a:p>
          <a:p>
            <a:pPr marL="0" indent="0" algn="l">
              <a:lnSpc>
                <a:spcPct val="90000"/>
              </a:lnSpc>
              <a:buNone/>
            </a:pPr>
            <a:r>
              <a:rPr lang="en-US" altLang="ar-EG" dirty="0"/>
              <a:t>3. Nutrition education </a:t>
            </a:r>
          </a:p>
          <a:p>
            <a:pPr marL="0" indent="0" algn="l">
              <a:lnSpc>
                <a:spcPct val="90000"/>
              </a:lnSpc>
              <a:buNone/>
            </a:pPr>
            <a:r>
              <a:rPr lang="en-US" altLang="ar-EG" dirty="0"/>
              <a:t>4. Personal preventive measures </a:t>
            </a:r>
          </a:p>
          <a:p>
            <a:pPr marL="0" indent="0" algn="l">
              <a:lnSpc>
                <a:spcPct val="90000"/>
              </a:lnSpc>
              <a:buNone/>
            </a:pPr>
            <a:r>
              <a:rPr lang="en-US" altLang="ar-EG" dirty="0"/>
              <a:t>5. Safety rules </a:t>
            </a:r>
          </a:p>
          <a:p>
            <a:pPr marL="0" indent="0" algn="l">
              <a:lnSpc>
                <a:spcPct val="90000"/>
              </a:lnSpc>
              <a:buNone/>
            </a:pPr>
            <a:r>
              <a:rPr lang="en-US" altLang="ar-EG" dirty="0"/>
              <a:t>6. Proper use of health services </a:t>
            </a:r>
          </a:p>
          <a:p>
            <a:pPr marL="0" indent="0" algn="l">
              <a:lnSpc>
                <a:spcPct val="90000"/>
              </a:lnSpc>
              <a:buNone/>
            </a:pPr>
            <a:r>
              <a:rPr lang="en-US" altLang="ar-EG" dirty="0"/>
              <a:t>7. Mental health </a:t>
            </a:r>
          </a:p>
          <a:p>
            <a:pPr marL="0" indent="0" algn="l">
              <a:lnSpc>
                <a:spcPct val="90000"/>
              </a:lnSpc>
              <a:buNone/>
            </a:pPr>
            <a:r>
              <a:rPr lang="en-US" altLang="ar-EG" dirty="0"/>
              <a:t>8. Sex education </a:t>
            </a:r>
          </a:p>
          <a:p>
            <a:pPr marL="0" indent="0" algn="l">
              <a:lnSpc>
                <a:spcPct val="90000"/>
              </a:lnSpc>
              <a:buNone/>
            </a:pPr>
            <a:r>
              <a:rPr lang="en-US" altLang="ar-EG" dirty="0"/>
              <a:t>9. Special education (occupation, mothers …..</a:t>
            </a:r>
            <a:r>
              <a:rPr lang="en-US" altLang="ar-EG" dirty="0" err="1"/>
              <a:t>etc</a:t>
            </a:r>
            <a:endParaRPr lang="en-US" altLang="ar-E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323850" y="549275"/>
            <a:ext cx="8229600" cy="4525963"/>
          </a:xfrm>
        </p:spPr>
        <p:txBody>
          <a:bodyPr/>
          <a:lstStyle/>
          <a:p>
            <a:pPr marL="0" indent="0" algn="l">
              <a:lnSpc>
                <a:spcPct val="90000"/>
              </a:lnSpc>
              <a:buNone/>
            </a:pPr>
            <a:r>
              <a:rPr lang="en-US" altLang="ar-EG" sz="2800" b="1" dirty="0">
                <a:solidFill>
                  <a:srgbClr val="C00000"/>
                </a:solidFill>
              </a:rPr>
              <a:t>Principles of health education</a:t>
            </a:r>
            <a:r>
              <a:rPr lang="en-US" altLang="ar-EG" sz="2400" b="1" dirty="0">
                <a:solidFill>
                  <a:srgbClr val="C00000"/>
                </a:solidFill>
              </a:rPr>
              <a:t> </a:t>
            </a:r>
          </a:p>
          <a:p>
            <a:pPr marL="0" indent="0" algn="l">
              <a:lnSpc>
                <a:spcPct val="90000"/>
              </a:lnSpc>
              <a:buNone/>
            </a:pPr>
            <a:endParaRPr lang="en-US" altLang="ar-EG" sz="2400" dirty="0"/>
          </a:p>
          <a:p>
            <a:pPr marL="0" indent="0" algn="l">
              <a:lnSpc>
                <a:spcPct val="90000"/>
              </a:lnSpc>
              <a:buNone/>
            </a:pPr>
            <a:r>
              <a:rPr lang="en-US" altLang="ar-EG" sz="2800" dirty="0">
                <a:solidFill>
                  <a:srgbClr val="7030A0"/>
                </a:solidFill>
              </a:rPr>
              <a:t>1) Interest</a:t>
            </a:r>
            <a:r>
              <a:rPr lang="en-US" altLang="ar-EG" sz="2800" dirty="0"/>
              <a:t>: </a:t>
            </a:r>
          </a:p>
          <a:p>
            <a:pPr marL="0" indent="0" algn="l">
              <a:lnSpc>
                <a:spcPct val="90000"/>
              </a:lnSpc>
              <a:buNone/>
            </a:pPr>
            <a:r>
              <a:rPr lang="en-US" altLang="ar-EG" sz="2800" dirty="0"/>
              <a:t>The health educator will have to bring about recognition of the needs before he proceeds to tackle them. </a:t>
            </a:r>
          </a:p>
          <a:p>
            <a:pPr marL="0" indent="0" algn="l">
              <a:lnSpc>
                <a:spcPct val="90000"/>
              </a:lnSpc>
              <a:buNone/>
            </a:pPr>
            <a:endParaRPr lang="en-US" altLang="ar-EG" sz="2400" dirty="0"/>
          </a:p>
          <a:p>
            <a:pPr marL="0" indent="0" algn="l">
              <a:lnSpc>
                <a:spcPct val="90000"/>
              </a:lnSpc>
              <a:buNone/>
            </a:pPr>
            <a:r>
              <a:rPr lang="en-US" altLang="ar-EG" sz="2800" dirty="0">
                <a:solidFill>
                  <a:srgbClr val="7030A0"/>
                </a:solidFill>
              </a:rPr>
              <a:t>2) Participation</a:t>
            </a:r>
            <a:r>
              <a:rPr lang="en-US" altLang="ar-EG" sz="2800" dirty="0"/>
              <a:t>: </a:t>
            </a:r>
          </a:p>
          <a:p>
            <a:pPr marL="0" indent="0" algn="l">
              <a:lnSpc>
                <a:spcPct val="90000"/>
              </a:lnSpc>
              <a:buNone/>
            </a:pPr>
            <a:r>
              <a:rPr lang="en-US" altLang="ar-EG" sz="2800" dirty="0"/>
              <a:t>Participation is based on the psychological principle of active learning; it is better them passive learning, group discussion, and workshop. All of the previous is provide opportunities for active learning</a:t>
            </a:r>
            <a:r>
              <a:rPr lang="en-US" altLang="ar-EG" sz="2400" dirty="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SA" altLang="ar-EG"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SA" altLang="ar-EG"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Ripple</Template>
  <TotalTime>150</TotalTime>
  <Words>1153</Words>
  <Application>Microsoft Office PowerPoint</Application>
  <PresentationFormat>عرض على الشاشة (3:4)‏</PresentationFormat>
  <Paragraphs>173</Paragraphs>
  <Slides>23</Slides>
  <Notes>0</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23</vt:i4>
      </vt:variant>
    </vt:vector>
  </HeadingPairs>
  <TitlesOfParts>
    <vt:vector size="26" baseType="lpstr">
      <vt:lpstr>Arial</vt:lpstr>
      <vt:lpstr>Wingdings</vt:lpstr>
      <vt:lpstr>Ripple</vt:lpstr>
      <vt:lpstr>Health Education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alsayra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Education</dc:title>
  <dc:creator>اسماء</dc:creator>
  <cp:lastModifiedBy>Momen Hassan</cp:lastModifiedBy>
  <cp:revision>12</cp:revision>
  <dcterms:created xsi:type="dcterms:W3CDTF">2020-03-15T10:09:21Z</dcterms:created>
  <dcterms:modified xsi:type="dcterms:W3CDTF">2020-03-18T00:04:23Z</dcterms:modified>
</cp:coreProperties>
</file>