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77" r:id="rId24"/>
    <p:sldId id="279" r:id="rId25"/>
    <p:sldId id="280" r:id="rId26"/>
    <p:sldId id="281" r:id="rId27"/>
    <p:sldId id="282" r:id="rId28"/>
    <p:sldId id="283" r:id="rId29"/>
    <p:sldId id="284" r:id="rId30"/>
    <p:sldId id="285" r:id="rId31"/>
    <p:sldId id="286" r:id="rId32"/>
    <p:sldId id="287" r:id="rId33"/>
    <p:sldId id="288"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snapToGrid="0">
      <p:cViewPr>
        <p:scale>
          <a:sx n="77" d="100"/>
          <a:sy n="77" d="100"/>
        </p:scale>
        <p:origin x="-402"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5294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C8AC2-BCB1-4A20-961F-44B78EC0A67A}"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297672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179729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9033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2482297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2214266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397342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268681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330920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276198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158419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3C8AC2-BCB1-4A20-961F-44B78EC0A67A}"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377399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3C8AC2-BCB1-4A20-961F-44B78EC0A67A}"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142910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173556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192652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B3C8AC2-BCB1-4A20-961F-44B78EC0A67A}" type="datetimeFigureOut">
              <a:rPr lang="en-US" smtClean="0"/>
              <a:pPr/>
              <a:t>3/29/2020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278864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C8AC2-BCB1-4A20-961F-44B78EC0A67A}"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B2A61-3F4C-447D-806F-708E652609E2}" type="slidenum">
              <a:rPr lang="en-US" smtClean="0"/>
              <a:pPr/>
              <a:t>‹#›</a:t>
            </a:fld>
            <a:endParaRPr lang="en-US"/>
          </a:p>
        </p:txBody>
      </p:sp>
    </p:spTree>
    <p:extLst>
      <p:ext uri="{BB962C8B-B14F-4D97-AF65-F5344CB8AC3E}">
        <p14:creationId xmlns:p14="http://schemas.microsoft.com/office/powerpoint/2010/main" val="48656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3C8AC2-BCB1-4A20-961F-44B78EC0A67A}" type="datetimeFigureOut">
              <a:rPr lang="en-US" smtClean="0"/>
              <a:pPr/>
              <a:t>3/29/2020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1B2A61-3F4C-447D-806F-708E652609E2}" type="slidenum">
              <a:rPr lang="en-US" smtClean="0"/>
              <a:pPr/>
              <a:t>‹#›</a:t>
            </a:fld>
            <a:endParaRPr lang="en-US"/>
          </a:p>
        </p:txBody>
      </p:sp>
    </p:spTree>
    <p:extLst>
      <p:ext uri="{BB962C8B-B14F-4D97-AF65-F5344CB8AC3E}">
        <p14:creationId xmlns:p14="http://schemas.microsoft.com/office/powerpoint/2010/main" val="14281974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media/audio24.wav"/><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media/audio25.wav"/><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audio" Target="../media/audio26.wav"/><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audio" Target="../media/audio27.wav"/><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audio" Target="../media/audio28.wav"/><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audio" Target="../media/audio29.wav"/><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8800" b="1" dirty="0">
                <a:ln w="22225">
                  <a:solidFill>
                    <a:schemeClr val="accent2"/>
                  </a:solidFill>
                  <a:prstDash val="solid"/>
                </a:ln>
                <a:solidFill>
                  <a:schemeClr val="accent2">
                    <a:lumMod val="40000"/>
                    <a:lumOff val="60000"/>
                  </a:schemeClr>
                </a:solidFill>
              </a:rPr>
              <a:t>Gynecological instrument </a:t>
            </a:r>
          </a:p>
        </p:txBody>
      </p:sp>
      <p:sp>
        <p:nvSpPr>
          <p:cNvPr id="7" name="Subtitle 6"/>
          <p:cNvSpPr>
            <a:spLocks noGrp="1"/>
          </p:cNvSpPr>
          <p:nvPr>
            <p:ph type="subTitle" idx="1"/>
          </p:nvPr>
        </p:nvSpPr>
        <p:spPr/>
        <p:txBody>
          <a:bodyPr/>
          <a:lstStyle/>
          <a:p>
            <a:r>
              <a:rPr lang="en-US" dirty="0" err="1" smtClean="0"/>
              <a:t>Dr</a:t>
            </a:r>
            <a:r>
              <a:rPr lang="en-US" dirty="0" smtClean="0"/>
              <a:t> : </a:t>
            </a:r>
            <a:r>
              <a:rPr lang="en-US" dirty="0" err="1" smtClean="0"/>
              <a:t>nehad</a:t>
            </a:r>
            <a:r>
              <a:rPr lang="en-US" dirty="0" smtClean="0"/>
              <a:t> </a:t>
            </a:r>
            <a:r>
              <a:rPr lang="en-US" dirty="0" err="1" smtClean="0"/>
              <a:t>shwkat</a:t>
            </a:r>
            <a:r>
              <a:rPr lang="en-US" dirty="0" smtClean="0"/>
              <a:t> </a:t>
            </a:r>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398016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8-Doyen's Retractor</a:t>
            </a:r>
          </a:p>
        </p:txBody>
      </p:sp>
      <p:sp>
        <p:nvSpPr>
          <p:cNvPr id="3" name="Content Placeholder 2"/>
          <p:cNvSpPr>
            <a:spLocks noGrp="1"/>
          </p:cNvSpPr>
          <p:nvPr>
            <p:ph idx="1"/>
          </p:nvPr>
        </p:nvSpPr>
        <p:spPr/>
        <p:txBody>
          <a:bodyPr/>
          <a:lstStyle/>
          <a:p>
            <a:r>
              <a:rPr lang="en-US" dirty="0"/>
              <a:t>This instrument is used for retracting bladder during abdominal operations like LSCS , abdominal hysterectomy , laparotomy. The smooth edge and the curvature retracts the bladder and protects it during surgery</a:t>
            </a:r>
          </a:p>
        </p:txBody>
      </p:sp>
      <p:pic>
        <p:nvPicPr>
          <p:cNvPr id="4" name="Picture 3"/>
          <p:cNvPicPr>
            <a:picLocks noChangeAspect="1"/>
          </p:cNvPicPr>
          <p:nvPr/>
        </p:nvPicPr>
        <p:blipFill>
          <a:blip r:embed="rId3" cstate="print"/>
          <a:stretch>
            <a:fillRect/>
          </a:stretch>
        </p:blipFill>
        <p:spPr>
          <a:xfrm>
            <a:off x="1103312" y="4051774"/>
            <a:ext cx="9441976" cy="239629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76019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0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9-Right Angle Retractor used for </a:t>
            </a:r>
            <a:r>
              <a:rPr lang="en-US" dirty="0" err="1"/>
              <a:t>Tubectomy</a:t>
            </a:r>
            <a:endParaRPr lang="en-US" dirty="0"/>
          </a:p>
        </p:txBody>
      </p:sp>
      <p:pic>
        <p:nvPicPr>
          <p:cNvPr id="4" name="Content Placeholder 3"/>
          <p:cNvPicPr>
            <a:picLocks noGrp="1" noChangeAspect="1"/>
          </p:cNvPicPr>
          <p:nvPr>
            <p:ph idx="1"/>
          </p:nvPr>
        </p:nvPicPr>
        <p:blipFill>
          <a:blip r:embed="rId3" cstate="print"/>
          <a:stretch>
            <a:fillRect/>
          </a:stretch>
        </p:blipFill>
        <p:spPr>
          <a:xfrm>
            <a:off x="795647" y="2719449"/>
            <a:ext cx="10759044" cy="3562598"/>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993916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1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10-Deaver's Retractor for retraction of deep structures.</a:t>
            </a:r>
          </a:p>
        </p:txBody>
      </p:sp>
      <p:pic>
        <p:nvPicPr>
          <p:cNvPr id="5" name="Content Placeholder 4"/>
          <p:cNvPicPr>
            <a:picLocks noGrp="1" noChangeAspect="1"/>
          </p:cNvPicPr>
          <p:nvPr>
            <p:ph idx="1"/>
          </p:nvPr>
        </p:nvPicPr>
        <p:blipFill>
          <a:blip r:embed="rId3" cstate="print"/>
          <a:stretch>
            <a:fillRect/>
          </a:stretch>
        </p:blipFill>
        <p:spPr>
          <a:xfrm>
            <a:off x="1377538" y="2517569"/>
            <a:ext cx="9334005" cy="3598223"/>
          </a:xfrm>
          <a:prstGeom prst="rect">
            <a:avLst/>
          </a:prstGeom>
        </p:spPr>
      </p:pic>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719444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6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11-Episiotomy Scissors.</a:t>
            </a:r>
          </a:p>
        </p:txBody>
      </p:sp>
      <p:sp>
        <p:nvSpPr>
          <p:cNvPr id="3" name="Content Placeholder 2"/>
          <p:cNvSpPr>
            <a:spLocks noGrp="1"/>
          </p:cNvSpPr>
          <p:nvPr>
            <p:ph idx="1"/>
          </p:nvPr>
        </p:nvSpPr>
        <p:spPr/>
        <p:txBody>
          <a:bodyPr/>
          <a:lstStyle/>
          <a:p>
            <a:r>
              <a:rPr lang="en-US" dirty="0"/>
              <a:t>This is used for giving episiotomy. Episiotomy is usually given under local anesthesia (1% </a:t>
            </a:r>
            <a:r>
              <a:rPr lang="en-US" dirty="0" err="1"/>
              <a:t>Xylocain</a:t>
            </a:r>
            <a:r>
              <a:rPr lang="en-US" dirty="0"/>
              <a:t>) at the time of crowning of head.. The cut is given </a:t>
            </a:r>
            <a:r>
              <a:rPr lang="en-US" dirty="0" err="1"/>
              <a:t>medio</a:t>
            </a:r>
            <a:r>
              <a:rPr lang="en-US" dirty="0"/>
              <a:t> laterally ( Midline or Lateral episiotomy is usually not given) The episiotomy is sutured in 3 layers with no 0 ( one zero) chromic catgut. The first layer is vagina starting with the apex. The second layer is </a:t>
            </a:r>
            <a:r>
              <a:rPr lang="en-US" dirty="0" err="1"/>
              <a:t>perineal</a:t>
            </a:r>
            <a:r>
              <a:rPr lang="en-US" dirty="0"/>
              <a:t> muscles and the third layer is skin. </a:t>
            </a:r>
          </a:p>
        </p:txBody>
      </p:sp>
      <p:pic>
        <p:nvPicPr>
          <p:cNvPr id="4" name="Picture 3"/>
          <p:cNvPicPr>
            <a:picLocks noChangeAspect="1"/>
          </p:cNvPicPr>
          <p:nvPr/>
        </p:nvPicPr>
        <p:blipFill>
          <a:blip r:embed="rId3" cstate="print"/>
          <a:stretch>
            <a:fillRect/>
          </a:stretch>
        </p:blipFill>
        <p:spPr>
          <a:xfrm>
            <a:off x="646111" y="4150658"/>
            <a:ext cx="10112933" cy="214312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565590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5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12-Foleys Catheter </a:t>
            </a:r>
          </a:p>
        </p:txBody>
      </p:sp>
      <p:sp>
        <p:nvSpPr>
          <p:cNvPr id="3" name="Content Placeholder 2"/>
          <p:cNvSpPr>
            <a:spLocks noGrp="1"/>
          </p:cNvSpPr>
          <p:nvPr>
            <p:ph idx="1"/>
          </p:nvPr>
        </p:nvSpPr>
        <p:spPr/>
        <p:txBody>
          <a:bodyPr>
            <a:normAutofit/>
          </a:bodyPr>
          <a:lstStyle/>
          <a:p>
            <a:r>
              <a:rPr lang="en-US" dirty="0"/>
              <a:t>This is a self retaining catheter most commonly used for drainage of the urinary bladder after surgery. It is used in operations like Abdominal, Vaginal hysterectomy, repair of </a:t>
            </a:r>
            <a:r>
              <a:rPr lang="en-US" dirty="0" err="1"/>
              <a:t>Vesico</a:t>
            </a:r>
            <a:r>
              <a:rPr lang="en-US" dirty="0"/>
              <a:t> vaginal </a:t>
            </a:r>
            <a:r>
              <a:rPr lang="en-US" dirty="0" smtClean="0"/>
              <a:t>fistula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cstate="print"/>
          <a:stretch>
            <a:fillRect/>
          </a:stretch>
        </p:blipFill>
        <p:spPr>
          <a:xfrm>
            <a:off x="1103312" y="3371974"/>
            <a:ext cx="9465727" cy="1847850"/>
          </a:xfrm>
          <a:prstGeom prst="rect">
            <a:avLst/>
          </a:prstGeo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728232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6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has a bulb below the tip. This can be inflated by normal saline</a:t>
            </a:r>
            <a:r>
              <a:rPr lang="en-US" dirty="0" smtClean="0"/>
              <a:t>.</a:t>
            </a:r>
            <a:endParaRPr lang="ar-EG" dirty="0" smtClean="0"/>
          </a:p>
          <a:p>
            <a:r>
              <a:rPr lang="en-US" dirty="0" smtClean="0"/>
              <a:t> </a:t>
            </a:r>
            <a:r>
              <a:rPr lang="en-US" dirty="0"/>
              <a:t>It has two channels. One for inflating bulb and has a valve </a:t>
            </a:r>
            <a:r>
              <a:rPr lang="en-US" dirty="0" smtClean="0"/>
              <a:t>The </a:t>
            </a:r>
            <a:r>
              <a:rPr lang="en-US" dirty="0"/>
              <a:t>other channel is for drainage of urine to which </a:t>
            </a:r>
            <a:r>
              <a:rPr lang="en-US" dirty="0" err="1"/>
              <a:t>urobag</a:t>
            </a:r>
            <a:r>
              <a:rPr lang="en-US" dirty="0"/>
              <a:t> is attached. No 14 or 16 are used in adult. </a:t>
            </a:r>
          </a:p>
        </p:txBody>
      </p:sp>
      <p:pic>
        <p:nvPicPr>
          <p:cNvPr id="4" name="Picture 3"/>
          <p:cNvPicPr>
            <a:picLocks noChangeAspect="1"/>
          </p:cNvPicPr>
          <p:nvPr/>
        </p:nvPicPr>
        <p:blipFill>
          <a:blip r:embed="rId2" cstate="print"/>
          <a:stretch>
            <a:fillRect/>
          </a:stretch>
        </p:blipFill>
        <p:spPr>
          <a:xfrm>
            <a:off x="1306286" y="3873025"/>
            <a:ext cx="10295905" cy="1914525"/>
          </a:xfrm>
          <a:prstGeom prst="rect">
            <a:avLst/>
          </a:prstGeom>
        </p:spPr>
      </p:pic>
    </p:spTree>
    <p:extLst>
      <p:ext uri="{BB962C8B-B14F-4D97-AF65-F5344CB8AC3E}">
        <p14:creationId xmlns:p14="http://schemas.microsoft.com/office/powerpoint/2010/main" val="390541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13-Hegar's Dilator </a:t>
            </a:r>
          </a:p>
        </p:txBody>
      </p:sp>
      <p:sp>
        <p:nvSpPr>
          <p:cNvPr id="3" name="Content Placeholder 2"/>
          <p:cNvSpPr>
            <a:spLocks noGrp="1"/>
          </p:cNvSpPr>
          <p:nvPr>
            <p:ph idx="1"/>
          </p:nvPr>
        </p:nvSpPr>
        <p:spPr>
          <a:xfrm>
            <a:off x="1103312" y="1318898"/>
            <a:ext cx="8946541" cy="4195481"/>
          </a:xfrm>
        </p:spPr>
        <p:txBody>
          <a:bodyPr/>
          <a:lstStyle/>
          <a:p>
            <a:r>
              <a:rPr lang="en-US" dirty="0"/>
              <a:t>Shape: may be single or double – ended and consist of a set of progressive sizes. One number is written on its base to indicate the diameter in </a:t>
            </a:r>
            <a:r>
              <a:rPr lang="en-US" dirty="0" smtClean="0"/>
              <a:t>millimeters</a:t>
            </a:r>
            <a:endParaRPr lang="ar-EG" dirty="0" smtClean="0"/>
          </a:p>
          <a:p>
            <a:r>
              <a:rPr lang="en-US" dirty="0" smtClean="0"/>
              <a:t> </a:t>
            </a:r>
            <a:r>
              <a:rPr lang="en-US" dirty="0"/>
              <a:t>Usage</a:t>
            </a:r>
            <a:r>
              <a:rPr lang="en-US" dirty="0" smtClean="0"/>
              <a:t>:</a:t>
            </a:r>
            <a:endParaRPr lang="ar-EG" dirty="0" smtClean="0"/>
          </a:p>
          <a:p>
            <a:r>
              <a:rPr lang="en-US" dirty="0" smtClean="0"/>
              <a:t> </a:t>
            </a:r>
            <a:r>
              <a:rPr lang="en-US" dirty="0"/>
              <a:t>It is passed through the cervical canal for dilatation of the cervix in procedures like D&amp;C, D&amp; E , </a:t>
            </a:r>
            <a:r>
              <a:rPr lang="en-US" dirty="0" err="1"/>
              <a:t>Fothergills</a:t>
            </a:r>
            <a:r>
              <a:rPr lang="en-US" dirty="0"/>
              <a:t> operation , Hysteroscopy , Cervical Stenosis , Primary dysmenorrhea. It can cause perforation if too much force is used.. Very large dilatation can cause cervical incompetence</a:t>
            </a:r>
            <a:r>
              <a:rPr lang="en-US" dirty="0" smtClean="0"/>
              <a:t>.</a:t>
            </a:r>
            <a:endParaRPr lang="ar-EG" dirty="0" smtClean="0"/>
          </a:p>
          <a:p>
            <a:r>
              <a:rPr lang="en-US" dirty="0" smtClean="0"/>
              <a:t> </a:t>
            </a:r>
            <a:r>
              <a:rPr lang="en-US" dirty="0"/>
              <a:t>The patient is in lithotomy position </a:t>
            </a:r>
          </a:p>
        </p:txBody>
      </p:sp>
      <p:pic>
        <p:nvPicPr>
          <p:cNvPr id="4" name="Picture 3"/>
          <p:cNvPicPr>
            <a:picLocks noChangeAspect="1"/>
          </p:cNvPicPr>
          <p:nvPr/>
        </p:nvPicPr>
        <p:blipFill>
          <a:blip r:embed="rId3" cstate="print"/>
          <a:stretch>
            <a:fillRect/>
          </a:stretch>
        </p:blipFill>
        <p:spPr>
          <a:xfrm>
            <a:off x="1103312" y="4980029"/>
            <a:ext cx="10106993" cy="174307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96467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8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14-Kocher's Forceps (Clamp) </a:t>
            </a:r>
          </a:p>
        </p:txBody>
      </p:sp>
      <p:sp>
        <p:nvSpPr>
          <p:cNvPr id="3" name="Content Placeholder 2"/>
          <p:cNvSpPr>
            <a:spLocks noGrp="1"/>
          </p:cNvSpPr>
          <p:nvPr>
            <p:ph idx="1"/>
          </p:nvPr>
        </p:nvSpPr>
        <p:spPr>
          <a:xfrm>
            <a:off x="1400195" y="1518529"/>
            <a:ext cx="8946541" cy="4195481"/>
          </a:xfrm>
        </p:spPr>
        <p:txBody>
          <a:bodyPr/>
          <a:lstStyle/>
          <a:p>
            <a:r>
              <a:rPr lang="en-US" dirty="0"/>
              <a:t>This instrument is used for holding pedicles in hysterectomy. The tips of the blades have teeth so that the tissue does not slip. The blades can either be straight or curved. This instrument is used in hysterectomy to clamp pedicles which are then transfixed. 27 It is also used for salpingectomy in ectopic or oophorectomy in ovarian mass. This can also be used for clamping umbilical cord of new born at the time of delivery or for artificial low rupture of membranes (ARM). </a:t>
            </a:r>
          </a:p>
        </p:txBody>
      </p:sp>
      <p:pic>
        <p:nvPicPr>
          <p:cNvPr id="4" name="Picture 3"/>
          <p:cNvPicPr>
            <a:picLocks noChangeAspect="1"/>
          </p:cNvPicPr>
          <p:nvPr/>
        </p:nvPicPr>
        <p:blipFill>
          <a:blip r:embed="rId3" cstate="print"/>
          <a:stretch>
            <a:fillRect/>
          </a:stretch>
        </p:blipFill>
        <p:spPr>
          <a:xfrm>
            <a:off x="451262" y="4379783"/>
            <a:ext cx="10521538" cy="1676400"/>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399185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54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15-Needle Holder</a:t>
            </a:r>
          </a:p>
        </p:txBody>
      </p:sp>
      <p:sp>
        <p:nvSpPr>
          <p:cNvPr id="3" name="Content Placeholder 2"/>
          <p:cNvSpPr>
            <a:spLocks noGrp="1"/>
          </p:cNvSpPr>
          <p:nvPr>
            <p:ph idx="1"/>
          </p:nvPr>
        </p:nvSpPr>
        <p:spPr/>
        <p:txBody>
          <a:bodyPr/>
          <a:lstStyle/>
          <a:p>
            <a:r>
              <a:rPr lang="en-US" dirty="0"/>
              <a:t>This instrument is used for grasping needle at the time of suturing. The inner surface of tip has serrations and a small grove for firm grasp of the curved needle</a:t>
            </a:r>
          </a:p>
        </p:txBody>
      </p:sp>
      <p:pic>
        <p:nvPicPr>
          <p:cNvPr id="4" name="Picture 3"/>
          <p:cNvPicPr>
            <a:picLocks noChangeAspect="1"/>
          </p:cNvPicPr>
          <p:nvPr/>
        </p:nvPicPr>
        <p:blipFill>
          <a:blip r:embed="rId3" cstate="print"/>
          <a:stretch>
            <a:fillRect/>
          </a:stretch>
        </p:blipFill>
        <p:spPr>
          <a:xfrm>
            <a:off x="938151" y="3878221"/>
            <a:ext cx="9987147" cy="2569848"/>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07652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3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16-Ovum Holding Forceps </a:t>
            </a:r>
          </a:p>
        </p:txBody>
      </p:sp>
      <p:sp>
        <p:nvSpPr>
          <p:cNvPr id="3" name="Content Placeholder 2"/>
          <p:cNvSpPr>
            <a:spLocks noGrp="1"/>
          </p:cNvSpPr>
          <p:nvPr>
            <p:ph idx="1"/>
          </p:nvPr>
        </p:nvSpPr>
        <p:spPr>
          <a:xfrm>
            <a:off x="1103312" y="1257271"/>
            <a:ext cx="8946541" cy="4195481"/>
          </a:xfrm>
        </p:spPr>
        <p:txBody>
          <a:bodyPr/>
          <a:lstStyle/>
          <a:p>
            <a:r>
              <a:rPr lang="en-US" dirty="0"/>
              <a:t>Shape: it shape like two spoons </a:t>
            </a:r>
            <a:endParaRPr lang="ar-EG" dirty="0" smtClean="0"/>
          </a:p>
          <a:p>
            <a:r>
              <a:rPr lang="en-US" dirty="0" smtClean="0"/>
              <a:t>Usage</a:t>
            </a:r>
            <a:r>
              <a:rPr lang="en-US" dirty="0"/>
              <a:t>: </a:t>
            </a:r>
            <a:r>
              <a:rPr lang="en-US" dirty="0" smtClean="0"/>
              <a:t>which </a:t>
            </a:r>
            <a:r>
              <a:rPr lang="en-US" dirty="0"/>
              <a:t>grasp the ovum or other tissue from the uterine during surgery for example , This instrument is used for removing the products of conception in inevitable , incomplete abortion. The tip of this instrument is rounded cup like to avoid perforation and to hold large tissue. The patient is in the lithotomy position </a:t>
            </a:r>
          </a:p>
        </p:txBody>
      </p:sp>
      <p:pic>
        <p:nvPicPr>
          <p:cNvPr id="4" name="Picture 3"/>
          <p:cNvPicPr>
            <a:picLocks noChangeAspect="1"/>
          </p:cNvPicPr>
          <p:nvPr/>
        </p:nvPicPr>
        <p:blipFill>
          <a:blip r:embed="rId3" cstate="print"/>
          <a:stretch>
            <a:fillRect/>
          </a:stretch>
        </p:blipFill>
        <p:spPr>
          <a:xfrm>
            <a:off x="1103312" y="3984356"/>
            <a:ext cx="9881363" cy="214312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914230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62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Outlines:</a:t>
            </a:r>
          </a:p>
        </p:txBody>
      </p:sp>
      <p:sp>
        <p:nvSpPr>
          <p:cNvPr id="3" name="Content Placeholder 2"/>
          <p:cNvSpPr>
            <a:spLocks noGrp="1"/>
          </p:cNvSpPr>
          <p:nvPr>
            <p:ph idx="1"/>
          </p:nvPr>
        </p:nvSpPr>
        <p:spPr/>
        <p:txBody>
          <a:bodyPr/>
          <a:lstStyle/>
          <a:p>
            <a:r>
              <a:rPr lang="en-US" dirty="0"/>
              <a:t>Allis' Forceps  Artery Forceps  </a:t>
            </a:r>
            <a:r>
              <a:rPr lang="en-US" dirty="0" err="1"/>
              <a:t>Ayre's</a:t>
            </a:r>
            <a:r>
              <a:rPr lang="en-US" dirty="0"/>
              <a:t> Spatula  Babcock's Forceps  Cusco's Speculum  Ferguson's speculum  </a:t>
            </a:r>
            <a:r>
              <a:rPr lang="en-US" dirty="0" err="1"/>
              <a:t>Auvard's</a:t>
            </a:r>
            <a:r>
              <a:rPr lang="en-US" dirty="0"/>
              <a:t> speculum  Doyen's Retractor  Right Angle Retractor used for </a:t>
            </a:r>
            <a:r>
              <a:rPr lang="en-US" dirty="0" err="1"/>
              <a:t>Tubectomy</a:t>
            </a:r>
            <a:r>
              <a:rPr lang="en-US" dirty="0"/>
              <a:t>  Episiotomy Scissors  Foleys Catheter  </a:t>
            </a:r>
            <a:r>
              <a:rPr lang="en-US" dirty="0" err="1"/>
              <a:t>Hegar's</a:t>
            </a:r>
            <a:r>
              <a:rPr lang="en-US" dirty="0"/>
              <a:t> Dilator  Kocher's Forceps ( Clamp)  Needle Holder  Ovum Holding Forceps  </a:t>
            </a:r>
            <a:r>
              <a:rPr lang="en-US" dirty="0" err="1"/>
              <a:t>Pinard's</a:t>
            </a:r>
            <a:r>
              <a:rPr lang="en-US" dirty="0"/>
              <a:t> Fetal Stethoscope  Sims' Anterior Vaginal Wall Retractor  Sims' Speculum  Sponge Holder / Sponge holding forceps.  Surgical Blades  Cord Clamp  Umbilical Cord Cutting Scissors  Uterine Curette  Bladder Sound  </a:t>
            </a:r>
            <a:r>
              <a:rPr lang="en-US" dirty="0" err="1"/>
              <a:t>Vulsellum</a:t>
            </a:r>
            <a:r>
              <a:rPr lang="en-US" dirty="0"/>
              <a:t> forceps  Towel Clamp</a:t>
            </a:r>
          </a:p>
        </p:txBody>
      </p:sp>
    </p:spTree>
    <p:extLst>
      <p:ext uri="{BB962C8B-B14F-4D97-AF65-F5344CB8AC3E}">
        <p14:creationId xmlns:p14="http://schemas.microsoft.com/office/powerpoint/2010/main" val="3712859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17-Pinard's Fetal Stethoscope</a:t>
            </a:r>
          </a:p>
        </p:txBody>
      </p:sp>
      <p:sp>
        <p:nvSpPr>
          <p:cNvPr id="3" name="Content Placeholder 2"/>
          <p:cNvSpPr>
            <a:spLocks noGrp="1"/>
          </p:cNvSpPr>
          <p:nvPr>
            <p:ph idx="1"/>
          </p:nvPr>
        </p:nvSpPr>
        <p:spPr/>
        <p:txBody>
          <a:bodyPr/>
          <a:lstStyle/>
          <a:p>
            <a:r>
              <a:rPr lang="en-US" dirty="0"/>
              <a:t>This is used for auscultation of fetal heart. The tapering rim is applied to ear and the other side to mother's abdomen. </a:t>
            </a:r>
          </a:p>
        </p:txBody>
      </p:sp>
      <p:pic>
        <p:nvPicPr>
          <p:cNvPr id="4" name="Picture 3"/>
          <p:cNvPicPr>
            <a:picLocks noChangeAspect="1"/>
          </p:cNvPicPr>
          <p:nvPr/>
        </p:nvPicPr>
        <p:blipFill>
          <a:blip r:embed="rId3" cstate="print"/>
          <a:stretch>
            <a:fillRect/>
          </a:stretch>
        </p:blipFill>
        <p:spPr>
          <a:xfrm>
            <a:off x="878774" y="3514231"/>
            <a:ext cx="10414660" cy="2038350"/>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107486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3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18-Sims' Anterior Vaginal Wall Retractor</a:t>
            </a:r>
          </a:p>
        </p:txBody>
      </p:sp>
      <p:sp>
        <p:nvSpPr>
          <p:cNvPr id="3" name="Content Placeholder 2"/>
          <p:cNvSpPr>
            <a:spLocks noGrp="1"/>
          </p:cNvSpPr>
          <p:nvPr>
            <p:ph idx="1"/>
          </p:nvPr>
        </p:nvSpPr>
        <p:spPr/>
        <p:txBody>
          <a:bodyPr/>
          <a:lstStyle/>
          <a:p>
            <a:r>
              <a:rPr lang="en-US" dirty="0"/>
              <a:t>This instrument is used with </a:t>
            </a:r>
            <a:r>
              <a:rPr lang="en-US" dirty="0" err="1"/>
              <a:t>Sim's</a:t>
            </a:r>
            <a:r>
              <a:rPr lang="en-US" dirty="0"/>
              <a:t> Speculum Its a long instrument with blunt loops at both the ends making an angle for easy visualization of cervix and vagina. Especially useful in case of cystocele. </a:t>
            </a:r>
          </a:p>
        </p:txBody>
      </p:sp>
      <p:pic>
        <p:nvPicPr>
          <p:cNvPr id="4" name="Picture 3"/>
          <p:cNvPicPr>
            <a:picLocks noChangeAspect="1"/>
          </p:cNvPicPr>
          <p:nvPr/>
        </p:nvPicPr>
        <p:blipFill>
          <a:blip r:embed="rId3" cstate="print"/>
          <a:stretch>
            <a:fillRect/>
          </a:stretch>
        </p:blipFill>
        <p:spPr>
          <a:xfrm>
            <a:off x="646111" y="3289465"/>
            <a:ext cx="10433567" cy="3158603"/>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841876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3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19-Sims' Speculum</a:t>
            </a:r>
          </a:p>
        </p:txBody>
      </p:sp>
      <p:sp>
        <p:nvSpPr>
          <p:cNvPr id="3" name="Content Placeholder 2"/>
          <p:cNvSpPr>
            <a:spLocks noGrp="1"/>
          </p:cNvSpPr>
          <p:nvPr>
            <p:ph idx="1"/>
          </p:nvPr>
        </p:nvSpPr>
        <p:spPr>
          <a:xfrm>
            <a:off x="875201" y="973777"/>
            <a:ext cx="8946541" cy="4374687"/>
          </a:xfrm>
        </p:spPr>
        <p:txBody>
          <a:bodyPr/>
          <a:lstStyle/>
          <a:p>
            <a:r>
              <a:rPr lang="en-US" dirty="0"/>
              <a:t>Shape: one blade is larger than the other </a:t>
            </a:r>
            <a:endParaRPr lang="ar-EG" dirty="0" smtClean="0"/>
          </a:p>
          <a:p>
            <a:r>
              <a:rPr lang="en-US" dirty="0" smtClean="0"/>
              <a:t>Usage</a:t>
            </a:r>
            <a:r>
              <a:rPr lang="en-US" dirty="0"/>
              <a:t>: It used to expose the posterior vaginal wall and expose the cervix when packing or painting by lubricated and passed it along the posterior vaginal wall. </a:t>
            </a:r>
            <a:endParaRPr lang="ar-EG" dirty="0" smtClean="0"/>
          </a:p>
          <a:p>
            <a:r>
              <a:rPr lang="en-US" dirty="0" smtClean="0"/>
              <a:t>Use </a:t>
            </a:r>
            <a:r>
              <a:rPr lang="en-US" dirty="0"/>
              <a:t>on </a:t>
            </a:r>
            <a:r>
              <a:rPr lang="en-US" dirty="0" err="1"/>
              <a:t>Gyn</a:t>
            </a:r>
            <a:r>
              <a:rPr lang="en-US" dirty="0"/>
              <a:t> OPD for following procedures: Taking Pap Smear , Insertion and removal of Copper T , Colposcopy ,Taking swabs for microscopic examination in suspected infections. </a:t>
            </a:r>
            <a:r>
              <a:rPr lang="en-US" dirty="0" err="1"/>
              <a:t>Hysterosalpingography</a:t>
            </a:r>
            <a:r>
              <a:rPr lang="en-US" dirty="0"/>
              <a:t> (HSG) Use in </a:t>
            </a:r>
            <a:r>
              <a:rPr lang="en-US" dirty="0" err="1"/>
              <a:t>Gyne</a:t>
            </a:r>
            <a:r>
              <a:rPr lang="en-US" dirty="0"/>
              <a:t> Operations : D&amp;C , Cervix Biopsy , Vaginal Hysterectomy , </a:t>
            </a:r>
            <a:r>
              <a:rPr lang="en-US" dirty="0" err="1"/>
              <a:t>Fothergills</a:t>
            </a:r>
            <a:r>
              <a:rPr lang="en-US" dirty="0"/>
              <a:t> Operation, Repair of </a:t>
            </a:r>
            <a:r>
              <a:rPr lang="en-US" dirty="0" err="1"/>
              <a:t>Vesico</a:t>
            </a:r>
            <a:r>
              <a:rPr lang="en-US" dirty="0"/>
              <a:t> vaginal fistula The patient should be in left lateral position </a:t>
            </a:r>
          </a:p>
        </p:txBody>
      </p:sp>
      <p:pic>
        <p:nvPicPr>
          <p:cNvPr id="4" name="Picture 3"/>
          <p:cNvPicPr>
            <a:picLocks noChangeAspect="1"/>
          </p:cNvPicPr>
          <p:nvPr/>
        </p:nvPicPr>
        <p:blipFill>
          <a:blip r:embed="rId3" cstate="print"/>
          <a:stretch>
            <a:fillRect/>
          </a:stretch>
        </p:blipFill>
        <p:spPr>
          <a:xfrm>
            <a:off x="1223158" y="4465122"/>
            <a:ext cx="10592789" cy="2196749"/>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195825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53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Sponge Holder / Sponge holding forceps. </a:t>
            </a:r>
          </a:p>
        </p:txBody>
      </p:sp>
      <p:pic>
        <p:nvPicPr>
          <p:cNvPr id="4" name="Content Placeholder 3"/>
          <p:cNvPicPr>
            <a:picLocks noGrp="1" noChangeAspect="1"/>
          </p:cNvPicPr>
          <p:nvPr>
            <p:ph idx="1"/>
          </p:nvPr>
        </p:nvPicPr>
        <p:blipFill>
          <a:blip r:embed="rId3" cstate="print"/>
          <a:stretch>
            <a:fillRect/>
          </a:stretch>
        </p:blipFill>
        <p:spPr>
          <a:xfrm>
            <a:off x="646111" y="2078182"/>
            <a:ext cx="10552320" cy="2550931"/>
          </a:xfrm>
          <a:prstGeom prst="rect">
            <a:avLst/>
          </a:prstGeom>
        </p:spPr>
      </p:pic>
      <p:sp>
        <p:nvSpPr>
          <p:cNvPr id="5" name="Rectangle 4"/>
          <p:cNvSpPr/>
          <p:nvPr/>
        </p:nvSpPr>
        <p:spPr>
          <a:xfrm>
            <a:off x="646111" y="4958660"/>
            <a:ext cx="11055926" cy="1200329"/>
          </a:xfrm>
          <a:prstGeom prst="rect">
            <a:avLst/>
          </a:prstGeom>
        </p:spPr>
        <p:txBody>
          <a:bodyPr wrap="square">
            <a:spAutoFit/>
          </a:bodyPr>
          <a:lstStyle/>
          <a:p>
            <a:r>
              <a:rPr lang="en-US" dirty="0" smtClean="0"/>
              <a:t>This instrument is used for holding sponge or a gauze piece for painting the area before</a:t>
            </a:r>
          </a:p>
          <a:p>
            <a:r>
              <a:rPr lang="en-US" dirty="0" smtClean="0"/>
              <a:t>operation. This is also used for tissue dissection when used as sponge on holder</a:t>
            </a:r>
          </a:p>
          <a:p>
            <a:r>
              <a:rPr lang="en-US" dirty="0" smtClean="0"/>
              <a:t>This also used for grasping the cervix is obstetrics.. In exploring cervix after forceps</a:t>
            </a:r>
          </a:p>
          <a:p>
            <a:r>
              <a:rPr lang="en-US" dirty="0" smtClean="0"/>
              <a:t>delivery. In LSCS this can be used for clamping the bleeding edges of uterine incision</a:t>
            </a:r>
            <a:endParaRPr lang="en-US"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165530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0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21-Surgical Blades</a:t>
            </a:r>
          </a:p>
        </p:txBody>
      </p:sp>
      <p:sp>
        <p:nvSpPr>
          <p:cNvPr id="3" name="Content Placeholder 2"/>
          <p:cNvSpPr>
            <a:spLocks noGrp="1"/>
          </p:cNvSpPr>
          <p:nvPr>
            <p:ph idx="1"/>
          </p:nvPr>
        </p:nvSpPr>
        <p:spPr/>
        <p:txBody>
          <a:bodyPr/>
          <a:lstStyle/>
          <a:p>
            <a:r>
              <a:rPr lang="en-US" dirty="0"/>
              <a:t>Blade Handles come in two sizes No 4 for big blades. </a:t>
            </a:r>
            <a:endParaRPr lang="en-US" dirty="0" smtClean="0"/>
          </a:p>
          <a:p>
            <a:r>
              <a:rPr lang="en-US" dirty="0" smtClean="0"/>
              <a:t>No </a:t>
            </a:r>
            <a:r>
              <a:rPr lang="en-US" dirty="0"/>
              <a:t>20 Blade used for Skin Incision in LSCS, Laparotomy etc.</a:t>
            </a:r>
          </a:p>
        </p:txBody>
      </p:sp>
      <p:pic>
        <p:nvPicPr>
          <p:cNvPr id="5" name="Picture 4"/>
          <p:cNvPicPr>
            <a:picLocks noChangeAspect="1"/>
          </p:cNvPicPr>
          <p:nvPr/>
        </p:nvPicPr>
        <p:blipFill>
          <a:blip r:embed="rId3" cstate="print"/>
          <a:stretch>
            <a:fillRect/>
          </a:stretch>
        </p:blipFill>
        <p:spPr>
          <a:xfrm>
            <a:off x="1472541" y="3079095"/>
            <a:ext cx="9025246" cy="2143125"/>
          </a:xfrm>
          <a:prstGeom prst="rect">
            <a:avLst/>
          </a:prstGeo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79547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10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15 Blade for fine incision </a:t>
            </a:r>
          </a:p>
        </p:txBody>
      </p:sp>
      <p:pic>
        <p:nvPicPr>
          <p:cNvPr id="4" name="Content Placeholder 3"/>
          <p:cNvPicPr>
            <a:picLocks noGrp="1" noChangeAspect="1"/>
          </p:cNvPicPr>
          <p:nvPr>
            <p:ph idx="1"/>
          </p:nvPr>
        </p:nvPicPr>
        <p:blipFill>
          <a:blip r:embed="rId2" cstate="print"/>
          <a:stretch>
            <a:fillRect/>
          </a:stretch>
        </p:blipFill>
        <p:spPr>
          <a:xfrm>
            <a:off x="1603169" y="3102769"/>
            <a:ext cx="9215252" cy="2095500"/>
          </a:xfrm>
          <a:prstGeom prst="rect">
            <a:avLst/>
          </a:prstGeom>
        </p:spPr>
      </p:pic>
    </p:spTree>
    <p:extLst>
      <p:ext uri="{BB962C8B-B14F-4D97-AF65-F5344CB8AC3E}">
        <p14:creationId xmlns:p14="http://schemas.microsoft.com/office/powerpoint/2010/main" val="209469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11 Blade for Stab Incision like drainage of </a:t>
            </a:r>
            <a:r>
              <a:rPr lang="en-US" sz="3200" dirty="0"/>
              <a:t>abscess</a:t>
            </a:r>
            <a:r>
              <a:rPr lang="en-US" dirty="0"/>
              <a:t> or putting trocar</a:t>
            </a:r>
          </a:p>
        </p:txBody>
      </p:sp>
      <p:pic>
        <p:nvPicPr>
          <p:cNvPr id="4" name="Content Placeholder 3"/>
          <p:cNvPicPr>
            <a:picLocks noGrp="1" noChangeAspect="1"/>
          </p:cNvPicPr>
          <p:nvPr>
            <p:ph idx="1"/>
          </p:nvPr>
        </p:nvPicPr>
        <p:blipFill>
          <a:blip r:embed="rId2" cstate="print"/>
          <a:stretch>
            <a:fillRect/>
          </a:stretch>
        </p:blipFill>
        <p:spPr>
          <a:xfrm>
            <a:off x="1080654" y="2517569"/>
            <a:ext cx="9785267" cy="3728852"/>
          </a:xfrm>
          <a:prstGeom prst="rect">
            <a:avLst/>
          </a:prstGeom>
        </p:spPr>
      </p:pic>
    </p:spTree>
    <p:extLst>
      <p:ext uri="{BB962C8B-B14F-4D97-AF65-F5344CB8AC3E}">
        <p14:creationId xmlns:p14="http://schemas.microsoft.com/office/powerpoint/2010/main" val="319005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10 Blade for small incisions</a:t>
            </a:r>
          </a:p>
        </p:txBody>
      </p:sp>
      <p:pic>
        <p:nvPicPr>
          <p:cNvPr id="4" name="Content Placeholder 3"/>
          <p:cNvPicPr>
            <a:picLocks noGrp="1" noChangeAspect="1"/>
          </p:cNvPicPr>
          <p:nvPr>
            <p:ph idx="1"/>
          </p:nvPr>
        </p:nvPicPr>
        <p:blipFill>
          <a:blip r:embed="rId2" cstate="print"/>
          <a:stretch>
            <a:fillRect/>
          </a:stretch>
        </p:blipFill>
        <p:spPr>
          <a:xfrm>
            <a:off x="1199408" y="1591294"/>
            <a:ext cx="10331531" cy="4797631"/>
          </a:xfrm>
          <a:prstGeom prst="rect">
            <a:avLst/>
          </a:prstGeom>
        </p:spPr>
      </p:pic>
    </p:spTree>
    <p:extLst>
      <p:ext uri="{BB962C8B-B14F-4D97-AF65-F5344CB8AC3E}">
        <p14:creationId xmlns:p14="http://schemas.microsoft.com/office/powerpoint/2010/main" val="196156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22-Cord Clamp</a:t>
            </a:r>
          </a:p>
        </p:txBody>
      </p:sp>
      <p:sp>
        <p:nvSpPr>
          <p:cNvPr id="3" name="Content Placeholder 2"/>
          <p:cNvSpPr>
            <a:spLocks noGrp="1"/>
          </p:cNvSpPr>
          <p:nvPr>
            <p:ph idx="1"/>
          </p:nvPr>
        </p:nvSpPr>
        <p:spPr/>
        <p:txBody>
          <a:bodyPr/>
          <a:lstStyle/>
          <a:p>
            <a:r>
              <a:rPr lang="en-US" dirty="0"/>
              <a:t>Used for closed blood vessels of cord after delivery and to prevent bleeding. </a:t>
            </a:r>
            <a:endParaRPr lang="en-US" dirty="0" smtClean="0"/>
          </a:p>
          <a:p>
            <a:endParaRPr lang="en-US" dirty="0"/>
          </a:p>
        </p:txBody>
      </p:sp>
      <p:pic>
        <p:nvPicPr>
          <p:cNvPr id="4" name="Picture 3"/>
          <p:cNvPicPr>
            <a:picLocks noChangeAspect="1"/>
          </p:cNvPicPr>
          <p:nvPr/>
        </p:nvPicPr>
        <p:blipFill>
          <a:blip r:embed="rId3" cstate="print"/>
          <a:stretch>
            <a:fillRect/>
          </a:stretch>
        </p:blipFill>
        <p:spPr>
          <a:xfrm>
            <a:off x="646111" y="3087584"/>
            <a:ext cx="10054441" cy="316081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804264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23-Umbilical Cord Cutting Scissors </a:t>
            </a:r>
          </a:p>
        </p:txBody>
      </p:sp>
      <p:sp>
        <p:nvSpPr>
          <p:cNvPr id="3" name="Content Placeholder 2"/>
          <p:cNvSpPr>
            <a:spLocks noGrp="1"/>
          </p:cNvSpPr>
          <p:nvPr>
            <p:ph idx="1"/>
          </p:nvPr>
        </p:nvSpPr>
        <p:spPr/>
        <p:txBody>
          <a:bodyPr/>
          <a:lstStyle/>
          <a:p>
            <a:r>
              <a:rPr lang="en-US" dirty="0"/>
              <a:t>Used for cutting umbilical cord after delivery. </a:t>
            </a:r>
          </a:p>
        </p:txBody>
      </p:sp>
      <p:pic>
        <p:nvPicPr>
          <p:cNvPr id="4" name="Picture 3"/>
          <p:cNvPicPr>
            <a:picLocks noChangeAspect="1"/>
          </p:cNvPicPr>
          <p:nvPr/>
        </p:nvPicPr>
        <p:blipFill>
          <a:blip r:embed="rId3" cstate="print"/>
          <a:stretch>
            <a:fillRect/>
          </a:stretch>
        </p:blipFill>
        <p:spPr>
          <a:xfrm>
            <a:off x="1579418" y="3218214"/>
            <a:ext cx="9927772" cy="3229856"/>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353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5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1-Allis' Forceps </a:t>
            </a:r>
          </a:p>
        </p:txBody>
      </p:sp>
      <p:sp>
        <p:nvSpPr>
          <p:cNvPr id="3" name="Content Placeholder 2"/>
          <p:cNvSpPr>
            <a:spLocks noGrp="1"/>
          </p:cNvSpPr>
          <p:nvPr>
            <p:ph idx="1"/>
          </p:nvPr>
        </p:nvSpPr>
        <p:spPr/>
        <p:txBody>
          <a:bodyPr/>
          <a:lstStyle/>
          <a:p>
            <a:r>
              <a:rPr lang="en-US" dirty="0"/>
              <a:t>This instrument is used for grasping tough structures like Rectus sheath or fascia in operations like </a:t>
            </a:r>
            <a:r>
              <a:rPr lang="en-US" dirty="0" err="1"/>
              <a:t>tubectomy</a:t>
            </a:r>
            <a:r>
              <a:rPr lang="en-US" dirty="0"/>
              <a:t>, LSCS, abdominal hysterectomy </a:t>
            </a:r>
            <a:endParaRPr lang="ar-EG" dirty="0"/>
          </a:p>
          <a:p>
            <a:endParaRPr lang="en-US" dirty="0"/>
          </a:p>
        </p:txBody>
      </p:sp>
      <p:pic>
        <p:nvPicPr>
          <p:cNvPr id="5" name="Picture 4"/>
          <p:cNvPicPr>
            <a:picLocks noChangeAspect="1"/>
          </p:cNvPicPr>
          <p:nvPr/>
        </p:nvPicPr>
        <p:blipFill>
          <a:blip r:embed="rId3" cstate="print"/>
          <a:stretch>
            <a:fillRect/>
          </a:stretch>
        </p:blipFill>
        <p:spPr>
          <a:xfrm>
            <a:off x="356260" y="3586348"/>
            <a:ext cx="11210306" cy="2493633"/>
          </a:xfrm>
          <a:prstGeom prst="rect">
            <a:avLst/>
          </a:prstGeo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99407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5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23-Uterine Curette</a:t>
            </a:r>
          </a:p>
        </p:txBody>
      </p:sp>
      <p:sp>
        <p:nvSpPr>
          <p:cNvPr id="3" name="Content Placeholder 2"/>
          <p:cNvSpPr>
            <a:spLocks noGrp="1"/>
          </p:cNvSpPr>
          <p:nvPr>
            <p:ph idx="1"/>
          </p:nvPr>
        </p:nvSpPr>
        <p:spPr>
          <a:xfrm>
            <a:off x="875201" y="1245396"/>
            <a:ext cx="8946541" cy="4195481"/>
          </a:xfrm>
        </p:spPr>
        <p:txBody>
          <a:bodyPr>
            <a:normAutofit/>
          </a:bodyPr>
          <a:lstStyle/>
          <a:p>
            <a:r>
              <a:rPr lang="en-US" dirty="0" smtClean="0"/>
              <a:t>Shape</a:t>
            </a:r>
            <a:r>
              <a:rPr lang="en-US" dirty="0"/>
              <a:t>: The tip comes in two shapes. Sharp and Blunt. Sharp curate is used in </a:t>
            </a:r>
            <a:r>
              <a:rPr lang="en-US" dirty="0" err="1" smtClean="0"/>
              <a:t>gynecologyand</a:t>
            </a:r>
            <a:r>
              <a:rPr lang="en-US" dirty="0" smtClean="0"/>
              <a:t> </a:t>
            </a:r>
            <a:r>
              <a:rPr lang="en-US" dirty="0"/>
              <a:t>blunt in pregnancy check curettage</a:t>
            </a:r>
            <a:r>
              <a:rPr lang="en-US" dirty="0" smtClean="0"/>
              <a:t>.</a:t>
            </a:r>
            <a:endParaRPr lang="ar-EG" dirty="0" smtClean="0"/>
          </a:p>
          <a:p>
            <a:r>
              <a:rPr lang="en-US" dirty="0"/>
              <a:t>Usage</a:t>
            </a:r>
            <a:r>
              <a:rPr lang="en-US" dirty="0" smtClean="0"/>
              <a:t>:</a:t>
            </a:r>
          </a:p>
          <a:p>
            <a:r>
              <a:rPr lang="en-US" dirty="0" smtClean="0"/>
              <a:t>Use </a:t>
            </a:r>
            <a:r>
              <a:rPr lang="en-US" dirty="0"/>
              <a:t>for scraping endometrial cavity to obtain sample for histopathology.</a:t>
            </a:r>
          </a:p>
          <a:p>
            <a:r>
              <a:rPr lang="en-US" sz="1300" dirty="0"/>
              <a:t>Diagnostic D&amp;C is done commonly for Menorrhagia, Endometrial Carcinoma, Infertility,</a:t>
            </a:r>
          </a:p>
          <a:p>
            <a:r>
              <a:rPr lang="en-US" dirty="0"/>
              <a:t>Tuberculosis of endometrium . It also has secondary beneficial advantage of reducing the</a:t>
            </a:r>
          </a:p>
          <a:p>
            <a:r>
              <a:rPr lang="en-US" dirty="0"/>
              <a:t>bleeding in menorrhagia.</a:t>
            </a:r>
          </a:p>
          <a:p>
            <a:r>
              <a:rPr lang="en-US" dirty="0"/>
              <a:t>The patient is in the lithotomy position</a:t>
            </a:r>
          </a:p>
        </p:txBody>
      </p:sp>
      <p:pic>
        <p:nvPicPr>
          <p:cNvPr id="4" name="Picture 3"/>
          <p:cNvPicPr>
            <a:picLocks noChangeAspect="1"/>
          </p:cNvPicPr>
          <p:nvPr/>
        </p:nvPicPr>
        <p:blipFill>
          <a:blip r:embed="rId3" cstate="print"/>
          <a:stretch>
            <a:fillRect/>
          </a:stretch>
        </p:blipFill>
        <p:spPr>
          <a:xfrm>
            <a:off x="154380" y="5268871"/>
            <a:ext cx="11590316" cy="1589129"/>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763679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79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24-Uterine sound</a:t>
            </a:r>
          </a:p>
        </p:txBody>
      </p:sp>
      <p:sp>
        <p:nvSpPr>
          <p:cNvPr id="3" name="Content Placeholder 2"/>
          <p:cNvSpPr>
            <a:spLocks noGrp="1"/>
          </p:cNvSpPr>
          <p:nvPr>
            <p:ph idx="1"/>
          </p:nvPr>
        </p:nvSpPr>
        <p:spPr>
          <a:xfrm>
            <a:off x="875201" y="1152983"/>
            <a:ext cx="8946541" cy="4195481"/>
          </a:xfrm>
        </p:spPr>
        <p:txBody>
          <a:bodyPr>
            <a:normAutofit lnSpcReduction="10000"/>
          </a:bodyPr>
          <a:lstStyle/>
          <a:p>
            <a:r>
              <a:rPr lang="en-US" dirty="0"/>
              <a:t>Shape: Its a long instrument with blunt tip (To avoid perforation) About 5 </a:t>
            </a:r>
            <a:r>
              <a:rPr lang="en-US" dirty="0" err="1"/>
              <a:t>cms</a:t>
            </a:r>
            <a:r>
              <a:rPr lang="en-US" dirty="0"/>
              <a:t> from the tip its bend to make angle of 30 degrees. It has marking on it for measurements. (Bladder sound has no markings) The angle helps to negotiate curvature of the uterus (</a:t>
            </a:r>
            <a:r>
              <a:rPr lang="en-US" dirty="0" err="1"/>
              <a:t>Anteflexion</a:t>
            </a:r>
            <a:r>
              <a:rPr lang="en-US" dirty="0" smtClean="0"/>
              <a:t>).</a:t>
            </a:r>
          </a:p>
          <a:p>
            <a:r>
              <a:rPr lang="en-US" dirty="0" smtClean="0"/>
              <a:t> </a:t>
            </a:r>
            <a:r>
              <a:rPr lang="en-US" dirty="0"/>
              <a:t>Usage: It is used for measuring </a:t>
            </a:r>
            <a:r>
              <a:rPr lang="en-US" dirty="0" err="1"/>
              <a:t>uterocervical</a:t>
            </a:r>
            <a:r>
              <a:rPr lang="en-US" dirty="0"/>
              <a:t> length , length of the cervix (for diagnosing supra vaginal elongation of the cervix). To feel for any pathology inside the cavity like fibroid ( Sub mucus, polyp) Congenital anomalies like septa or </a:t>
            </a:r>
            <a:r>
              <a:rPr lang="en-US" dirty="0" err="1"/>
              <a:t>bicornuate</a:t>
            </a:r>
            <a:r>
              <a:rPr lang="en-US" dirty="0"/>
              <a:t>. Adhesions or </a:t>
            </a:r>
            <a:r>
              <a:rPr lang="en-US" dirty="0" err="1"/>
              <a:t>synachae</a:t>
            </a:r>
            <a:r>
              <a:rPr lang="en-US" dirty="0"/>
              <a:t>. To feel for the misplaced IUCD</a:t>
            </a:r>
            <a:r>
              <a:rPr lang="en-US" dirty="0" smtClean="0"/>
              <a:t>.</a:t>
            </a:r>
          </a:p>
          <a:p>
            <a:r>
              <a:rPr lang="en-US" dirty="0" smtClean="0"/>
              <a:t> </a:t>
            </a:r>
            <a:r>
              <a:rPr lang="en-US" dirty="0"/>
              <a:t>It can create false passage or perforation especially in soft uterus in pregnancy </a:t>
            </a:r>
            <a:endParaRPr lang="en-US" dirty="0" smtClean="0"/>
          </a:p>
          <a:p>
            <a:r>
              <a:rPr lang="en-US" dirty="0" smtClean="0"/>
              <a:t>The </a:t>
            </a:r>
            <a:r>
              <a:rPr lang="en-US" dirty="0"/>
              <a:t>patient is in the dorsal position </a:t>
            </a:r>
          </a:p>
        </p:txBody>
      </p:sp>
      <p:pic>
        <p:nvPicPr>
          <p:cNvPr id="4" name="Picture 3"/>
          <p:cNvPicPr>
            <a:picLocks noChangeAspect="1"/>
          </p:cNvPicPr>
          <p:nvPr/>
        </p:nvPicPr>
        <p:blipFill>
          <a:blip r:embed="rId3" cstate="print"/>
          <a:stretch>
            <a:fillRect/>
          </a:stretch>
        </p:blipFill>
        <p:spPr>
          <a:xfrm>
            <a:off x="1029580" y="5291491"/>
            <a:ext cx="11011999" cy="151447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4199955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9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Bladder Sound</a:t>
            </a:r>
            <a:br>
              <a:rPr lang="en-US" dirty="0"/>
            </a:br>
            <a:endParaRPr lang="en-US" dirty="0"/>
          </a:p>
        </p:txBody>
      </p:sp>
      <p:sp>
        <p:nvSpPr>
          <p:cNvPr id="3" name="Content Placeholder 2"/>
          <p:cNvSpPr>
            <a:spLocks noGrp="1"/>
          </p:cNvSpPr>
          <p:nvPr>
            <p:ph idx="1"/>
          </p:nvPr>
        </p:nvSpPr>
        <p:spPr/>
        <p:txBody>
          <a:bodyPr/>
          <a:lstStyle/>
          <a:p>
            <a:r>
              <a:rPr lang="en-US" dirty="0"/>
              <a:t>Shape: It is long instrument with gentle curve ( not angled like uterine sound) and has no markings on it</a:t>
            </a:r>
            <a:r>
              <a:rPr lang="en-US" dirty="0" smtClean="0"/>
              <a:t>.</a:t>
            </a:r>
          </a:p>
          <a:p>
            <a:r>
              <a:rPr lang="en-US" dirty="0" smtClean="0"/>
              <a:t> </a:t>
            </a:r>
            <a:r>
              <a:rPr lang="en-US" dirty="0"/>
              <a:t>Usage: It is used to estimate the size of the bladder and define extension of bladder cystocele and vaginal hysterectomy</a:t>
            </a:r>
            <a:r>
              <a:rPr lang="en-US" dirty="0" smtClean="0"/>
              <a:t>.</a:t>
            </a:r>
          </a:p>
          <a:p>
            <a:r>
              <a:rPr lang="en-US" dirty="0" smtClean="0"/>
              <a:t> </a:t>
            </a:r>
            <a:r>
              <a:rPr lang="en-US" dirty="0"/>
              <a:t>The patient is in the lithotomy position . </a:t>
            </a:r>
          </a:p>
        </p:txBody>
      </p:sp>
      <p:pic>
        <p:nvPicPr>
          <p:cNvPr id="4" name="Picture 3"/>
          <p:cNvPicPr>
            <a:picLocks noChangeAspect="1"/>
          </p:cNvPicPr>
          <p:nvPr/>
        </p:nvPicPr>
        <p:blipFill>
          <a:blip r:embed="rId3" cstate="print"/>
          <a:stretch>
            <a:fillRect/>
          </a:stretch>
        </p:blipFill>
        <p:spPr>
          <a:xfrm>
            <a:off x="427512" y="3930733"/>
            <a:ext cx="10782794" cy="2517336"/>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404201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3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 </a:t>
            </a:r>
            <a:r>
              <a:rPr lang="en-US" dirty="0" err="1"/>
              <a:t>Vulsellum</a:t>
            </a:r>
            <a:r>
              <a:rPr lang="en-US" dirty="0"/>
              <a:t> forceps</a:t>
            </a:r>
          </a:p>
        </p:txBody>
      </p:sp>
      <p:sp>
        <p:nvSpPr>
          <p:cNvPr id="3" name="Content Placeholder 2"/>
          <p:cNvSpPr>
            <a:spLocks noGrp="1"/>
          </p:cNvSpPr>
          <p:nvPr>
            <p:ph idx="1"/>
          </p:nvPr>
        </p:nvSpPr>
        <p:spPr>
          <a:xfrm>
            <a:off x="1104293" y="1152983"/>
            <a:ext cx="8946541" cy="4195481"/>
          </a:xfrm>
        </p:spPr>
        <p:txBody>
          <a:bodyPr>
            <a:normAutofit/>
          </a:bodyPr>
          <a:lstStyle/>
          <a:p>
            <a:r>
              <a:rPr lang="en-US" dirty="0"/>
              <a:t>Shape: have large teeth</a:t>
            </a:r>
          </a:p>
          <a:p>
            <a:r>
              <a:rPr lang="en-US" dirty="0"/>
              <a:t>Usage:</a:t>
            </a:r>
          </a:p>
          <a:p>
            <a:r>
              <a:rPr lang="en-US" dirty="0"/>
              <a:t>It is used for grasping the cervix and allows traction to be passage of some </a:t>
            </a:r>
            <a:r>
              <a:rPr lang="en-US" dirty="0" err="1" smtClean="0"/>
              <a:t>instrumentthrough</a:t>
            </a:r>
            <a:r>
              <a:rPr lang="en-US" dirty="0" smtClean="0"/>
              <a:t> </a:t>
            </a:r>
            <a:r>
              <a:rPr lang="en-US" dirty="0"/>
              <a:t>the cervical canal during procedure. . The tips of the blades have 3-4 teeth to </a:t>
            </a:r>
            <a:r>
              <a:rPr lang="en-US" dirty="0" err="1" smtClean="0"/>
              <a:t>holdand</a:t>
            </a:r>
            <a:r>
              <a:rPr lang="en-US" dirty="0" smtClean="0"/>
              <a:t> </a:t>
            </a:r>
            <a:r>
              <a:rPr lang="en-US" dirty="0"/>
              <a:t>steady the cervix in procedures like Insertion of IUCD. </a:t>
            </a:r>
            <a:r>
              <a:rPr lang="en-US" dirty="0" err="1"/>
              <a:t>Cx</a:t>
            </a:r>
            <a:r>
              <a:rPr lang="en-US" dirty="0"/>
              <a:t> Biopsy, </a:t>
            </a:r>
            <a:r>
              <a:rPr lang="en-US" dirty="0" err="1" smtClean="0"/>
              <a:t>Fothergillsperation</a:t>
            </a:r>
            <a:r>
              <a:rPr lang="en-US" dirty="0"/>
              <a:t>, Vaginal Hysterectomy</a:t>
            </a:r>
          </a:p>
          <a:p>
            <a:r>
              <a:rPr lang="en-US" dirty="0"/>
              <a:t>Since the teeth are sharp it is not used in pregnancy as it may cause cervical tares </a:t>
            </a:r>
            <a:r>
              <a:rPr lang="en-US" dirty="0" err="1" smtClean="0"/>
              <a:t>andlacerations</a:t>
            </a:r>
            <a:r>
              <a:rPr lang="en-US" dirty="0"/>
              <a:t>. Instead sponge holding forceps is used to grasp the cervix.</a:t>
            </a:r>
          </a:p>
          <a:p>
            <a:r>
              <a:rPr lang="en-US" dirty="0"/>
              <a:t>The patient is in the dorsal position.</a:t>
            </a:r>
          </a:p>
        </p:txBody>
      </p:sp>
      <p:pic>
        <p:nvPicPr>
          <p:cNvPr id="4" name="Picture 3"/>
          <p:cNvPicPr>
            <a:picLocks noChangeAspect="1"/>
          </p:cNvPicPr>
          <p:nvPr/>
        </p:nvPicPr>
        <p:blipFill>
          <a:blip r:embed="rId3" cstate="print"/>
          <a:stretch>
            <a:fillRect/>
          </a:stretch>
        </p:blipFill>
        <p:spPr>
          <a:xfrm>
            <a:off x="902525" y="5348463"/>
            <a:ext cx="9606491" cy="1403277"/>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55311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27-Towel Clamp</a:t>
            </a:r>
          </a:p>
        </p:txBody>
      </p:sp>
      <p:sp>
        <p:nvSpPr>
          <p:cNvPr id="3" name="Content Placeholder 2"/>
          <p:cNvSpPr>
            <a:spLocks noGrp="1"/>
          </p:cNvSpPr>
          <p:nvPr>
            <p:ph idx="1"/>
          </p:nvPr>
        </p:nvSpPr>
        <p:spPr/>
        <p:txBody>
          <a:bodyPr/>
          <a:lstStyle/>
          <a:p>
            <a:r>
              <a:rPr lang="en-US" dirty="0"/>
              <a:t>Adds weight to drapes and towels to ensure they stay in place</a:t>
            </a:r>
          </a:p>
          <a:p>
            <a:r>
              <a:rPr lang="en-US" dirty="0"/>
              <a:t>Allow exposure of the operative site</a:t>
            </a:r>
          </a:p>
        </p:txBody>
      </p:sp>
      <p:pic>
        <p:nvPicPr>
          <p:cNvPr id="4" name="Picture 3"/>
          <p:cNvPicPr>
            <a:picLocks noChangeAspect="1"/>
          </p:cNvPicPr>
          <p:nvPr/>
        </p:nvPicPr>
        <p:blipFill>
          <a:blip r:embed="rId3" cstate="print"/>
          <a:stretch>
            <a:fillRect/>
          </a:stretch>
        </p:blipFill>
        <p:spPr>
          <a:xfrm>
            <a:off x="890650" y="3408218"/>
            <a:ext cx="9773392" cy="2840181"/>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124412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2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2-Artery Forceps</a:t>
            </a:r>
          </a:p>
        </p:txBody>
      </p:sp>
      <p:sp>
        <p:nvSpPr>
          <p:cNvPr id="3" name="Content Placeholder 2"/>
          <p:cNvSpPr>
            <a:spLocks noGrp="1"/>
          </p:cNvSpPr>
          <p:nvPr>
            <p:ph idx="1"/>
          </p:nvPr>
        </p:nvSpPr>
        <p:spPr/>
        <p:txBody>
          <a:bodyPr/>
          <a:lstStyle/>
          <a:p>
            <a:r>
              <a:rPr lang="en-US" dirty="0"/>
              <a:t>This is a hemostat. Used for clamping bleeding vessels. It is also used for grasping tissue </a:t>
            </a:r>
            <a:r>
              <a:rPr lang="en-US" dirty="0" smtClean="0"/>
              <a:t>at </a:t>
            </a:r>
            <a:r>
              <a:rPr lang="en-US" dirty="0"/>
              <a:t>the time of operation. ( Opening and closing peritoneum) . It is also used to hold stay </a:t>
            </a:r>
            <a:r>
              <a:rPr lang="en-US" dirty="0" smtClean="0"/>
              <a:t>sutures</a:t>
            </a:r>
            <a:r>
              <a:rPr lang="en-US" dirty="0"/>
              <a:t>.  It  comes  in  two  shapes  straight  and  curved.  Usually  straight  is  used  for  rough </a:t>
            </a:r>
            <a:r>
              <a:rPr lang="en-US" dirty="0" smtClean="0"/>
              <a:t>work </a:t>
            </a:r>
            <a:r>
              <a:rPr lang="en-US" dirty="0"/>
              <a:t>like stay and curved is used as hemostat.</a:t>
            </a:r>
          </a:p>
        </p:txBody>
      </p:sp>
      <p:pic>
        <p:nvPicPr>
          <p:cNvPr id="5" name="Picture 4"/>
          <p:cNvPicPr>
            <a:picLocks noChangeAspect="1"/>
          </p:cNvPicPr>
          <p:nvPr/>
        </p:nvPicPr>
        <p:blipFill>
          <a:blip r:embed="rId3" cstate="print"/>
          <a:stretch>
            <a:fillRect/>
          </a:stretch>
        </p:blipFill>
        <p:spPr>
          <a:xfrm>
            <a:off x="403761" y="4695469"/>
            <a:ext cx="10450286" cy="1752600"/>
          </a:xfrm>
          <a:prstGeom prst="rect">
            <a:avLst/>
          </a:prstGeo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901559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9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3-Ayre's Spatula </a:t>
            </a:r>
          </a:p>
        </p:txBody>
      </p:sp>
      <p:sp>
        <p:nvSpPr>
          <p:cNvPr id="3" name="Content Placeholder 2"/>
          <p:cNvSpPr>
            <a:spLocks noGrp="1"/>
          </p:cNvSpPr>
          <p:nvPr>
            <p:ph idx="1"/>
          </p:nvPr>
        </p:nvSpPr>
        <p:spPr/>
        <p:txBody>
          <a:bodyPr/>
          <a:lstStyle/>
          <a:p>
            <a:r>
              <a:rPr lang="en-US" dirty="0"/>
              <a:t>Shape: It's a wooden </a:t>
            </a:r>
            <a:r>
              <a:rPr lang="en-US" dirty="0" smtClean="0"/>
              <a:t>spatula</a:t>
            </a:r>
            <a:endParaRPr lang="ar-EG" dirty="0" smtClean="0"/>
          </a:p>
          <a:p>
            <a:r>
              <a:rPr lang="en-US" dirty="0" smtClean="0"/>
              <a:t> </a:t>
            </a:r>
            <a:r>
              <a:rPr lang="en-US" dirty="0"/>
              <a:t>Usage: </a:t>
            </a:r>
            <a:endParaRPr lang="ar-EG" dirty="0" smtClean="0"/>
          </a:p>
          <a:p>
            <a:r>
              <a:rPr lang="en-US" dirty="0" smtClean="0"/>
              <a:t>Used </a:t>
            </a:r>
            <a:r>
              <a:rPr lang="en-US" dirty="0"/>
              <a:t>to obtain a specimen from </a:t>
            </a:r>
            <a:r>
              <a:rPr lang="en-US" dirty="0" err="1"/>
              <a:t>squamocolumnar</a:t>
            </a:r>
            <a:r>
              <a:rPr lang="en-US" dirty="0"/>
              <a:t> junction where carcinoma is more likely to occur or to obtain a specimen from vaginal </a:t>
            </a:r>
            <a:r>
              <a:rPr lang="en-US" dirty="0" err="1"/>
              <a:t>fornices</a:t>
            </a:r>
            <a:r>
              <a:rPr lang="en-US" dirty="0"/>
              <a:t> by its reverse end. The patient will be in lithotomy position </a:t>
            </a:r>
          </a:p>
          <a:p>
            <a:endParaRPr lang="en-US" dirty="0"/>
          </a:p>
        </p:txBody>
      </p:sp>
      <p:sp>
        <p:nvSpPr>
          <p:cNvPr id="4" name="AutoShape 2" descr="Image result for Allis' Force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stretch>
            <a:fillRect/>
          </a:stretch>
        </p:blipFill>
        <p:spPr>
          <a:xfrm>
            <a:off x="881010" y="4340047"/>
            <a:ext cx="9168843" cy="2309904"/>
          </a:xfrm>
          <a:prstGeom prst="rect">
            <a:avLst/>
          </a:prstGeo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272129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3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4-Babcock's Forceps</a:t>
            </a:r>
          </a:p>
        </p:txBody>
      </p:sp>
      <p:sp>
        <p:nvSpPr>
          <p:cNvPr id="3" name="Content Placeholder 2"/>
          <p:cNvSpPr>
            <a:spLocks noGrp="1"/>
          </p:cNvSpPr>
          <p:nvPr>
            <p:ph idx="1"/>
          </p:nvPr>
        </p:nvSpPr>
        <p:spPr/>
        <p:txBody>
          <a:bodyPr/>
          <a:lstStyle/>
          <a:p>
            <a:r>
              <a:rPr lang="en-US" dirty="0"/>
              <a:t>This instrument is used for grasping tubular structures like fallopian tube in </a:t>
            </a:r>
            <a:r>
              <a:rPr lang="en-US" dirty="0" err="1"/>
              <a:t>tubectomy</a:t>
            </a:r>
            <a:r>
              <a:rPr lang="en-US" dirty="0"/>
              <a:t> ureter, appendix etc. The tip is a traumatic as there are no sharp teeth.</a:t>
            </a:r>
          </a:p>
        </p:txBody>
      </p:sp>
      <p:pic>
        <p:nvPicPr>
          <p:cNvPr id="4" name="Picture 3"/>
          <p:cNvPicPr>
            <a:picLocks noChangeAspect="1"/>
          </p:cNvPicPr>
          <p:nvPr/>
        </p:nvPicPr>
        <p:blipFill>
          <a:blip r:embed="rId3" cstate="print"/>
          <a:stretch>
            <a:fillRect/>
          </a:stretch>
        </p:blipFill>
        <p:spPr>
          <a:xfrm>
            <a:off x="2459367" y="3568720"/>
            <a:ext cx="8465932" cy="214312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41749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7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5-Cusco's Speculum</a:t>
            </a:r>
          </a:p>
        </p:txBody>
      </p:sp>
      <p:sp>
        <p:nvSpPr>
          <p:cNvPr id="3" name="Content Placeholder 2"/>
          <p:cNvSpPr>
            <a:spLocks noGrp="1"/>
          </p:cNvSpPr>
          <p:nvPr>
            <p:ph idx="1"/>
          </p:nvPr>
        </p:nvSpPr>
        <p:spPr>
          <a:xfrm>
            <a:off x="646112" y="1104406"/>
            <a:ext cx="9403742" cy="5143994"/>
          </a:xfrm>
        </p:spPr>
        <p:txBody>
          <a:bodyPr/>
          <a:lstStyle/>
          <a:p>
            <a:r>
              <a:rPr lang="en-US" dirty="0"/>
              <a:t>Self-retaining double bladed vaginal speculum. </a:t>
            </a:r>
            <a:endParaRPr lang="ar-EG" dirty="0" smtClean="0"/>
          </a:p>
          <a:p>
            <a:r>
              <a:rPr lang="en-US" dirty="0" smtClean="0"/>
              <a:t>Usage:</a:t>
            </a:r>
            <a:endParaRPr lang="ar-EG" dirty="0" smtClean="0"/>
          </a:p>
          <a:p>
            <a:r>
              <a:rPr lang="en-US" dirty="0" smtClean="0"/>
              <a:t> </a:t>
            </a:r>
            <a:r>
              <a:rPr lang="en-US" dirty="0"/>
              <a:t>Used in OPD for routine examination</a:t>
            </a:r>
            <a:r>
              <a:rPr lang="en-US" dirty="0" smtClean="0"/>
              <a:t>.</a:t>
            </a:r>
            <a:endParaRPr lang="ar-EG" dirty="0" smtClean="0"/>
          </a:p>
          <a:p>
            <a:r>
              <a:rPr lang="en-US" dirty="0" smtClean="0"/>
              <a:t> </a:t>
            </a:r>
            <a:r>
              <a:rPr lang="en-US" dirty="0"/>
              <a:t>To separate the anterior and posterior wall of vagina </a:t>
            </a:r>
            <a:endParaRPr lang="ar-EG" dirty="0" smtClean="0"/>
          </a:p>
          <a:p>
            <a:r>
              <a:rPr lang="en-US" dirty="0" smtClean="0"/>
              <a:t>It </a:t>
            </a:r>
            <a:r>
              <a:rPr lang="en-US" dirty="0"/>
              <a:t>is rotated and then opened it into the vagina and the patient in a dorsal </a:t>
            </a:r>
            <a:r>
              <a:rPr lang="en-US" dirty="0" smtClean="0"/>
              <a:t>position</a:t>
            </a:r>
            <a:endParaRPr lang="ar-EG" dirty="0" smtClean="0"/>
          </a:p>
          <a:p>
            <a:r>
              <a:rPr lang="en-US" dirty="0" smtClean="0"/>
              <a:t> </a:t>
            </a:r>
            <a:r>
              <a:rPr lang="en-US" dirty="0"/>
              <a:t>Because of limited opening only few procedures like taking of Pap smear, Insertion and removal of Copper T can be done.</a:t>
            </a:r>
          </a:p>
        </p:txBody>
      </p:sp>
      <p:pic>
        <p:nvPicPr>
          <p:cNvPr id="5" name="Picture 4"/>
          <p:cNvPicPr>
            <a:picLocks noChangeAspect="1"/>
          </p:cNvPicPr>
          <p:nvPr/>
        </p:nvPicPr>
        <p:blipFill>
          <a:blip r:embed="rId3" cstate="print"/>
          <a:stretch>
            <a:fillRect/>
          </a:stretch>
        </p:blipFill>
        <p:spPr>
          <a:xfrm>
            <a:off x="368135" y="4536374"/>
            <a:ext cx="11293434" cy="2101931"/>
          </a:xfrm>
          <a:prstGeom prst="rect">
            <a:avLst/>
          </a:prstGeom>
        </p:spPr>
      </p:pic>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884848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8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6-Ferguson's speculum</a:t>
            </a:r>
          </a:p>
        </p:txBody>
      </p:sp>
      <p:sp>
        <p:nvSpPr>
          <p:cNvPr id="3" name="Content Placeholder 2"/>
          <p:cNvSpPr>
            <a:spLocks noGrp="1"/>
          </p:cNvSpPr>
          <p:nvPr>
            <p:ph idx="1"/>
          </p:nvPr>
        </p:nvSpPr>
        <p:spPr/>
        <p:txBody>
          <a:bodyPr/>
          <a:lstStyle/>
          <a:p>
            <a:r>
              <a:rPr lang="en-US" dirty="0"/>
              <a:t>Shape: it is a metal tube with different </a:t>
            </a:r>
            <a:r>
              <a:rPr lang="en-US" dirty="0" smtClean="0"/>
              <a:t>sizes</a:t>
            </a:r>
            <a:endParaRPr lang="ar-EG" dirty="0" smtClean="0"/>
          </a:p>
          <a:p>
            <a:r>
              <a:rPr lang="en-US" dirty="0" smtClean="0"/>
              <a:t> </a:t>
            </a:r>
            <a:r>
              <a:rPr lang="en-US" dirty="0"/>
              <a:t>Usage: </a:t>
            </a:r>
            <a:r>
              <a:rPr lang="en-US" dirty="0" smtClean="0"/>
              <a:t>Used </a:t>
            </a:r>
            <a:r>
              <a:rPr lang="en-US" dirty="0"/>
              <a:t>to obtain a sterile or uncontaminated smear swab from high vagina (post vaginal wall) </a:t>
            </a:r>
            <a:endParaRPr lang="ar-EG" dirty="0" smtClean="0"/>
          </a:p>
          <a:p>
            <a:r>
              <a:rPr lang="en-US" dirty="0" smtClean="0"/>
              <a:t>The </a:t>
            </a:r>
            <a:r>
              <a:rPr lang="en-US" dirty="0"/>
              <a:t>patient should be in the left lateral position </a:t>
            </a:r>
          </a:p>
        </p:txBody>
      </p:sp>
      <p:pic>
        <p:nvPicPr>
          <p:cNvPr id="4" name="Picture 3"/>
          <p:cNvPicPr>
            <a:picLocks noChangeAspect="1"/>
          </p:cNvPicPr>
          <p:nvPr/>
        </p:nvPicPr>
        <p:blipFill>
          <a:blip r:embed="rId3" cstate="print"/>
          <a:stretch>
            <a:fillRect/>
          </a:stretch>
        </p:blipFill>
        <p:spPr>
          <a:xfrm>
            <a:off x="950026" y="3816122"/>
            <a:ext cx="10355283" cy="1838325"/>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821003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0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7-Auvard's speculum</a:t>
            </a:r>
          </a:p>
        </p:txBody>
      </p:sp>
      <p:sp>
        <p:nvSpPr>
          <p:cNvPr id="3" name="Content Placeholder 2"/>
          <p:cNvSpPr>
            <a:spLocks noGrp="1"/>
          </p:cNvSpPr>
          <p:nvPr>
            <p:ph idx="1"/>
          </p:nvPr>
        </p:nvSpPr>
        <p:spPr>
          <a:xfrm>
            <a:off x="1103312" y="1756036"/>
            <a:ext cx="8946541" cy="4195481"/>
          </a:xfrm>
        </p:spPr>
        <p:txBody>
          <a:bodyPr/>
          <a:lstStyle/>
          <a:p>
            <a:r>
              <a:rPr lang="en-US" dirty="0"/>
              <a:t>Shape: is a weighted vaginal </a:t>
            </a:r>
            <a:r>
              <a:rPr lang="en-US" dirty="0" smtClean="0"/>
              <a:t>retractor</a:t>
            </a:r>
            <a:endParaRPr lang="ar-EG" dirty="0" smtClean="0"/>
          </a:p>
          <a:p>
            <a:r>
              <a:rPr lang="en-US" dirty="0" smtClean="0"/>
              <a:t> </a:t>
            </a:r>
            <a:r>
              <a:rPr lang="en-US" dirty="0"/>
              <a:t>Usage: it is only used in the operating room when the patient is anesthetized</a:t>
            </a:r>
          </a:p>
        </p:txBody>
      </p:sp>
      <p:pic>
        <p:nvPicPr>
          <p:cNvPr id="4" name="Picture 3"/>
          <p:cNvPicPr>
            <a:picLocks noChangeAspect="1"/>
          </p:cNvPicPr>
          <p:nvPr/>
        </p:nvPicPr>
        <p:blipFill>
          <a:blip r:embed="rId3" cstate="print"/>
          <a:stretch>
            <a:fillRect/>
          </a:stretch>
        </p:blipFill>
        <p:spPr>
          <a:xfrm>
            <a:off x="1103312" y="3301339"/>
            <a:ext cx="9507786" cy="3146729"/>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570547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218</TotalTime>
  <Words>1640</Words>
  <Application>Microsoft Office PowerPoint</Application>
  <PresentationFormat>Custom</PresentationFormat>
  <Paragraphs>105</Paragraphs>
  <Slides>34</Slides>
  <Notes>0</Notes>
  <HiddenSlides>0</HiddenSlides>
  <MMClips>29</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Ion</vt:lpstr>
      <vt:lpstr>Gynecological instrument </vt:lpstr>
      <vt:lpstr>Outlines:</vt:lpstr>
      <vt:lpstr>1-Allis' Forceps </vt:lpstr>
      <vt:lpstr>2-Artery Forceps</vt:lpstr>
      <vt:lpstr>3-Ayre's Spatula </vt:lpstr>
      <vt:lpstr>4-Babcock's Forceps</vt:lpstr>
      <vt:lpstr>5-Cusco's Speculum</vt:lpstr>
      <vt:lpstr>6-Ferguson's speculum</vt:lpstr>
      <vt:lpstr>7-Auvard's speculum</vt:lpstr>
      <vt:lpstr>8-Doyen's Retractor</vt:lpstr>
      <vt:lpstr>9-Right Angle Retractor used for Tubectomy</vt:lpstr>
      <vt:lpstr>10-Deaver's Retractor for retraction of deep structures.</vt:lpstr>
      <vt:lpstr>11-Episiotomy Scissors.</vt:lpstr>
      <vt:lpstr>12-Foleys Catheter </vt:lpstr>
      <vt:lpstr>PowerPoint Presentation</vt:lpstr>
      <vt:lpstr>13-Hegar's Dilator </vt:lpstr>
      <vt:lpstr>14-Kocher's Forceps (Clamp) </vt:lpstr>
      <vt:lpstr>15-Needle Holder</vt:lpstr>
      <vt:lpstr>16-Ovum Holding Forceps </vt:lpstr>
      <vt:lpstr>17-Pinard's Fetal Stethoscope</vt:lpstr>
      <vt:lpstr>18-Sims' Anterior Vaginal Wall Retractor</vt:lpstr>
      <vt:lpstr>19-Sims' Speculum</vt:lpstr>
      <vt:lpstr>20- Sponge Holder / Sponge holding forceps. </vt:lpstr>
      <vt:lpstr>21-Surgical Blades</vt:lpstr>
      <vt:lpstr>No 15 Blade for fine incision </vt:lpstr>
      <vt:lpstr>No 11 Blade for Stab Incision like drainage of abscess or putting trocar</vt:lpstr>
      <vt:lpstr>No 10 Blade for small incisions</vt:lpstr>
      <vt:lpstr>22-Cord Clamp</vt:lpstr>
      <vt:lpstr>23-Umbilical Cord Cutting Scissors </vt:lpstr>
      <vt:lpstr>23-Uterine Curette</vt:lpstr>
      <vt:lpstr>24-Uterine sound</vt:lpstr>
      <vt:lpstr>25- Bladder Sound </vt:lpstr>
      <vt:lpstr>26- Vulsellum forceps</vt:lpstr>
      <vt:lpstr>27-Towel Clamp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Gynecological instrument</dc:title>
  <dc:creator>Reception</dc:creator>
  <cp:lastModifiedBy>ismail - [2010]</cp:lastModifiedBy>
  <cp:revision>26</cp:revision>
  <dcterms:created xsi:type="dcterms:W3CDTF">2020-03-18T18:43:46Z</dcterms:created>
  <dcterms:modified xsi:type="dcterms:W3CDTF">2020-03-29T12:49:20Z</dcterms:modified>
</cp:coreProperties>
</file>