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9" r:id="rId12"/>
    <p:sldId id="270" r:id="rId13"/>
    <p:sldId id="268" r:id="rId14"/>
    <p:sldId id="267" r:id="rId15"/>
    <p:sldId id="266"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6817D2C1-60C3-4EE1-A52D-8CC1E033B056}"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17D2C1-60C3-4EE1-A52D-8CC1E033B056}"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17D2C1-60C3-4EE1-A52D-8CC1E033B05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098B3B-F100-4787-BE78-E69DA6357894}" type="datetimeFigureOut">
              <a:rPr lang="en-US" smtClean="0"/>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6817D2C1-60C3-4EE1-A52D-8CC1E033B056}"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098B3B-F100-4787-BE78-E69DA6357894}" type="datetimeFigureOut">
              <a:rPr lang="en-US" smtClean="0"/>
              <a:t>3/27/2020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817D2C1-60C3-4EE1-A52D-8CC1E033B056}"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Family-centered care</a:t>
            </a:r>
            <a:br>
              <a:rPr lang="en-US" dirty="0" smtClean="0"/>
            </a:br>
            <a:endParaRPr lang="en-US" dirty="0"/>
          </a:p>
        </p:txBody>
      </p:sp>
      <p:sp>
        <p:nvSpPr>
          <p:cNvPr id="3" name="Subtitle 2"/>
          <p:cNvSpPr>
            <a:spLocks noGrp="1"/>
          </p:cNvSpPr>
          <p:nvPr>
            <p:ph type="subTitle" idx="1"/>
          </p:nvPr>
        </p:nvSpPr>
        <p:spPr/>
        <p:txBody>
          <a:bodyPr/>
          <a:lstStyle/>
          <a:p>
            <a:pPr algn="ctr"/>
            <a:r>
              <a:rPr lang="en-US" dirty="0" smtClean="0"/>
              <a:t>New trends</a:t>
            </a:r>
          </a:p>
          <a:p>
            <a:pPr algn="ctr"/>
            <a:r>
              <a:rPr lang="en-US" dirty="0" err="1" smtClean="0"/>
              <a:t>Dr</a:t>
            </a:r>
            <a:r>
              <a:rPr lang="en-US" dirty="0" smtClean="0"/>
              <a:t> </a:t>
            </a:r>
            <a:r>
              <a:rPr lang="en-US" dirty="0" err="1" smtClean="0"/>
              <a:t>sanaa</a:t>
            </a:r>
            <a:r>
              <a:rPr lang="en-US" dirty="0" smtClean="0"/>
              <a:t> </a:t>
            </a:r>
            <a:r>
              <a:rPr lang="en-US" dirty="0" err="1" smtClean="0"/>
              <a:t>mostafa</a:t>
            </a:r>
            <a:endParaRPr lang="en-US" dirty="0"/>
          </a:p>
        </p:txBody>
      </p:sp>
    </p:spTree>
    <p:extLst>
      <p:ext uri="{BB962C8B-B14F-4D97-AF65-F5344CB8AC3E}">
        <p14:creationId xmlns:p14="http://schemas.microsoft.com/office/powerpoint/2010/main" val="3454101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Applications of Family-Centered </a:t>
            </a:r>
            <a:r>
              <a:rPr lang="en-US" dirty="0" smtClean="0"/>
              <a:t>Care</a:t>
            </a:r>
            <a:endParaRPr lang="en-US" dirty="0"/>
          </a:p>
        </p:txBody>
      </p:sp>
      <p:sp>
        <p:nvSpPr>
          <p:cNvPr id="3" name="Content Placeholder 2"/>
          <p:cNvSpPr>
            <a:spLocks noGrp="1"/>
          </p:cNvSpPr>
          <p:nvPr>
            <p:ph idx="1"/>
          </p:nvPr>
        </p:nvSpPr>
        <p:spPr>
          <a:xfrm>
            <a:off x="152400" y="1935480"/>
            <a:ext cx="8839200" cy="4693920"/>
          </a:xfrm>
        </p:spPr>
        <p:txBody>
          <a:bodyPr>
            <a:normAutofit lnSpcReduction="10000"/>
          </a:bodyPr>
          <a:lstStyle/>
          <a:p>
            <a:pPr marL="0" indent="0">
              <a:buNone/>
            </a:pPr>
            <a:r>
              <a:rPr lang="en-US" dirty="0" smtClean="0">
                <a:solidFill>
                  <a:srgbClr val="FF0000"/>
                </a:solidFill>
              </a:rPr>
              <a:t>The </a:t>
            </a:r>
            <a:r>
              <a:rPr lang="en-US" dirty="0">
                <a:solidFill>
                  <a:srgbClr val="FF0000"/>
                </a:solidFill>
              </a:rPr>
              <a:t>Inpatient Setting</a:t>
            </a:r>
          </a:p>
          <a:p>
            <a:pPr>
              <a:lnSpc>
                <a:spcPct val="150000"/>
              </a:lnSpc>
            </a:pPr>
            <a:r>
              <a:rPr lang="en-US" dirty="0"/>
              <a:t>Family-centered rounds (FCR) are described as “interdisciplinary work rounds at the bedside in which patient and family share in the control of the management plan” . In 2003, the AAP recommended that “conducting attending physician rounds (i.e., patient presentations and rounds discussions) in the patients’ rooms with the family present should be standard practice” . </a:t>
            </a:r>
          </a:p>
          <a:p>
            <a:endParaRPr lang="en-US" dirty="0"/>
          </a:p>
        </p:txBody>
      </p:sp>
    </p:spTree>
    <p:extLst>
      <p:ext uri="{BB962C8B-B14F-4D97-AF65-F5344CB8AC3E}">
        <p14:creationId xmlns:p14="http://schemas.microsoft.com/office/powerpoint/2010/main" val="3834960873"/>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fontScale="90000"/>
          </a:bodyPr>
          <a:lstStyle/>
          <a:p>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a:solidFill>
                  <a:srgbClr val="FF0000"/>
                </a:solidFill>
              </a:rPr>
              <a:t>The Ambulatory </a:t>
            </a:r>
            <a:r>
              <a:rPr lang="en-US" dirty="0" smtClean="0">
                <a:solidFill>
                  <a:srgbClr val="FF0000"/>
                </a:solidFill>
              </a:rPr>
              <a:t>Setting</a:t>
            </a:r>
            <a:endParaRPr lang="en-US" dirty="0">
              <a:solidFill>
                <a:srgbClr val="FF0000"/>
              </a:solidFill>
            </a:endParaRPr>
          </a:p>
        </p:txBody>
      </p:sp>
      <p:sp>
        <p:nvSpPr>
          <p:cNvPr id="3" name="Content Placeholder 2"/>
          <p:cNvSpPr>
            <a:spLocks noGrp="1"/>
          </p:cNvSpPr>
          <p:nvPr>
            <p:ph idx="1"/>
          </p:nvPr>
        </p:nvSpPr>
        <p:spPr>
          <a:xfrm>
            <a:off x="457200" y="1371600"/>
            <a:ext cx="8229600" cy="4953000"/>
          </a:xfrm>
        </p:spPr>
        <p:txBody>
          <a:bodyPr>
            <a:normAutofit/>
          </a:bodyPr>
          <a:lstStyle/>
          <a:p>
            <a:pPr>
              <a:lnSpc>
                <a:spcPct val="150000"/>
              </a:lnSpc>
            </a:pPr>
            <a:r>
              <a:rPr lang="en-US" dirty="0" smtClean="0"/>
              <a:t>In </a:t>
            </a:r>
            <a:r>
              <a:rPr lang="en-US" dirty="0"/>
              <a:t>contrast to the inpatient setting, ambulatory encounters have no accepted, well-developed intervention such as bedside rounds in the inpatient setting. Accordingly, the inpatient setting tends to lead development of FCC initiatives However, FCC is recognized as the standard of care in all ambulatory settings, including primary care, specialty care, emergency care, and chronic </a:t>
            </a:r>
          </a:p>
        </p:txBody>
      </p:sp>
    </p:spTree>
    <p:extLst>
      <p:ext uri="{BB962C8B-B14F-4D97-AF65-F5344CB8AC3E}">
        <p14:creationId xmlns:p14="http://schemas.microsoft.com/office/powerpoint/2010/main" val="3698796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86512"/>
          </a:xfrm>
        </p:spPr>
        <p:txBody>
          <a:bodyPr>
            <a:normAutofit fontScale="90000"/>
          </a:bodyPr>
          <a:lstStyle/>
          <a:p>
            <a:endParaRPr lang="en-US"/>
          </a:p>
        </p:txBody>
      </p:sp>
      <p:sp>
        <p:nvSpPr>
          <p:cNvPr id="3" name="Content Placeholder 2"/>
          <p:cNvSpPr>
            <a:spLocks noGrp="1"/>
          </p:cNvSpPr>
          <p:nvPr>
            <p:ph idx="1"/>
          </p:nvPr>
        </p:nvSpPr>
        <p:spPr>
          <a:xfrm>
            <a:off x="457200" y="1447800"/>
            <a:ext cx="8458200" cy="5105400"/>
          </a:xfrm>
        </p:spPr>
        <p:txBody>
          <a:bodyPr/>
          <a:lstStyle/>
          <a:p>
            <a:pPr marL="0" indent="0">
              <a:lnSpc>
                <a:spcPct val="150000"/>
              </a:lnSpc>
              <a:buNone/>
            </a:pPr>
            <a:r>
              <a:rPr lang="en-US" dirty="0">
                <a:solidFill>
                  <a:srgbClr val="FF0000"/>
                </a:solidFill>
              </a:rPr>
              <a:t>Elements of Family Centered Care:</a:t>
            </a:r>
          </a:p>
          <a:p>
            <a:pPr marL="0" indent="0">
              <a:lnSpc>
                <a:spcPct val="150000"/>
              </a:lnSpc>
              <a:buNone/>
            </a:pPr>
            <a:r>
              <a:rPr lang="en-US" dirty="0"/>
              <a:t>1.	Recognizing that the family is constant in the child's life</a:t>
            </a:r>
          </a:p>
          <a:p>
            <a:pPr marL="0" indent="0">
              <a:lnSpc>
                <a:spcPct val="150000"/>
              </a:lnSpc>
              <a:buNone/>
            </a:pPr>
            <a:r>
              <a:rPr lang="en-US" dirty="0"/>
              <a:t>2.	Recognizing family strengths and individuality </a:t>
            </a:r>
          </a:p>
          <a:p>
            <a:pPr marL="0" indent="0">
              <a:lnSpc>
                <a:spcPct val="150000"/>
              </a:lnSpc>
              <a:buNone/>
            </a:pPr>
            <a:r>
              <a:rPr lang="en-US" dirty="0"/>
              <a:t>3.	Understanding   developmental  needs of  children and their families into service</a:t>
            </a:r>
          </a:p>
          <a:p>
            <a:endParaRPr lang="en-US" dirty="0"/>
          </a:p>
          <a:p>
            <a:endParaRPr lang="en-US" dirty="0"/>
          </a:p>
        </p:txBody>
      </p:sp>
    </p:spTree>
    <p:extLst>
      <p:ext uri="{BB962C8B-B14F-4D97-AF65-F5344CB8AC3E}">
        <p14:creationId xmlns:p14="http://schemas.microsoft.com/office/powerpoint/2010/main" val="159569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295400"/>
            <a:ext cx="7543800" cy="551688"/>
          </a:xfrm>
        </p:spPr>
        <p:txBody>
          <a:bodyPr>
            <a:normAutofit fontScale="90000"/>
          </a:bodyPr>
          <a:lstStyle/>
          <a:p>
            <a:r>
              <a:rPr lang="en-US" dirty="0"/>
              <a:t>Barriers to Family-Centered </a:t>
            </a:r>
            <a:r>
              <a:rPr lang="en-US" dirty="0" smtClean="0"/>
              <a:t>Care</a:t>
            </a:r>
            <a:endParaRPr lang="en-US" dirty="0"/>
          </a:p>
        </p:txBody>
      </p:sp>
      <p:sp>
        <p:nvSpPr>
          <p:cNvPr id="3" name="Content Placeholder 2"/>
          <p:cNvSpPr>
            <a:spLocks noGrp="1"/>
          </p:cNvSpPr>
          <p:nvPr>
            <p:ph idx="1"/>
          </p:nvPr>
        </p:nvSpPr>
        <p:spPr/>
        <p:txBody>
          <a:bodyPr/>
          <a:lstStyle/>
          <a:p>
            <a:pPr marL="0" indent="0">
              <a:buNone/>
            </a:pPr>
            <a:r>
              <a:rPr lang="en-US" sz="3200" dirty="0" smtClean="0"/>
              <a:t>We </a:t>
            </a:r>
            <a:r>
              <a:rPr lang="en-US" sz="3200" dirty="0"/>
              <a:t>feel that there are 3 main barriers to FCC:</a:t>
            </a:r>
          </a:p>
          <a:p>
            <a:pPr marL="0" indent="0">
              <a:buNone/>
            </a:pPr>
            <a:r>
              <a:rPr lang="en-US" sz="3200" dirty="0">
                <a:solidFill>
                  <a:srgbClr val="FF0000"/>
                </a:solidFill>
              </a:rPr>
              <a:t>(1)Understanding Family-Centered Care</a:t>
            </a:r>
          </a:p>
          <a:p>
            <a:r>
              <a:rPr lang="en-US" sz="3200" dirty="0"/>
              <a:t>Ambiguity remains on what specific actions constitute FCC, on both the level of provider and patient. </a:t>
            </a:r>
          </a:p>
          <a:p>
            <a:endParaRPr lang="en-US" dirty="0"/>
          </a:p>
        </p:txBody>
      </p:sp>
    </p:spTree>
    <p:extLst>
      <p:ext uri="{BB962C8B-B14F-4D97-AF65-F5344CB8AC3E}">
        <p14:creationId xmlns:p14="http://schemas.microsoft.com/office/powerpoint/2010/main" val="1201918740"/>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4112"/>
          </a:xfrm>
        </p:spPr>
        <p:txBody>
          <a:bodyPr>
            <a:normAutofit fontScale="90000"/>
          </a:bodyPr>
          <a:lstStyle/>
          <a:p>
            <a:endParaRPr lang="en-US" dirty="0"/>
          </a:p>
        </p:txBody>
      </p:sp>
      <p:sp>
        <p:nvSpPr>
          <p:cNvPr id="3" name="Content Placeholder 2"/>
          <p:cNvSpPr>
            <a:spLocks noGrp="1"/>
          </p:cNvSpPr>
          <p:nvPr>
            <p:ph idx="1"/>
          </p:nvPr>
        </p:nvSpPr>
        <p:spPr>
          <a:xfrm>
            <a:off x="304800" y="838200"/>
            <a:ext cx="8610600" cy="5486400"/>
          </a:xfrm>
        </p:spPr>
        <p:txBody>
          <a:bodyPr>
            <a:normAutofit lnSpcReduction="10000"/>
          </a:bodyPr>
          <a:lstStyle/>
          <a:p>
            <a:pPr marL="0" indent="0">
              <a:lnSpc>
                <a:spcPct val="150000"/>
              </a:lnSpc>
              <a:buNone/>
            </a:pPr>
            <a:r>
              <a:rPr lang="en-US" dirty="0"/>
              <a:t>(</a:t>
            </a:r>
            <a:r>
              <a:rPr lang="en-US" dirty="0">
                <a:solidFill>
                  <a:srgbClr val="FF0000"/>
                </a:solidFill>
              </a:rPr>
              <a:t>2)Support for Practices</a:t>
            </a:r>
          </a:p>
          <a:p>
            <a:pPr>
              <a:lnSpc>
                <a:spcPct val="150000"/>
              </a:lnSpc>
            </a:pPr>
            <a:r>
              <a:rPr lang="en-US" dirty="0"/>
              <a:t>Barriers to substantive partnering include inadequate or changing insurance coverage, and family financial difficulties and employment constraints. </a:t>
            </a:r>
            <a:endParaRPr lang="en-US" dirty="0" smtClean="0"/>
          </a:p>
          <a:p>
            <a:pPr>
              <a:lnSpc>
                <a:spcPct val="150000"/>
              </a:lnSpc>
            </a:pPr>
            <a:r>
              <a:rPr lang="en-US" dirty="0"/>
              <a:t>(3) </a:t>
            </a:r>
            <a:r>
              <a:rPr lang="en-US" dirty="0">
                <a:solidFill>
                  <a:srgbClr val="FF0000"/>
                </a:solidFill>
              </a:rPr>
              <a:t>High-quality research that can guide hospitals, health systems, and policy makers.</a:t>
            </a:r>
          </a:p>
          <a:p>
            <a:pPr>
              <a:lnSpc>
                <a:spcPct val="150000"/>
              </a:lnSpc>
            </a:pPr>
            <a:r>
              <a:rPr lang="en-US" dirty="0"/>
              <a:t>Research is hampered by a lack of true validated measures and outcome measures for FCC. The lack of adequate research has been noted previously.</a:t>
            </a:r>
          </a:p>
          <a:p>
            <a:pPr>
              <a:lnSpc>
                <a:spcPct val="150000"/>
              </a:lnSpc>
            </a:pPr>
            <a:endParaRPr lang="en-US" dirty="0"/>
          </a:p>
          <a:p>
            <a:endParaRPr lang="en-US" dirty="0"/>
          </a:p>
        </p:txBody>
      </p:sp>
    </p:spTree>
    <p:extLst>
      <p:ext uri="{BB962C8B-B14F-4D97-AF65-F5344CB8AC3E}">
        <p14:creationId xmlns:p14="http://schemas.microsoft.com/office/powerpoint/2010/main" val="1765212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Role of the Nurse</a:t>
            </a:r>
            <a:r>
              <a:rPr lang="en-US" dirty="0" smtClean="0"/>
              <a:t>:</a:t>
            </a:r>
            <a:endParaRPr lang="en-US" dirty="0"/>
          </a:p>
        </p:txBody>
      </p:sp>
      <p:sp>
        <p:nvSpPr>
          <p:cNvPr id="3" name="Content Placeholder 2"/>
          <p:cNvSpPr>
            <a:spLocks noGrp="1"/>
          </p:cNvSpPr>
          <p:nvPr>
            <p:ph idx="1"/>
          </p:nvPr>
        </p:nvSpPr>
        <p:spPr>
          <a:xfrm>
            <a:off x="228600" y="1935480"/>
            <a:ext cx="8686800" cy="4770120"/>
          </a:xfrm>
        </p:spPr>
        <p:txBody>
          <a:bodyPr>
            <a:normAutofit fontScale="92500" lnSpcReduction="10000"/>
          </a:bodyPr>
          <a:lstStyle/>
          <a:p>
            <a:pPr>
              <a:lnSpc>
                <a:spcPct val="150000"/>
              </a:lnSpc>
            </a:pPr>
            <a:r>
              <a:rPr lang="en-US" dirty="0" smtClean="0"/>
              <a:t>1</a:t>
            </a:r>
            <a:r>
              <a:rPr lang="en-US" dirty="0"/>
              <a:t>.	Assist parents to make decisions about when to stay with their child. </a:t>
            </a:r>
          </a:p>
          <a:p>
            <a:pPr>
              <a:lnSpc>
                <a:spcPct val="150000"/>
              </a:lnSpc>
            </a:pPr>
            <a:r>
              <a:rPr lang="en-US" dirty="0"/>
              <a:t>2.	Develop trust with families.</a:t>
            </a:r>
          </a:p>
          <a:p>
            <a:pPr>
              <a:lnSpc>
                <a:spcPct val="150000"/>
              </a:lnSpc>
            </a:pPr>
            <a:r>
              <a:rPr lang="en-US" dirty="0"/>
              <a:t>3.	Teach parents knowledge, understanding and skill </a:t>
            </a:r>
          </a:p>
          <a:p>
            <a:pPr>
              <a:lnSpc>
                <a:spcPct val="150000"/>
              </a:lnSpc>
            </a:pPr>
            <a:r>
              <a:rPr lang="en-US" dirty="0"/>
              <a:t>4.	Ensure continuity of family centered care between the hospital and home</a:t>
            </a:r>
          </a:p>
          <a:p>
            <a:pPr>
              <a:lnSpc>
                <a:spcPct val="150000"/>
              </a:lnSpc>
            </a:pPr>
            <a:r>
              <a:rPr lang="en-US" dirty="0"/>
              <a:t>5.	Observe the parent – child relationship in order to do the following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06962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2410672" y="2967335"/>
            <a:ext cx="4322658"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Thank you</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406627752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 line</a:t>
            </a:r>
            <a:br>
              <a:rPr lang="en-US" dirty="0" smtClean="0"/>
            </a:br>
            <a:endParaRPr lang="en-US" dirty="0"/>
          </a:p>
        </p:txBody>
      </p:sp>
      <p:sp>
        <p:nvSpPr>
          <p:cNvPr id="3" name="Content Placeholder 2"/>
          <p:cNvSpPr>
            <a:spLocks noGrp="1"/>
          </p:cNvSpPr>
          <p:nvPr>
            <p:ph idx="1"/>
          </p:nvPr>
        </p:nvSpPr>
        <p:spPr>
          <a:xfrm>
            <a:off x="381000" y="762000"/>
            <a:ext cx="8686800" cy="6096000"/>
          </a:xfrm>
        </p:spPr>
        <p:txBody>
          <a:bodyPr>
            <a:normAutofit/>
          </a:bodyPr>
          <a:lstStyle/>
          <a:p>
            <a:endParaRPr lang="en-US" dirty="0" smtClean="0"/>
          </a:p>
          <a:p>
            <a:pPr marL="0" indent="0">
              <a:buNone/>
            </a:pPr>
            <a:r>
              <a:rPr lang="en-US" dirty="0" smtClean="0"/>
              <a:t>•	Introduction</a:t>
            </a:r>
          </a:p>
          <a:p>
            <a:pPr marL="0" indent="0">
              <a:buNone/>
            </a:pPr>
            <a:r>
              <a:rPr lang="en-US" dirty="0" smtClean="0"/>
              <a:t>•	Family-Centered Care (FCC)</a:t>
            </a:r>
          </a:p>
          <a:p>
            <a:pPr marL="0" indent="0">
              <a:buNone/>
            </a:pPr>
            <a:r>
              <a:rPr lang="en-US" dirty="0" smtClean="0"/>
              <a:t>•	Family</a:t>
            </a:r>
          </a:p>
          <a:p>
            <a:pPr marL="0" indent="0">
              <a:buNone/>
            </a:pPr>
            <a:r>
              <a:rPr lang="en-US" dirty="0" smtClean="0"/>
              <a:t>•	Function of the family</a:t>
            </a:r>
          </a:p>
          <a:p>
            <a:pPr marL="0" indent="0">
              <a:buNone/>
            </a:pPr>
            <a:r>
              <a:rPr lang="en-US" dirty="0" smtClean="0"/>
              <a:t>•	Goals of Family Centered Care</a:t>
            </a:r>
          </a:p>
          <a:p>
            <a:pPr marL="0" indent="0">
              <a:buNone/>
            </a:pPr>
            <a:r>
              <a:rPr lang="en-US" dirty="0" smtClean="0"/>
              <a:t>•	The Benefits of Family-Centered Care</a:t>
            </a:r>
          </a:p>
          <a:p>
            <a:pPr marL="0" indent="0">
              <a:buNone/>
            </a:pPr>
            <a:r>
              <a:rPr lang="en-US" dirty="0" smtClean="0"/>
              <a:t>•	The four principles of family-centered care</a:t>
            </a:r>
          </a:p>
          <a:p>
            <a:pPr marL="0" indent="0">
              <a:buNone/>
            </a:pPr>
            <a:r>
              <a:rPr lang="en-US" dirty="0" smtClean="0"/>
              <a:t>•	Strategies to Implement Family Centered Care</a:t>
            </a:r>
          </a:p>
          <a:p>
            <a:pPr marL="0" indent="0">
              <a:buNone/>
            </a:pPr>
            <a:r>
              <a:rPr lang="en-US" dirty="0"/>
              <a:t>•	Applications of Family-Centered </a:t>
            </a:r>
            <a:r>
              <a:rPr lang="en-US" dirty="0" smtClean="0"/>
              <a:t>Care</a:t>
            </a:r>
          </a:p>
          <a:p>
            <a:pPr marL="0" indent="0">
              <a:buNone/>
            </a:pPr>
            <a:r>
              <a:rPr lang="en-US" dirty="0" smtClean="0"/>
              <a:t>•</a:t>
            </a:r>
            <a:r>
              <a:rPr lang="en-US" dirty="0"/>
              <a:t>	Barriers to Family-Centered Care</a:t>
            </a:r>
          </a:p>
          <a:p>
            <a:pPr marL="0" indent="0">
              <a:buNone/>
            </a:pPr>
            <a:r>
              <a:rPr lang="en-US" dirty="0"/>
              <a:t>•	Role of the nurse</a:t>
            </a:r>
          </a:p>
          <a:p>
            <a:pPr marL="0" indent="0">
              <a:buNone/>
            </a:pPr>
            <a:endParaRPr lang="en-US" dirty="0"/>
          </a:p>
        </p:txBody>
      </p:sp>
    </p:spTree>
    <p:extLst>
      <p:ext uri="{BB962C8B-B14F-4D97-AF65-F5344CB8AC3E}">
        <p14:creationId xmlns:p14="http://schemas.microsoft.com/office/powerpoint/2010/main" val="750235356"/>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a:t>
            </a:r>
            <a:br>
              <a:rPr lang="en-US" dirty="0"/>
            </a:br>
            <a:endParaRPr lang="en-US" dirty="0"/>
          </a:p>
        </p:txBody>
      </p:sp>
      <p:sp>
        <p:nvSpPr>
          <p:cNvPr id="3" name="Content Placeholder 2"/>
          <p:cNvSpPr>
            <a:spLocks noGrp="1"/>
          </p:cNvSpPr>
          <p:nvPr>
            <p:ph idx="1"/>
          </p:nvPr>
        </p:nvSpPr>
        <p:spPr>
          <a:xfrm>
            <a:off x="228600" y="1143000"/>
            <a:ext cx="8686800" cy="5486400"/>
          </a:xfrm>
        </p:spPr>
        <p:txBody>
          <a:bodyPr>
            <a:normAutofit/>
          </a:bodyPr>
          <a:lstStyle/>
          <a:p>
            <a:pPr>
              <a:lnSpc>
                <a:spcPct val="150000"/>
              </a:lnSpc>
            </a:pPr>
            <a:r>
              <a:rPr lang="en-US" dirty="0" smtClean="0"/>
              <a:t>Family-centered </a:t>
            </a:r>
            <a:r>
              <a:rPr lang="en-US" dirty="0"/>
              <a:t>care or Family-centered service is an approach that provides an expanded view of how to work with children and families. Family-centered service is made up of a set of values, attitudes, and approaches to services for children with special needs and their families. Family-centered service recognizes that each family is unique; that the family is the constant in the child's life; and that they are the experts on the child's abilities and needs. </a:t>
            </a:r>
          </a:p>
        </p:txBody>
      </p:sp>
    </p:spTree>
    <p:extLst>
      <p:ext uri="{BB962C8B-B14F-4D97-AF65-F5344CB8AC3E}">
        <p14:creationId xmlns:p14="http://schemas.microsoft.com/office/powerpoint/2010/main" val="3273211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295400"/>
            <a:ext cx="8229600" cy="704088"/>
          </a:xfrm>
        </p:spPr>
        <p:txBody>
          <a:bodyPr>
            <a:normAutofit fontScale="90000"/>
          </a:bodyPr>
          <a:lstStyle/>
          <a:p>
            <a:r>
              <a:rPr lang="en-US" dirty="0"/>
              <a:t>Family</a:t>
            </a:r>
            <a:br>
              <a:rPr lang="en-US" dirty="0"/>
            </a:br>
            <a:endParaRPr lang="en-US" dirty="0"/>
          </a:p>
        </p:txBody>
      </p:sp>
      <p:sp>
        <p:nvSpPr>
          <p:cNvPr id="3" name="Content Placeholder 2"/>
          <p:cNvSpPr>
            <a:spLocks noGrp="1"/>
          </p:cNvSpPr>
          <p:nvPr>
            <p:ph idx="1"/>
          </p:nvPr>
        </p:nvSpPr>
        <p:spPr>
          <a:xfrm>
            <a:off x="457200" y="1524000"/>
            <a:ext cx="8229600" cy="4800600"/>
          </a:xfrm>
        </p:spPr>
        <p:txBody>
          <a:bodyPr>
            <a:normAutofit fontScale="92500" lnSpcReduction="10000"/>
          </a:bodyPr>
          <a:lstStyle/>
          <a:p>
            <a:pPr>
              <a:lnSpc>
                <a:spcPct val="150000"/>
              </a:lnSpc>
            </a:pPr>
            <a:r>
              <a:rPr lang="en-US" sz="3200" dirty="0" smtClean="0"/>
              <a:t>“</a:t>
            </a:r>
            <a:r>
              <a:rPr lang="en-US" sz="3200" dirty="0"/>
              <a:t>Family” means any person(s) who plays a significant role in an individual's life. This may include a person(s) not legally related to the individual who act as advocates. Members of “family” include spouses, domestic partners, and both different-sex and same-sex significant others. </a:t>
            </a:r>
          </a:p>
          <a:p>
            <a:endParaRPr lang="en-US" dirty="0"/>
          </a:p>
          <a:p>
            <a:endParaRPr lang="en-US" dirty="0"/>
          </a:p>
        </p:txBody>
      </p:sp>
    </p:spTree>
    <p:extLst>
      <p:ext uri="{BB962C8B-B14F-4D97-AF65-F5344CB8AC3E}">
        <p14:creationId xmlns:p14="http://schemas.microsoft.com/office/powerpoint/2010/main" val="844122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1600"/>
            <a:ext cx="7239000" cy="381000"/>
          </a:xfrm>
        </p:spPr>
        <p:txBody>
          <a:bodyPr>
            <a:normAutofit fontScale="90000"/>
          </a:bodyPr>
          <a:lstStyle/>
          <a:p>
            <a:r>
              <a:rPr lang="en-US" dirty="0"/>
              <a:t>Function of the family</a:t>
            </a:r>
            <a:br>
              <a:rPr lang="en-US" dirty="0"/>
            </a:br>
            <a:endParaRPr lang="en-US" dirty="0"/>
          </a:p>
        </p:txBody>
      </p:sp>
      <p:sp>
        <p:nvSpPr>
          <p:cNvPr id="3" name="Content Placeholder 2"/>
          <p:cNvSpPr>
            <a:spLocks noGrp="1"/>
          </p:cNvSpPr>
          <p:nvPr>
            <p:ph idx="1"/>
          </p:nvPr>
        </p:nvSpPr>
        <p:spPr>
          <a:xfrm>
            <a:off x="228600" y="1295400"/>
            <a:ext cx="8686800" cy="5334000"/>
          </a:xfrm>
        </p:spPr>
        <p:txBody>
          <a:bodyPr>
            <a:normAutofit/>
          </a:bodyPr>
          <a:lstStyle/>
          <a:p>
            <a:pPr marL="0" indent="0">
              <a:buNone/>
            </a:pPr>
            <a:r>
              <a:rPr lang="en-US" dirty="0" smtClean="0"/>
              <a:t>1</a:t>
            </a:r>
            <a:r>
              <a:rPr lang="en-US" dirty="0"/>
              <a:t>)	To ensure that new babies actually survive to become adult members of that society.</a:t>
            </a:r>
          </a:p>
          <a:p>
            <a:pPr marL="0" indent="0">
              <a:buNone/>
            </a:pPr>
            <a:r>
              <a:rPr lang="en-US" dirty="0"/>
              <a:t>2)	To regulate sexual activity</a:t>
            </a:r>
          </a:p>
          <a:p>
            <a:pPr marL="0" indent="0">
              <a:buNone/>
            </a:pPr>
            <a:r>
              <a:rPr lang="en-US" dirty="0"/>
              <a:t>3)	To ensure that children are satisfactorily socialized into the norms &amp; values of society</a:t>
            </a:r>
          </a:p>
          <a:p>
            <a:pPr marL="0" indent="0">
              <a:buNone/>
            </a:pPr>
            <a:r>
              <a:rPr lang="en-US" dirty="0"/>
              <a:t>4)	To provide economic support for other family members</a:t>
            </a:r>
          </a:p>
          <a:p>
            <a:pPr marL="0" indent="0">
              <a:buNone/>
            </a:pPr>
            <a:r>
              <a:rPr lang="en-US" dirty="0"/>
              <a:t>5)	To satisfy our emotional needs for love and security.</a:t>
            </a:r>
          </a:p>
          <a:p>
            <a:pPr marL="0" indent="0">
              <a:buNone/>
            </a:pPr>
            <a:r>
              <a:rPr lang="en-US" dirty="0"/>
              <a:t>6)	To provide us with a sense of place and position in our society</a:t>
            </a:r>
          </a:p>
          <a:p>
            <a:endParaRPr lang="en-US" dirty="0"/>
          </a:p>
        </p:txBody>
      </p:sp>
    </p:spTree>
    <p:extLst>
      <p:ext uri="{BB962C8B-B14F-4D97-AF65-F5344CB8AC3E}">
        <p14:creationId xmlns:p14="http://schemas.microsoft.com/office/powerpoint/2010/main" val="325902019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8229600" cy="1143000"/>
          </a:xfrm>
        </p:spPr>
        <p:txBody>
          <a:bodyPr>
            <a:normAutofit fontScale="90000"/>
          </a:bodyPr>
          <a:lstStyle/>
          <a:p>
            <a:r>
              <a:rPr lang="en-US" dirty="0"/>
              <a:t>Goals of Family Centered Care:</a:t>
            </a:r>
            <a:br>
              <a:rPr lang="en-US" dirty="0"/>
            </a:br>
            <a:endParaRPr lang="en-US" dirty="0"/>
          </a:p>
        </p:txBody>
      </p:sp>
      <p:sp>
        <p:nvSpPr>
          <p:cNvPr id="3" name="Content Placeholder 2"/>
          <p:cNvSpPr>
            <a:spLocks noGrp="1"/>
          </p:cNvSpPr>
          <p:nvPr>
            <p:ph idx="1"/>
          </p:nvPr>
        </p:nvSpPr>
        <p:spPr>
          <a:xfrm>
            <a:off x="304800" y="1447800"/>
            <a:ext cx="8382000" cy="5105400"/>
          </a:xfrm>
        </p:spPr>
        <p:txBody>
          <a:bodyPr>
            <a:normAutofit lnSpcReduction="10000"/>
          </a:bodyPr>
          <a:lstStyle/>
          <a:p>
            <a:pPr marL="0" indent="0">
              <a:lnSpc>
                <a:spcPct val="150000"/>
              </a:lnSpc>
              <a:buNone/>
            </a:pPr>
            <a:r>
              <a:rPr lang="en-US" dirty="0" smtClean="0"/>
              <a:t></a:t>
            </a:r>
            <a:r>
              <a:rPr lang="en-US" dirty="0"/>
              <a:t>	Continued close family interactions during stress.</a:t>
            </a:r>
          </a:p>
          <a:p>
            <a:pPr marL="0" indent="0">
              <a:lnSpc>
                <a:spcPct val="150000"/>
              </a:lnSpc>
              <a:buNone/>
            </a:pPr>
            <a:r>
              <a:rPr lang="en-US" dirty="0"/>
              <a:t>	Absence of separation anxiety.</a:t>
            </a:r>
          </a:p>
          <a:p>
            <a:pPr marL="0" indent="0">
              <a:lnSpc>
                <a:spcPct val="150000"/>
              </a:lnSpc>
              <a:buNone/>
            </a:pPr>
            <a:r>
              <a:rPr lang="en-US" dirty="0"/>
              <a:t>	Greater sense of security for the child.</a:t>
            </a:r>
          </a:p>
          <a:p>
            <a:pPr marL="0" indent="0">
              <a:lnSpc>
                <a:spcPct val="150000"/>
              </a:lnSpc>
              <a:buNone/>
            </a:pPr>
            <a:r>
              <a:rPr lang="en-US" dirty="0"/>
              <a:t>	Decrease of parental guilt feelings.</a:t>
            </a:r>
          </a:p>
          <a:p>
            <a:pPr marL="0" indent="0">
              <a:lnSpc>
                <a:spcPct val="150000"/>
              </a:lnSpc>
              <a:buNone/>
            </a:pPr>
            <a:r>
              <a:rPr lang="en-US" dirty="0"/>
              <a:t>	Opportunities for parents to increase their competence and confidence in caring for the sick child.</a:t>
            </a:r>
          </a:p>
          <a:p>
            <a:pPr marL="0" indent="0">
              <a:lnSpc>
                <a:spcPct val="150000"/>
              </a:lnSpc>
              <a:buNone/>
            </a:pPr>
            <a:r>
              <a:rPr lang="en-US" dirty="0"/>
              <a:t>	Compare for the family provided by other families.</a:t>
            </a:r>
          </a:p>
          <a:p>
            <a:pPr marL="0" indent="0">
              <a:lnSpc>
                <a:spcPct val="150000"/>
              </a:lnSpc>
              <a:buNone/>
            </a:pPr>
            <a:r>
              <a:rPr lang="en-US" dirty="0"/>
              <a:t>	Greater absorption of staff teaching by the family.</a:t>
            </a:r>
          </a:p>
          <a:p>
            <a:endParaRPr lang="en-US" dirty="0"/>
          </a:p>
          <a:p>
            <a:endParaRPr lang="en-US" dirty="0"/>
          </a:p>
        </p:txBody>
      </p:sp>
    </p:spTree>
    <p:extLst>
      <p:ext uri="{BB962C8B-B14F-4D97-AF65-F5344CB8AC3E}">
        <p14:creationId xmlns:p14="http://schemas.microsoft.com/office/powerpoint/2010/main" val="1546388476"/>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76400"/>
            <a:ext cx="8458200" cy="1524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The </a:t>
            </a:r>
            <a:r>
              <a:rPr lang="en-US" dirty="0"/>
              <a:t>Benefits of Family-Centered </a:t>
            </a:r>
            <a:r>
              <a:rPr lang="en-US" dirty="0" smtClean="0"/>
              <a:t>Care</a:t>
            </a:r>
            <a:endParaRPr lang="en-US" dirty="0"/>
          </a:p>
        </p:txBody>
      </p:sp>
      <p:sp>
        <p:nvSpPr>
          <p:cNvPr id="3" name="Content Placeholder 2"/>
          <p:cNvSpPr>
            <a:spLocks noGrp="1"/>
          </p:cNvSpPr>
          <p:nvPr>
            <p:ph idx="1"/>
          </p:nvPr>
        </p:nvSpPr>
        <p:spPr/>
        <p:txBody>
          <a:bodyPr>
            <a:normAutofit/>
          </a:bodyPr>
          <a:lstStyle/>
          <a:p>
            <a:r>
              <a:rPr lang="en-US" dirty="0" smtClean="0"/>
              <a:t>1</a:t>
            </a:r>
            <a:r>
              <a:rPr lang="en-US" dirty="0"/>
              <a:t>.	This allows for optimal collaboration with the family maximizes each child’s growth and well- being. </a:t>
            </a:r>
          </a:p>
          <a:p>
            <a:r>
              <a:rPr lang="en-US" dirty="0"/>
              <a:t>2.	Working together parents and health care workers can make more personal and informed decisions regarding what the best treatment is for a child. </a:t>
            </a:r>
          </a:p>
          <a:p>
            <a:r>
              <a:rPr lang="en-US" dirty="0"/>
              <a:t>3.	Parents also receive support &amp; encouragement that the old philosophy of care neglected. </a:t>
            </a:r>
          </a:p>
          <a:p>
            <a:endParaRPr lang="en-US" dirty="0"/>
          </a:p>
        </p:txBody>
      </p:sp>
    </p:spTree>
    <p:extLst>
      <p:ext uri="{BB962C8B-B14F-4D97-AF65-F5344CB8AC3E}">
        <p14:creationId xmlns:p14="http://schemas.microsoft.com/office/powerpoint/2010/main" val="1726463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658369"/>
            <a:ext cx="8229600" cy="45719"/>
          </a:xfrm>
        </p:spPr>
        <p:txBody>
          <a:bodyPr>
            <a:normAutofit fontScale="90000"/>
          </a:bodyPr>
          <a:lstStyle/>
          <a:p>
            <a:endParaRPr lang="en-US" dirty="0"/>
          </a:p>
        </p:txBody>
      </p:sp>
      <p:sp>
        <p:nvSpPr>
          <p:cNvPr id="3" name="Content Placeholder 2"/>
          <p:cNvSpPr>
            <a:spLocks noGrp="1"/>
          </p:cNvSpPr>
          <p:nvPr>
            <p:ph idx="1"/>
          </p:nvPr>
        </p:nvSpPr>
        <p:spPr>
          <a:xfrm>
            <a:off x="228600" y="838200"/>
            <a:ext cx="8763000" cy="5791200"/>
          </a:xfrm>
        </p:spPr>
        <p:txBody>
          <a:bodyPr>
            <a:normAutofit/>
          </a:bodyPr>
          <a:lstStyle/>
          <a:p>
            <a:r>
              <a:rPr lang="en-US" dirty="0"/>
              <a:t>4.	Supporting a parent in coping with their child’s illness allows them to provide better care for their child and enhances the stability of a parent child relationship. </a:t>
            </a:r>
          </a:p>
          <a:p>
            <a:r>
              <a:rPr lang="en-US" dirty="0"/>
              <a:t>5.	Together the family, nurse, and healthcare staff are empowered to provide the most optimal care for a child</a:t>
            </a:r>
            <a:r>
              <a:rPr lang="en-US" dirty="0" smtClean="0"/>
              <a:t>.</a:t>
            </a:r>
          </a:p>
          <a:p>
            <a:r>
              <a:rPr lang="en-US" dirty="0" smtClean="0"/>
              <a:t>6</a:t>
            </a:r>
            <a:r>
              <a:rPr lang="en-US" dirty="0"/>
              <a:t>.	The family-centered care philosophy can enhance patient and family satisfaction, build on their strengths, patient and family outcome, increase the nurse and healthcare staff’s satisfaction, and decrease healthcare costs. </a:t>
            </a:r>
          </a:p>
          <a:p>
            <a:r>
              <a:rPr lang="en-US" dirty="0"/>
              <a:t>7.	Improved clinical decision making on the basis of better information  </a:t>
            </a:r>
          </a:p>
          <a:p>
            <a:endParaRPr lang="en-US" dirty="0"/>
          </a:p>
          <a:p>
            <a:endParaRPr lang="en-US" dirty="0"/>
          </a:p>
        </p:txBody>
      </p:sp>
    </p:spTree>
    <p:extLst>
      <p:ext uri="{BB962C8B-B14F-4D97-AF65-F5344CB8AC3E}">
        <p14:creationId xmlns:p14="http://schemas.microsoft.com/office/powerpoint/2010/main" val="932207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8.	  Improved follow-through when the plan of care is developed with families.</a:t>
            </a:r>
          </a:p>
          <a:p>
            <a:r>
              <a:rPr lang="en-US" dirty="0"/>
              <a:t>9.	Improved communication among members of the health care team       </a:t>
            </a:r>
          </a:p>
          <a:p>
            <a:r>
              <a:rPr lang="en-US" dirty="0"/>
              <a:t>10.	   An enhanced learning environment for future pediatricians and other professionals in training</a:t>
            </a:r>
          </a:p>
          <a:p>
            <a:r>
              <a:rPr lang="en-US" dirty="0"/>
              <a:t>11.	 Greater child and family satisfaction with their health care</a:t>
            </a:r>
          </a:p>
          <a:p>
            <a:endParaRPr lang="en-US" dirty="0"/>
          </a:p>
        </p:txBody>
      </p:sp>
    </p:spTree>
    <p:extLst>
      <p:ext uri="{BB962C8B-B14F-4D97-AF65-F5344CB8AC3E}">
        <p14:creationId xmlns:p14="http://schemas.microsoft.com/office/powerpoint/2010/main" val="1408087745"/>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TotalTime>
  <Words>421</Words>
  <Application>Microsoft Office PowerPoint</Application>
  <PresentationFormat>On-screen Show (4:3)</PresentationFormat>
  <Paragraphs>73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Family-centered care </vt:lpstr>
      <vt:lpstr>Out line </vt:lpstr>
      <vt:lpstr>Introduction </vt:lpstr>
      <vt:lpstr>Family </vt:lpstr>
      <vt:lpstr>Function of the family </vt:lpstr>
      <vt:lpstr>Goals of Family Centered Care: </vt:lpstr>
      <vt:lpstr>         The Benefits of Family-Centered Care</vt:lpstr>
      <vt:lpstr>PowerPoint Presentation</vt:lpstr>
      <vt:lpstr>PowerPoint Presentation</vt:lpstr>
      <vt:lpstr>Applications of Family-Centered Care</vt:lpstr>
      <vt:lpstr>    The Ambulatory Setting</vt:lpstr>
      <vt:lpstr>PowerPoint Presentation</vt:lpstr>
      <vt:lpstr>Barriers to Family-Centered Care</vt:lpstr>
      <vt:lpstr>PowerPoint Presentation</vt:lpstr>
      <vt:lpstr>Role of the Nurse: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Family-centered care</dc:title>
  <dc:creator>c.delivery</dc:creator>
  <cp:lastModifiedBy>ismail - [2010]</cp:lastModifiedBy>
  <cp:revision>9</cp:revision>
  <dcterms:created xsi:type="dcterms:W3CDTF">2020-03-15T16:39:37Z</dcterms:created>
  <dcterms:modified xsi:type="dcterms:W3CDTF">2020-03-27T20:19:12Z</dcterms:modified>
</cp:coreProperties>
</file>