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84"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91" r:id="rId32"/>
    <p:sldId id="286" r:id="rId33"/>
    <p:sldId id="287" r:id="rId34"/>
    <p:sldId id="288" r:id="rId35"/>
    <p:sldId id="289" r:id="rId36"/>
    <p:sldId id="290"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 id="316" r:id="rId62"/>
    <p:sldId id="317" r:id="rId63"/>
    <p:sldId id="318" r:id="rId64"/>
    <p:sldId id="319" r:id="rId65"/>
    <p:sldId id="320" r:id="rId66"/>
    <p:sldId id="321" r:id="rId67"/>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p:scale>
          <a:sx n="46" d="100"/>
          <a:sy n="46" d="100"/>
        </p:scale>
        <p:origin x="-2076" y="-54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8000"/>
            </a:lvl1pPr>
          </a:lstStyle>
          <a:p>
            <a:r>
              <a:rPr lang="ar-SA" smtClean="0"/>
              <a:t>انقر لتحرير نمط العنوان الرئيسي</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en-US" dirty="0"/>
          </a:p>
        </p:txBody>
      </p:sp>
      <p:sp>
        <p:nvSpPr>
          <p:cNvPr id="7" name="Date Placeholder 6"/>
          <p:cNvSpPr>
            <a:spLocks noGrp="1"/>
          </p:cNvSpPr>
          <p:nvPr>
            <p:ph type="dt" sz="half" idx="10"/>
          </p:nvPr>
        </p:nvSpPr>
        <p:spPr/>
        <p:txBody>
          <a:bodyPr/>
          <a:lstStyle/>
          <a:p>
            <a:fld id="{1B8ABB09-4A1D-463E-8065-109CC2B7EFAA}" type="datetimeFigureOut">
              <a:rPr lang="ar-SA" smtClean="0"/>
              <a:t>23/07/1441</a:t>
            </a:fld>
            <a:endParaRPr lang="ar-SA"/>
          </a:p>
        </p:txBody>
      </p:sp>
      <p:sp>
        <p:nvSpPr>
          <p:cNvPr id="8" name="Slide Number Placeholder 7"/>
          <p:cNvSpPr>
            <a:spLocks noGrp="1"/>
          </p:cNvSpPr>
          <p:nvPr>
            <p:ph type="sldNum" sz="quarter" idx="11"/>
          </p:nvPr>
        </p:nvSpPr>
        <p:spPr/>
        <p:txBody>
          <a:bodyPr/>
          <a:lstStyle/>
          <a:p>
            <a:fld id="{0B34F065-1154-456A-91E3-76DE8E75E17B}" type="slidenum">
              <a:rPr lang="ar-SA" smtClean="0"/>
              <a:t>‹#›</a:t>
            </a:fld>
            <a:endParaRPr lang="ar-SA"/>
          </a:p>
        </p:txBody>
      </p:sp>
      <p:sp>
        <p:nvSpPr>
          <p:cNvPr id="9" name="Footer Placeholder 8"/>
          <p:cNvSpPr>
            <a:spLocks noGrp="1"/>
          </p:cNvSpPr>
          <p:nvPr>
            <p:ph type="ftr" sz="quarter" idx="12"/>
          </p:nvPr>
        </p:nvSpPr>
        <p:spPr/>
        <p:txBody>
          <a:bodyPr/>
          <a:lstStyle/>
          <a:p>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3" name="Vertical Text Placeholder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Date Placeholder 3"/>
          <p:cNvSpPr>
            <a:spLocks noGrp="1"/>
          </p:cNvSpPr>
          <p:nvPr>
            <p:ph type="dt" sz="half" idx="10"/>
          </p:nvPr>
        </p:nvSpPr>
        <p:spPr/>
        <p:txBody>
          <a:bodyPr/>
          <a:lstStyle/>
          <a:p>
            <a:fld id="{1B8ABB09-4A1D-463E-8065-109CC2B7EFAA}" type="datetimeFigureOut">
              <a:rPr lang="ar-SA" smtClean="0"/>
              <a:t>23/07/1441</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Date Placeholder 3"/>
          <p:cNvSpPr>
            <a:spLocks noGrp="1"/>
          </p:cNvSpPr>
          <p:nvPr>
            <p:ph type="dt" sz="half" idx="10"/>
          </p:nvPr>
        </p:nvSpPr>
        <p:spPr/>
        <p:txBody>
          <a:bodyPr/>
          <a:lstStyle/>
          <a:p>
            <a:fld id="{1B8ABB09-4A1D-463E-8065-109CC2B7EFAA}" type="datetimeFigureOut">
              <a:rPr lang="ar-SA" smtClean="0"/>
              <a:t>23/07/1441</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smtClean="0"/>
          </a:p>
        </p:txBody>
      </p:sp>
      <p:sp>
        <p:nvSpPr>
          <p:cNvPr id="4" name="Date Placeholder 3"/>
          <p:cNvSpPr>
            <a:spLocks noGrp="1"/>
          </p:cNvSpPr>
          <p:nvPr>
            <p:ph type="dt" sz="half" idx="10"/>
          </p:nvPr>
        </p:nvSpPr>
        <p:spPr/>
        <p:txBody>
          <a:bodyPr/>
          <a:lstStyle/>
          <a:p>
            <a:fld id="{1B8ABB09-4A1D-463E-8065-109CC2B7EFAA}" type="datetimeFigureOut">
              <a:rPr lang="ar-SA" smtClean="0"/>
              <a:t>23/07/1441</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Title 1"/>
          <p:cNvSpPr>
            <a:spLocks noGrp="1"/>
          </p:cNvSpPr>
          <p:nvPr>
            <p:ph type="title"/>
          </p:nvPr>
        </p:nvSpPr>
        <p:spPr>
          <a:xfrm>
            <a:off x="722313" y="1371600"/>
            <a:ext cx="77724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722313" y="4068763"/>
            <a:ext cx="77724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1B8ABB09-4A1D-463E-8065-109CC2B7EFAA}" type="datetimeFigureOut">
              <a:rPr lang="ar-SA" smtClean="0"/>
              <a:t>23/07/1441</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296728"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smtClean="0"/>
          </a:p>
        </p:txBody>
      </p:sp>
      <p:sp>
        <p:nvSpPr>
          <p:cNvPr id="5" name="Date Placeholder 4"/>
          <p:cNvSpPr>
            <a:spLocks noGrp="1"/>
          </p:cNvSpPr>
          <p:nvPr>
            <p:ph type="dt" sz="half" idx="10"/>
          </p:nvPr>
        </p:nvSpPr>
        <p:spPr/>
        <p:txBody>
          <a:bodyPr/>
          <a:lstStyle/>
          <a:p>
            <a:fld id="{1B8ABB09-4A1D-463E-8065-109CC2B7EFAA}" type="datetimeFigureOut">
              <a:rPr lang="ar-SA" smtClean="0"/>
              <a:t>23/07/1441</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0B34F065-1154-456A-91E3-76DE8E75E17B}" type="slidenum">
              <a:rPr lang="ar-SA" smtClean="0"/>
              <a:t>‹#›</a:t>
            </a:fld>
            <a:endParaRPr lang="ar-SA"/>
          </a:p>
        </p:txBody>
      </p:sp>
      <p:sp>
        <p:nvSpPr>
          <p:cNvPr id="9" name="Content Placeholder 8"/>
          <p:cNvSpPr>
            <a:spLocks noGrp="1"/>
          </p:cNvSpPr>
          <p:nvPr>
            <p:ph sz="quarter" idx="13"/>
          </p:nvPr>
        </p:nvSpPr>
        <p:spPr>
          <a:xfrm>
            <a:off x="365760" y="1600200"/>
            <a:ext cx="4041648" cy="4526280"/>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ar-SA" smtClean="0"/>
              <a:t>انقر لتحرير نمط العنوان الرئيسي</a:t>
            </a:r>
            <a:endParaRPr lang="en-US"/>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7" name="Date Placeholder 6"/>
          <p:cNvSpPr>
            <a:spLocks noGrp="1"/>
          </p:cNvSpPr>
          <p:nvPr>
            <p:ph type="dt" sz="half" idx="10"/>
          </p:nvPr>
        </p:nvSpPr>
        <p:spPr/>
        <p:txBody>
          <a:bodyPr/>
          <a:lstStyle/>
          <a:p>
            <a:fld id="{1B8ABB09-4A1D-463E-8065-109CC2B7EFAA}" type="datetimeFigureOut">
              <a:rPr lang="ar-SA" smtClean="0"/>
              <a:t>23/07/1441</a:t>
            </a:fld>
            <a:endParaRPr lang="ar-SA"/>
          </a:p>
        </p:txBody>
      </p:sp>
      <p:sp>
        <p:nvSpPr>
          <p:cNvPr id="8" name="Footer Placeholder 7"/>
          <p:cNvSpPr>
            <a:spLocks noGrp="1"/>
          </p:cNvSpPr>
          <p:nvPr>
            <p:ph type="ftr" sz="quarter" idx="11"/>
          </p:nvPr>
        </p:nvSpPr>
        <p:spPr/>
        <p:txBody>
          <a:bodyPr/>
          <a:lstStyle/>
          <a:p>
            <a:endParaRPr lang="ar-SA"/>
          </a:p>
        </p:txBody>
      </p:sp>
      <p:sp>
        <p:nvSpPr>
          <p:cNvPr id="9" name="Slide Number Placeholder 8"/>
          <p:cNvSpPr>
            <a:spLocks noGrp="1"/>
          </p:cNvSpPr>
          <p:nvPr>
            <p:ph type="sldNum" sz="quarter" idx="12"/>
          </p:nvPr>
        </p:nvSpPr>
        <p:spPr/>
        <p:txBody>
          <a:bodyPr/>
          <a:lstStyle/>
          <a:p>
            <a:fld id="{0B34F065-1154-456A-91E3-76DE8E75E17B}" type="slidenum">
              <a:rPr lang="ar-SA" smtClean="0"/>
              <a:t>‹#›</a:t>
            </a:fld>
            <a:endParaRPr lang="ar-SA"/>
          </a:p>
        </p:txBody>
      </p:sp>
      <p:sp>
        <p:nvSpPr>
          <p:cNvPr id="11" name="Content Placeholder 10"/>
          <p:cNvSpPr>
            <a:spLocks noGrp="1"/>
          </p:cNvSpPr>
          <p:nvPr>
            <p:ph sz="quarter" idx="13"/>
          </p:nvPr>
        </p:nvSpPr>
        <p:spPr>
          <a:xfrm>
            <a:off x="457200" y="2212848"/>
            <a:ext cx="4041648" cy="3913632"/>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3" name="Date Placeholder 2"/>
          <p:cNvSpPr>
            <a:spLocks noGrp="1"/>
          </p:cNvSpPr>
          <p:nvPr>
            <p:ph type="dt" sz="half" idx="10"/>
          </p:nvPr>
        </p:nvSpPr>
        <p:spPr/>
        <p:txBody>
          <a:bodyPr/>
          <a:lstStyle/>
          <a:p>
            <a:fld id="{1B8ABB09-4A1D-463E-8065-109CC2B7EFAA}" type="datetimeFigureOut">
              <a:rPr lang="ar-SA" smtClean="0"/>
              <a:t>23/07/1441</a:t>
            </a:fld>
            <a:endParaRPr lang="ar-SA"/>
          </a:p>
        </p:txBody>
      </p:sp>
      <p:sp>
        <p:nvSpPr>
          <p:cNvPr id="4" name="Footer Placeholder 3"/>
          <p:cNvSpPr>
            <a:spLocks noGrp="1"/>
          </p:cNvSpPr>
          <p:nvPr>
            <p:ph type="ftr" sz="quarter" idx="11"/>
          </p:nvPr>
        </p:nvSpPr>
        <p:spPr/>
        <p:txBody>
          <a:bodyPr/>
          <a:lstStyle/>
          <a:p>
            <a:endParaRPr lang="ar-SA"/>
          </a:p>
        </p:txBody>
      </p:sp>
      <p:sp>
        <p:nvSpPr>
          <p:cNvPr id="5" name="Slide Number Placeholder 4"/>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8ABB09-4A1D-463E-8065-109CC2B7EFAA}" type="datetimeFigureOut">
              <a:rPr lang="ar-SA" smtClean="0"/>
              <a:t>23/07/1441</a:t>
            </a:fld>
            <a:endParaRPr lang="ar-SA"/>
          </a:p>
        </p:txBody>
      </p:sp>
      <p:sp>
        <p:nvSpPr>
          <p:cNvPr id="3" name="Footer Placeholder 2"/>
          <p:cNvSpPr>
            <a:spLocks noGrp="1"/>
          </p:cNvSpPr>
          <p:nvPr>
            <p:ph type="ftr" sz="quarter" idx="11"/>
          </p:nvPr>
        </p:nvSpPr>
        <p:spPr/>
        <p:txBody>
          <a:bodyPr/>
          <a:lstStyle/>
          <a:p>
            <a:endParaRPr lang="ar-SA"/>
          </a:p>
        </p:txBody>
      </p:sp>
      <p:sp>
        <p:nvSpPr>
          <p:cNvPr id="4" name="Slide Number Placeholder 3"/>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ar-SA" smtClean="0"/>
              <a:t>انقر لتحرير نمط العنوان الرئيسي</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Date Placeholder 4"/>
          <p:cNvSpPr>
            <a:spLocks noGrp="1"/>
          </p:cNvSpPr>
          <p:nvPr>
            <p:ph type="dt" sz="half" idx="10"/>
          </p:nvPr>
        </p:nvSpPr>
        <p:spPr/>
        <p:txBody>
          <a:bodyPr/>
          <a:lstStyle/>
          <a:p>
            <a:fld id="{1B8ABB09-4A1D-463E-8065-109CC2B7EFAA}" type="datetimeFigureOut">
              <a:rPr lang="ar-SA" smtClean="0"/>
              <a:t>23/07/1441</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nchor="b"/>
          <a:lstStyle>
            <a:lvl1pPr algn="ctr">
              <a:lnSpc>
                <a:spcPct val="100000"/>
              </a:lnSpc>
              <a:defRPr sz="2800" b="0"/>
            </a:lvl1pPr>
          </a:lstStyle>
          <a:p>
            <a:r>
              <a:rPr lang="ar-SA" smtClean="0"/>
              <a:t>انقر لتحرير نمط العنوان الرئيسي</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ar-SA" smtClean="0"/>
              <a:t>انقر فوق الأيقونة لإضافة صورة</a:t>
            </a:r>
            <a:endParaRPr lang="en-US"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Date Placeholder 4"/>
          <p:cNvSpPr>
            <a:spLocks noGrp="1"/>
          </p:cNvSpPr>
          <p:nvPr>
            <p:ph type="dt" sz="half" idx="10"/>
          </p:nvPr>
        </p:nvSpPr>
        <p:spPr/>
        <p:txBody>
          <a:bodyPr/>
          <a:lstStyle/>
          <a:p>
            <a:fld id="{1B8ABB09-4A1D-463E-8065-109CC2B7EFAA}" type="datetimeFigureOut">
              <a:rPr lang="ar-SA" smtClean="0"/>
              <a:t>23/07/1441</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smtClean="0"/>
          </a:p>
        </p:txBody>
      </p:sp>
      <p:sp>
        <p:nvSpPr>
          <p:cNvPr id="4" name="Date Placeholder 3"/>
          <p:cNvSpPr>
            <a:spLocks noGrp="1"/>
          </p:cNvSpPr>
          <p:nvPr>
            <p:ph type="dt" sz="half" idx="2"/>
          </p:nvPr>
        </p:nvSpPr>
        <p:spPr>
          <a:xfrm>
            <a:off x="6363347" y="6356350"/>
            <a:ext cx="2085975"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fld id="{1B8ABB09-4A1D-463E-8065-109CC2B7EFAA}" type="datetimeFigureOut">
              <a:rPr lang="ar-SA" smtClean="0"/>
              <a:t>23/07/1441</a:t>
            </a:fld>
            <a:endParaRPr lang="ar-SA"/>
          </a:p>
        </p:txBody>
      </p:sp>
      <p:sp>
        <p:nvSpPr>
          <p:cNvPr id="5" name="Footer Placeholder 4"/>
          <p:cNvSpPr>
            <a:spLocks noGrp="1"/>
          </p:cNvSpPr>
          <p:nvPr>
            <p:ph type="ftr" sz="quarter" idx="3"/>
          </p:nvPr>
        </p:nvSpPr>
        <p:spPr>
          <a:xfrm>
            <a:off x="659165" y="6356350"/>
            <a:ext cx="2847975"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endParaRPr lang="ar-SA"/>
          </a:p>
        </p:txBody>
      </p:sp>
      <p:sp>
        <p:nvSpPr>
          <p:cNvPr id="6" name="Slide Number Placeholder 5"/>
          <p:cNvSpPr>
            <a:spLocks noGrp="1"/>
          </p:cNvSpPr>
          <p:nvPr>
            <p:ph type="sldNum" sz="quarter" idx="4"/>
          </p:nvPr>
        </p:nvSpPr>
        <p:spPr>
          <a:xfrm>
            <a:off x="8543278" y="6356350"/>
            <a:ext cx="561975"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fld id="{0B34F065-1154-456A-91E3-76DE8E75E17B}" type="slidenum">
              <a:rPr lang="ar-SA" smtClean="0"/>
              <a:t>‹#›</a:t>
            </a:fld>
            <a:endParaRPr lang="ar-SA"/>
          </a:p>
        </p:txBody>
      </p:sp>
      <p:sp>
        <p:nvSpPr>
          <p:cNvPr id="7" name="Oval 6"/>
          <p:cNvSpPr/>
          <p:nvPr/>
        </p:nvSpPr>
        <p:spPr>
          <a:xfrm>
            <a:off x="845776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Oval 7"/>
          <p:cNvSpPr/>
          <p:nvPr/>
        </p:nvSpPr>
        <p:spPr>
          <a:xfrm>
            <a:off x="569119"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1"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r" defTabSz="914400" rtl="1"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r" defTabSz="914400" rtl="1"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r" defTabSz="914400" rtl="1"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r" defTabSz="914400" rtl="1"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r" defTabSz="914400" rtl="1"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r" defTabSz="914400" rtl="1"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r" defTabSz="914400" rtl="1"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r" defTabSz="914400" rtl="1"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r" defTabSz="914400" rtl="1"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s://www.cdc.gov/nutrition/"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83568" y="908720"/>
            <a:ext cx="7772400" cy="4267200"/>
          </a:xfrm>
        </p:spPr>
        <p:txBody>
          <a:bodyPr/>
          <a:lstStyle/>
          <a:p>
            <a:r>
              <a:rPr lang="en-US" sz="4400" b="1" i="1" u="sng" dirty="0" smtClean="0">
                <a:effectLst/>
              </a:rPr>
              <a:t/>
            </a:r>
            <a:br>
              <a:rPr lang="en-US" sz="4400" b="1" i="1" u="sng" dirty="0" smtClean="0">
                <a:effectLst/>
              </a:rPr>
            </a:br>
            <a:r>
              <a:rPr lang="en-US" sz="4400" b="1" i="1" u="sng" dirty="0">
                <a:effectLst/>
              </a:rPr>
              <a:t/>
            </a:r>
            <a:br>
              <a:rPr lang="en-US" sz="4400" b="1" i="1" u="sng" dirty="0">
                <a:effectLst/>
              </a:rPr>
            </a:br>
            <a:r>
              <a:rPr lang="en-US" sz="4400" b="1" i="1" u="sng" dirty="0" smtClean="0">
                <a:effectLst/>
              </a:rPr>
              <a:t>Community </a:t>
            </a:r>
            <a:r>
              <a:rPr lang="en-US" sz="4400" b="1" i="1" u="sng" dirty="0">
                <a:effectLst/>
              </a:rPr>
              <a:t>Health</a:t>
            </a:r>
            <a:r>
              <a:rPr lang="en-US" sz="4400" dirty="0">
                <a:effectLst/>
              </a:rPr>
              <a:t/>
            </a:r>
            <a:br>
              <a:rPr lang="en-US" sz="4400" dirty="0">
                <a:effectLst/>
              </a:rPr>
            </a:br>
            <a:r>
              <a:rPr lang="en-US" sz="4400" b="1" i="1" u="sng" dirty="0">
                <a:effectLst/>
              </a:rPr>
              <a:t>Nursing Department</a:t>
            </a:r>
            <a:r>
              <a:rPr lang="en-US" sz="4400" dirty="0">
                <a:effectLst/>
              </a:rPr>
              <a:t/>
            </a:r>
            <a:br>
              <a:rPr lang="en-US" sz="4400" dirty="0">
                <a:effectLst/>
              </a:rPr>
            </a:br>
            <a:r>
              <a:rPr lang="en-US" sz="4400" dirty="0">
                <a:effectLst/>
              </a:rPr>
              <a:t> </a:t>
            </a:r>
            <a:br>
              <a:rPr lang="en-US" sz="4400" dirty="0">
                <a:effectLst/>
              </a:rPr>
            </a:br>
            <a:r>
              <a:rPr lang="en-US" sz="4400" dirty="0">
                <a:effectLst/>
              </a:rPr>
              <a:t> </a:t>
            </a:r>
            <a:br>
              <a:rPr lang="en-US" sz="4400" dirty="0">
                <a:effectLst/>
              </a:rPr>
            </a:br>
            <a:r>
              <a:rPr lang="en-US" sz="4400" b="1" dirty="0" smtClean="0">
                <a:effectLst/>
              </a:rPr>
              <a:t>(Chronic Diseases)</a:t>
            </a:r>
            <a:r>
              <a:rPr lang="en-US" sz="4400" dirty="0" smtClean="0">
                <a:effectLst/>
              </a:rPr>
              <a:t/>
            </a:r>
            <a:br>
              <a:rPr lang="en-US" sz="4400" dirty="0" smtClean="0">
                <a:effectLst/>
              </a:rPr>
            </a:br>
            <a:endParaRPr lang="ar-SA" sz="4400" b="1" dirty="0"/>
          </a:p>
        </p:txBody>
      </p:sp>
    </p:spTree>
    <p:extLst>
      <p:ext uri="{BB962C8B-B14F-4D97-AF65-F5344CB8AC3E}">
        <p14:creationId xmlns:p14="http://schemas.microsoft.com/office/powerpoint/2010/main" val="6101372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b="1" i="1" u="sng" dirty="0">
                <a:effectLst/>
              </a:rPr>
              <a:t>Phases of Chronic illness.</a:t>
            </a:r>
            <a:r>
              <a:rPr lang="en-US" dirty="0">
                <a:effectLst/>
              </a:rPr>
              <a:t/>
            </a:r>
            <a:br>
              <a:rPr lang="en-US" dirty="0">
                <a:effectLst/>
              </a:rPr>
            </a:br>
            <a:endParaRPr lang="ar-SA" dirty="0"/>
          </a:p>
        </p:txBody>
      </p:sp>
      <p:sp>
        <p:nvSpPr>
          <p:cNvPr id="3" name="عنصر نائب للمحتوى 2"/>
          <p:cNvSpPr>
            <a:spLocks noGrp="1"/>
          </p:cNvSpPr>
          <p:nvPr>
            <p:ph idx="1"/>
          </p:nvPr>
        </p:nvSpPr>
        <p:spPr/>
        <p:txBody>
          <a:bodyPr>
            <a:normAutofit/>
          </a:bodyPr>
          <a:lstStyle/>
          <a:p>
            <a:pPr marL="742950" lvl="0" indent="-742950" algn="l" rtl="0">
              <a:buFont typeface="+mj-lt"/>
              <a:buAutoNum type="arabicPeriod"/>
            </a:pPr>
            <a:r>
              <a:rPr lang="en-US" sz="4000" dirty="0">
                <a:solidFill>
                  <a:schemeClr val="tx1">
                    <a:lumMod val="85000"/>
                    <a:lumOff val="15000"/>
                  </a:schemeClr>
                </a:solidFill>
              </a:rPr>
              <a:t>Phase One: Crisis</a:t>
            </a:r>
          </a:p>
          <a:p>
            <a:pPr marL="742950" lvl="0" indent="-742950" algn="l" rtl="0">
              <a:buFont typeface="+mj-lt"/>
              <a:buAutoNum type="arabicPeriod"/>
            </a:pPr>
            <a:r>
              <a:rPr lang="en-US" sz="4000" dirty="0">
                <a:solidFill>
                  <a:schemeClr val="tx1">
                    <a:lumMod val="85000"/>
                    <a:lumOff val="15000"/>
                  </a:schemeClr>
                </a:solidFill>
              </a:rPr>
              <a:t>Phase Two: Stabilization</a:t>
            </a:r>
          </a:p>
          <a:p>
            <a:pPr marL="742950" lvl="0" indent="-742950" algn="l" rtl="0">
              <a:buFont typeface="+mj-lt"/>
              <a:buAutoNum type="arabicPeriod"/>
            </a:pPr>
            <a:r>
              <a:rPr lang="en-US" sz="4000" dirty="0">
                <a:solidFill>
                  <a:schemeClr val="tx1">
                    <a:lumMod val="85000"/>
                    <a:lumOff val="15000"/>
                  </a:schemeClr>
                </a:solidFill>
              </a:rPr>
              <a:t>Phase Three: Resolution</a:t>
            </a:r>
          </a:p>
          <a:p>
            <a:pPr marL="742950" lvl="0" indent="-742950" algn="l" rtl="0">
              <a:buFont typeface="+mj-lt"/>
              <a:buAutoNum type="arabicPeriod"/>
            </a:pPr>
            <a:r>
              <a:rPr lang="en-US" sz="4000" dirty="0">
                <a:solidFill>
                  <a:schemeClr val="tx1">
                    <a:lumMod val="85000"/>
                    <a:lumOff val="15000"/>
                  </a:schemeClr>
                </a:solidFill>
              </a:rPr>
              <a:t>Phase Four: Integration</a:t>
            </a:r>
          </a:p>
          <a:p>
            <a:pPr marL="742950" indent="-742950" algn="l">
              <a:buFont typeface="+mj-lt"/>
              <a:buAutoNum type="arabicPeriod"/>
            </a:pPr>
            <a:endParaRPr lang="ar-SA" sz="4000" dirty="0">
              <a:solidFill>
                <a:schemeClr val="tx1">
                  <a:lumMod val="85000"/>
                  <a:lumOff val="15000"/>
                </a:schemeClr>
              </a:solidFill>
            </a:endParaRPr>
          </a:p>
        </p:txBody>
      </p:sp>
    </p:spTree>
    <p:extLst>
      <p:ext uri="{BB962C8B-B14F-4D97-AF65-F5344CB8AC3E}">
        <p14:creationId xmlns:p14="http://schemas.microsoft.com/office/powerpoint/2010/main" val="40919325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l"/>
            <a:r>
              <a:rPr lang="en-US" b="1" i="1" u="sng" dirty="0">
                <a:effectLst/>
              </a:rPr>
              <a:t>Phase One: Crisis</a:t>
            </a:r>
            <a:r>
              <a:rPr lang="en-US" dirty="0">
                <a:effectLst/>
              </a:rPr>
              <a:t/>
            </a:r>
            <a:br>
              <a:rPr lang="en-US" dirty="0">
                <a:effectLst/>
              </a:rPr>
            </a:br>
            <a:endParaRPr lang="ar-SA" dirty="0"/>
          </a:p>
        </p:txBody>
      </p:sp>
      <p:sp>
        <p:nvSpPr>
          <p:cNvPr id="3" name="عنصر نائب للمحتوى 2"/>
          <p:cNvSpPr>
            <a:spLocks noGrp="1"/>
          </p:cNvSpPr>
          <p:nvPr>
            <p:ph idx="1"/>
          </p:nvPr>
        </p:nvSpPr>
        <p:spPr/>
        <p:txBody>
          <a:bodyPr>
            <a:normAutofit/>
          </a:bodyPr>
          <a:lstStyle/>
          <a:p>
            <a:pPr marL="0" indent="0" algn="l">
              <a:buNone/>
            </a:pPr>
            <a:r>
              <a:rPr lang="en-US" sz="4000" dirty="0">
                <a:solidFill>
                  <a:schemeClr val="tx1">
                    <a:lumMod val="85000"/>
                    <a:lumOff val="15000"/>
                  </a:schemeClr>
                </a:solidFill>
              </a:rPr>
              <a:t>Phase one is characterized by </a:t>
            </a:r>
            <a:r>
              <a:rPr lang="en-US" sz="4000" u="sng" dirty="0">
                <a:solidFill>
                  <a:schemeClr val="tx1">
                    <a:lumMod val="85000"/>
                    <a:lumOff val="15000"/>
                  </a:schemeClr>
                </a:solidFill>
              </a:rPr>
              <a:t>crisis and chaos</a:t>
            </a:r>
            <a:r>
              <a:rPr lang="en-US" sz="4000" dirty="0">
                <a:solidFill>
                  <a:schemeClr val="tx1">
                    <a:lumMod val="85000"/>
                    <a:lumOff val="15000"/>
                  </a:schemeClr>
                </a:solidFill>
              </a:rPr>
              <a:t>. In this phase you move from the actual onset of your illness to an emergency stage that usually </a:t>
            </a:r>
            <a:r>
              <a:rPr lang="en-US" sz="4000" u="sng" dirty="0">
                <a:solidFill>
                  <a:schemeClr val="tx1">
                    <a:lumMod val="85000"/>
                    <a:lumOff val="15000"/>
                  </a:schemeClr>
                </a:solidFill>
              </a:rPr>
              <a:t>forces you to seek some sort of relief.</a:t>
            </a:r>
            <a:endParaRPr lang="en-US" sz="4000" dirty="0">
              <a:solidFill>
                <a:schemeClr val="tx1">
                  <a:lumMod val="85000"/>
                  <a:lumOff val="15000"/>
                </a:schemeClr>
              </a:solidFill>
            </a:endParaRPr>
          </a:p>
          <a:p>
            <a:pPr algn="l"/>
            <a:endParaRPr lang="ar-SA" sz="4000" dirty="0">
              <a:solidFill>
                <a:schemeClr val="tx1">
                  <a:lumMod val="85000"/>
                  <a:lumOff val="15000"/>
                </a:schemeClr>
              </a:solidFill>
            </a:endParaRPr>
          </a:p>
        </p:txBody>
      </p:sp>
    </p:spTree>
    <p:extLst>
      <p:ext uri="{BB962C8B-B14F-4D97-AF65-F5344CB8AC3E}">
        <p14:creationId xmlns:p14="http://schemas.microsoft.com/office/powerpoint/2010/main" val="40919325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67544" y="692696"/>
            <a:ext cx="8229600" cy="1052736"/>
          </a:xfrm>
        </p:spPr>
        <p:txBody>
          <a:bodyPr/>
          <a:lstStyle/>
          <a:p>
            <a:pPr algn="l"/>
            <a:r>
              <a:rPr lang="en-US" b="1" i="1" u="sng" dirty="0">
                <a:effectLst/>
              </a:rPr>
              <a:t>Phase Two: Stabilization</a:t>
            </a:r>
            <a:r>
              <a:rPr lang="en-US" dirty="0">
                <a:effectLst/>
              </a:rPr>
              <a:t/>
            </a:r>
            <a:br>
              <a:rPr lang="en-US" dirty="0">
                <a:effectLst/>
              </a:rPr>
            </a:br>
            <a:endParaRPr lang="ar-SA" dirty="0"/>
          </a:p>
        </p:txBody>
      </p:sp>
      <p:sp>
        <p:nvSpPr>
          <p:cNvPr id="3" name="عنصر نائب للمحتوى 2"/>
          <p:cNvSpPr>
            <a:spLocks noGrp="1"/>
          </p:cNvSpPr>
          <p:nvPr>
            <p:ph idx="1"/>
          </p:nvPr>
        </p:nvSpPr>
        <p:spPr/>
        <p:txBody>
          <a:bodyPr>
            <a:normAutofit/>
          </a:bodyPr>
          <a:lstStyle/>
          <a:p>
            <a:pPr marL="0" indent="0" algn="l">
              <a:buNone/>
            </a:pPr>
            <a:r>
              <a:rPr lang="en-US" sz="3200" dirty="0">
                <a:solidFill>
                  <a:schemeClr val="tx1">
                    <a:lumMod val="85000"/>
                    <a:lumOff val="15000"/>
                  </a:schemeClr>
                </a:solidFill>
              </a:rPr>
              <a:t>In phase two, you have reached</a:t>
            </a:r>
            <a:r>
              <a:rPr lang="en-US" sz="3200" u="sng" dirty="0">
                <a:solidFill>
                  <a:schemeClr val="tx1">
                    <a:lumMod val="85000"/>
                    <a:lumOff val="15000"/>
                  </a:schemeClr>
                </a:solidFill>
              </a:rPr>
              <a:t> a plateau of symptoms,</a:t>
            </a:r>
            <a:r>
              <a:rPr lang="en-US" sz="3200" dirty="0">
                <a:solidFill>
                  <a:schemeClr val="tx1">
                    <a:lumMod val="85000"/>
                    <a:lumOff val="15000"/>
                  </a:schemeClr>
                </a:solidFill>
              </a:rPr>
              <a:t> and because they stay more or less the same, they become familiar. You usually </a:t>
            </a:r>
            <a:r>
              <a:rPr lang="en-US" sz="3200" u="sng" dirty="0">
                <a:solidFill>
                  <a:schemeClr val="tx1">
                    <a:lumMod val="85000"/>
                    <a:lumOff val="15000"/>
                  </a:schemeClr>
                </a:solidFill>
              </a:rPr>
              <a:t>keep trying to behave as you did before you got sick,</a:t>
            </a:r>
            <a:r>
              <a:rPr lang="en-US" sz="3200" dirty="0">
                <a:solidFill>
                  <a:schemeClr val="tx1">
                    <a:lumMod val="85000"/>
                    <a:lumOff val="15000"/>
                  </a:schemeClr>
                </a:solidFill>
              </a:rPr>
              <a:t> and this attempt frequently leads to relapses. These are very upsetting and feel like personal failures.</a:t>
            </a:r>
          </a:p>
          <a:p>
            <a:pPr algn="l"/>
            <a:endParaRPr lang="ar-SA" sz="3200" dirty="0">
              <a:solidFill>
                <a:schemeClr val="tx1">
                  <a:lumMod val="85000"/>
                  <a:lumOff val="15000"/>
                </a:schemeClr>
              </a:solidFill>
            </a:endParaRPr>
          </a:p>
        </p:txBody>
      </p:sp>
    </p:spTree>
    <p:extLst>
      <p:ext uri="{BB962C8B-B14F-4D97-AF65-F5344CB8AC3E}">
        <p14:creationId xmlns:p14="http://schemas.microsoft.com/office/powerpoint/2010/main" val="40919325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67544" y="188640"/>
            <a:ext cx="8229600" cy="1600200"/>
          </a:xfrm>
        </p:spPr>
        <p:txBody>
          <a:bodyPr/>
          <a:lstStyle/>
          <a:p>
            <a:pPr algn="l"/>
            <a:r>
              <a:rPr lang="en-US" b="1" i="1" u="sng" dirty="0">
                <a:effectLst/>
              </a:rPr>
              <a:t>Phase Three: Resolution</a:t>
            </a:r>
            <a:r>
              <a:rPr lang="en-US" dirty="0">
                <a:effectLst/>
              </a:rPr>
              <a:t/>
            </a:r>
            <a:br>
              <a:rPr lang="en-US" dirty="0">
                <a:effectLst/>
              </a:rPr>
            </a:br>
            <a:endParaRPr lang="ar-SA" dirty="0"/>
          </a:p>
        </p:txBody>
      </p:sp>
      <p:sp>
        <p:nvSpPr>
          <p:cNvPr id="3" name="عنصر نائب للمحتوى 2"/>
          <p:cNvSpPr>
            <a:spLocks noGrp="1"/>
          </p:cNvSpPr>
          <p:nvPr>
            <p:ph idx="1"/>
          </p:nvPr>
        </p:nvSpPr>
        <p:spPr/>
        <p:txBody>
          <a:bodyPr>
            <a:noAutofit/>
          </a:bodyPr>
          <a:lstStyle/>
          <a:p>
            <a:pPr marL="0" indent="0" algn="l">
              <a:buNone/>
            </a:pPr>
            <a:r>
              <a:rPr lang="en-US" sz="3200" dirty="0">
                <a:solidFill>
                  <a:schemeClr val="tx1">
                    <a:lumMod val="85000"/>
                    <a:lumOff val="15000"/>
                  </a:schemeClr>
                </a:solidFill>
              </a:rPr>
              <a:t>Phase three may bring a plateau of symptoms or you may have relapses. You've also finally learned that you </a:t>
            </a:r>
            <a:r>
              <a:rPr lang="en-US" sz="3200" u="sng" dirty="0">
                <a:solidFill>
                  <a:schemeClr val="tx1">
                    <a:lumMod val="85000"/>
                    <a:lumOff val="15000"/>
                  </a:schemeClr>
                </a:solidFill>
              </a:rPr>
              <a:t>can’t be the person that you used to be before you got ill</a:t>
            </a:r>
            <a:r>
              <a:rPr lang="en-US" sz="3200" dirty="0">
                <a:solidFill>
                  <a:schemeClr val="tx1">
                    <a:lumMod val="85000"/>
                    <a:lumOff val="15000"/>
                  </a:schemeClr>
                </a:solidFill>
              </a:rPr>
              <a:t>. This can be a devastating perception, one that can makes you experience a “dark night of the soul.”</a:t>
            </a:r>
          </a:p>
          <a:p>
            <a:pPr marL="0" indent="0" algn="l">
              <a:buNone/>
            </a:pPr>
            <a:endParaRPr lang="ar-SA" sz="3200" dirty="0">
              <a:solidFill>
                <a:schemeClr val="tx1">
                  <a:lumMod val="85000"/>
                  <a:lumOff val="15000"/>
                </a:schemeClr>
              </a:solidFill>
            </a:endParaRPr>
          </a:p>
        </p:txBody>
      </p:sp>
    </p:spTree>
    <p:extLst>
      <p:ext uri="{BB962C8B-B14F-4D97-AF65-F5344CB8AC3E}">
        <p14:creationId xmlns:p14="http://schemas.microsoft.com/office/powerpoint/2010/main" val="40919325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l"/>
            <a:r>
              <a:rPr lang="en-US" b="1" i="1" u="sng" dirty="0">
                <a:effectLst/>
              </a:rPr>
              <a:t>Phase Four: Integration</a:t>
            </a:r>
            <a:r>
              <a:rPr lang="en-US" dirty="0">
                <a:effectLst/>
              </a:rPr>
              <a:t/>
            </a:r>
            <a:br>
              <a:rPr lang="en-US" dirty="0">
                <a:effectLst/>
              </a:rPr>
            </a:br>
            <a:endParaRPr lang="ar-SA" dirty="0"/>
          </a:p>
        </p:txBody>
      </p:sp>
      <p:sp>
        <p:nvSpPr>
          <p:cNvPr id="3" name="عنصر نائب للمحتوى 2"/>
          <p:cNvSpPr>
            <a:spLocks noGrp="1"/>
          </p:cNvSpPr>
          <p:nvPr>
            <p:ph idx="1"/>
          </p:nvPr>
        </p:nvSpPr>
        <p:spPr/>
        <p:txBody>
          <a:bodyPr>
            <a:normAutofit/>
          </a:bodyPr>
          <a:lstStyle/>
          <a:p>
            <a:pPr marL="0" indent="0" algn="l">
              <a:buNone/>
            </a:pPr>
            <a:r>
              <a:rPr lang="en-US" sz="2800" dirty="0">
                <a:solidFill>
                  <a:schemeClr val="tx1">
                    <a:lumMod val="85000"/>
                    <a:lumOff val="15000"/>
                  </a:schemeClr>
                </a:solidFill>
              </a:rPr>
              <a:t>In phase four, you may experience a plateau of symptoms or periodic relapses, but </a:t>
            </a:r>
            <a:r>
              <a:rPr lang="en-US" sz="2800" u="sng" dirty="0">
                <a:solidFill>
                  <a:schemeClr val="tx1">
                    <a:lumMod val="85000"/>
                    <a:lumOff val="15000"/>
                  </a:schemeClr>
                </a:solidFill>
              </a:rPr>
              <a:t>you’re now able to integrate parts of your old self from before the illness with the person you are now.</a:t>
            </a:r>
            <a:r>
              <a:rPr lang="en-US" sz="2800" dirty="0">
                <a:solidFill>
                  <a:schemeClr val="tx1">
                    <a:lumMod val="85000"/>
                    <a:lumOff val="15000"/>
                  </a:schemeClr>
                </a:solidFill>
              </a:rPr>
              <a:t> Locate your illness experience within a larger philosophical or spiritual framework. In total integration</a:t>
            </a:r>
            <a:r>
              <a:rPr lang="en-US" sz="2800" u="sng" dirty="0">
                <a:solidFill>
                  <a:schemeClr val="tx1">
                    <a:lumMod val="85000"/>
                    <a:lumOff val="15000"/>
                  </a:schemeClr>
                </a:solidFill>
              </a:rPr>
              <a:t>; you arrive at a new, whole, complete life, of which illness is only one part, even if it is an important part.</a:t>
            </a:r>
            <a:endParaRPr lang="en-US" sz="2800" dirty="0">
              <a:solidFill>
                <a:schemeClr val="tx1">
                  <a:lumMod val="85000"/>
                  <a:lumOff val="15000"/>
                </a:schemeClr>
              </a:solidFill>
            </a:endParaRPr>
          </a:p>
          <a:p>
            <a:pPr marL="0" indent="0" algn="l">
              <a:buNone/>
            </a:pPr>
            <a:endParaRPr lang="ar-SA" sz="2800" dirty="0">
              <a:solidFill>
                <a:schemeClr val="tx1">
                  <a:lumMod val="85000"/>
                  <a:lumOff val="15000"/>
                </a:schemeClr>
              </a:solidFill>
            </a:endParaRPr>
          </a:p>
        </p:txBody>
      </p:sp>
    </p:spTree>
    <p:extLst>
      <p:ext uri="{BB962C8B-B14F-4D97-AF65-F5344CB8AC3E}">
        <p14:creationId xmlns:p14="http://schemas.microsoft.com/office/powerpoint/2010/main" val="40919325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67544" y="188640"/>
            <a:ext cx="8229600" cy="1600200"/>
          </a:xfrm>
        </p:spPr>
        <p:txBody>
          <a:bodyPr/>
          <a:lstStyle/>
          <a:p>
            <a:pPr algn="l"/>
            <a:r>
              <a:rPr lang="en-US" sz="4800" b="1" i="1" u="sng" dirty="0">
                <a:effectLst/>
              </a:rPr>
              <a:t>Classification of chronic illness risk factors</a:t>
            </a:r>
            <a:r>
              <a:rPr lang="en-US" sz="4800" b="1" i="1" u="sng" dirty="0" smtClean="0">
                <a:effectLst/>
              </a:rPr>
              <a:t>:-</a:t>
            </a:r>
            <a:endParaRPr lang="ar-SA" sz="4800" dirty="0"/>
          </a:p>
        </p:txBody>
      </p:sp>
      <p:sp>
        <p:nvSpPr>
          <p:cNvPr id="3" name="عنصر نائب للمحتوى 2"/>
          <p:cNvSpPr>
            <a:spLocks noGrp="1"/>
          </p:cNvSpPr>
          <p:nvPr>
            <p:ph idx="1"/>
          </p:nvPr>
        </p:nvSpPr>
        <p:spPr>
          <a:xfrm>
            <a:off x="467544" y="1988840"/>
            <a:ext cx="8229600" cy="4525963"/>
          </a:xfrm>
        </p:spPr>
        <p:txBody>
          <a:bodyPr>
            <a:noAutofit/>
          </a:bodyPr>
          <a:lstStyle/>
          <a:p>
            <a:pPr marL="0" indent="0" algn="l" rtl="0">
              <a:buNone/>
            </a:pPr>
            <a:r>
              <a:rPr lang="en-US" sz="2800" u="sng" dirty="0">
                <a:solidFill>
                  <a:schemeClr val="accent2"/>
                </a:solidFill>
              </a:rPr>
              <a:t>1)-In individuals, the risks factors classify as follows</a:t>
            </a:r>
            <a:r>
              <a:rPr lang="en-US" sz="2800" u="sng" dirty="0" smtClean="0">
                <a:solidFill>
                  <a:schemeClr val="accent2"/>
                </a:solidFill>
              </a:rPr>
              <a:t>:</a:t>
            </a:r>
            <a:endParaRPr lang="en-US" sz="2800" dirty="0">
              <a:solidFill>
                <a:schemeClr val="accent2"/>
              </a:solidFill>
            </a:endParaRPr>
          </a:p>
          <a:p>
            <a:pPr algn="l" rtl="0"/>
            <a:r>
              <a:rPr lang="en-US" dirty="0">
                <a:solidFill>
                  <a:schemeClr val="tx1">
                    <a:lumMod val="85000"/>
                    <a:lumOff val="15000"/>
                  </a:schemeClr>
                </a:solidFill>
              </a:rPr>
              <a:t>Background risk factors, such as age, sex, level of education and genetic composition.</a:t>
            </a:r>
          </a:p>
          <a:p>
            <a:pPr algn="l" rtl="0"/>
            <a:r>
              <a:rPr lang="en-US" dirty="0">
                <a:solidFill>
                  <a:schemeClr val="tx1">
                    <a:lumMod val="85000"/>
                    <a:lumOff val="15000"/>
                  </a:schemeClr>
                </a:solidFill>
              </a:rPr>
              <a:t>Behavioral risk factors, such as tobacco use, unhealthy diet and physical inactivity.</a:t>
            </a:r>
          </a:p>
          <a:p>
            <a:pPr lvl="0" algn="l" rtl="0"/>
            <a:r>
              <a:rPr lang="en-US" dirty="0">
                <a:solidFill>
                  <a:schemeClr val="tx1">
                    <a:lumMod val="85000"/>
                    <a:lumOff val="15000"/>
                  </a:schemeClr>
                </a:solidFill>
              </a:rPr>
              <a:t>Intermediate risk factors, such as elevated blood lipids, diabetes, high blood pressure and overweight/obesity.</a:t>
            </a:r>
          </a:p>
          <a:p>
            <a:pPr marL="0" indent="0" algn="l">
              <a:buNone/>
            </a:pPr>
            <a:endParaRPr lang="ar-SA" sz="2800" dirty="0">
              <a:solidFill>
                <a:schemeClr val="tx1">
                  <a:lumMod val="85000"/>
                  <a:lumOff val="15000"/>
                </a:schemeClr>
              </a:solidFill>
            </a:endParaRPr>
          </a:p>
        </p:txBody>
      </p:sp>
    </p:spTree>
    <p:extLst>
      <p:ext uri="{BB962C8B-B14F-4D97-AF65-F5344CB8AC3E}">
        <p14:creationId xmlns:p14="http://schemas.microsoft.com/office/powerpoint/2010/main" val="40919325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620688"/>
            <a:ext cx="8229600" cy="5505475"/>
          </a:xfrm>
        </p:spPr>
        <p:txBody>
          <a:bodyPr>
            <a:noAutofit/>
          </a:bodyPr>
          <a:lstStyle/>
          <a:p>
            <a:pPr marL="0" indent="0" algn="l" rtl="0">
              <a:buNone/>
            </a:pPr>
            <a:r>
              <a:rPr lang="en-US" sz="2800" u="sng" dirty="0">
                <a:solidFill>
                  <a:schemeClr val="accent2"/>
                </a:solidFill>
              </a:rPr>
              <a:t>2)-In communities, the main factors that can impact health include</a:t>
            </a:r>
            <a:r>
              <a:rPr lang="en-US" sz="2800" u="sng" dirty="0" smtClean="0">
                <a:solidFill>
                  <a:schemeClr val="accent2"/>
                </a:solidFill>
              </a:rPr>
              <a:t>:</a:t>
            </a:r>
          </a:p>
          <a:p>
            <a:pPr marL="0" indent="0" algn="l" rtl="0">
              <a:buNone/>
            </a:pPr>
            <a:endParaRPr lang="en-US" sz="2800" dirty="0">
              <a:solidFill>
                <a:schemeClr val="tx1">
                  <a:lumMod val="85000"/>
                  <a:lumOff val="15000"/>
                </a:schemeClr>
              </a:solidFill>
            </a:endParaRPr>
          </a:p>
          <a:p>
            <a:pPr algn="l" rtl="0"/>
            <a:r>
              <a:rPr lang="en-US" sz="2800" dirty="0">
                <a:solidFill>
                  <a:schemeClr val="tx1">
                    <a:lumMod val="85000"/>
                    <a:lumOff val="15000"/>
                  </a:schemeClr>
                </a:solidFill>
              </a:rPr>
              <a:t>Social and economic conditions, such as poverty, employment and family composition.</a:t>
            </a:r>
          </a:p>
          <a:p>
            <a:pPr algn="l" rtl="0"/>
            <a:r>
              <a:rPr lang="en-US" sz="2800" dirty="0">
                <a:solidFill>
                  <a:schemeClr val="tx1">
                    <a:lumMod val="85000"/>
                    <a:lumOff val="15000"/>
                  </a:schemeClr>
                </a:solidFill>
              </a:rPr>
              <a:t>Environment, such as climate or air pollution.</a:t>
            </a:r>
          </a:p>
          <a:p>
            <a:pPr algn="l" rtl="0"/>
            <a:r>
              <a:rPr lang="en-US" sz="2800" dirty="0">
                <a:solidFill>
                  <a:schemeClr val="tx1">
                    <a:lumMod val="85000"/>
                    <a:lumOff val="15000"/>
                  </a:schemeClr>
                </a:solidFill>
              </a:rPr>
              <a:t>Culture, such as practices, norms and values.</a:t>
            </a:r>
          </a:p>
          <a:p>
            <a:pPr algn="l" rtl="0"/>
            <a:r>
              <a:rPr lang="en-US" sz="2800" dirty="0">
                <a:solidFill>
                  <a:schemeClr val="tx1">
                    <a:lumMod val="85000"/>
                    <a:lumOff val="15000"/>
                  </a:schemeClr>
                </a:solidFill>
              </a:rPr>
              <a:t>Urbanization, which influences housing, access to products and services.</a:t>
            </a:r>
          </a:p>
          <a:p>
            <a:pPr marL="0" indent="0" algn="l">
              <a:buNone/>
            </a:pPr>
            <a:endParaRPr lang="ar-SA" sz="2800" dirty="0">
              <a:solidFill>
                <a:schemeClr val="tx1">
                  <a:lumMod val="85000"/>
                  <a:lumOff val="15000"/>
                </a:schemeClr>
              </a:solidFill>
            </a:endParaRPr>
          </a:p>
        </p:txBody>
      </p:sp>
    </p:spTree>
    <p:extLst>
      <p:ext uri="{BB962C8B-B14F-4D97-AF65-F5344CB8AC3E}">
        <p14:creationId xmlns:p14="http://schemas.microsoft.com/office/powerpoint/2010/main" val="40919325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l"/>
            <a:r>
              <a:rPr lang="en-US" sz="2800" b="1" i="1" u="sng" dirty="0">
                <a:effectLst/>
              </a:rPr>
              <a:t>According to the World Health Report 2010, the major risk factors include</a:t>
            </a:r>
            <a:r>
              <a:rPr lang="en-US" sz="2800" b="1" i="1" u="sng" dirty="0" smtClean="0">
                <a:effectLst/>
              </a:rPr>
              <a:t>:</a:t>
            </a:r>
            <a:endParaRPr lang="ar-SA" sz="2800" dirty="0"/>
          </a:p>
        </p:txBody>
      </p:sp>
      <p:sp>
        <p:nvSpPr>
          <p:cNvPr id="3" name="عنصر نائب للمحتوى 2"/>
          <p:cNvSpPr>
            <a:spLocks noGrp="1"/>
          </p:cNvSpPr>
          <p:nvPr>
            <p:ph idx="1"/>
          </p:nvPr>
        </p:nvSpPr>
        <p:spPr>
          <a:xfrm>
            <a:off x="467544" y="1916832"/>
            <a:ext cx="8229600" cy="4525963"/>
          </a:xfrm>
        </p:spPr>
        <p:txBody>
          <a:bodyPr>
            <a:normAutofit/>
          </a:bodyPr>
          <a:lstStyle/>
          <a:p>
            <a:pPr marL="457200" lvl="0" indent="-457200" algn="l" rtl="0">
              <a:buFont typeface="+mj-lt"/>
              <a:buAutoNum type="arabicPeriod"/>
            </a:pPr>
            <a:r>
              <a:rPr lang="en-US" dirty="0">
                <a:solidFill>
                  <a:schemeClr val="tx1"/>
                </a:solidFill>
              </a:rPr>
              <a:t>tobacco use</a:t>
            </a:r>
          </a:p>
          <a:p>
            <a:pPr marL="457200" lvl="0" indent="-457200" algn="l" rtl="0">
              <a:buFont typeface="+mj-lt"/>
              <a:buAutoNum type="arabicPeriod"/>
            </a:pPr>
            <a:r>
              <a:rPr lang="en-US" dirty="0">
                <a:solidFill>
                  <a:schemeClr val="tx1"/>
                </a:solidFill>
              </a:rPr>
              <a:t>the harmful use of alcohol</a:t>
            </a:r>
          </a:p>
          <a:p>
            <a:pPr marL="457200" lvl="0" indent="-457200" algn="l" rtl="0">
              <a:buFont typeface="+mj-lt"/>
              <a:buAutoNum type="arabicPeriod"/>
            </a:pPr>
            <a:r>
              <a:rPr lang="en-US" dirty="0">
                <a:solidFill>
                  <a:schemeClr val="tx1"/>
                </a:solidFill>
              </a:rPr>
              <a:t>raised blood pressure (or hypertension)</a:t>
            </a:r>
          </a:p>
          <a:p>
            <a:pPr marL="457200" lvl="0" indent="-457200" algn="l" rtl="0">
              <a:buFont typeface="+mj-lt"/>
              <a:buAutoNum type="arabicPeriod"/>
            </a:pPr>
            <a:r>
              <a:rPr lang="en-US" dirty="0">
                <a:solidFill>
                  <a:schemeClr val="tx1"/>
                </a:solidFill>
              </a:rPr>
              <a:t>physical inactivity</a:t>
            </a:r>
          </a:p>
          <a:p>
            <a:pPr marL="457200" lvl="0" indent="-457200" algn="l" rtl="0">
              <a:buFont typeface="+mj-lt"/>
              <a:buAutoNum type="arabicPeriod"/>
            </a:pPr>
            <a:r>
              <a:rPr lang="en-US" dirty="0">
                <a:solidFill>
                  <a:schemeClr val="tx1"/>
                </a:solidFill>
              </a:rPr>
              <a:t>raised cholesterol</a:t>
            </a:r>
          </a:p>
          <a:p>
            <a:pPr marL="457200" lvl="0" indent="-457200" algn="l" rtl="0">
              <a:buFont typeface="+mj-lt"/>
              <a:buAutoNum type="arabicPeriod"/>
            </a:pPr>
            <a:r>
              <a:rPr lang="en-US" dirty="0">
                <a:solidFill>
                  <a:schemeClr val="tx1"/>
                </a:solidFill>
              </a:rPr>
              <a:t>overweight/obesity</a:t>
            </a:r>
          </a:p>
          <a:p>
            <a:pPr marL="457200" lvl="0" indent="-457200" algn="l" rtl="0">
              <a:buFont typeface="+mj-lt"/>
              <a:buAutoNum type="arabicPeriod"/>
            </a:pPr>
            <a:r>
              <a:rPr lang="en-US" dirty="0">
                <a:solidFill>
                  <a:schemeClr val="tx1"/>
                </a:solidFill>
              </a:rPr>
              <a:t>unhealthy diet</a:t>
            </a:r>
          </a:p>
          <a:p>
            <a:pPr marL="457200" lvl="0" indent="-457200" algn="l" rtl="0">
              <a:buFont typeface="+mj-lt"/>
              <a:buAutoNum type="arabicPeriod"/>
            </a:pPr>
            <a:r>
              <a:rPr lang="en-US" dirty="0">
                <a:solidFill>
                  <a:schemeClr val="tx1"/>
                </a:solidFill>
              </a:rPr>
              <a:t>raised blood glucose</a:t>
            </a:r>
          </a:p>
          <a:p>
            <a:pPr marL="457200" indent="-457200" algn="l">
              <a:buFont typeface="+mj-lt"/>
              <a:buAutoNum type="arabicPeriod"/>
            </a:pPr>
            <a:endParaRPr lang="ar-SA" dirty="0">
              <a:solidFill>
                <a:schemeClr val="tx1"/>
              </a:solidFill>
            </a:endParaRPr>
          </a:p>
        </p:txBody>
      </p:sp>
    </p:spTree>
    <p:extLst>
      <p:ext uri="{BB962C8B-B14F-4D97-AF65-F5344CB8AC3E}">
        <p14:creationId xmlns:p14="http://schemas.microsoft.com/office/powerpoint/2010/main" val="409193252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395536" y="476672"/>
            <a:ext cx="8229600" cy="1192989"/>
          </a:xfrm>
        </p:spPr>
        <p:txBody>
          <a:bodyPr/>
          <a:lstStyle/>
          <a:p>
            <a:pPr algn="l"/>
            <a:r>
              <a:rPr lang="en-US" b="1" i="1" u="sng" dirty="0">
                <a:effectLst/>
              </a:rPr>
              <a:t>Effects of chronic illness:-</a:t>
            </a:r>
            <a:r>
              <a:rPr lang="en-US" dirty="0">
                <a:effectLst/>
              </a:rPr>
              <a:t/>
            </a:r>
            <a:br>
              <a:rPr lang="en-US" dirty="0">
                <a:effectLst/>
              </a:rPr>
            </a:br>
            <a:endParaRPr lang="ar-SA" dirty="0"/>
          </a:p>
        </p:txBody>
      </p:sp>
      <p:sp>
        <p:nvSpPr>
          <p:cNvPr id="3" name="عنصر نائب للمحتوى 2"/>
          <p:cNvSpPr>
            <a:spLocks noGrp="1"/>
          </p:cNvSpPr>
          <p:nvPr>
            <p:ph idx="1"/>
          </p:nvPr>
        </p:nvSpPr>
        <p:spPr/>
        <p:txBody>
          <a:bodyPr>
            <a:normAutofit/>
          </a:bodyPr>
          <a:lstStyle/>
          <a:p>
            <a:pPr lvl="0" algn="l" rtl="0"/>
            <a:r>
              <a:rPr lang="en-US" sz="2800" dirty="0">
                <a:solidFill>
                  <a:schemeClr val="tx1"/>
                </a:solidFill>
              </a:rPr>
              <a:t>Daily routines may change because the limitations of the ill member and the demands of treatment may require that others be more available</a:t>
            </a:r>
            <a:r>
              <a:rPr lang="ar-DZ" sz="2800" dirty="0">
                <a:solidFill>
                  <a:schemeClr val="tx1"/>
                </a:solidFill>
              </a:rPr>
              <a:t>.</a:t>
            </a:r>
            <a:endParaRPr lang="en-US" sz="2800" dirty="0">
              <a:solidFill>
                <a:schemeClr val="tx1"/>
              </a:solidFill>
            </a:endParaRPr>
          </a:p>
          <a:p>
            <a:pPr lvl="0" algn="l" rtl="0"/>
            <a:r>
              <a:rPr lang="en-US" sz="2800" dirty="0">
                <a:solidFill>
                  <a:schemeClr val="tx1"/>
                </a:solidFill>
              </a:rPr>
              <a:t>Families may need to share caregiving responsibilities; this helps all members feel they are contributing to a loved one's welfare and it also protects any single member from caregiver fatigue.</a:t>
            </a:r>
          </a:p>
          <a:p>
            <a:pPr algn="l"/>
            <a:endParaRPr lang="ar-SA" sz="2800" dirty="0">
              <a:solidFill>
                <a:schemeClr val="tx1"/>
              </a:solidFill>
            </a:endParaRPr>
          </a:p>
        </p:txBody>
      </p:sp>
    </p:spTree>
    <p:extLst>
      <p:ext uri="{BB962C8B-B14F-4D97-AF65-F5344CB8AC3E}">
        <p14:creationId xmlns:p14="http://schemas.microsoft.com/office/powerpoint/2010/main" val="40919325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normAutofit/>
          </a:bodyPr>
          <a:lstStyle/>
          <a:p>
            <a:pPr lvl="0" algn="l" rtl="0"/>
            <a:r>
              <a:rPr lang="en-US" sz="2800" dirty="0">
                <a:solidFill>
                  <a:schemeClr val="tx1"/>
                </a:solidFill>
              </a:rPr>
              <a:t>Family members may experience strong emotions, such as guilt, anger, sadness, fear, anxiety and depressed mood. These are normal reactions to stress. It is useful to talk about these emotions within the family</a:t>
            </a:r>
            <a:r>
              <a:rPr lang="ar-DZ" sz="2800" dirty="0">
                <a:solidFill>
                  <a:schemeClr val="tx1"/>
                </a:solidFill>
              </a:rPr>
              <a:t>. </a:t>
            </a:r>
            <a:endParaRPr lang="en-US" sz="2800" dirty="0">
              <a:solidFill>
                <a:schemeClr val="tx1"/>
              </a:solidFill>
            </a:endParaRPr>
          </a:p>
          <a:p>
            <a:pPr lvl="0" algn="l" rtl="0"/>
            <a:r>
              <a:rPr lang="en-US" sz="2800" dirty="0">
                <a:solidFill>
                  <a:schemeClr val="tx1"/>
                </a:solidFill>
              </a:rPr>
              <a:t>The ill member may need to find ways to be as independent as possible, given the limitations that the illness causes. </a:t>
            </a:r>
          </a:p>
          <a:p>
            <a:pPr algn="l"/>
            <a:endParaRPr lang="ar-SA" sz="2800" dirty="0">
              <a:solidFill>
                <a:schemeClr val="tx1"/>
              </a:solidFill>
            </a:endParaRPr>
          </a:p>
        </p:txBody>
      </p:sp>
    </p:spTree>
    <p:extLst>
      <p:ext uri="{BB962C8B-B14F-4D97-AF65-F5344CB8AC3E}">
        <p14:creationId xmlns:p14="http://schemas.microsoft.com/office/powerpoint/2010/main" val="40919325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l"/>
            <a:r>
              <a:rPr lang="en-US" sz="2400" b="1" i="1" u="sng" dirty="0">
                <a:effectLst/>
              </a:rPr>
              <a:t>Supervised by :-</a:t>
            </a:r>
            <a:r>
              <a:rPr lang="en-US" sz="2400" dirty="0">
                <a:effectLst/>
              </a:rPr>
              <a:t/>
            </a:r>
            <a:br>
              <a:rPr lang="en-US" sz="2400" dirty="0">
                <a:effectLst/>
              </a:rPr>
            </a:br>
            <a:r>
              <a:rPr lang="en-US" sz="2400" b="1" dirty="0">
                <a:effectLst/>
              </a:rPr>
              <a:t>                                 </a:t>
            </a:r>
            <a:r>
              <a:rPr lang="en-US" sz="2400" b="1" dirty="0" err="1">
                <a:effectLst/>
              </a:rPr>
              <a:t>Dr</a:t>
            </a:r>
            <a:r>
              <a:rPr lang="en-US" sz="2400" b="1" dirty="0">
                <a:effectLst/>
              </a:rPr>
              <a:t>/</a:t>
            </a:r>
            <a:r>
              <a:rPr lang="en-US" sz="2400" b="1" dirty="0" err="1">
                <a:effectLst/>
              </a:rPr>
              <a:t>Fatma</a:t>
            </a:r>
            <a:r>
              <a:rPr lang="en-US" sz="2400" b="1" dirty="0">
                <a:effectLst/>
              </a:rPr>
              <a:t> Saied </a:t>
            </a:r>
            <a:endParaRPr lang="ar-SA" sz="2400" dirty="0"/>
          </a:p>
        </p:txBody>
      </p:sp>
      <p:sp>
        <p:nvSpPr>
          <p:cNvPr id="3" name="عنصر نائب للمحتوى 2"/>
          <p:cNvSpPr>
            <a:spLocks noGrp="1"/>
          </p:cNvSpPr>
          <p:nvPr>
            <p:ph idx="1"/>
          </p:nvPr>
        </p:nvSpPr>
        <p:spPr/>
        <p:txBody>
          <a:bodyPr>
            <a:noAutofit/>
          </a:bodyPr>
          <a:lstStyle/>
          <a:p>
            <a:pPr marL="0" indent="0" algn="l">
              <a:buNone/>
            </a:pPr>
            <a:r>
              <a:rPr lang="ar-EG" sz="1200" b="1" dirty="0">
                <a:solidFill>
                  <a:schemeClr val="accent2"/>
                </a:solidFill>
              </a:rPr>
              <a:t> </a:t>
            </a:r>
            <a:endParaRPr lang="en-US" sz="1200" dirty="0">
              <a:solidFill>
                <a:schemeClr val="accent2"/>
              </a:solidFill>
            </a:endParaRPr>
          </a:p>
          <a:p>
            <a:pPr marL="0" indent="0" algn="l">
              <a:buNone/>
            </a:pPr>
            <a:r>
              <a:rPr lang="en-US" sz="1600" b="1" i="1" u="sng" dirty="0">
                <a:solidFill>
                  <a:schemeClr val="accent2"/>
                </a:solidFill>
              </a:rPr>
              <a:t>Prepared by :- </a:t>
            </a:r>
            <a:endParaRPr lang="en-US" sz="1600" dirty="0">
              <a:solidFill>
                <a:schemeClr val="accent2"/>
              </a:solidFill>
            </a:endParaRPr>
          </a:p>
          <a:p>
            <a:pPr marL="0" indent="0" algn="l">
              <a:buNone/>
            </a:pPr>
            <a:r>
              <a:rPr lang="en-US" sz="1200" b="1" dirty="0">
                <a:solidFill>
                  <a:schemeClr val="accent2"/>
                </a:solidFill>
              </a:rPr>
              <a:t>1- </a:t>
            </a:r>
            <a:r>
              <a:rPr lang="en-US" sz="1200" b="1" dirty="0" err="1">
                <a:solidFill>
                  <a:schemeClr val="accent2"/>
                </a:solidFill>
              </a:rPr>
              <a:t>lobna</a:t>
            </a:r>
            <a:r>
              <a:rPr lang="en-US" sz="1200" b="1" dirty="0">
                <a:solidFill>
                  <a:schemeClr val="accent2"/>
                </a:solidFill>
              </a:rPr>
              <a:t> </a:t>
            </a:r>
            <a:r>
              <a:rPr lang="en-US" sz="1200" b="1" dirty="0" err="1">
                <a:solidFill>
                  <a:schemeClr val="accent2"/>
                </a:solidFill>
              </a:rPr>
              <a:t>esmat</a:t>
            </a:r>
            <a:r>
              <a:rPr lang="en-US" sz="1200" b="1" dirty="0">
                <a:solidFill>
                  <a:schemeClr val="accent2"/>
                </a:solidFill>
              </a:rPr>
              <a:t> </a:t>
            </a:r>
            <a:endParaRPr lang="en-US" sz="1200" dirty="0">
              <a:solidFill>
                <a:schemeClr val="accent2"/>
              </a:solidFill>
            </a:endParaRPr>
          </a:p>
          <a:p>
            <a:pPr marL="0" indent="0" algn="l">
              <a:buNone/>
            </a:pPr>
            <a:r>
              <a:rPr lang="en-US" sz="1200" b="1" dirty="0">
                <a:solidFill>
                  <a:schemeClr val="accent2"/>
                </a:solidFill>
              </a:rPr>
              <a:t>2- </a:t>
            </a:r>
            <a:r>
              <a:rPr lang="en-US" sz="1200" b="1" dirty="0" err="1">
                <a:solidFill>
                  <a:schemeClr val="accent2"/>
                </a:solidFill>
              </a:rPr>
              <a:t>Laila</a:t>
            </a:r>
            <a:r>
              <a:rPr lang="en-US" sz="1200" b="1" dirty="0">
                <a:solidFill>
                  <a:schemeClr val="accent2"/>
                </a:solidFill>
              </a:rPr>
              <a:t> </a:t>
            </a:r>
            <a:r>
              <a:rPr lang="en-US" sz="1200" b="1" dirty="0" err="1">
                <a:solidFill>
                  <a:schemeClr val="accent2"/>
                </a:solidFill>
              </a:rPr>
              <a:t>abd</a:t>
            </a:r>
            <a:r>
              <a:rPr lang="en-US" sz="1200" b="1" dirty="0">
                <a:solidFill>
                  <a:schemeClr val="accent2"/>
                </a:solidFill>
              </a:rPr>
              <a:t> </a:t>
            </a:r>
            <a:r>
              <a:rPr lang="en-US" sz="1200" b="1" dirty="0" err="1">
                <a:solidFill>
                  <a:schemeClr val="accent2"/>
                </a:solidFill>
              </a:rPr>
              <a:t>elbaset</a:t>
            </a:r>
            <a:r>
              <a:rPr lang="en-US" sz="1200" b="1" dirty="0">
                <a:solidFill>
                  <a:schemeClr val="accent2"/>
                </a:solidFill>
              </a:rPr>
              <a:t> </a:t>
            </a:r>
            <a:r>
              <a:rPr lang="en-US" sz="1200" b="1" dirty="0" err="1">
                <a:solidFill>
                  <a:schemeClr val="accent2"/>
                </a:solidFill>
              </a:rPr>
              <a:t>ahmed</a:t>
            </a:r>
            <a:endParaRPr lang="en-US" sz="1200" dirty="0">
              <a:solidFill>
                <a:schemeClr val="accent2"/>
              </a:solidFill>
            </a:endParaRPr>
          </a:p>
          <a:p>
            <a:pPr marL="0" indent="0" algn="l">
              <a:buNone/>
            </a:pPr>
            <a:r>
              <a:rPr lang="en-US" sz="1200" b="1" dirty="0">
                <a:solidFill>
                  <a:schemeClr val="accent2"/>
                </a:solidFill>
              </a:rPr>
              <a:t>3- </a:t>
            </a:r>
            <a:r>
              <a:rPr lang="en-US" sz="1200" b="1" dirty="0" err="1">
                <a:solidFill>
                  <a:schemeClr val="accent2"/>
                </a:solidFill>
              </a:rPr>
              <a:t>Gada</a:t>
            </a:r>
            <a:r>
              <a:rPr lang="en-US" sz="1200" b="1" dirty="0">
                <a:solidFill>
                  <a:schemeClr val="accent2"/>
                </a:solidFill>
              </a:rPr>
              <a:t> abo </a:t>
            </a:r>
            <a:r>
              <a:rPr lang="en-US" sz="1200" b="1" dirty="0" err="1">
                <a:solidFill>
                  <a:schemeClr val="accent2"/>
                </a:solidFill>
              </a:rPr>
              <a:t>zeed</a:t>
            </a:r>
            <a:r>
              <a:rPr lang="en-US" sz="1200" b="1" dirty="0">
                <a:solidFill>
                  <a:schemeClr val="accent2"/>
                </a:solidFill>
              </a:rPr>
              <a:t> </a:t>
            </a:r>
            <a:r>
              <a:rPr lang="en-US" sz="1200" b="1" dirty="0" err="1">
                <a:solidFill>
                  <a:schemeClr val="accent2"/>
                </a:solidFill>
              </a:rPr>
              <a:t>kama</a:t>
            </a:r>
            <a:endParaRPr lang="en-US" sz="1200" dirty="0">
              <a:solidFill>
                <a:schemeClr val="accent2"/>
              </a:solidFill>
            </a:endParaRPr>
          </a:p>
          <a:p>
            <a:pPr marL="0" indent="0" algn="l">
              <a:buNone/>
            </a:pPr>
            <a:r>
              <a:rPr lang="en-US" sz="1200" b="1" dirty="0">
                <a:solidFill>
                  <a:schemeClr val="accent2"/>
                </a:solidFill>
              </a:rPr>
              <a:t>4-abeer </a:t>
            </a:r>
            <a:r>
              <a:rPr lang="en-US" sz="1200" b="1" dirty="0" err="1">
                <a:solidFill>
                  <a:schemeClr val="accent2"/>
                </a:solidFill>
              </a:rPr>
              <a:t>abdo</a:t>
            </a:r>
            <a:r>
              <a:rPr lang="en-US" sz="1200" b="1" dirty="0">
                <a:solidFill>
                  <a:schemeClr val="accent2"/>
                </a:solidFill>
              </a:rPr>
              <a:t> </a:t>
            </a:r>
            <a:r>
              <a:rPr lang="en-US" sz="1200" b="1" dirty="0" err="1">
                <a:solidFill>
                  <a:schemeClr val="accent2"/>
                </a:solidFill>
              </a:rPr>
              <a:t>mohamed</a:t>
            </a:r>
            <a:endParaRPr lang="en-US" sz="1200" dirty="0">
              <a:solidFill>
                <a:schemeClr val="accent2"/>
              </a:solidFill>
            </a:endParaRPr>
          </a:p>
          <a:p>
            <a:pPr marL="0" indent="0" algn="l">
              <a:buNone/>
            </a:pPr>
            <a:r>
              <a:rPr lang="en-US" sz="1200" b="1" dirty="0">
                <a:solidFill>
                  <a:schemeClr val="accent2"/>
                </a:solidFill>
              </a:rPr>
              <a:t>5- Mariam </a:t>
            </a:r>
            <a:r>
              <a:rPr lang="en-US" sz="1200" b="1" dirty="0" err="1">
                <a:solidFill>
                  <a:schemeClr val="accent2"/>
                </a:solidFill>
              </a:rPr>
              <a:t>adel</a:t>
            </a:r>
            <a:r>
              <a:rPr lang="en-US" sz="1200" b="1" dirty="0">
                <a:solidFill>
                  <a:schemeClr val="accent2"/>
                </a:solidFill>
              </a:rPr>
              <a:t> </a:t>
            </a:r>
            <a:r>
              <a:rPr lang="en-US" sz="1200" b="1" dirty="0" err="1">
                <a:solidFill>
                  <a:schemeClr val="accent2"/>
                </a:solidFill>
              </a:rPr>
              <a:t>shnoda</a:t>
            </a:r>
            <a:r>
              <a:rPr lang="en-US" sz="1200" b="1" dirty="0">
                <a:solidFill>
                  <a:schemeClr val="accent2"/>
                </a:solidFill>
              </a:rPr>
              <a:t> </a:t>
            </a:r>
            <a:endParaRPr lang="en-US" sz="1200" dirty="0">
              <a:solidFill>
                <a:schemeClr val="accent2"/>
              </a:solidFill>
            </a:endParaRPr>
          </a:p>
          <a:p>
            <a:pPr marL="0" indent="0" algn="l">
              <a:buNone/>
            </a:pPr>
            <a:r>
              <a:rPr lang="en-US" sz="1200" b="1" dirty="0">
                <a:solidFill>
                  <a:schemeClr val="accent2"/>
                </a:solidFill>
              </a:rPr>
              <a:t>6- Mariam nan </a:t>
            </a:r>
            <a:r>
              <a:rPr lang="en-US" sz="1200" b="1" dirty="0" err="1">
                <a:solidFill>
                  <a:schemeClr val="accent2"/>
                </a:solidFill>
              </a:rPr>
              <a:t>zaky</a:t>
            </a:r>
            <a:r>
              <a:rPr lang="en-US" sz="1200" b="1" dirty="0">
                <a:solidFill>
                  <a:schemeClr val="accent2"/>
                </a:solidFill>
              </a:rPr>
              <a:t> </a:t>
            </a:r>
            <a:r>
              <a:rPr lang="en-US" sz="1200" b="1" dirty="0" err="1">
                <a:solidFill>
                  <a:schemeClr val="accent2"/>
                </a:solidFill>
              </a:rPr>
              <a:t>saleeb</a:t>
            </a:r>
            <a:endParaRPr lang="en-US" sz="1200" dirty="0">
              <a:solidFill>
                <a:schemeClr val="accent2"/>
              </a:solidFill>
            </a:endParaRPr>
          </a:p>
          <a:p>
            <a:pPr marL="0" indent="0" algn="l">
              <a:buNone/>
            </a:pPr>
            <a:r>
              <a:rPr lang="en-US" sz="1200" b="1" dirty="0">
                <a:solidFill>
                  <a:schemeClr val="accent2"/>
                </a:solidFill>
              </a:rPr>
              <a:t>7- </a:t>
            </a:r>
            <a:r>
              <a:rPr lang="en-US" sz="1200" b="1" dirty="0" err="1">
                <a:solidFill>
                  <a:schemeClr val="accent2"/>
                </a:solidFill>
              </a:rPr>
              <a:t>Marwa</a:t>
            </a:r>
            <a:r>
              <a:rPr lang="en-US" sz="1200" b="1" dirty="0">
                <a:solidFill>
                  <a:schemeClr val="accent2"/>
                </a:solidFill>
              </a:rPr>
              <a:t> </a:t>
            </a:r>
            <a:r>
              <a:rPr lang="en-US" sz="1200" b="1" dirty="0" err="1">
                <a:solidFill>
                  <a:schemeClr val="accent2"/>
                </a:solidFill>
              </a:rPr>
              <a:t>ahmed</a:t>
            </a:r>
            <a:r>
              <a:rPr lang="en-US" sz="1200" b="1" dirty="0">
                <a:solidFill>
                  <a:schemeClr val="accent2"/>
                </a:solidFill>
              </a:rPr>
              <a:t> </a:t>
            </a:r>
            <a:r>
              <a:rPr lang="en-US" sz="1200" b="1" dirty="0" err="1">
                <a:solidFill>
                  <a:schemeClr val="accent2"/>
                </a:solidFill>
              </a:rPr>
              <a:t>abd</a:t>
            </a:r>
            <a:r>
              <a:rPr lang="en-US" sz="1200" b="1" dirty="0">
                <a:solidFill>
                  <a:schemeClr val="accent2"/>
                </a:solidFill>
              </a:rPr>
              <a:t> </a:t>
            </a:r>
            <a:r>
              <a:rPr lang="en-US" sz="1200" b="1" dirty="0" err="1">
                <a:solidFill>
                  <a:schemeClr val="accent2"/>
                </a:solidFill>
              </a:rPr>
              <a:t>elrahem</a:t>
            </a:r>
            <a:endParaRPr lang="en-US" sz="1200" dirty="0">
              <a:solidFill>
                <a:schemeClr val="accent2"/>
              </a:solidFill>
            </a:endParaRPr>
          </a:p>
          <a:p>
            <a:pPr marL="0" indent="0" algn="l">
              <a:buNone/>
            </a:pPr>
            <a:r>
              <a:rPr lang="en-US" sz="1200" b="1" dirty="0">
                <a:solidFill>
                  <a:schemeClr val="accent2"/>
                </a:solidFill>
              </a:rPr>
              <a:t>8- </a:t>
            </a:r>
            <a:r>
              <a:rPr lang="en-US" sz="1200" b="1" dirty="0" err="1">
                <a:solidFill>
                  <a:schemeClr val="accent2"/>
                </a:solidFill>
              </a:rPr>
              <a:t>Marwa</a:t>
            </a:r>
            <a:r>
              <a:rPr lang="en-US" sz="1200" b="1" dirty="0">
                <a:solidFill>
                  <a:schemeClr val="accent2"/>
                </a:solidFill>
              </a:rPr>
              <a:t> </a:t>
            </a:r>
            <a:r>
              <a:rPr lang="en-US" sz="1200" b="1" dirty="0" err="1">
                <a:solidFill>
                  <a:schemeClr val="accent2"/>
                </a:solidFill>
              </a:rPr>
              <a:t>ahmed</a:t>
            </a:r>
            <a:r>
              <a:rPr lang="en-US" sz="1200" b="1" dirty="0">
                <a:solidFill>
                  <a:schemeClr val="accent2"/>
                </a:solidFill>
              </a:rPr>
              <a:t> Mohamed</a:t>
            </a:r>
            <a:endParaRPr lang="en-US" sz="1200" dirty="0">
              <a:solidFill>
                <a:schemeClr val="accent2"/>
              </a:solidFill>
            </a:endParaRPr>
          </a:p>
          <a:p>
            <a:pPr marL="0" indent="0" algn="l">
              <a:buNone/>
            </a:pPr>
            <a:r>
              <a:rPr lang="en-US" sz="1200" b="1" dirty="0">
                <a:solidFill>
                  <a:schemeClr val="accent2"/>
                </a:solidFill>
              </a:rPr>
              <a:t>		9- </a:t>
            </a:r>
            <a:r>
              <a:rPr lang="en-US" sz="1200" b="1" dirty="0" err="1">
                <a:solidFill>
                  <a:schemeClr val="accent2"/>
                </a:solidFill>
              </a:rPr>
              <a:t>Marwa</a:t>
            </a:r>
            <a:r>
              <a:rPr lang="en-US" sz="1200" b="1" dirty="0">
                <a:solidFill>
                  <a:schemeClr val="accent2"/>
                </a:solidFill>
              </a:rPr>
              <a:t> </a:t>
            </a:r>
            <a:r>
              <a:rPr lang="en-US" sz="1200" b="1" dirty="0" err="1">
                <a:solidFill>
                  <a:schemeClr val="accent2"/>
                </a:solidFill>
              </a:rPr>
              <a:t>anwar</a:t>
            </a:r>
            <a:r>
              <a:rPr lang="en-US" sz="1200" b="1" dirty="0">
                <a:solidFill>
                  <a:schemeClr val="accent2"/>
                </a:solidFill>
              </a:rPr>
              <a:t> </a:t>
            </a:r>
            <a:r>
              <a:rPr lang="en-US" sz="1200" b="1" dirty="0" err="1">
                <a:solidFill>
                  <a:schemeClr val="accent2"/>
                </a:solidFill>
              </a:rPr>
              <a:t>rezk</a:t>
            </a:r>
            <a:r>
              <a:rPr lang="en-US" sz="1200" b="1" dirty="0">
                <a:solidFill>
                  <a:schemeClr val="accent2"/>
                </a:solidFill>
              </a:rPr>
              <a:t> </a:t>
            </a:r>
            <a:endParaRPr lang="en-US" sz="1200" dirty="0">
              <a:solidFill>
                <a:schemeClr val="accent2"/>
              </a:solidFill>
            </a:endParaRPr>
          </a:p>
          <a:p>
            <a:pPr marL="0" indent="0" algn="l">
              <a:buNone/>
            </a:pPr>
            <a:r>
              <a:rPr lang="en-US" sz="1200" b="1" dirty="0">
                <a:solidFill>
                  <a:schemeClr val="accent2"/>
                </a:solidFill>
              </a:rPr>
              <a:t>10- Rehab </a:t>
            </a:r>
            <a:r>
              <a:rPr lang="en-US" sz="1200" b="1" dirty="0" err="1">
                <a:solidFill>
                  <a:schemeClr val="accent2"/>
                </a:solidFill>
              </a:rPr>
              <a:t>kalaf</a:t>
            </a:r>
            <a:r>
              <a:rPr lang="en-US" sz="1200" b="1" dirty="0">
                <a:solidFill>
                  <a:schemeClr val="accent2"/>
                </a:solidFill>
              </a:rPr>
              <a:t> Mahmoud</a:t>
            </a:r>
            <a:endParaRPr lang="en-US" sz="1200" dirty="0">
              <a:solidFill>
                <a:schemeClr val="accent2"/>
              </a:solidFill>
            </a:endParaRPr>
          </a:p>
          <a:p>
            <a:pPr marL="0" indent="0" algn="l">
              <a:buNone/>
            </a:pPr>
            <a:r>
              <a:rPr lang="en-US" sz="1200" b="1" dirty="0">
                <a:solidFill>
                  <a:schemeClr val="accent2"/>
                </a:solidFill>
              </a:rPr>
              <a:t>11- </a:t>
            </a:r>
            <a:r>
              <a:rPr lang="en-US" sz="1200" b="1" dirty="0" err="1">
                <a:solidFill>
                  <a:schemeClr val="accent2"/>
                </a:solidFill>
              </a:rPr>
              <a:t>Azeza</a:t>
            </a:r>
            <a:r>
              <a:rPr lang="en-US" sz="1200" b="1" dirty="0">
                <a:solidFill>
                  <a:schemeClr val="accent2"/>
                </a:solidFill>
              </a:rPr>
              <a:t> Mahmoud Mohamed </a:t>
            </a:r>
            <a:endParaRPr lang="en-US" sz="1200" dirty="0">
              <a:solidFill>
                <a:schemeClr val="accent2"/>
              </a:solidFill>
            </a:endParaRPr>
          </a:p>
          <a:p>
            <a:pPr marL="0" indent="0" algn="l">
              <a:buNone/>
            </a:pPr>
            <a:r>
              <a:rPr lang="en-US" sz="1200" b="1" dirty="0">
                <a:solidFill>
                  <a:schemeClr val="accent2"/>
                </a:solidFill>
              </a:rPr>
              <a:t>12- </a:t>
            </a:r>
            <a:r>
              <a:rPr lang="en-US" sz="1200" b="1" dirty="0" err="1">
                <a:solidFill>
                  <a:schemeClr val="accent2"/>
                </a:solidFill>
              </a:rPr>
              <a:t>Somaya</a:t>
            </a:r>
            <a:r>
              <a:rPr lang="en-US" sz="1200" b="1" dirty="0">
                <a:solidFill>
                  <a:schemeClr val="accent2"/>
                </a:solidFill>
              </a:rPr>
              <a:t> Mohamed </a:t>
            </a:r>
            <a:r>
              <a:rPr lang="en-US" sz="1200" b="1" dirty="0" err="1">
                <a:solidFill>
                  <a:schemeClr val="accent2"/>
                </a:solidFill>
              </a:rPr>
              <a:t>Mohamed</a:t>
            </a:r>
            <a:endParaRPr lang="en-US" sz="1200" dirty="0">
              <a:solidFill>
                <a:schemeClr val="accent2"/>
              </a:solidFill>
            </a:endParaRPr>
          </a:p>
          <a:p>
            <a:pPr marL="0" indent="0" algn="l">
              <a:buNone/>
            </a:pPr>
            <a:r>
              <a:rPr lang="en-US" sz="1200" b="1" dirty="0">
                <a:solidFill>
                  <a:schemeClr val="accent2"/>
                </a:solidFill>
              </a:rPr>
              <a:t>13- </a:t>
            </a:r>
            <a:r>
              <a:rPr lang="en-US" sz="1200" b="1" dirty="0" err="1">
                <a:solidFill>
                  <a:schemeClr val="accent2"/>
                </a:solidFill>
              </a:rPr>
              <a:t>Hend</a:t>
            </a:r>
            <a:r>
              <a:rPr lang="en-US" sz="1200" b="1" dirty="0">
                <a:solidFill>
                  <a:schemeClr val="accent2"/>
                </a:solidFill>
              </a:rPr>
              <a:t> </a:t>
            </a:r>
            <a:r>
              <a:rPr lang="en-US" sz="1200" b="1" dirty="0" err="1">
                <a:solidFill>
                  <a:schemeClr val="accent2"/>
                </a:solidFill>
              </a:rPr>
              <a:t>abd</a:t>
            </a:r>
            <a:r>
              <a:rPr lang="en-US" sz="1200" b="1" dirty="0">
                <a:solidFill>
                  <a:schemeClr val="accent2"/>
                </a:solidFill>
              </a:rPr>
              <a:t> </a:t>
            </a:r>
            <a:r>
              <a:rPr lang="en-US" sz="1200" b="1" dirty="0" err="1">
                <a:solidFill>
                  <a:schemeClr val="accent2"/>
                </a:solidFill>
              </a:rPr>
              <a:t>elrahem</a:t>
            </a:r>
            <a:r>
              <a:rPr lang="en-US" sz="1200" b="1" dirty="0">
                <a:solidFill>
                  <a:schemeClr val="accent2"/>
                </a:solidFill>
              </a:rPr>
              <a:t> </a:t>
            </a:r>
            <a:r>
              <a:rPr lang="en-US" sz="1200" b="1" dirty="0" err="1">
                <a:solidFill>
                  <a:schemeClr val="accent2"/>
                </a:solidFill>
              </a:rPr>
              <a:t>ragab</a:t>
            </a:r>
            <a:endParaRPr lang="en-US" sz="1200" dirty="0">
              <a:solidFill>
                <a:schemeClr val="accent2"/>
              </a:solidFill>
            </a:endParaRPr>
          </a:p>
          <a:p>
            <a:pPr marL="0" indent="0" algn="l">
              <a:buNone/>
            </a:pPr>
            <a:r>
              <a:rPr lang="en-US" sz="1200" b="1" dirty="0">
                <a:solidFill>
                  <a:schemeClr val="accent2"/>
                </a:solidFill>
              </a:rPr>
              <a:t>14- Rehab </a:t>
            </a:r>
            <a:r>
              <a:rPr lang="en-US" sz="1200" b="1" dirty="0" err="1">
                <a:solidFill>
                  <a:schemeClr val="accent2"/>
                </a:solidFill>
              </a:rPr>
              <a:t>khale</a:t>
            </a:r>
            <a:r>
              <a:rPr lang="en-US" sz="1200" b="1" dirty="0">
                <a:solidFill>
                  <a:schemeClr val="accent2"/>
                </a:solidFill>
              </a:rPr>
              <a:t> elm </a:t>
            </a:r>
            <a:r>
              <a:rPr lang="en-US" sz="1200" b="1" dirty="0" err="1">
                <a:solidFill>
                  <a:schemeClr val="accent2"/>
                </a:solidFill>
              </a:rPr>
              <a:t>eldeen</a:t>
            </a:r>
            <a:endParaRPr lang="en-US" sz="1200" dirty="0">
              <a:solidFill>
                <a:schemeClr val="accent2"/>
              </a:solidFill>
            </a:endParaRPr>
          </a:p>
          <a:p>
            <a:pPr marL="0" indent="0" algn="l">
              <a:buNone/>
            </a:pPr>
            <a:r>
              <a:rPr lang="en-US" sz="1200" b="1" dirty="0">
                <a:solidFill>
                  <a:schemeClr val="accent2"/>
                </a:solidFill>
              </a:rPr>
              <a:t>15- </a:t>
            </a:r>
            <a:r>
              <a:rPr lang="en-US" sz="1200" b="1" dirty="0" err="1">
                <a:solidFill>
                  <a:schemeClr val="accent2"/>
                </a:solidFill>
              </a:rPr>
              <a:t>Wesam</a:t>
            </a:r>
            <a:r>
              <a:rPr lang="en-US" sz="1200" b="1" dirty="0">
                <a:solidFill>
                  <a:schemeClr val="accent2"/>
                </a:solidFill>
              </a:rPr>
              <a:t> </a:t>
            </a:r>
            <a:r>
              <a:rPr lang="en-US" sz="1200" b="1" dirty="0" err="1">
                <a:solidFill>
                  <a:schemeClr val="accent2"/>
                </a:solidFill>
              </a:rPr>
              <a:t>moktar</a:t>
            </a:r>
            <a:r>
              <a:rPr lang="en-US" sz="1200" b="1" dirty="0">
                <a:solidFill>
                  <a:schemeClr val="accent2"/>
                </a:solidFill>
              </a:rPr>
              <a:t> Mahmoud</a:t>
            </a:r>
            <a:endParaRPr lang="en-US" sz="1200" dirty="0">
              <a:solidFill>
                <a:schemeClr val="accent2"/>
              </a:solidFill>
            </a:endParaRPr>
          </a:p>
          <a:p>
            <a:pPr marL="0" indent="0" algn="l">
              <a:buNone/>
            </a:pPr>
            <a:r>
              <a:rPr lang="en-US" sz="1200" b="1" dirty="0">
                <a:solidFill>
                  <a:schemeClr val="accent2"/>
                </a:solidFill>
              </a:rPr>
              <a:t>16- Mona </a:t>
            </a:r>
            <a:r>
              <a:rPr lang="en-US" sz="1200" b="1" dirty="0" err="1">
                <a:solidFill>
                  <a:schemeClr val="accent2"/>
                </a:solidFill>
              </a:rPr>
              <a:t>abd</a:t>
            </a:r>
            <a:r>
              <a:rPr lang="en-US" sz="1200" b="1" dirty="0">
                <a:solidFill>
                  <a:schemeClr val="accent2"/>
                </a:solidFill>
              </a:rPr>
              <a:t> </a:t>
            </a:r>
            <a:r>
              <a:rPr lang="en-US" sz="1200" b="1" dirty="0" err="1">
                <a:solidFill>
                  <a:schemeClr val="accent2"/>
                </a:solidFill>
              </a:rPr>
              <a:t>elrafee</a:t>
            </a:r>
            <a:r>
              <a:rPr lang="en-US" sz="1200" b="1" dirty="0">
                <a:solidFill>
                  <a:schemeClr val="accent2"/>
                </a:solidFill>
              </a:rPr>
              <a:t> </a:t>
            </a:r>
            <a:r>
              <a:rPr lang="en-US" sz="1200" b="1" dirty="0" err="1">
                <a:solidFill>
                  <a:schemeClr val="accent2"/>
                </a:solidFill>
              </a:rPr>
              <a:t>hamdy</a:t>
            </a:r>
            <a:endParaRPr lang="en-US" sz="1200" dirty="0">
              <a:solidFill>
                <a:schemeClr val="accent2"/>
              </a:solidFill>
            </a:endParaRPr>
          </a:p>
          <a:p>
            <a:pPr marL="0" indent="0" algn="l">
              <a:buNone/>
            </a:pPr>
            <a:r>
              <a:rPr lang="en-US" sz="1200" b="1" dirty="0">
                <a:solidFill>
                  <a:schemeClr val="accent2"/>
                </a:solidFill>
              </a:rPr>
              <a:t>17- </a:t>
            </a:r>
            <a:r>
              <a:rPr lang="en-US" sz="1200" b="1" dirty="0" err="1">
                <a:solidFill>
                  <a:schemeClr val="accent2"/>
                </a:solidFill>
              </a:rPr>
              <a:t>Nehal</a:t>
            </a:r>
            <a:r>
              <a:rPr lang="en-US" sz="1200" b="1" dirty="0">
                <a:solidFill>
                  <a:schemeClr val="accent2"/>
                </a:solidFill>
              </a:rPr>
              <a:t> </a:t>
            </a:r>
            <a:r>
              <a:rPr lang="en-US" sz="1200" b="1" dirty="0" err="1">
                <a:solidFill>
                  <a:schemeClr val="accent2"/>
                </a:solidFill>
              </a:rPr>
              <a:t>ahmed</a:t>
            </a:r>
            <a:r>
              <a:rPr lang="en-US" sz="1200" b="1" dirty="0">
                <a:solidFill>
                  <a:schemeClr val="accent2"/>
                </a:solidFill>
              </a:rPr>
              <a:t> </a:t>
            </a:r>
            <a:r>
              <a:rPr lang="en-US" sz="1200" b="1" dirty="0" err="1">
                <a:solidFill>
                  <a:schemeClr val="accent2"/>
                </a:solidFill>
              </a:rPr>
              <a:t>dahy</a:t>
            </a:r>
            <a:endParaRPr lang="en-US" sz="1200" dirty="0">
              <a:solidFill>
                <a:schemeClr val="accent2"/>
              </a:solidFill>
            </a:endParaRPr>
          </a:p>
          <a:p>
            <a:pPr marL="0" indent="0" algn="l">
              <a:buNone/>
            </a:pPr>
            <a:r>
              <a:rPr lang="en-US" sz="1200" b="1" dirty="0">
                <a:solidFill>
                  <a:schemeClr val="accent2"/>
                </a:solidFill>
              </a:rPr>
              <a:t>18- </a:t>
            </a:r>
            <a:r>
              <a:rPr lang="en-US" sz="1200" b="1" dirty="0" err="1">
                <a:solidFill>
                  <a:schemeClr val="accent2"/>
                </a:solidFill>
              </a:rPr>
              <a:t>walaa</a:t>
            </a:r>
            <a:r>
              <a:rPr lang="en-US" sz="1200" b="1" dirty="0">
                <a:solidFill>
                  <a:schemeClr val="accent2"/>
                </a:solidFill>
              </a:rPr>
              <a:t> </a:t>
            </a:r>
            <a:r>
              <a:rPr lang="en-US" sz="1200" b="1" dirty="0" err="1">
                <a:solidFill>
                  <a:schemeClr val="accent2"/>
                </a:solidFill>
              </a:rPr>
              <a:t>ahmed</a:t>
            </a:r>
            <a:r>
              <a:rPr lang="en-US" sz="1200" b="1" dirty="0">
                <a:solidFill>
                  <a:schemeClr val="accent2"/>
                </a:solidFill>
              </a:rPr>
              <a:t> </a:t>
            </a:r>
            <a:r>
              <a:rPr lang="en-US" sz="1200" b="1" dirty="0" err="1">
                <a:solidFill>
                  <a:schemeClr val="accent2"/>
                </a:solidFill>
              </a:rPr>
              <a:t>sheba</a:t>
            </a:r>
            <a:endParaRPr lang="ar-SA" sz="1200" dirty="0">
              <a:solidFill>
                <a:schemeClr val="accent2"/>
              </a:solidFill>
            </a:endParaRPr>
          </a:p>
        </p:txBody>
      </p:sp>
    </p:spTree>
    <p:extLst>
      <p:ext uri="{BB962C8B-B14F-4D97-AF65-F5344CB8AC3E}">
        <p14:creationId xmlns:p14="http://schemas.microsoft.com/office/powerpoint/2010/main" val="391101590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395536" y="1052736"/>
            <a:ext cx="8229600" cy="4525963"/>
          </a:xfrm>
        </p:spPr>
        <p:txBody>
          <a:bodyPr>
            <a:normAutofit/>
          </a:bodyPr>
          <a:lstStyle/>
          <a:p>
            <a:pPr lvl="0" algn="l"/>
            <a:r>
              <a:rPr lang="en-US" sz="3200" dirty="0">
                <a:solidFill>
                  <a:schemeClr val="tx1"/>
                </a:solidFill>
              </a:rPr>
              <a:t>Despite the demands of the illness, families may need to work hard to maintain a sense of</a:t>
            </a:r>
            <a:r>
              <a:rPr lang="ar-DZ" sz="3200" dirty="0">
                <a:solidFill>
                  <a:schemeClr val="tx1"/>
                </a:solidFill>
              </a:rPr>
              <a:t> "</a:t>
            </a:r>
            <a:r>
              <a:rPr lang="en-US" sz="3200" dirty="0">
                <a:solidFill>
                  <a:schemeClr val="tx1"/>
                </a:solidFill>
              </a:rPr>
              <a:t>normal</a:t>
            </a:r>
            <a:r>
              <a:rPr lang="ar-DZ" sz="3200" dirty="0">
                <a:solidFill>
                  <a:schemeClr val="tx1"/>
                </a:solidFill>
              </a:rPr>
              <a:t>" </a:t>
            </a:r>
            <a:r>
              <a:rPr lang="en-US" sz="3200" dirty="0">
                <a:solidFill>
                  <a:schemeClr val="tx1"/>
                </a:solidFill>
              </a:rPr>
              <a:t>life. This can benefit the ill member, as well; it may help him or her integrate into family life more and may reduce the ill member's sense of guilt regarding the demands the illness places on the family as a whole</a:t>
            </a:r>
            <a:r>
              <a:rPr lang="ar-DZ" sz="3200" dirty="0">
                <a:solidFill>
                  <a:schemeClr val="tx1"/>
                </a:solidFill>
              </a:rPr>
              <a:t>.</a:t>
            </a:r>
            <a:endParaRPr lang="en-US" sz="3200" dirty="0">
              <a:solidFill>
                <a:schemeClr val="tx1"/>
              </a:solidFill>
            </a:endParaRPr>
          </a:p>
          <a:p>
            <a:pPr algn="l"/>
            <a:endParaRPr lang="ar-SA" sz="3200" dirty="0">
              <a:solidFill>
                <a:schemeClr val="tx1"/>
              </a:solidFill>
            </a:endParaRPr>
          </a:p>
        </p:txBody>
      </p:sp>
    </p:spTree>
    <p:extLst>
      <p:ext uri="{BB962C8B-B14F-4D97-AF65-F5344CB8AC3E}">
        <p14:creationId xmlns:p14="http://schemas.microsoft.com/office/powerpoint/2010/main" val="409193252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l"/>
            <a:r>
              <a:rPr lang="en-US" sz="3600" b="1" i="1" u="sng" dirty="0">
                <a:solidFill>
                  <a:schemeClr val="accent2"/>
                </a:solidFill>
                <a:effectLst/>
              </a:rPr>
              <a:t>Prevention of chronic illness.</a:t>
            </a:r>
            <a:r>
              <a:rPr lang="en-US" sz="3600" dirty="0">
                <a:solidFill>
                  <a:schemeClr val="accent2"/>
                </a:solidFill>
                <a:effectLst/>
              </a:rPr>
              <a:t/>
            </a:r>
            <a:br>
              <a:rPr lang="en-US" sz="3600" dirty="0">
                <a:solidFill>
                  <a:schemeClr val="accent2"/>
                </a:solidFill>
                <a:effectLst/>
              </a:rPr>
            </a:br>
            <a:endParaRPr lang="ar-SA" sz="3600" dirty="0">
              <a:solidFill>
                <a:schemeClr val="accent2"/>
              </a:solidFill>
            </a:endParaRPr>
          </a:p>
        </p:txBody>
      </p:sp>
      <p:sp>
        <p:nvSpPr>
          <p:cNvPr id="3" name="عنصر نائب للمحتوى 2"/>
          <p:cNvSpPr>
            <a:spLocks noGrp="1"/>
          </p:cNvSpPr>
          <p:nvPr>
            <p:ph idx="1"/>
          </p:nvPr>
        </p:nvSpPr>
        <p:spPr>
          <a:xfrm>
            <a:off x="467544" y="1916832"/>
            <a:ext cx="8229600" cy="4525963"/>
          </a:xfrm>
        </p:spPr>
        <p:txBody>
          <a:bodyPr>
            <a:normAutofit/>
          </a:bodyPr>
          <a:lstStyle/>
          <a:p>
            <a:pPr marL="0" indent="0" algn="l" rtl="0">
              <a:buNone/>
            </a:pPr>
            <a:r>
              <a:rPr lang="en-US" sz="3200" b="1" dirty="0">
                <a:solidFill>
                  <a:schemeClr val="accent2"/>
                </a:solidFill>
              </a:rPr>
              <a:t>1-</a:t>
            </a:r>
            <a:r>
              <a:rPr lang="en-US" sz="3200" b="1" dirty="0">
                <a:solidFill>
                  <a:schemeClr val="tx2"/>
                </a:solidFill>
              </a:rPr>
              <a:t>Quit smoking</a:t>
            </a:r>
            <a:endParaRPr lang="en-US" sz="3200" dirty="0">
              <a:solidFill>
                <a:schemeClr val="tx2"/>
              </a:solidFill>
            </a:endParaRPr>
          </a:p>
          <a:p>
            <a:pPr marL="0" indent="0" algn="l" rtl="0">
              <a:buNone/>
            </a:pPr>
            <a:r>
              <a:rPr lang="en-US" sz="3200" dirty="0">
                <a:solidFill>
                  <a:schemeClr val="tx1"/>
                </a:solidFill>
              </a:rPr>
              <a:t>Stopping smoking (or never starting) lowers the risk of serious health problems, such as heart disease, cancer, type 2 diabetes, and lung disease, as well as premature death—even for longtime smokers.</a:t>
            </a:r>
          </a:p>
          <a:p>
            <a:pPr marL="0" indent="0" algn="l">
              <a:buNone/>
            </a:pPr>
            <a:endParaRPr lang="ar-SA" sz="3200" dirty="0">
              <a:solidFill>
                <a:schemeClr val="tx1"/>
              </a:solidFill>
            </a:endParaRPr>
          </a:p>
        </p:txBody>
      </p:sp>
    </p:spTree>
    <p:extLst>
      <p:ext uri="{BB962C8B-B14F-4D97-AF65-F5344CB8AC3E}">
        <p14:creationId xmlns:p14="http://schemas.microsoft.com/office/powerpoint/2010/main" val="42234146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l"/>
            <a:r>
              <a:rPr lang="en-US" sz="3200" b="1" dirty="0">
                <a:solidFill>
                  <a:schemeClr val="accent2"/>
                </a:solidFill>
                <a:effectLst/>
              </a:rPr>
              <a:t>2-</a:t>
            </a:r>
            <a:r>
              <a:rPr lang="en-US" sz="3200" b="1" dirty="0">
                <a:solidFill>
                  <a:schemeClr val="accent2"/>
                </a:solidFill>
                <a:effectLst/>
                <a:hlinkClick r:id="rId2"/>
              </a:rPr>
              <a:t>Eat </a:t>
            </a:r>
            <a:r>
              <a:rPr lang="en-US" sz="3200" b="1" dirty="0" smtClean="0">
                <a:solidFill>
                  <a:schemeClr val="accent2"/>
                </a:solidFill>
                <a:effectLst/>
                <a:hlinkClick r:id="rId2"/>
              </a:rPr>
              <a:t>Healthy</a:t>
            </a:r>
            <a:r>
              <a:rPr lang="en-US" sz="3200" dirty="0" smtClean="0">
                <a:solidFill>
                  <a:schemeClr val="accent2"/>
                </a:solidFill>
                <a:effectLst/>
              </a:rPr>
              <a:t/>
            </a:r>
            <a:br>
              <a:rPr lang="en-US" sz="3200" dirty="0" smtClean="0">
                <a:solidFill>
                  <a:schemeClr val="accent2"/>
                </a:solidFill>
                <a:effectLst/>
              </a:rPr>
            </a:br>
            <a:endParaRPr lang="ar-SA" sz="3200" dirty="0">
              <a:solidFill>
                <a:schemeClr val="accent2"/>
              </a:solidFill>
            </a:endParaRPr>
          </a:p>
        </p:txBody>
      </p:sp>
      <p:sp>
        <p:nvSpPr>
          <p:cNvPr id="3" name="عنصر نائب للمحتوى 2"/>
          <p:cNvSpPr>
            <a:spLocks noGrp="1"/>
          </p:cNvSpPr>
          <p:nvPr>
            <p:ph idx="1"/>
          </p:nvPr>
        </p:nvSpPr>
        <p:spPr>
          <a:xfrm>
            <a:off x="467544" y="1916832"/>
            <a:ext cx="8229600" cy="4525963"/>
          </a:xfrm>
        </p:spPr>
        <p:txBody>
          <a:bodyPr>
            <a:normAutofit/>
          </a:bodyPr>
          <a:lstStyle/>
          <a:p>
            <a:pPr marL="0" indent="0" algn="l">
              <a:buNone/>
            </a:pPr>
            <a:r>
              <a:rPr lang="en-US" sz="2800" dirty="0">
                <a:solidFill>
                  <a:schemeClr val="tx1"/>
                </a:solidFill>
              </a:rPr>
              <a:t>Eating healthy helps prevent, delay, and manage heart disease, type 2 diabetes, and other chronic diseases. A balanced diet of fruits, veggies, whole grains, lean meats, and low-fat dairy products is important at any age. If you are overweight, losing even 5% to 7% of your body weight can help prevent or delay type 2 diabetes.</a:t>
            </a:r>
          </a:p>
          <a:p>
            <a:pPr marL="0" indent="0" algn="l">
              <a:buNone/>
            </a:pPr>
            <a:endParaRPr lang="ar-SA" sz="2800" dirty="0">
              <a:solidFill>
                <a:schemeClr val="tx1"/>
              </a:solidFill>
            </a:endParaRPr>
          </a:p>
        </p:txBody>
      </p:sp>
    </p:spTree>
    <p:extLst>
      <p:ext uri="{BB962C8B-B14F-4D97-AF65-F5344CB8AC3E}">
        <p14:creationId xmlns:p14="http://schemas.microsoft.com/office/powerpoint/2010/main" val="221352697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67544" y="188640"/>
            <a:ext cx="8229600" cy="1600200"/>
          </a:xfrm>
        </p:spPr>
        <p:txBody>
          <a:bodyPr/>
          <a:lstStyle/>
          <a:p>
            <a:pPr algn="l"/>
            <a:r>
              <a:rPr lang="en-US" sz="2800" b="1" dirty="0">
                <a:solidFill>
                  <a:schemeClr val="accent2"/>
                </a:solidFill>
                <a:effectLst/>
              </a:rPr>
              <a:t>3-</a:t>
            </a:r>
            <a:r>
              <a:rPr lang="en-US" sz="2800" b="1" dirty="0">
                <a:effectLst/>
              </a:rPr>
              <a:t>Get Regular Physical Activity</a:t>
            </a:r>
            <a:r>
              <a:rPr lang="en-US" sz="2800" dirty="0">
                <a:solidFill>
                  <a:schemeClr val="accent2"/>
                </a:solidFill>
                <a:effectLst/>
              </a:rPr>
              <a:t/>
            </a:r>
            <a:br>
              <a:rPr lang="en-US" sz="2800" dirty="0">
                <a:solidFill>
                  <a:schemeClr val="accent2"/>
                </a:solidFill>
                <a:effectLst/>
              </a:rPr>
            </a:br>
            <a:endParaRPr lang="ar-SA" sz="2800" dirty="0">
              <a:solidFill>
                <a:schemeClr val="accent2"/>
              </a:solidFill>
            </a:endParaRPr>
          </a:p>
        </p:txBody>
      </p:sp>
      <p:sp>
        <p:nvSpPr>
          <p:cNvPr id="3" name="عنصر نائب للمحتوى 2"/>
          <p:cNvSpPr>
            <a:spLocks noGrp="1"/>
          </p:cNvSpPr>
          <p:nvPr>
            <p:ph idx="1"/>
          </p:nvPr>
        </p:nvSpPr>
        <p:spPr>
          <a:xfrm>
            <a:off x="467544" y="1916832"/>
            <a:ext cx="8229600" cy="4525963"/>
          </a:xfrm>
        </p:spPr>
        <p:txBody>
          <a:bodyPr>
            <a:normAutofit/>
          </a:bodyPr>
          <a:lstStyle/>
          <a:p>
            <a:pPr marL="0" indent="0" algn="l">
              <a:buNone/>
            </a:pPr>
            <a:r>
              <a:rPr lang="en-US" sz="3200" dirty="0">
                <a:solidFill>
                  <a:schemeClr val="tx1"/>
                </a:solidFill>
              </a:rPr>
              <a:t>Regular physical activity can help you prevent, delay, or manage chronic diseases. Aim for moderate physical activity (like brisk walking or gardening) for at least 150 minutes a week.</a:t>
            </a:r>
          </a:p>
          <a:p>
            <a:pPr marL="0" indent="0" algn="l">
              <a:buNone/>
            </a:pPr>
            <a:endParaRPr lang="ar-SA" sz="3200" dirty="0">
              <a:solidFill>
                <a:schemeClr val="tx1"/>
              </a:solidFill>
            </a:endParaRPr>
          </a:p>
        </p:txBody>
      </p:sp>
    </p:spTree>
    <p:extLst>
      <p:ext uri="{BB962C8B-B14F-4D97-AF65-F5344CB8AC3E}">
        <p14:creationId xmlns:p14="http://schemas.microsoft.com/office/powerpoint/2010/main" val="221352697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67544" y="332656"/>
            <a:ext cx="8229600" cy="1600200"/>
          </a:xfrm>
        </p:spPr>
        <p:txBody>
          <a:bodyPr/>
          <a:lstStyle/>
          <a:p>
            <a:pPr algn="l"/>
            <a:r>
              <a:rPr lang="en-US" sz="2800" b="1" dirty="0">
                <a:solidFill>
                  <a:schemeClr val="accent2"/>
                </a:solidFill>
                <a:effectLst/>
              </a:rPr>
              <a:t>4-</a:t>
            </a:r>
            <a:r>
              <a:rPr lang="en-US" sz="2800" b="1" dirty="0">
                <a:effectLst/>
              </a:rPr>
              <a:t>Avoid Drinking Too Much Alcohol</a:t>
            </a:r>
            <a:r>
              <a:rPr lang="en-US" sz="2800" dirty="0">
                <a:solidFill>
                  <a:schemeClr val="accent2"/>
                </a:solidFill>
                <a:effectLst/>
              </a:rPr>
              <a:t/>
            </a:r>
            <a:br>
              <a:rPr lang="en-US" sz="2800" dirty="0">
                <a:solidFill>
                  <a:schemeClr val="accent2"/>
                </a:solidFill>
                <a:effectLst/>
              </a:rPr>
            </a:br>
            <a:endParaRPr lang="ar-SA" sz="2800" dirty="0">
              <a:solidFill>
                <a:schemeClr val="accent2"/>
              </a:solidFill>
            </a:endParaRPr>
          </a:p>
        </p:txBody>
      </p:sp>
      <p:sp>
        <p:nvSpPr>
          <p:cNvPr id="3" name="عنصر نائب للمحتوى 2"/>
          <p:cNvSpPr>
            <a:spLocks noGrp="1"/>
          </p:cNvSpPr>
          <p:nvPr>
            <p:ph idx="1"/>
          </p:nvPr>
        </p:nvSpPr>
        <p:spPr>
          <a:xfrm>
            <a:off x="467544" y="1916832"/>
            <a:ext cx="8229600" cy="4525963"/>
          </a:xfrm>
        </p:spPr>
        <p:txBody>
          <a:bodyPr>
            <a:normAutofit/>
          </a:bodyPr>
          <a:lstStyle/>
          <a:p>
            <a:pPr marL="0" indent="0" algn="l">
              <a:buNone/>
            </a:pPr>
            <a:r>
              <a:rPr lang="en-US" sz="3600" dirty="0">
                <a:solidFill>
                  <a:schemeClr val="tx1"/>
                </a:solidFill>
              </a:rPr>
              <a:t>Over time, excessive drinking can lead to high blood pressure, various cancers, heart disease, stroke, and liver disease. By not drinking too much, you can reduce these health risks.</a:t>
            </a:r>
          </a:p>
          <a:p>
            <a:pPr marL="0" indent="0" algn="l">
              <a:buNone/>
            </a:pPr>
            <a:endParaRPr lang="ar-SA" sz="3600" dirty="0">
              <a:solidFill>
                <a:schemeClr val="tx1"/>
              </a:solidFill>
            </a:endParaRPr>
          </a:p>
        </p:txBody>
      </p:sp>
    </p:spTree>
    <p:extLst>
      <p:ext uri="{BB962C8B-B14F-4D97-AF65-F5344CB8AC3E}">
        <p14:creationId xmlns:p14="http://schemas.microsoft.com/office/powerpoint/2010/main" val="221352697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539552" y="260648"/>
            <a:ext cx="8229600" cy="1600200"/>
          </a:xfrm>
        </p:spPr>
        <p:txBody>
          <a:bodyPr/>
          <a:lstStyle/>
          <a:p>
            <a:pPr algn="l"/>
            <a:r>
              <a:rPr lang="en-US" sz="2800" b="1" dirty="0">
                <a:solidFill>
                  <a:schemeClr val="accent2"/>
                </a:solidFill>
                <a:effectLst/>
              </a:rPr>
              <a:t>5-</a:t>
            </a:r>
            <a:r>
              <a:rPr lang="en-US" sz="3600" b="1" dirty="0">
                <a:effectLst/>
              </a:rPr>
              <a:t>Get Screened</a:t>
            </a:r>
            <a:r>
              <a:rPr lang="en-US" sz="2800" dirty="0">
                <a:solidFill>
                  <a:schemeClr val="accent2"/>
                </a:solidFill>
                <a:effectLst/>
              </a:rPr>
              <a:t/>
            </a:r>
            <a:br>
              <a:rPr lang="en-US" sz="2800" dirty="0">
                <a:solidFill>
                  <a:schemeClr val="accent2"/>
                </a:solidFill>
                <a:effectLst/>
              </a:rPr>
            </a:br>
            <a:endParaRPr lang="ar-SA" sz="2800" dirty="0">
              <a:solidFill>
                <a:schemeClr val="accent2"/>
              </a:solidFill>
            </a:endParaRPr>
          </a:p>
        </p:txBody>
      </p:sp>
      <p:sp>
        <p:nvSpPr>
          <p:cNvPr id="3" name="عنصر نائب للمحتوى 2"/>
          <p:cNvSpPr>
            <a:spLocks noGrp="1"/>
          </p:cNvSpPr>
          <p:nvPr>
            <p:ph idx="1"/>
          </p:nvPr>
        </p:nvSpPr>
        <p:spPr>
          <a:xfrm>
            <a:off x="467544" y="1916832"/>
            <a:ext cx="8229600" cy="4525963"/>
          </a:xfrm>
        </p:spPr>
        <p:txBody>
          <a:bodyPr>
            <a:normAutofit/>
          </a:bodyPr>
          <a:lstStyle/>
          <a:p>
            <a:pPr marL="0" indent="0" algn="l">
              <a:buNone/>
            </a:pPr>
            <a:r>
              <a:rPr lang="en-US" sz="3600" dirty="0">
                <a:solidFill>
                  <a:schemeClr val="tx1"/>
                </a:solidFill>
              </a:rPr>
              <a:t>To prevent chronic diseases or catch them early, visit your doctor regularly for preventive services.</a:t>
            </a:r>
          </a:p>
          <a:p>
            <a:pPr marL="0" indent="0" algn="l">
              <a:buNone/>
            </a:pPr>
            <a:endParaRPr lang="ar-SA" sz="3600" dirty="0">
              <a:solidFill>
                <a:schemeClr val="tx1"/>
              </a:solidFill>
            </a:endParaRPr>
          </a:p>
        </p:txBody>
      </p:sp>
    </p:spTree>
    <p:extLst>
      <p:ext uri="{BB962C8B-B14F-4D97-AF65-F5344CB8AC3E}">
        <p14:creationId xmlns:p14="http://schemas.microsoft.com/office/powerpoint/2010/main" val="221352697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l"/>
            <a:r>
              <a:rPr lang="en-US" sz="2800" b="1" dirty="0">
                <a:solidFill>
                  <a:schemeClr val="accent2"/>
                </a:solidFill>
                <a:effectLst/>
              </a:rPr>
              <a:t>6-</a:t>
            </a:r>
            <a:r>
              <a:rPr lang="en-US" sz="2800" b="1" dirty="0">
                <a:effectLst/>
              </a:rPr>
              <a:t>Get Enough Sleep</a:t>
            </a:r>
            <a:r>
              <a:rPr lang="en-US" sz="2800" dirty="0">
                <a:solidFill>
                  <a:schemeClr val="accent2"/>
                </a:solidFill>
                <a:effectLst/>
              </a:rPr>
              <a:t/>
            </a:r>
            <a:br>
              <a:rPr lang="en-US" sz="2800" dirty="0">
                <a:solidFill>
                  <a:schemeClr val="accent2"/>
                </a:solidFill>
                <a:effectLst/>
              </a:rPr>
            </a:br>
            <a:endParaRPr lang="ar-SA" sz="2800" dirty="0">
              <a:solidFill>
                <a:schemeClr val="accent2"/>
              </a:solidFill>
            </a:endParaRPr>
          </a:p>
        </p:txBody>
      </p:sp>
      <p:sp>
        <p:nvSpPr>
          <p:cNvPr id="3" name="عنصر نائب للمحتوى 2"/>
          <p:cNvSpPr>
            <a:spLocks noGrp="1"/>
          </p:cNvSpPr>
          <p:nvPr>
            <p:ph idx="1"/>
          </p:nvPr>
        </p:nvSpPr>
        <p:spPr>
          <a:xfrm>
            <a:off x="467544" y="1916832"/>
            <a:ext cx="8229600" cy="4525963"/>
          </a:xfrm>
        </p:spPr>
        <p:txBody>
          <a:bodyPr>
            <a:normAutofit/>
          </a:bodyPr>
          <a:lstStyle/>
          <a:p>
            <a:pPr marL="0" indent="0" algn="l">
              <a:buNone/>
            </a:pPr>
            <a:r>
              <a:rPr lang="en-US" sz="3600" dirty="0">
                <a:solidFill>
                  <a:schemeClr val="tx1"/>
                </a:solidFill>
              </a:rPr>
              <a:t>Insufficient sleep has been linked to the development and poor management of diabetes, heart disease, obesity, and depression. Adults should get at least 7 hours of sleep daily.</a:t>
            </a:r>
          </a:p>
          <a:p>
            <a:pPr marL="0" indent="0" algn="l">
              <a:buNone/>
            </a:pPr>
            <a:endParaRPr lang="ar-SA" sz="3600" dirty="0">
              <a:solidFill>
                <a:schemeClr val="tx1"/>
              </a:solidFill>
            </a:endParaRPr>
          </a:p>
        </p:txBody>
      </p:sp>
    </p:spTree>
    <p:extLst>
      <p:ext uri="{BB962C8B-B14F-4D97-AF65-F5344CB8AC3E}">
        <p14:creationId xmlns:p14="http://schemas.microsoft.com/office/powerpoint/2010/main" val="221352697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l"/>
            <a:r>
              <a:rPr lang="en-US" sz="2800" b="1" dirty="0">
                <a:solidFill>
                  <a:schemeClr val="accent2"/>
                </a:solidFill>
                <a:effectLst/>
              </a:rPr>
              <a:t>7-</a:t>
            </a:r>
            <a:r>
              <a:rPr lang="en-US" sz="2800" b="1" dirty="0">
                <a:effectLst/>
              </a:rPr>
              <a:t>Know Your Family History</a:t>
            </a:r>
            <a:r>
              <a:rPr lang="en-US" sz="2800" dirty="0">
                <a:solidFill>
                  <a:schemeClr val="accent2"/>
                </a:solidFill>
                <a:effectLst/>
              </a:rPr>
              <a:t/>
            </a:r>
            <a:br>
              <a:rPr lang="en-US" sz="2800" dirty="0">
                <a:solidFill>
                  <a:schemeClr val="accent2"/>
                </a:solidFill>
                <a:effectLst/>
              </a:rPr>
            </a:br>
            <a:endParaRPr lang="ar-SA" sz="2800" dirty="0">
              <a:solidFill>
                <a:schemeClr val="accent2"/>
              </a:solidFill>
            </a:endParaRPr>
          </a:p>
        </p:txBody>
      </p:sp>
      <p:sp>
        <p:nvSpPr>
          <p:cNvPr id="3" name="عنصر نائب للمحتوى 2"/>
          <p:cNvSpPr>
            <a:spLocks noGrp="1"/>
          </p:cNvSpPr>
          <p:nvPr>
            <p:ph idx="1"/>
          </p:nvPr>
        </p:nvSpPr>
        <p:spPr>
          <a:xfrm>
            <a:off x="467544" y="1916832"/>
            <a:ext cx="8229600" cy="4525963"/>
          </a:xfrm>
        </p:spPr>
        <p:txBody>
          <a:bodyPr>
            <a:normAutofit/>
          </a:bodyPr>
          <a:lstStyle/>
          <a:p>
            <a:pPr marL="0" indent="0" algn="l">
              <a:buNone/>
            </a:pPr>
            <a:r>
              <a:rPr lang="en-US" sz="3200" dirty="0">
                <a:solidFill>
                  <a:schemeClr val="tx1"/>
                </a:solidFill>
              </a:rPr>
              <a:t>If you have a family history of a chronic disease, like cancer, heart disease, diabetes, or osteoporosis, you may be more likely to develop that disease yourself. Share your family health history with your doctor, who can help you take steps to prevent these conditions or catch them early.</a:t>
            </a:r>
          </a:p>
          <a:p>
            <a:pPr marL="0" indent="0" algn="l">
              <a:buNone/>
            </a:pPr>
            <a:endParaRPr lang="ar-SA" sz="3200" dirty="0">
              <a:solidFill>
                <a:schemeClr val="tx1"/>
              </a:solidFill>
            </a:endParaRPr>
          </a:p>
        </p:txBody>
      </p:sp>
    </p:spTree>
    <p:extLst>
      <p:ext uri="{BB962C8B-B14F-4D97-AF65-F5344CB8AC3E}">
        <p14:creationId xmlns:p14="http://schemas.microsoft.com/office/powerpoint/2010/main" val="221352697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l"/>
            <a:r>
              <a:rPr lang="en-US" sz="3200" b="1" i="1" u="sng" dirty="0">
                <a:effectLst/>
              </a:rPr>
              <a:t>Most common chronic illness in 	Egypt:-</a:t>
            </a:r>
            <a:r>
              <a:rPr lang="en-US" sz="3200" dirty="0">
                <a:effectLst/>
              </a:rPr>
              <a:t/>
            </a:r>
            <a:br>
              <a:rPr lang="en-US" sz="3200" dirty="0">
                <a:effectLst/>
              </a:rPr>
            </a:br>
            <a:endParaRPr lang="ar-SA" sz="3200" dirty="0"/>
          </a:p>
        </p:txBody>
      </p:sp>
      <p:sp>
        <p:nvSpPr>
          <p:cNvPr id="3" name="عنصر نائب للمحتوى 2"/>
          <p:cNvSpPr>
            <a:spLocks noGrp="1"/>
          </p:cNvSpPr>
          <p:nvPr>
            <p:ph idx="1"/>
          </p:nvPr>
        </p:nvSpPr>
        <p:spPr>
          <a:xfrm>
            <a:off x="467544" y="1916832"/>
            <a:ext cx="8229600" cy="4525963"/>
          </a:xfrm>
        </p:spPr>
        <p:txBody>
          <a:bodyPr>
            <a:normAutofit/>
          </a:bodyPr>
          <a:lstStyle/>
          <a:p>
            <a:pPr marL="0" indent="0" algn="l" rtl="0">
              <a:buNone/>
            </a:pPr>
            <a:r>
              <a:rPr lang="en-US" dirty="0">
                <a:solidFill>
                  <a:schemeClr val="tx1"/>
                </a:solidFill>
              </a:rPr>
              <a:t>There are 12 major chronic conditions that are a significant burden in terms of morbidity, mortality and healthcare costs, including: </a:t>
            </a:r>
            <a:endParaRPr lang="en-US" dirty="0" smtClean="0">
              <a:solidFill>
                <a:schemeClr val="tx1"/>
              </a:solidFill>
            </a:endParaRPr>
          </a:p>
          <a:p>
            <a:pPr marL="0" indent="0" algn="l" rtl="0">
              <a:buNone/>
            </a:pPr>
            <a:endParaRPr lang="en-US" dirty="0">
              <a:solidFill>
                <a:schemeClr val="tx1"/>
              </a:solidFill>
            </a:endParaRPr>
          </a:p>
          <a:p>
            <a:pPr marL="0" indent="0" algn="l">
              <a:buNone/>
            </a:pPr>
            <a:r>
              <a:rPr lang="en-US" b="1" dirty="0" smtClean="0">
                <a:solidFill>
                  <a:schemeClr val="tx1"/>
                </a:solidFill>
              </a:rPr>
              <a:t>1- cardiovascular </a:t>
            </a:r>
            <a:r>
              <a:rPr lang="en-US" b="1" dirty="0">
                <a:solidFill>
                  <a:schemeClr val="tx1"/>
                </a:solidFill>
              </a:rPr>
              <a:t>disease which include</a:t>
            </a:r>
            <a:r>
              <a:rPr lang="en-US" b="1" dirty="0" smtClean="0">
                <a:solidFill>
                  <a:schemeClr val="tx1"/>
                </a:solidFill>
              </a:rPr>
              <a:t>:-</a:t>
            </a:r>
            <a:endParaRPr lang="ar-SA" dirty="0" smtClean="0">
              <a:solidFill>
                <a:schemeClr val="tx1"/>
              </a:solidFill>
            </a:endParaRPr>
          </a:p>
          <a:p>
            <a:pPr marL="0" indent="0" algn="l">
              <a:buNone/>
            </a:pPr>
            <a:r>
              <a:rPr lang="en-US" dirty="0" smtClean="0">
                <a:solidFill>
                  <a:schemeClr val="tx1"/>
                </a:solidFill>
              </a:rPr>
              <a:t>Myocardial </a:t>
            </a:r>
            <a:r>
              <a:rPr lang="en-US" dirty="0">
                <a:solidFill>
                  <a:schemeClr val="tx1"/>
                </a:solidFill>
              </a:rPr>
              <a:t>infarction(Heart attack</a:t>
            </a:r>
            <a:r>
              <a:rPr lang="en-US" dirty="0" smtClean="0">
                <a:solidFill>
                  <a:schemeClr val="tx1"/>
                </a:solidFill>
              </a:rPr>
              <a:t>)</a:t>
            </a:r>
            <a:r>
              <a:rPr lang="ar-EG" dirty="0" smtClean="0">
                <a:solidFill>
                  <a:schemeClr val="tx1"/>
                </a:solidFill>
              </a:rPr>
              <a:t>-</a:t>
            </a:r>
            <a:endParaRPr lang="en-US" dirty="0">
              <a:solidFill>
                <a:schemeClr val="tx1"/>
              </a:solidFill>
            </a:endParaRPr>
          </a:p>
          <a:p>
            <a:pPr marL="0" indent="0" algn="l">
              <a:buNone/>
            </a:pPr>
            <a:r>
              <a:rPr lang="en-US" dirty="0">
                <a:solidFill>
                  <a:schemeClr val="tx1"/>
                </a:solidFill>
              </a:rPr>
              <a:t>Ischemic heart disease(Coronary artery disease</a:t>
            </a:r>
            <a:r>
              <a:rPr lang="en-US" dirty="0" smtClean="0">
                <a:solidFill>
                  <a:schemeClr val="tx1"/>
                </a:solidFill>
              </a:rPr>
              <a:t>)</a:t>
            </a:r>
            <a:r>
              <a:rPr lang="ar-EG" dirty="0" smtClean="0">
                <a:solidFill>
                  <a:schemeClr val="tx1"/>
                </a:solidFill>
              </a:rPr>
              <a:t>-</a:t>
            </a:r>
            <a:endParaRPr lang="en-US" dirty="0">
              <a:solidFill>
                <a:schemeClr val="tx1"/>
              </a:solidFill>
            </a:endParaRPr>
          </a:p>
          <a:p>
            <a:pPr marL="0" indent="0" algn="l">
              <a:buNone/>
            </a:pPr>
            <a:r>
              <a:rPr lang="en-US" dirty="0">
                <a:solidFill>
                  <a:schemeClr val="tx1"/>
                </a:solidFill>
              </a:rPr>
              <a:t>Hypertension</a:t>
            </a:r>
            <a:endParaRPr lang="ar-SA" dirty="0">
              <a:solidFill>
                <a:schemeClr val="tx1"/>
              </a:solidFill>
            </a:endParaRPr>
          </a:p>
        </p:txBody>
      </p:sp>
    </p:spTree>
    <p:extLst>
      <p:ext uri="{BB962C8B-B14F-4D97-AF65-F5344CB8AC3E}">
        <p14:creationId xmlns:p14="http://schemas.microsoft.com/office/powerpoint/2010/main" val="221352697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395536" y="836712"/>
            <a:ext cx="8229600" cy="5256584"/>
          </a:xfrm>
        </p:spPr>
        <p:txBody>
          <a:bodyPr>
            <a:normAutofit/>
          </a:bodyPr>
          <a:lstStyle/>
          <a:p>
            <a:pPr marL="0" indent="0" algn="l" rtl="0">
              <a:buNone/>
            </a:pPr>
            <a:r>
              <a:rPr lang="en-US" sz="2800" b="1" dirty="0">
                <a:solidFill>
                  <a:schemeClr val="tx1"/>
                </a:solidFill>
              </a:rPr>
              <a:t>2-Type 2 Diabetes mellitus.</a:t>
            </a:r>
          </a:p>
          <a:p>
            <a:pPr marL="0" indent="0" algn="l">
              <a:buNone/>
            </a:pPr>
            <a:r>
              <a:rPr lang="en-US" sz="2800" b="1" dirty="0">
                <a:solidFill>
                  <a:schemeClr val="tx1"/>
                </a:solidFill>
              </a:rPr>
              <a:t>3-Kidney Disease(End stage of renal disease).</a:t>
            </a:r>
          </a:p>
          <a:p>
            <a:pPr marL="0" indent="0" algn="l">
              <a:buNone/>
            </a:pPr>
            <a:r>
              <a:rPr lang="en-US" sz="2800" b="1" dirty="0">
                <a:solidFill>
                  <a:schemeClr val="tx1"/>
                </a:solidFill>
              </a:rPr>
              <a:t>4-Cancer  which include:-</a:t>
            </a:r>
          </a:p>
          <a:p>
            <a:pPr marL="0" indent="0" algn="l">
              <a:buNone/>
            </a:pPr>
            <a:r>
              <a:rPr lang="en-US" sz="2800" dirty="0">
                <a:solidFill>
                  <a:schemeClr val="tx1"/>
                </a:solidFill>
              </a:rPr>
              <a:t>Breast cancer</a:t>
            </a:r>
            <a:r>
              <a:rPr lang="ar-EG" sz="2800" dirty="0">
                <a:solidFill>
                  <a:schemeClr val="tx1"/>
                </a:solidFill>
              </a:rPr>
              <a:t>-</a:t>
            </a:r>
            <a:endParaRPr lang="en-US" sz="2800" dirty="0">
              <a:solidFill>
                <a:schemeClr val="tx1"/>
              </a:solidFill>
            </a:endParaRPr>
          </a:p>
          <a:p>
            <a:pPr marL="0" indent="0" algn="l">
              <a:buNone/>
            </a:pPr>
            <a:r>
              <a:rPr lang="en-US" sz="2800" dirty="0">
                <a:solidFill>
                  <a:schemeClr val="tx1"/>
                </a:solidFill>
              </a:rPr>
              <a:t>Colon cancer</a:t>
            </a:r>
            <a:r>
              <a:rPr lang="ar-EG" sz="2800" dirty="0">
                <a:solidFill>
                  <a:schemeClr val="tx1"/>
                </a:solidFill>
              </a:rPr>
              <a:t>-</a:t>
            </a:r>
            <a:endParaRPr lang="en-US" sz="2800" dirty="0">
              <a:solidFill>
                <a:schemeClr val="tx1"/>
              </a:solidFill>
            </a:endParaRPr>
          </a:p>
          <a:p>
            <a:pPr marL="0" indent="0" algn="l">
              <a:buNone/>
            </a:pPr>
            <a:r>
              <a:rPr lang="en-US" sz="2800" dirty="0">
                <a:solidFill>
                  <a:schemeClr val="tx1"/>
                </a:solidFill>
              </a:rPr>
              <a:t>Liver cancer</a:t>
            </a:r>
            <a:r>
              <a:rPr lang="ar-EG" sz="2800" dirty="0">
                <a:solidFill>
                  <a:schemeClr val="tx1"/>
                </a:solidFill>
              </a:rPr>
              <a:t>-</a:t>
            </a:r>
            <a:endParaRPr lang="en-US" sz="2800" dirty="0">
              <a:solidFill>
                <a:schemeClr val="tx1"/>
              </a:solidFill>
            </a:endParaRPr>
          </a:p>
          <a:p>
            <a:pPr marL="0" indent="0" algn="l">
              <a:buNone/>
            </a:pPr>
            <a:r>
              <a:rPr lang="en-US" sz="2800" dirty="0">
                <a:solidFill>
                  <a:schemeClr val="tx1"/>
                </a:solidFill>
              </a:rPr>
              <a:t>Lung cancer</a:t>
            </a:r>
            <a:r>
              <a:rPr lang="ar-EG" sz="2800" dirty="0">
                <a:solidFill>
                  <a:schemeClr val="tx1"/>
                </a:solidFill>
              </a:rPr>
              <a:t>-</a:t>
            </a:r>
            <a:endParaRPr lang="en-US" sz="2800" dirty="0">
              <a:solidFill>
                <a:schemeClr val="tx1"/>
              </a:solidFill>
            </a:endParaRPr>
          </a:p>
          <a:p>
            <a:pPr marL="0" indent="0" algn="l">
              <a:buNone/>
            </a:pPr>
            <a:r>
              <a:rPr lang="en-US" sz="2800" dirty="0">
                <a:solidFill>
                  <a:schemeClr val="tx1"/>
                </a:solidFill>
              </a:rPr>
              <a:t>Prostate cancer</a:t>
            </a:r>
            <a:endParaRPr lang="ar-SA" sz="2800" dirty="0">
              <a:solidFill>
                <a:schemeClr val="tx1"/>
              </a:solidFill>
            </a:endParaRPr>
          </a:p>
        </p:txBody>
      </p:sp>
    </p:spTree>
    <p:extLst>
      <p:ext uri="{BB962C8B-B14F-4D97-AF65-F5344CB8AC3E}">
        <p14:creationId xmlns:p14="http://schemas.microsoft.com/office/powerpoint/2010/main" val="22135269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l"/>
            <a:r>
              <a:rPr lang="en-US" b="1" i="1" u="sng" dirty="0">
                <a:effectLst/>
              </a:rPr>
              <a:t>outlines</a:t>
            </a:r>
            <a:r>
              <a:rPr lang="en-US" dirty="0">
                <a:effectLst/>
              </a:rPr>
              <a:t/>
            </a:r>
            <a:br>
              <a:rPr lang="en-US" dirty="0">
                <a:effectLst/>
              </a:rPr>
            </a:br>
            <a:endParaRPr lang="ar-SA" dirty="0"/>
          </a:p>
        </p:txBody>
      </p:sp>
      <p:sp>
        <p:nvSpPr>
          <p:cNvPr id="3" name="عنصر نائب للمحتوى 2"/>
          <p:cNvSpPr>
            <a:spLocks noGrp="1"/>
          </p:cNvSpPr>
          <p:nvPr>
            <p:ph idx="1"/>
          </p:nvPr>
        </p:nvSpPr>
        <p:spPr/>
        <p:txBody>
          <a:bodyPr>
            <a:normAutofit lnSpcReduction="10000"/>
          </a:bodyPr>
          <a:lstStyle/>
          <a:p>
            <a:pPr lvl="0" algn="l" rtl="0"/>
            <a:r>
              <a:rPr lang="en-US" dirty="0">
                <a:solidFill>
                  <a:schemeClr val="tx1"/>
                </a:solidFill>
              </a:rPr>
              <a:t>Introduction.</a:t>
            </a:r>
          </a:p>
          <a:p>
            <a:pPr lvl="0" algn="l" rtl="0"/>
            <a:r>
              <a:rPr lang="en-US" dirty="0">
                <a:solidFill>
                  <a:schemeClr val="tx1"/>
                </a:solidFill>
              </a:rPr>
              <a:t>Definition of Chronic &amp; Acute illness.</a:t>
            </a:r>
          </a:p>
          <a:p>
            <a:pPr lvl="0" algn="l" rtl="0"/>
            <a:r>
              <a:rPr lang="en-US" dirty="0">
                <a:solidFill>
                  <a:schemeClr val="tx1"/>
                </a:solidFill>
              </a:rPr>
              <a:t>Differences between Acute and Chronic Disease.</a:t>
            </a:r>
          </a:p>
          <a:p>
            <a:pPr lvl="0" algn="l" rtl="0"/>
            <a:r>
              <a:rPr lang="en-US" dirty="0">
                <a:solidFill>
                  <a:schemeClr val="tx1"/>
                </a:solidFill>
              </a:rPr>
              <a:t>Characteristics of chronic illness and related health problems.</a:t>
            </a:r>
          </a:p>
          <a:p>
            <a:pPr lvl="0" algn="l" rtl="0"/>
            <a:r>
              <a:rPr lang="en-US" dirty="0">
                <a:solidFill>
                  <a:schemeClr val="tx1"/>
                </a:solidFill>
              </a:rPr>
              <a:t>Phases of Chronic illness.</a:t>
            </a:r>
          </a:p>
          <a:p>
            <a:pPr lvl="0" algn="l" rtl="0"/>
            <a:r>
              <a:rPr lang="en-US" dirty="0">
                <a:solidFill>
                  <a:schemeClr val="tx1"/>
                </a:solidFill>
              </a:rPr>
              <a:t>Classification of chronic illness risk factors.</a:t>
            </a:r>
          </a:p>
          <a:p>
            <a:pPr lvl="0" algn="l" rtl="0"/>
            <a:r>
              <a:rPr lang="en-US" dirty="0">
                <a:solidFill>
                  <a:schemeClr val="tx1"/>
                </a:solidFill>
              </a:rPr>
              <a:t>Effects of chronic illness.</a:t>
            </a:r>
          </a:p>
          <a:p>
            <a:pPr lvl="0" algn="l" rtl="0"/>
            <a:r>
              <a:rPr lang="en-US" dirty="0">
                <a:solidFill>
                  <a:schemeClr val="tx1"/>
                </a:solidFill>
              </a:rPr>
              <a:t>Prevention of chronic illness.</a:t>
            </a:r>
          </a:p>
          <a:p>
            <a:pPr lvl="0" algn="l" rtl="0"/>
            <a:r>
              <a:rPr lang="en-US" dirty="0">
                <a:solidFill>
                  <a:schemeClr val="tx1"/>
                </a:solidFill>
              </a:rPr>
              <a:t>Most common chronic illness in Egypt.</a:t>
            </a:r>
          </a:p>
          <a:p>
            <a:pPr lvl="0" algn="l" rtl="0"/>
            <a:r>
              <a:rPr lang="en-US" dirty="0">
                <a:solidFill>
                  <a:schemeClr val="tx1"/>
                </a:solidFill>
              </a:rPr>
              <a:t>Example on chronic illness.</a:t>
            </a:r>
          </a:p>
          <a:p>
            <a:pPr algn="l"/>
            <a:endParaRPr lang="ar-SA" dirty="0">
              <a:solidFill>
                <a:schemeClr val="tx1"/>
              </a:solidFill>
            </a:endParaRPr>
          </a:p>
        </p:txBody>
      </p:sp>
    </p:spTree>
    <p:extLst>
      <p:ext uri="{BB962C8B-B14F-4D97-AF65-F5344CB8AC3E}">
        <p14:creationId xmlns:p14="http://schemas.microsoft.com/office/powerpoint/2010/main" val="185589251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67544" y="1556792"/>
            <a:ext cx="8229600" cy="4886003"/>
          </a:xfrm>
        </p:spPr>
        <p:txBody>
          <a:bodyPr>
            <a:normAutofit/>
          </a:bodyPr>
          <a:lstStyle/>
          <a:p>
            <a:pPr algn="l"/>
            <a:r>
              <a:rPr lang="en-US" sz="3200" b="1" dirty="0">
                <a:solidFill>
                  <a:schemeClr val="tx1"/>
                </a:solidFill>
              </a:rPr>
              <a:t>5-Liver diseases which include:-</a:t>
            </a:r>
          </a:p>
          <a:p>
            <a:pPr algn="l"/>
            <a:r>
              <a:rPr lang="en-US" sz="3200" dirty="0">
                <a:solidFill>
                  <a:schemeClr val="tx1"/>
                </a:solidFill>
              </a:rPr>
              <a:t>-Hepatitis C</a:t>
            </a:r>
          </a:p>
          <a:p>
            <a:pPr algn="l"/>
            <a:r>
              <a:rPr lang="en-US" sz="3200" dirty="0">
                <a:solidFill>
                  <a:schemeClr val="tx1"/>
                </a:solidFill>
              </a:rPr>
              <a:t>Liver cirrhosis</a:t>
            </a:r>
            <a:r>
              <a:rPr lang="ar-EG" sz="3200" dirty="0">
                <a:solidFill>
                  <a:schemeClr val="tx1"/>
                </a:solidFill>
              </a:rPr>
              <a:t>-</a:t>
            </a:r>
            <a:endParaRPr lang="en-US" sz="3200" dirty="0">
              <a:solidFill>
                <a:schemeClr val="tx1"/>
              </a:solidFill>
            </a:endParaRPr>
          </a:p>
          <a:p>
            <a:pPr algn="l"/>
            <a:r>
              <a:rPr lang="en-US" sz="3200" b="1" dirty="0">
                <a:solidFill>
                  <a:schemeClr val="tx1"/>
                </a:solidFill>
              </a:rPr>
              <a:t>6-Chronic Respiratory disease.</a:t>
            </a:r>
          </a:p>
          <a:p>
            <a:pPr marL="457200" indent="-457200" algn="l">
              <a:buFont typeface="+mj-lt"/>
              <a:buAutoNum type="arabicPeriod"/>
            </a:pPr>
            <a:endParaRPr lang="ar-SA" sz="3200" dirty="0">
              <a:solidFill>
                <a:schemeClr val="tx1"/>
              </a:solidFill>
            </a:endParaRPr>
          </a:p>
        </p:txBody>
      </p:sp>
    </p:spTree>
    <p:extLst>
      <p:ext uri="{BB962C8B-B14F-4D97-AF65-F5344CB8AC3E}">
        <p14:creationId xmlns:p14="http://schemas.microsoft.com/office/powerpoint/2010/main" val="221352697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67544" y="2852936"/>
            <a:ext cx="8229600" cy="2736304"/>
          </a:xfrm>
        </p:spPr>
        <p:txBody>
          <a:bodyPr>
            <a:normAutofit/>
          </a:bodyPr>
          <a:lstStyle/>
          <a:p>
            <a:pPr marL="0" indent="0" algn="ctr">
              <a:buNone/>
            </a:pPr>
            <a:r>
              <a:rPr lang="en-US" sz="4000" b="1" i="1" u="sng" dirty="0">
                <a:solidFill>
                  <a:schemeClr val="accent2"/>
                </a:solidFill>
              </a:rPr>
              <a:t>Breast cancer</a:t>
            </a:r>
            <a:endParaRPr lang="en-US" sz="4000" dirty="0">
              <a:solidFill>
                <a:schemeClr val="accent2"/>
              </a:solidFill>
            </a:endParaRPr>
          </a:p>
          <a:p>
            <a:pPr marL="0" indent="0" algn="ctr">
              <a:buNone/>
            </a:pPr>
            <a:endParaRPr lang="ar-SA" sz="4000" dirty="0">
              <a:solidFill>
                <a:schemeClr val="accent2"/>
              </a:solidFill>
            </a:endParaRPr>
          </a:p>
        </p:txBody>
      </p:sp>
      <p:sp>
        <p:nvSpPr>
          <p:cNvPr id="4" name="عنوان 3"/>
          <p:cNvSpPr>
            <a:spLocks noGrp="1"/>
          </p:cNvSpPr>
          <p:nvPr>
            <p:ph type="title"/>
          </p:nvPr>
        </p:nvSpPr>
        <p:spPr>
          <a:xfrm>
            <a:off x="467544" y="620688"/>
            <a:ext cx="8229600" cy="1600200"/>
          </a:xfrm>
        </p:spPr>
        <p:txBody>
          <a:bodyPr/>
          <a:lstStyle/>
          <a:p>
            <a:pPr algn="l"/>
            <a:r>
              <a:rPr lang="en-US" sz="3600" b="1" i="1" u="sng" dirty="0">
                <a:effectLst/>
              </a:rPr>
              <a:t>Example on chronic illness:-</a:t>
            </a:r>
            <a:r>
              <a:rPr lang="en-US" sz="3600" dirty="0">
                <a:effectLst/>
              </a:rPr>
              <a:t/>
            </a:r>
            <a:br>
              <a:rPr lang="en-US" sz="3600" dirty="0">
                <a:effectLst/>
              </a:rPr>
            </a:br>
            <a:endParaRPr lang="ar-SA" sz="3600" dirty="0"/>
          </a:p>
        </p:txBody>
      </p:sp>
    </p:spTree>
    <p:extLst>
      <p:ext uri="{BB962C8B-B14F-4D97-AF65-F5344CB8AC3E}">
        <p14:creationId xmlns:p14="http://schemas.microsoft.com/office/powerpoint/2010/main" val="270877660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0"/>
            <a:ext cx="8229600" cy="1196752"/>
          </a:xfrm>
        </p:spPr>
        <p:txBody>
          <a:bodyPr/>
          <a:lstStyle/>
          <a:p>
            <a:pPr algn="l"/>
            <a:r>
              <a:rPr lang="en-US" sz="3600" b="1" i="1" u="sng" dirty="0">
                <a:effectLst/>
              </a:rPr>
              <a:t>Definition:-</a:t>
            </a:r>
            <a:endParaRPr lang="ar-SA" sz="3600" dirty="0"/>
          </a:p>
        </p:txBody>
      </p:sp>
      <p:sp>
        <p:nvSpPr>
          <p:cNvPr id="3" name="عنصر نائب للمحتوى 2"/>
          <p:cNvSpPr>
            <a:spLocks noGrp="1"/>
          </p:cNvSpPr>
          <p:nvPr>
            <p:ph idx="1"/>
          </p:nvPr>
        </p:nvSpPr>
        <p:spPr>
          <a:xfrm>
            <a:off x="467544" y="1916832"/>
            <a:ext cx="8229600" cy="4525963"/>
          </a:xfrm>
        </p:spPr>
        <p:txBody>
          <a:bodyPr>
            <a:normAutofit/>
          </a:bodyPr>
          <a:lstStyle/>
          <a:p>
            <a:pPr marL="0" indent="0" algn="l">
              <a:buNone/>
            </a:pPr>
            <a:r>
              <a:rPr lang="en-US" sz="2800" dirty="0">
                <a:solidFill>
                  <a:schemeClr val="tx1"/>
                </a:solidFill>
              </a:rPr>
              <a:t>The term "breast cancer" refers to a malignant tumor that has developed from cells in the breast. Usually breast cancer either begins in the cells of the lobules, which are the milk-producing glands, or the ducts, the passages that drain milk from the lobules to the nipple.</a:t>
            </a:r>
            <a:endParaRPr lang="ar-SA" sz="2800" dirty="0">
              <a:solidFill>
                <a:schemeClr val="tx1"/>
              </a:solidFill>
            </a:endParaRPr>
          </a:p>
        </p:txBody>
      </p:sp>
    </p:spTree>
    <p:extLst>
      <p:ext uri="{BB962C8B-B14F-4D97-AF65-F5344CB8AC3E}">
        <p14:creationId xmlns:p14="http://schemas.microsoft.com/office/powerpoint/2010/main" val="221352697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l"/>
            <a:r>
              <a:rPr lang="en-US" sz="3600" b="1" i="1" u="sng" dirty="0">
                <a:effectLst/>
              </a:rPr>
              <a:t>Breast anatomy:-</a:t>
            </a:r>
            <a:r>
              <a:rPr lang="en-US" sz="3600" dirty="0">
                <a:effectLst/>
              </a:rPr>
              <a:t/>
            </a:r>
            <a:br>
              <a:rPr lang="en-US" sz="3600" dirty="0">
                <a:effectLst/>
              </a:rPr>
            </a:br>
            <a:endParaRPr lang="ar-SA" sz="3600" dirty="0"/>
          </a:p>
        </p:txBody>
      </p:sp>
      <p:sp>
        <p:nvSpPr>
          <p:cNvPr id="3" name="عنصر نائب للمحتوى 2"/>
          <p:cNvSpPr>
            <a:spLocks noGrp="1"/>
          </p:cNvSpPr>
          <p:nvPr>
            <p:ph idx="1"/>
          </p:nvPr>
        </p:nvSpPr>
        <p:spPr>
          <a:xfrm>
            <a:off x="467544" y="1196752"/>
            <a:ext cx="8229600" cy="5246043"/>
          </a:xfrm>
        </p:spPr>
        <p:txBody>
          <a:bodyPr>
            <a:normAutofit/>
          </a:bodyPr>
          <a:lstStyle/>
          <a:p>
            <a:pPr marL="0" indent="0" algn="l">
              <a:buNone/>
            </a:pPr>
            <a:r>
              <a:rPr lang="en-US" dirty="0">
                <a:solidFill>
                  <a:schemeClr val="tx1"/>
                </a:solidFill>
              </a:rPr>
              <a:t>The breasts are located between the second and sixth ribs over the </a:t>
            </a:r>
            <a:r>
              <a:rPr lang="en-US" dirty="0" err="1">
                <a:solidFill>
                  <a:schemeClr val="tx1"/>
                </a:solidFill>
              </a:rPr>
              <a:t>pectoralis</a:t>
            </a:r>
            <a:r>
              <a:rPr lang="en-US" dirty="0">
                <a:solidFill>
                  <a:schemeClr val="tx1"/>
                </a:solidFill>
              </a:rPr>
              <a:t> muscle from the sternum to the </a:t>
            </a:r>
            <a:r>
              <a:rPr lang="en-US" dirty="0" err="1">
                <a:solidFill>
                  <a:schemeClr val="tx1"/>
                </a:solidFill>
              </a:rPr>
              <a:t>midaxillary</a:t>
            </a:r>
            <a:r>
              <a:rPr lang="en-US" dirty="0">
                <a:solidFill>
                  <a:schemeClr val="tx1"/>
                </a:solidFill>
              </a:rPr>
              <a:t> line. An area of breast tissue, called the tail of Spence, extends into the axilla. </a:t>
            </a:r>
            <a:r>
              <a:rPr lang="en-US" dirty="0" err="1">
                <a:solidFill>
                  <a:schemeClr val="tx1"/>
                </a:solidFill>
              </a:rPr>
              <a:t>Fascial</a:t>
            </a:r>
            <a:r>
              <a:rPr lang="en-US" dirty="0">
                <a:solidFill>
                  <a:schemeClr val="tx1"/>
                </a:solidFill>
              </a:rPr>
              <a:t> bands, called Cooper’s ligaments, support the breast on the chest wall. The </a:t>
            </a:r>
            <a:r>
              <a:rPr lang="en-US" dirty="0" err="1">
                <a:solidFill>
                  <a:schemeClr val="tx1"/>
                </a:solidFill>
              </a:rPr>
              <a:t>inframammary</a:t>
            </a:r>
            <a:r>
              <a:rPr lang="en-US" dirty="0">
                <a:solidFill>
                  <a:schemeClr val="tx1"/>
                </a:solidFill>
              </a:rPr>
              <a:t> fold (or crease) is a ridge of fat at the bottom of the breast. Each breast contains 12 to 20 cone-shaped lobes, which are made up of glandular elements (lobules and ducts) and separated by fat and fibrous tissue that binds the lobes together. Milk is produced in the lobules and then carried through the ducts to the nipple.</a:t>
            </a:r>
          </a:p>
          <a:p>
            <a:pPr marL="0" indent="0" algn="l">
              <a:buNone/>
            </a:pPr>
            <a:endParaRPr lang="ar-SA" dirty="0">
              <a:solidFill>
                <a:schemeClr val="tx1"/>
              </a:solidFill>
            </a:endParaRPr>
          </a:p>
        </p:txBody>
      </p:sp>
    </p:spTree>
    <p:extLst>
      <p:ext uri="{BB962C8B-B14F-4D97-AF65-F5344CB8AC3E}">
        <p14:creationId xmlns:p14="http://schemas.microsoft.com/office/powerpoint/2010/main" val="324072573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
          <p:cNvPicPr>
            <a:picLocks noGrp="1"/>
          </p:cNvPicPr>
          <p:nvPr>
            <p:ph idx="1"/>
          </p:nvPr>
        </p:nvPicPr>
        <p:blipFill>
          <a:blip r:embed="rId2"/>
          <a:srcRect/>
          <a:stretch>
            <a:fillRect/>
          </a:stretch>
        </p:blipFill>
        <p:spPr bwMode="auto">
          <a:xfrm>
            <a:off x="1043609" y="548680"/>
            <a:ext cx="7272808" cy="5893395"/>
          </a:xfrm>
          <a:prstGeom prst="rect">
            <a:avLst/>
          </a:prstGeom>
          <a:noFill/>
          <a:ln w="9525">
            <a:noFill/>
            <a:miter lim="800000"/>
            <a:headEnd/>
            <a:tailEnd/>
          </a:ln>
        </p:spPr>
      </p:pic>
    </p:spTree>
    <p:extLst>
      <p:ext uri="{BB962C8B-B14F-4D97-AF65-F5344CB8AC3E}">
        <p14:creationId xmlns:p14="http://schemas.microsoft.com/office/powerpoint/2010/main" val="324072573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l"/>
            <a:r>
              <a:rPr lang="en-US" sz="3200" b="1" i="1" u="sng" dirty="0">
                <a:effectLst/>
              </a:rPr>
              <a:t>Breast Cancer Pathophysiology</a:t>
            </a:r>
            <a:r>
              <a:rPr lang="en-US" sz="3200" dirty="0">
                <a:effectLst/>
              </a:rPr>
              <a:t/>
            </a:r>
            <a:br>
              <a:rPr lang="en-US" sz="3200" dirty="0">
                <a:effectLst/>
              </a:rPr>
            </a:br>
            <a:endParaRPr lang="ar-SA" sz="3200" dirty="0"/>
          </a:p>
        </p:txBody>
      </p:sp>
      <p:sp>
        <p:nvSpPr>
          <p:cNvPr id="3" name="عنصر نائب للمحتوى 2"/>
          <p:cNvSpPr>
            <a:spLocks noGrp="1"/>
          </p:cNvSpPr>
          <p:nvPr>
            <p:ph idx="1"/>
          </p:nvPr>
        </p:nvSpPr>
        <p:spPr>
          <a:xfrm>
            <a:off x="467544" y="1340768"/>
            <a:ext cx="8229600" cy="5102027"/>
          </a:xfrm>
        </p:spPr>
        <p:txBody>
          <a:bodyPr>
            <a:normAutofit/>
          </a:bodyPr>
          <a:lstStyle/>
          <a:p>
            <a:pPr marL="0" indent="0" algn="l">
              <a:buNone/>
            </a:pPr>
            <a:r>
              <a:rPr lang="en-US" dirty="0">
                <a:solidFill>
                  <a:schemeClr val="tx1"/>
                </a:solidFill>
              </a:rPr>
              <a:t>Breast cancer is a malignant tumor that starts in the cells of the breast. Like other cancers, there are several factors that can raise the risk of getting breast cancer. Damage to the DNA and genetic mutations can lead to breast cancer have been experimentally linked to estrogen exposure. Some individuals inherit defects in the DNA and genes like the BRCA1, BRCA2 and P53 among others. Those with a family history of ovarian or breast cancer thus are at an increased risk of breast cancer</a:t>
            </a:r>
            <a:r>
              <a:rPr lang="ar-EG" dirty="0">
                <a:solidFill>
                  <a:schemeClr val="tx1"/>
                </a:solidFill>
              </a:rPr>
              <a:t>. </a:t>
            </a:r>
            <a:r>
              <a:rPr lang="en-US" dirty="0">
                <a:solidFill>
                  <a:schemeClr val="tx1"/>
                </a:solidFill>
              </a:rPr>
              <a:t>The immune system normally seeks out cancer cells and cells with damaged DNA and destroys them. </a:t>
            </a:r>
          </a:p>
          <a:p>
            <a:pPr marL="0" indent="0" algn="l">
              <a:buNone/>
            </a:pPr>
            <a:endParaRPr lang="ar-SA" dirty="0">
              <a:solidFill>
                <a:schemeClr val="tx1"/>
              </a:solidFill>
            </a:endParaRPr>
          </a:p>
        </p:txBody>
      </p:sp>
    </p:spTree>
    <p:extLst>
      <p:ext uri="{BB962C8B-B14F-4D97-AF65-F5344CB8AC3E}">
        <p14:creationId xmlns:p14="http://schemas.microsoft.com/office/powerpoint/2010/main" val="324072573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l"/>
            <a:r>
              <a:rPr lang="en-US" sz="3200" b="1" i="1" u="sng" dirty="0">
                <a:effectLst/>
              </a:rPr>
              <a:t>Risk factors:-</a:t>
            </a:r>
            <a:r>
              <a:rPr lang="en-US" sz="3200" dirty="0">
                <a:effectLst/>
              </a:rPr>
              <a:t/>
            </a:r>
            <a:br>
              <a:rPr lang="en-US" sz="3200" dirty="0">
                <a:effectLst/>
              </a:rPr>
            </a:br>
            <a:endParaRPr lang="ar-SA" sz="3200" dirty="0"/>
          </a:p>
        </p:txBody>
      </p:sp>
      <p:sp>
        <p:nvSpPr>
          <p:cNvPr id="3" name="عنصر نائب للمحتوى 2"/>
          <p:cNvSpPr>
            <a:spLocks noGrp="1"/>
          </p:cNvSpPr>
          <p:nvPr>
            <p:ph idx="1"/>
          </p:nvPr>
        </p:nvSpPr>
        <p:spPr>
          <a:xfrm>
            <a:off x="467544" y="1484784"/>
            <a:ext cx="8229600" cy="4958011"/>
          </a:xfrm>
        </p:spPr>
        <p:txBody>
          <a:bodyPr>
            <a:normAutofit/>
          </a:bodyPr>
          <a:lstStyle/>
          <a:p>
            <a:pPr marL="0" indent="0" algn="l">
              <a:buNone/>
            </a:pPr>
            <a:r>
              <a:rPr lang="en-US" sz="2800" dirty="0">
                <a:solidFill>
                  <a:schemeClr val="tx1"/>
                </a:solidFill>
              </a:rPr>
              <a:t>A breast cancer risk factor is anything that makes it more likely you'll get breast cancer. But having one or even several breast cancer risk factors doesn't necessarily mean you'll develop breast cancer. Many women who develop breast cancer have no known risk factors other than simply being women. Factors that are associated with an increased risk of breast cancer include:</a:t>
            </a:r>
          </a:p>
          <a:p>
            <a:pPr marL="0" indent="0" algn="l">
              <a:buNone/>
            </a:pPr>
            <a:endParaRPr lang="ar-SA" sz="2800" dirty="0">
              <a:solidFill>
                <a:schemeClr val="tx1"/>
              </a:solidFill>
            </a:endParaRPr>
          </a:p>
        </p:txBody>
      </p:sp>
    </p:spTree>
    <p:extLst>
      <p:ext uri="{BB962C8B-B14F-4D97-AF65-F5344CB8AC3E}">
        <p14:creationId xmlns:p14="http://schemas.microsoft.com/office/powerpoint/2010/main" val="324072573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67544" y="692696"/>
            <a:ext cx="8229600" cy="1600200"/>
          </a:xfrm>
        </p:spPr>
        <p:txBody>
          <a:bodyPr/>
          <a:lstStyle/>
          <a:p>
            <a:pPr algn="l"/>
            <a:r>
              <a:rPr lang="en-US" sz="2800" dirty="0">
                <a:solidFill>
                  <a:schemeClr val="accent2"/>
                </a:solidFill>
              </a:rPr>
              <a:t>Factors that are associated with an increased risk of breast cancer include:</a:t>
            </a:r>
            <a:br>
              <a:rPr lang="en-US" sz="2800" dirty="0">
                <a:solidFill>
                  <a:schemeClr val="accent2"/>
                </a:solidFill>
              </a:rPr>
            </a:br>
            <a:endParaRPr lang="ar-SA" sz="2800" dirty="0">
              <a:solidFill>
                <a:schemeClr val="accent2"/>
              </a:solidFill>
            </a:endParaRPr>
          </a:p>
        </p:txBody>
      </p:sp>
      <p:sp>
        <p:nvSpPr>
          <p:cNvPr id="3" name="عنصر نائب للمحتوى 2"/>
          <p:cNvSpPr>
            <a:spLocks noGrp="1"/>
          </p:cNvSpPr>
          <p:nvPr>
            <p:ph idx="1"/>
          </p:nvPr>
        </p:nvSpPr>
        <p:spPr>
          <a:xfrm>
            <a:off x="467544" y="1916832"/>
            <a:ext cx="8229600" cy="4525963"/>
          </a:xfrm>
        </p:spPr>
        <p:txBody>
          <a:bodyPr>
            <a:normAutofit/>
          </a:bodyPr>
          <a:lstStyle/>
          <a:p>
            <a:pPr lvl="0" algn="l" rtl="0"/>
            <a:r>
              <a:rPr lang="en-US" dirty="0">
                <a:solidFill>
                  <a:schemeClr val="tx1"/>
                </a:solidFill>
              </a:rPr>
              <a:t>Being female</a:t>
            </a:r>
          </a:p>
          <a:p>
            <a:pPr lvl="0" algn="l" rtl="0"/>
            <a:r>
              <a:rPr lang="en-US" dirty="0">
                <a:solidFill>
                  <a:schemeClr val="tx1"/>
                </a:solidFill>
              </a:rPr>
              <a:t>Increasing age</a:t>
            </a:r>
          </a:p>
          <a:p>
            <a:pPr lvl="0" algn="l" rtl="0"/>
            <a:r>
              <a:rPr lang="en-US" dirty="0">
                <a:solidFill>
                  <a:schemeClr val="tx1"/>
                </a:solidFill>
              </a:rPr>
              <a:t>A personal history of breast conditions.</a:t>
            </a:r>
          </a:p>
          <a:p>
            <a:pPr lvl="0" algn="l" rtl="0"/>
            <a:r>
              <a:rPr lang="en-US" dirty="0">
                <a:solidFill>
                  <a:schemeClr val="tx1"/>
                </a:solidFill>
              </a:rPr>
              <a:t>A personal history of breast cancer</a:t>
            </a:r>
          </a:p>
          <a:p>
            <a:pPr lvl="0" algn="l" rtl="0"/>
            <a:r>
              <a:rPr lang="en-US" dirty="0">
                <a:solidFill>
                  <a:schemeClr val="tx1"/>
                </a:solidFill>
              </a:rPr>
              <a:t>A family history of breast cancer</a:t>
            </a:r>
          </a:p>
          <a:p>
            <a:pPr lvl="0" algn="l" rtl="0"/>
            <a:r>
              <a:rPr lang="en-US" dirty="0">
                <a:solidFill>
                  <a:schemeClr val="tx1"/>
                </a:solidFill>
              </a:rPr>
              <a:t>Inherited genes that increase cancer risk. </a:t>
            </a:r>
          </a:p>
          <a:p>
            <a:pPr lvl="0" algn="l" rtl="0"/>
            <a:r>
              <a:rPr lang="en-US" dirty="0">
                <a:solidFill>
                  <a:schemeClr val="tx1"/>
                </a:solidFill>
              </a:rPr>
              <a:t>Radiation exposure</a:t>
            </a:r>
          </a:p>
          <a:p>
            <a:pPr lvl="0" algn="l" rtl="0"/>
            <a:r>
              <a:rPr lang="en-US" dirty="0">
                <a:solidFill>
                  <a:schemeClr val="tx1"/>
                </a:solidFill>
              </a:rPr>
              <a:t>Obesity.</a:t>
            </a:r>
          </a:p>
          <a:p>
            <a:pPr marL="457200" indent="-457200" algn="l">
              <a:buFont typeface="+mj-lt"/>
              <a:buAutoNum type="arabicPeriod"/>
            </a:pPr>
            <a:endParaRPr lang="ar-SA" dirty="0">
              <a:solidFill>
                <a:schemeClr val="tx1"/>
              </a:solidFill>
            </a:endParaRPr>
          </a:p>
        </p:txBody>
      </p:sp>
    </p:spTree>
    <p:extLst>
      <p:ext uri="{BB962C8B-B14F-4D97-AF65-F5344CB8AC3E}">
        <p14:creationId xmlns:p14="http://schemas.microsoft.com/office/powerpoint/2010/main" val="232269405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67544" y="1052736"/>
            <a:ext cx="8229600" cy="5390059"/>
          </a:xfrm>
        </p:spPr>
        <p:txBody>
          <a:bodyPr>
            <a:normAutofit/>
          </a:bodyPr>
          <a:lstStyle/>
          <a:p>
            <a:pPr lvl="0" algn="l" rtl="0"/>
            <a:r>
              <a:rPr lang="en-US" sz="2800" dirty="0">
                <a:solidFill>
                  <a:schemeClr val="tx1"/>
                </a:solidFill>
              </a:rPr>
              <a:t>Beginning your period at a younger age</a:t>
            </a:r>
          </a:p>
          <a:p>
            <a:pPr lvl="0" algn="l" rtl="0"/>
            <a:r>
              <a:rPr lang="en-US" sz="2800" dirty="0">
                <a:solidFill>
                  <a:schemeClr val="tx1"/>
                </a:solidFill>
              </a:rPr>
              <a:t>Beginning menopause at an older age. </a:t>
            </a:r>
          </a:p>
          <a:p>
            <a:pPr lvl="0" algn="l" rtl="0"/>
            <a:r>
              <a:rPr lang="en-US" sz="2800" dirty="0">
                <a:solidFill>
                  <a:schemeClr val="tx1"/>
                </a:solidFill>
              </a:rPr>
              <a:t>Having your first child at an older age. </a:t>
            </a:r>
          </a:p>
          <a:p>
            <a:pPr lvl="0" algn="l" rtl="0"/>
            <a:r>
              <a:rPr lang="en-US" sz="2800" dirty="0">
                <a:solidFill>
                  <a:schemeClr val="tx1"/>
                </a:solidFill>
              </a:rPr>
              <a:t>Having never been pregnant</a:t>
            </a:r>
          </a:p>
          <a:p>
            <a:pPr lvl="0" algn="l" rtl="0"/>
            <a:r>
              <a:rPr lang="en-US" sz="2800" dirty="0">
                <a:solidFill>
                  <a:schemeClr val="tx1"/>
                </a:solidFill>
              </a:rPr>
              <a:t>Postmenopausal hormone therapy..</a:t>
            </a:r>
          </a:p>
          <a:p>
            <a:pPr lvl="0" algn="l" rtl="0"/>
            <a:r>
              <a:rPr lang="en-US" sz="2800" dirty="0">
                <a:solidFill>
                  <a:schemeClr val="tx1"/>
                </a:solidFill>
              </a:rPr>
              <a:t>Drinking alcohol.</a:t>
            </a:r>
          </a:p>
          <a:p>
            <a:pPr marL="457200" indent="-457200" algn="l">
              <a:buFont typeface="+mj-lt"/>
              <a:buAutoNum type="arabicPeriod"/>
            </a:pPr>
            <a:endParaRPr lang="ar-SA" sz="2800" dirty="0">
              <a:solidFill>
                <a:schemeClr val="tx1"/>
              </a:solidFill>
            </a:endParaRPr>
          </a:p>
        </p:txBody>
      </p:sp>
    </p:spTree>
    <p:extLst>
      <p:ext uri="{BB962C8B-B14F-4D97-AF65-F5344CB8AC3E}">
        <p14:creationId xmlns:p14="http://schemas.microsoft.com/office/powerpoint/2010/main" val="232269405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l"/>
            <a:r>
              <a:rPr lang="en-US" sz="3200" b="1" i="1" u="sng" dirty="0">
                <a:effectLst/>
              </a:rPr>
              <a:t>Signs&amp;  symptom of breast cancer:-.</a:t>
            </a:r>
            <a:r>
              <a:rPr lang="en-US" sz="3200" dirty="0">
                <a:effectLst/>
              </a:rPr>
              <a:t/>
            </a:r>
            <a:br>
              <a:rPr lang="en-US" sz="3200" dirty="0">
                <a:effectLst/>
              </a:rPr>
            </a:br>
            <a:endParaRPr lang="ar-SA" sz="3200" dirty="0"/>
          </a:p>
        </p:txBody>
      </p:sp>
      <p:sp>
        <p:nvSpPr>
          <p:cNvPr id="3" name="عنصر نائب للمحتوى 2"/>
          <p:cNvSpPr>
            <a:spLocks noGrp="1"/>
          </p:cNvSpPr>
          <p:nvPr>
            <p:ph idx="1"/>
          </p:nvPr>
        </p:nvSpPr>
        <p:spPr>
          <a:xfrm>
            <a:off x="467544" y="1916832"/>
            <a:ext cx="8229600" cy="4525963"/>
          </a:xfrm>
        </p:spPr>
        <p:txBody>
          <a:bodyPr>
            <a:normAutofit/>
          </a:bodyPr>
          <a:lstStyle/>
          <a:p>
            <a:pPr marL="0" indent="0" algn="l">
              <a:buNone/>
            </a:pPr>
            <a:r>
              <a:rPr lang="en-US" sz="2800" dirty="0">
                <a:solidFill>
                  <a:schemeClr val="tx1"/>
                </a:solidFill>
              </a:rPr>
              <a:t>The most common symptom of breast cancer:- is a new lump or </a:t>
            </a:r>
            <a:r>
              <a:rPr lang="en-US" sz="2800" dirty="0" err="1">
                <a:solidFill>
                  <a:schemeClr val="tx1"/>
                </a:solidFill>
              </a:rPr>
              <a:t>mass.A</a:t>
            </a:r>
            <a:r>
              <a:rPr lang="en-US" sz="2800" dirty="0">
                <a:solidFill>
                  <a:schemeClr val="tx1"/>
                </a:solidFill>
              </a:rPr>
              <a:t> painless, hard mass that has irregular edges is more likely to be cancer, but breast cancers can be tender, soft, or rounded. They can even be painful. For this reason, it is important to have any new breast mass, lump, or breast change checked by a health care professional experienced in diagnosing breast diseases.</a:t>
            </a:r>
          </a:p>
          <a:p>
            <a:pPr marL="0" indent="0" algn="l">
              <a:buNone/>
            </a:pPr>
            <a:endParaRPr lang="ar-SA" sz="2800" dirty="0">
              <a:solidFill>
                <a:schemeClr val="tx1"/>
              </a:solidFill>
            </a:endParaRPr>
          </a:p>
        </p:txBody>
      </p:sp>
    </p:spTree>
    <p:extLst>
      <p:ext uri="{BB962C8B-B14F-4D97-AF65-F5344CB8AC3E}">
        <p14:creationId xmlns:p14="http://schemas.microsoft.com/office/powerpoint/2010/main" val="23226940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l"/>
            <a:r>
              <a:rPr lang="en-US" u="sng" dirty="0">
                <a:effectLst/>
              </a:rPr>
              <a:t>Breast cancer:-</a:t>
            </a:r>
            <a:r>
              <a:rPr lang="en-US" dirty="0">
                <a:effectLst/>
              </a:rPr>
              <a:t/>
            </a:r>
            <a:br>
              <a:rPr lang="en-US" dirty="0">
                <a:effectLst/>
              </a:rPr>
            </a:br>
            <a:endParaRPr lang="ar-SA" dirty="0"/>
          </a:p>
        </p:txBody>
      </p:sp>
      <p:sp>
        <p:nvSpPr>
          <p:cNvPr id="3" name="عنصر نائب للمحتوى 2"/>
          <p:cNvSpPr>
            <a:spLocks noGrp="1"/>
          </p:cNvSpPr>
          <p:nvPr>
            <p:ph idx="1"/>
          </p:nvPr>
        </p:nvSpPr>
        <p:spPr>
          <a:xfrm>
            <a:off x="457200" y="1600201"/>
            <a:ext cx="8229600" cy="4061048"/>
          </a:xfrm>
        </p:spPr>
        <p:txBody>
          <a:bodyPr>
            <a:normAutofit fontScale="92500" lnSpcReduction="20000"/>
          </a:bodyPr>
          <a:lstStyle/>
          <a:p>
            <a:pPr lvl="0" algn="l" rtl="0"/>
            <a:r>
              <a:rPr lang="en-US" dirty="0">
                <a:solidFill>
                  <a:schemeClr val="tx1"/>
                </a:solidFill>
              </a:rPr>
              <a:t>Definition</a:t>
            </a:r>
          </a:p>
          <a:p>
            <a:pPr lvl="0" algn="l" rtl="0"/>
            <a:r>
              <a:rPr lang="en-US" dirty="0">
                <a:solidFill>
                  <a:schemeClr val="tx1"/>
                </a:solidFill>
              </a:rPr>
              <a:t>Breast anatomy</a:t>
            </a:r>
          </a:p>
          <a:p>
            <a:pPr lvl="0" algn="l" rtl="0"/>
            <a:r>
              <a:rPr lang="en-US" dirty="0">
                <a:solidFill>
                  <a:schemeClr val="tx1"/>
                </a:solidFill>
              </a:rPr>
              <a:t>pathophysiology</a:t>
            </a:r>
          </a:p>
          <a:p>
            <a:pPr lvl="0" algn="l" rtl="0"/>
            <a:r>
              <a:rPr lang="en-US" dirty="0">
                <a:solidFill>
                  <a:schemeClr val="tx1"/>
                </a:solidFill>
              </a:rPr>
              <a:t>Risk factors</a:t>
            </a:r>
          </a:p>
          <a:p>
            <a:pPr lvl="0" algn="l" rtl="0"/>
            <a:r>
              <a:rPr lang="en-US" dirty="0">
                <a:solidFill>
                  <a:schemeClr val="tx1"/>
                </a:solidFill>
              </a:rPr>
              <a:t>Signs and symptoms</a:t>
            </a:r>
          </a:p>
          <a:p>
            <a:pPr lvl="0" algn="l" rtl="0"/>
            <a:r>
              <a:rPr lang="en-US" dirty="0">
                <a:solidFill>
                  <a:schemeClr val="tx1"/>
                </a:solidFill>
              </a:rPr>
              <a:t>Diagnosis</a:t>
            </a:r>
          </a:p>
          <a:p>
            <a:pPr lvl="0" algn="l" rtl="0"/>
            <a:r>
              <a:rPr lang="en-US" dirty="0">
                <a:solidFill>
                  <a:schemeClr val="tx1"/>
                </a:solidFill>
              </a:rPr>
              <a:t>Management</a:t>
            </a:r>
          </a:p>
          <a:p>
            <a:pPr lvl="0" algn="l" rtl="0"/>
            <a:r>
              <a:rPr lang="en-US" dirty="0">
                <a:solidFill>
                  <a:schemeClr val="tx1"/>
                </a:solidFill>
              </a:rPr>
              <a:t>Prevention</a:t>
            </a:r>
          </a:p>
          <a:p>
            <a:pPr lvl="0" algn="l" rtl="0"/>
            <a:r>
              <a:rPr lang="en-US" dirty="0">
                <a:solidFill>
                  <a:schemeClr val="tx1"/>
                </a:solidFill>
              </a:rPr>
              <a:t>Breast </a:t>
            </a:r>
            <a:r>
              <a:rPr lang="en-US" dirty="0" smtClean="0">
                <a:solidFill>
                  <a:schemeClr val="tx1"/>
                </a:solidFill>
              </a:rPr>
              <a:t>self-examination</a:t>
            </a:r>
          </a:p>
          <a:p>
            <a:pPr marL="0" lvl="0" indent="0" algn="l" rtl="0">
              <a:buNone/>
            </a:pPr>
            <a:endParaRPr lang="en-US" dirty="0">
              <a:solidFill>
                <a:schemeClr val="tx1"/>
              </a:solidFill>
            </a:endParaRPr>
          </a:p>
          <a:p>
            <a:pPr marL="0" indent="0" algn="l">
              <a:buNone/>
            </a:pPr>
            <a:r>
              <a:rPr lang="en-US" dirty="0" smtClean="0">
                <a:solidFill>
                  <a:schemeClr val="tx1"/>
                </a:solidFill>
              </a:rPr>
              <a:t>10- Role </a:t>
            </a:r>
            <a:r>
              <a:rPr lang="en-US" dirty="0">
                <a:solidFill>
                  <a:schemeClr val="tx1"/>
                </a:solidFill>
              </a:rPr>
              <a:t>of community health nurse in chronic illness prevention.</a:t>
            </a:r>
          </a:p>
          <a:p>
            <a:pPr algn="l"/>
            <a:endParaRPr lang="ar-SA" dirty="0">
              <a:solidFill>
                <a:schemeClr val="tx1"/>
              </a:solidFill>
            </a:endParaRPr>
          </a:p>
        </p:txBody>
      </p:sp>
    </p:spTree>
    <p:extLst>
      <p:ext uri="{BB962C8B-B14F-4D97-AF65-F5344CB8AC3E}">
        <p14:creationId xmlns:p14="http://schemas.microsoft.com/office/powerpoint/2010/main" val="99907737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539552" y="1556792"/>
            <a:ext cx="8229600" cy="908720"/>
          </a:xfrm>
        </p:spPr>
        <p:txBody>
          <a:bodyPr/>
          <a:lstStyle/>
          <a:p>
            <a:pPr algn="l"/>
            <a:r>
              <a:rPr lang="en-US" sz="2800" b="1" dirty="0">
                <a:effectLst/>
              </a:rPr>
              <a:t>Other possible symptoms of breast cancer include:	</a:t>
            </a:r>
            <a:r>
              <a:rPr lang="en-US" sz="2800" dirty="0">
                <a:effectLst/>
              </a:rPr>
              <a:t/>
            </a:r>
            <a:br>
              <a:rPr lang="en-US" sz="2800" dirty="0">
                <a:effectLst/>
              </a:rPr>
            </a:br>
            <a:endParaRPr lang="ar-SA" sz="2800" dirty="0"/>
          </a:p>
        </p:txBody>
      </p:sp>
      <p:sp>
        <p:nvSpPr>
          <p:cNvPr id="3" name="عنصر نائب للمحتوى 2"/>
          <p:cNvSpPr>
            <a:spLocks noGrp="1"/>
          </p:cNvSpPr>
          <p:nvPr>
            <p:ph idx="1"/>
          </p:nvPr>
        </p:nvSpPr>
        <p:spPr>
          <a:xfrm>
            <a:off x="467544" y="1916832"/>
            <a:ext cx="8229600" cy="4525963"/>
          </a:xfrm>
        </p:spPr>
        <p:txBody>
          <a:bodyPr>
            <a:normAutofit/>
          </a:bodyPr>
          <a:lstStyle/>
          <a:p>
            <a:pPr lvl="0" algn="l" rtl="0"/>
            <a:r>
              <a:rPr lang="en-US" sz="2800" dirty="0">
                <a:solidFill>
                  <a:schemeClr val="tx1"/>
                </a:solidFill>
              </a:rPr>
              <a:t>Swelling of all or part of a breast (even if no distinct lump is felt)</a:t>
            </a:r>
          </a:p>
          <a:p>
            <a:pPr lvl="0" algn="l" rtl="0"/>
            <a:r>
              <a:rPr lang="en-US" sz="2800" dirty="0">
                <a:solidFill>
                  <a:schemeClr val="tx1"/>
                </a:solidFill>
              </a:rPr>
              <a:t>Skin irritation or dimpling (sometimes looking like an orange peel)</a:t>
            </a:r>
          </a:p>
          <a:p>
            <a:pPr lvl="0" algn="l" rtl="0"/>
            <a:r>
              <a:rPr lang="en-US" sz="2800" dirty="0">
                <a:solidFill>
                  <a:schemeClr val="tx1"/>
                </a:solidFill>
              </a:rPr>
              <a:t>Breast or nipple pain</a:t>
            </a:r>
          </a:p>
          <a:p>
            <a:pPr lvl="0" algn="l" rtl="0"/>
            <a:r>
              <a:rPr lang="en-US" sz="2800" dirty="0">
                <a:solidFill>
                  <a:schemeClr val="tx1"/>
                </a:solidFill>
              </a:rPr>
              <a:t>Nipple retraction (turning inward)</a:t>
            </a:r>
          </a:p>
          <a:p>
            <a:pPr lvl="0" algn="l" rtl="0"/>
            <a:r>
              <a:rPr lang="en-US" sz="2800" dirty="0">
                <a:solidFill>
                  <a:schemeClr val="tx1"/>
                </a:solidFill>
              </a:rPr>
              <a:t>Redness or thickening of the nipple or breast skin</a:t>
            </a:r>
          </a:p>
          <a:p>
            <a:pPr lvl="0" algn="l" rtl="0"/>
            <a:r>
              <a:rPr lang="en-US" sz="2800" dirty="0">
                <a:solidFill>
                  <a:schemeClr val="tx1"/>
                </a:solidFill>
              </a:rPr>
              <a:t>Nipple discharge (other than breast milk)</a:t>
            </a:r>
          </a:p>
          <a:p>
            <a:pPr marL="457200" indent="-457200" algn="l">
              <a:buFont typeface="+mj-lt"/>
              <a:buAutoNum type="arabicPeriod"/>
            </a:pPr>
            <a:endParaRPr lang="ar-SA" sz="2800" dirty="0">
              <a:solidFill>
                <a:schemeClr val="tx1"/>
              </a:solidFill>
            </a:endParaRPr>
          </a:p>
        </p:txBody>
      </p:sp>
    </p:spTree>
    <p:extLst>
      <p:ext uri="{BB962C8B-B14F-4D97-AF65-F5344CB8AC3E}">
        <p14:creationId xmlns:p14="http://schemas.microsoft.com/office/powerpoint/2010/main" val="232269405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67544" y="980728"/>
            <a:ext cx="8229600" cy="5462067"/>
          </a:xfrm>
        </p:spPr>
        <p:txBody>
          <a:bodyPr>
            <a:normAutofit/>
          </a:bodyPr>
          <a:lstStyle/>
          <a:p>
            <a:pPr lvl="0" algn="l" rtl="0"/>
            <a:r>
              <a:rPr lang="en-US" sz="3200" dirty="0">
                <a:solidFill>
                  <a:schemeClr val="tx1"/>
                </a:solidFill>
              </a:rPr>
              <a:t>Sometimes a breast cancer can spread to lymph nodes under the arm cause a lump or swelling there, even before the original tumor in the breast is large enough to be felt. Swollen lymph nodes should also be checked by a health care provider.</a:t>
            </a:r>
          </a:p>
          <a:p>
            <a:pPr lvl="0" algn="l" rtl="0"/>
            <a:r>
              <a:rPr lang="en-US" sz="3200" dirty="0">
                <a:solidFill>
                  <a:schemeClr val="tx1"/>
                </a:solidFill>
              </a:rPr>
              <a:t>changes in the shape of the nipple </a:t>
            </a:r>
          </a:p>
          <a:p>
            <a:pPr marL="457200" indent="-457200" algn="l">
              <a:buFont typeface="+mj-lt"/>
              <a:buAutoNum type="arabicPeriod"/>
            </a:pPr>
            <a:endParaRPr lang="ar-SA" sz="3200" dirty="0">
              <a:solidFill>
                <a:schemeClr val="tx1"/>
              </a:solidFill>
            </a:endParaRPr>
          </a:p>
        </p:txBody>
      </p:sp>
    </p:spTree>
    <p:extLst>
      <p:ext uri="{BB962C8B-B14F-4D97-AF65-F5344CB8AC3E}">
        <p14:creationId xmlns:p14="http://schemas.microsoft.com/office/powerpoint/2010/main" val="232269405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 descr="نتيجة بحث الصور عن ‪symptoms of breast cancer‬‏"/>
          <p:cNvPicPr>
            <a:picLocks noGrp="1"/>
          </p:cNvPicPr>
          <p:nvPr>
            <p:ph idx="1"/>
          </p:nvPr>
        </p:nvPicPr>
        <p:blipFill>
          <a:blip r:embed="rId2"/>
          <a:srcRect/>
          <a:stretch>
            <a:fillRect/>
          </a:stretch>
        </p:blipFill>
        <p:spPr bwMode="auto">
          <a:xfrm>
            <a:off x="1043608" y="764704"/>
            <a:ext cx="7416823" cy="5256584"/>
          </a:xfrm>
          <a:prstGeom prst="rect">
            <a:avLst/>
          </a:prstGeom>
          <a:noFill/>
          <a:ln w="9525">
            <a:noFill/>
            <a:miter lim="800000"/>
            <a:headEnd/>
            <a:tailEnd/>
          </a:ln>
        </p:spPr>
      </p:pic>
    </p:spTree>
    <p:extLst>
      <p:ext uri="{BB962C8B-B14F-4D97-AF65-F5344CB8AC3E}">
        <p14:creationId xmlns:p14="http://schemas.microsoft.com/office/powerpoint/2010/main" val="232269405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395536" y="-531440"/>
            <a:ext cx="8229600" cy="1600200"/>
          </a:xfrm>
        </p:spPr>
        <p:txBody>
          <a:bodyPr/>
          <a:lstStyle/>
          <a:p>
            <a:pPr algn="l"/>
            <a:r>
              <a:rPr lang="en-US" sz="3200" b="1" i="1" u="sng" dirty="0">
                <a:effectLst/>
              </a:rPr>
              <a:t>Diagnosis of breast cancer :-</a:t>
            </a:r>
            <a:r>
              <a:rPr lang="en-US" sz="3200" dirty="0">
                <a:effectLst/>
              </a:rPr>
              <a:t> </a:t>
            </a:r>
            <a:endParaRPr lang="ar-SA" sz="3200" dirty="0"/>
          </a:p>
        </p:txBody>
      </p:sp>
      <p:sp>
        <p:nvSpPr>
          <p:cNvPr id="3" name="عنصر نائب للمحتوى 2"/>
          <p:cNvSpPr>
            <a:spLocks noGrp="1"/>
          </p:cNvSpPr>
          <p:nvPr>
            <p:ph idx="1"/>
          </p:nvPr>
        </p:nvSpPr>
        <p:spPr>
          <a:xfrm>
            <a:off x="467544" y="1628800"/>
            <a:ext cx="8229600" cy="4813995"/>
          </a:xfrm>
        </p:spPr>
        <p:txBody>
          <a:bodyPr>
            <a:normAutofit/>
          </a:bodyPr>
          <a:lstStyle/>
          <a:p>
            <a:pPr algn="l"/>
            <a:r>
              <a:rPr lang="en-US" dirty="0">
                <a:solidFill>
                  <a:schemeClr val="tx1"/>
                </a:solidFill>
              </a:rPr>
              <a:t>Tests and procedures used to diagnose breast </a:t>
            </a:r>
            <a:endParaRPr lang="ar-SA" dirty="0" smtClean="0">
              <a:solidFill>
                <a:schemeClr val="tx1"/>
              </a:solidFill>
            </a:endParaRPr>
          </a:p>
          <a:p>
            <a:pPr marL="0" indent="0" algn="l">
              <a:buNone/>
            </a:pPr>
            <a:r>
              <a:rPr lang="en-US" dirty="0" smtClean="0">
                <a:solidFill>
                  <a:schemeClr val="tx1"/>
                </a:solidFill>
              </a:rPr>
              <a:t>cancer </a:t>
            </a:r>
            <a:r>
              <a:rPr lang="en-US" dirty="0">
                <a:solidFill>
                  <a:schemeClr val="tx1"/>
                </a:solidFill>
              </a:rPr>
              <a:t>include :-</a:t>
            </a:r>
            <a:r>
              <a:rPr lang="en-US" b="1" dirty="0">
                <a:solidFill>
                  <a:schemeClr val="tx1"/>
                </a:solidFill>
              </a:rPr>
              <a:t> </a:t>
            </a:r>
            <a:endParaRPr lang="en-US" dirty="0">
              <a:solidFill>
                <a:schemeClr val="tx1"/>
              </a:solidFill>
            </a:endParaRPr>
          </a:p>
          <a:p>
            <a:pPr algn="l"/>
            <a:endParaRPr lang="en-US" b="1" dirty="0" smtClean="0">
              <a:solidFill>
                <a:schemeClr val="tx1"/>
              </a:solidFill>
            </a:endParaRPr>
          </a:p>
          <a:p>
            <a:pPr algn="l"/>
            <a:r>
              <a:rPr lang="en-US" b="1" dirty="0" smtClean="0">
                <a:solidFill>
                  <a:schemeClr val="tx1"/>
                </a:solidFill>
              </a:rPr>
              <a:t>1-Breast </a:t>
            </a:r>
            <a:r>
              <a:rPr lang="en-US" b="1" dirty="0">
                <a:solidFill>
                  <a:schemeClr val="tx1"/>
                </a:solidFill>
              </a:rPr>
              <a:t>exam:-</a:t>
            </a:r>
            <a:r>
              <a:rPr lang="en-US" dirty="0">
                <a:solidFill>
                  <a:schemeClr val="tx1"/>
                </a:solidFill>
              </a:rPr>
              <a:t>Your doctor will check both of your breasts and lymph nodes in your armpit, feeling for any lumps or other abnormalities .</a:t>
            </a:r>
          </a:p>
          <a:p>
            <a:pPr algn="l"/>
            <a:r>
              <a:rPr lang="en-US" b="1" dirty="0">
                <a:solidFill>
                  <a:schemeClr val="tx1"/>
                </a:solidFill>
              </a:rPr>
              <a:t>2- Mammography</a:t>
            </a:r>
            <a:r>
              <a:rPr lang="en-US" dirty="0">
                <a:solidFill>
                  <a:schemeClr val="tx1"/>
                </a:solidFill>
              </a:rPr>
              <a:t>:- is a low-dose x-ray procedure that allows visu­alization of the internal structure of the breast. X-ray mammography remains the most sensitive  method for the detection of small breast cancers.</a:t>
            </a:r>
          </a:p>
          <a:p>
            <a:pPr marL="457200" indent="-457200" algn="l">
              <a:buFont typeface="+mj-lt"/>
              <a:buAutoNum type="arabicPeriod"/>
            </a:pPr>
            <a:endParaRPr lang="ar-SA" dirty="0">
              <a:solidFill>
                <a:schemeClr val="tx1"/>
              </a:solidFill>
            </a:endParaRPr>
          </a:p>
        </p:txBody>
      </p:sp>
    </p:spTree>
    <p:extLst>
      <p:ext uri="{BB962C8B-B14F-4D97-AF65-F5344CB8AC3E}">
        <p14:creationId xmlns:p14="http://schemas.microsoft.com/office/powerpoint/2010/main" val="232269405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67544" y="1268760"/>
            <a:ext cx="8229600" cy="5174035"/>
          </a:xfrm>
        </p:spPr>
        <p:txBody>
          <a:bodyPr>
            <a:normAutofit/>
          </a:bodyPr>
          <a:lstStyle/>
          <a:p>
            <a:pPr marL="0" indent="0" algn="l">
              <a:buNone/>
            </a:pPr>
            <a:r>
              <a:rPr lang="en-US" sz="2800" b="1" dirty="0">
                <a:solidFill>
                  <a:schemeClr val="tx1"/>
                </a:solidFill>
              </a:rPr>
              <a:t>3- Magnetic resonance imaging ( MRI ):- </a:t>
            </a:r>
            <a:r>
              <a:rPr lang="en-US" sz="2800" dirty="0">
                <a:solidFill>
                  <a:schemeClr val="tx1"/>
                </a:solidFill>
              </a:rPr>
              <a:t>uses magnetic fields instead of x-rays to produce very detailed, cross-sectional images of the body. MRI exams for breast imaging use a contrast material (usually gadolinium DTPA) that is injected into a vein in the arm before or during the exam to improve the ability to capture detailed images of  breast tissue.</a:t>
            </a:r>
          </a:p>
          <a:p>
            <a:pPr marL="0" indent="0" algn="l">
              <a:buNone/>
            </a:pPr>
            <a:endParaRPr lang="ar-SA" sz="2800" dirty="0">
              <a:solidFill>
                <a:schemeClr val="tx1"/>
              </a:solidFill>
            </a:endParaRPr>
          </a:p>
        </p:txBody>
      </p:sp>
    </p:spTree>
    <p:extLst>
      <p:ext uri="{BB962C8B-B14F-4D97-AF65-F5344CB8AC3E}">
        <p14:creationId xmlns:p14="http://schemas.microsoft.com/office/powerpoint/2010/main" val="232269405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67544" y="692696"/>
            <a:ext cx="8229600" cy="5750099"/>
          </a:xfrm>
        </p:spPr>
        <p:txBody>
          <a:bodyPr>
            <a:noAutofit/>
          </a:bodyPr>
          <a:lstStyle/>
          <a:p>
            <a:pPr marL="457200" indent="-457200" algn="l">
              <a:buFont typeface="+mj-lt"/>
              <a:buAutoNum type="arabicPeriod"/>
            </a:pPr>
            <a:r>
              <a:rPr lang="en-US" sz="2800" b="1" dirty="0">
                <a:solidFill>
                  <a:schemeClr val="tx1"/>
                </a:solidFill>
              </a:rPr>
              <a:t>4-Breast ultrasound:- </a:t>
            </a:r>
            <a:r>
              <a:rPr lang="en-US" sz="2800" dirty="0">
                <a:solidFill>
                  <a:schemeClr val="tx1"/>
                </a:solidFill>
              </a:rPr>
              <a:t>is sometimes used to evaluate abnormal find­ings from a screening or diagnostic mammogram or physical exam. Ultrasound is very useful for the diagnosis of malignancy, but cannot be used to definitively  differentiate benign from malignant solid lesions in the breast, but cannot be used to definitively  differentiate benign from malignant solid lesions in the breast. Studies have shown that ultrasound detects more can­cer than mammography alone when screening women with dense breast tissue.</a:t>
            </a:r>
          </a:p>
          <a:p>
            <a:pPr marL="457200" indent="-457200" algn="l">
              <a:buFont typeface="+mj-lt"/>
              <a:buAutoNum type="arabicPeriod"/>
            </a:pPr>
            <a:endParaRPr lang="ar-SA" sz="2800" dirty="0">
              <a:solidFill>
                <a:schemeClr val="tx1"/>
              </a:solidFill>
            </a:endParaRPr>
          </a:p>
        </p:txBody>
      </p:sp>
    </p:spTree>
    <p:extLst>
      <p:ext uri="{BB962C8B-B14F-4D97-AF65-F5344CB8AC3E}">
        <p14:creationId xmlns:p14="http://schemas.microsoft.com/office/powerpoint/2010/main" val="232269405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67544" y="692696"/>
            <a:ext cx="8229600" cy="5750099"/>
          </a:xfrm>
        </p:spPr>
        <p:txBody>
          <a:bodyPr>
            <a:normAutofit/>
          </a:bodyPr>
          <a:lstStyle/>
          <a:p>
            <a:pPr marL="0" indent="0" algn="l">
              <a:buNone/>
            </a:pPr>
            <a:r>
              <a:rPr lang="en-US" sz="2800" b="1" dirty="0">
                <a:solidFill>
                  <a:schemeClr val="tx1"/>
                </a:solidFill>
              </a:rPr>
              <a:t>4- Cytology</a:t>
            </a:r>
            <a:r>
              <a:rPr lang="en-US" sz="2800" b="1" dirty="0" smtClean="0">
                <a:solidFill>
                  <a:schemeClr val="tx1"/>
                </a:solidFill>
              </a:rPr>
              <a:t>:-</a:t>
            </a:r>
          </a:p>
          <a:p>
            <a:pPr marL="0" indent="0" algn="l">
              <a:buNone/>
            </a:pPr>
            <a:r>
              <a:rPr lang="en-US" sz="2800" dirty="0" smtClean="0">
                <a:solidFill>
                  <a:schemeClr val="tx1"/>
                </a:solidFill>
              </a:rPr>
              <a:t>The </a:t>
            </a:r>
            <a:r>
              <a:rPr lang="en-US" sz="2800" dirty="0">
                <a:solidFill>
                  <a:schemeClr val="tx1"/>
                </a:solidFill>
              </a:rPr>
              <a:t>pathological  finding would confirm  the diagnosis. The two main methods which have evolved for the establishment of a diagnosis in breast disease are fine needle aspiration  cytology  which yields a cytological specimen (FNAC), and core  needle biopsy (CNB). which yields a histological preparation.</a:t>
            </a:r>
          </a:p>
          <a:p>
            <a:pPr marL="0" indent="0" algn="l">
              <a:buNone/>
            </a:pPr>
            <a:endParaRPr lang="ar-SA" sz="2800" dirty="0">
              <a:solidFill>
                <a:schemeClr val="tx1"/>
              </a:solidFill>
            </a:endParaRPr>
          </a:p>
        </p:txBody>
      </p:sp>
    </p:spTree>
    <p:extLst>
      <p:ext uri="{BB962C8B-B14F-4D97-AF65-F5344CB8AC3E}">
        <p14:creationId xmlns:p14="http://schemas.microsoft.com/office/powerpoint/2010/main" val="232269405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67544" y="548680"/>
            <a:ext cx="8229600" cy="5894115"/>
          </a:xfrm>
        </p:spPr>
        <p:txBody>
          <a:bodyPr>
            <a:normAutofit/>
          </a:bodyPr>
          <a:lstStyle/>
          <a:p>
            <a:pPr marL="0" indent="0" algn="l">
              <a:buNone/>
            </a:pPr>
            <a:r>
              <a:rPr lang="en-US" sz="2800" b="1" dirty="0" smtClean="0">
                <a:solidFill>
                  <a:schemeClr val="tx1"/>
                </a:solidFill>
              </a:rPr>
              <a:t>fine </a:t>
            </a:r>
            <a:r>
              <a:rPr lang="en-US" sz="2800" b="1" dirty="0">
                <a:solidFill>
                  <a:schemeClr val="tx1"/>
                </a:solidFill>
              </a:rPr>
              <a:t>needle aspiration  cytology (FNAC)  :-</a:t>
            </a:r>
            <a:r>
              <a:rPr lang="en-US" sz="2800" dirty="0">
                <a:solidFill>
                  <a:schemeClr val="tx1"/>
                </a:solidFill>
              </a:rPr>
              <a:t> </a:t>
            </a:r>
            <a:endParaRPr lang="en-US" sz="2800" dirty="0" smtClean="0">
              <a:solidFill>
                <a:schemeClr val="tx1"/>
              </a:solidFill>
            </a:endParaRPr>
          </a:p>
          <a:p>
            <a:pPr marL="0" indent="0" algn="l">
              <a:buNone/>
            </a:pPr>
            <a:endParaRPr lang="en-US" sz="2800" dirty="0">
              <a:solidFill>
                <a:schemeClr val="tx1"/>
              </a:solidFill>
            </a:endParaRPr>
          </a:p>
          <a:p>
            <a:pPr marL="0" indent="0" algn="l">
              <a:buNone/>
            </a:pPr>
            <a:r>
              <a:rPr lang="en-US" sz="2800" dirty="0" smtClean="0">
                <a:solidFill>
                  <a:schemeClr val="tx1"/>
                </a:solidFill>
              </a:rPr>
              <a:t>FNAC </a:t>
            </a:r>
            <a:r>
              <a:rPr lang="en-US" sz="2800" dirty="0">
                <a:solidFill>
                  <a:schemeClr val="tx1"/>
                </a:solidFill>
              </a:rPr>
              <a:t>of lump  confirm the diagnosis immediately thus allowing an informed discussion with the patient  about treatment options. It also reassures the patient  .The advantage of doing an FNAC prior to a mammogram is that the obtains diagnosis without  waiting . (FNA) is also useful in revealing the consistency of the lump, the  gritty feel of carcinoma or the fluctuant  nature of a cyst.</a:t>
            </a:r>
          </a:p>
          <a:p>
            <a:pPr marL="0" indent="0" algn="l">
              <a:buNone/>
            </a:pPr>
            <a:endParaRPr lang="ar-SA" sz="2800" dirty="0">
              <a:solidFill>
                <a:schemeClr val="tx1"/>
              </a:solidFill>
            </a:endParaRPr>
          </a:p>
        </p:txBody>
      </p:sp>
    </p:spTree>
    <p:extLst>
      <p:ext uri="{BB962C8B-B14F-4D97-AF65-F5344CB8AC3E}">
        <p14:creationId xmlns:p14="http://schemas.microsoft.com/office/powerpoint/2010/main" val="232269405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l"/>
            <a:r>
              <a:rPr lang="en-US" sz="2800" b="1" dirty="0">
                <a:solidFill>
                  <a:schemeClr val="tx1"/>
                </a:solidFill>
                <a:effectLst/>
              </a:rPr>
              <a:t>Core needle biopsy (CNB):- </a:t>
            </a:r>
            <a:endParaRPr lang="ar-SA" sz="2800" dirty="0">
              <a:solidFill>
                <a:schemeClr val="tx1"/>
              </a:solidFill>
            </a:endParaRPr>
          </a:p>
        </p:txBody>
      </p:sp>
      <p:sp>
        <p:nvSpPr>
          <p:cNvPr id="3" name="عنصر نائب للمحتوى 2"/>
          <p:cNvSpPr>
            <a:spLocks noGrp="1"/>
          </p:cNvSpPr>
          <p:nvPr>
            <p:ph idx="1"/>
          </p:nvPr>
        </p:nvSpPr>
        <p:spPr>
          <a:xfrm>
            <a:off x="467544" y="1916832"/>
            <a:ext cx="8229600" cy="4525963"/>
          </a:xfrm>
        </p:spPr>
        <p:txBody>
          <a:bodyPr>
            <a:normAutofit/>
          </a:bodyPr>
          <a:lstStyle/>
          <a:p>
            <a:pPr marL="0" indent="0" algn="l">
              <a:buNone/>
            </a:pPr>
            <a:r>
              <a:rPr lang="en-US" sz="3200" dirty="0">
                <a:solidFill>
                  <a:schemeClr val="tx1"/>
                </a:solidFill>
              </a:rPr>
              <a:t>It is a </a:t>
            </a:r>
            <a:r>
              <a:rPr lang="en-US" sz="3200" dirty="0" err="1">
                <a:solidFill>
                  <a:schemeClr val="tx1"/>
                </a:solidFill>
              </a:rPr>
              <a:t>histopathological</a:t>
            </a:r>
            <a:r>
              <a:rPr lang="en-US" sz="3200" dirty="0">
                <a:solidFill>
                  <a:schemeClr val="tx1"/>
                </a:solidFill>
              </a:rPr>
              <a:t> diagnosis as a core of tissue is examined. It is usually a </a:t>
            </a:r>
            <a:r>
              <a:rPr lang="en-US" sz="3200" dirty="0" err="1">
                <a:solidFill>
                  <a:schemeClr val="tx1"/>
                </a:solidFill>
              </a:rPr>
              <a:t>tru</a:t>
            </a:r>
            <a:r>
              <a:rPr lang="en-US" sz="3200" dirty="0">
                <a:solidFill>
                  <a:schemeClr val="tx1"/>
                </a:solidFill>
              </a:rPr>
              <a:t>-cut or needle biopsy but the sensitivity  is however less than 100% . It is still higher than FNA as it yields adequate samples especially from solid lumps.</a:t>
            </a:r>
            <a:endParaRPr lang="ar-SA" sz="3200" dirty="0">
              <a:solidFill>
                <a:schemeClr val="tx1"/>
              </a:solidFill>
            </a:endParaRPr>
          </a:p>
        </p:txBody>
      </p:sp>
    </p:spTree>
    <p:extLst>
      <p:ext uri="{BB962C8B-B14F-4D97-AF65-F5344CB8AC3E}">
        <p14:creationId xmlns:p14="http://schemas.microsoft.com/office/powerpoint/2010/main" val="232269405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l"/>
            <a:r>
              <a:rPr lang="en-US" sz="3600" b="1" i="1" u="sng" dirty="0">
                <a:solidFill>
                  <a:schemeClr val="tx1"/>
                </a:solidFill>
                <a:effectLst/>
              </a:rPr>
              <a:t>Management of B.C:-</a:t>
            </a:r>
            <a:r>
              <a:rPr lang="en-US" sz="3600" dirty="0">
                <a:solidFill>
                  <a:schemeClr val="tx1"/>
                </a:solidFill>
                <a:effectLst/>
              </a:rPr>
              <a:t/>
            </a:r>
            <a:br>
              <a:rPr lang="en-US" sz="3600" dirty="0">
                <a:solidFill>
                  <a:schemeClr val="tx1"/>
                </a:solidFill>
                <a:effectLst/>
              </a:rPr>
            </a:br>
            <a:endParaRPr lang="ar-SA" sz="3600" dirty="0">
              <a:solidFill>
                <a:schemeClr val="tx1"/>
              </a:solidFill>
            </a:endParaRPr>
          </a:p>
        </p:txBody>
      </p:sp>
      <p:sp>
        <p:nvSpPr>
          <p:cNvPr id="3" name="عنصر نائب للمحتوى 2"/>
          <p:cNvSpPr>
            <a:spLocks noGrp="1"/>
          </p:cNvSpPr>
          <p:nvPr>
            <p:ph idx="1"/>
          </p:nvPr>
        </p:nvSpPr>
        <p:spPr>
          <a:xfrm>
            <a:off x="467544" y="1196752"/>
            <a:ext cx="8229600" cy="5246043"/>
          </a:xfrm>
        </p:spPr>
        <p:txBody>
          <a:bodyPr>
            <a:noAutofit/>
          </a:bodyPr>
          <a:lstStyle/>
          <a:p>
            <a:pPr marL="457200" indent="-457200" algn="l">
              <a:buFont typeface="+mj-lt"/>
              <a:buAutoNum type="arabicPeriod"/>
            </a:pPr>
            <a:r>
              <a:rPr lang="en-US" dirty="0">
                <a:solidFill>
                  <a:schemeClr val="tx1"/>
                </a:solidFill>
              </a:rPr>
              <a:t>Breast cancer management takes different approaches depending on physical and biological characteristics of the disease, as well as the age, over-all health and personal preferences of the patient .The mainstay of breast cancer management is surgery for the local and regional tumor, followed (or preceded) by a combination of chemotherapy, radiotherapy, endocrine (hormone) therapy, and targeted therapy. Research is ongoing for the use of immunotherapy in breast cancer management.</a:t>
            </a:r>
          </a:p>
          <a:p>
            <a:pPr marL="457200" indent="-457200" algn="l">
              <a:buFont typeface="+mj-lt"/>
              <a:buAutoNum type="arabicPeriod"/>
            </a:pPr>
            <a:endParaRPr lang="ar-SA" dirty="0">
              <a:solidFill>
                <a:schemeClr val="tx1"/>
              </a:solidFill>
            </a:endParaRPr>
          </a:p>
        </p:txBody>
      </p:sp>
    </p:spTree>
    <p:extLst>
      <p:ext uri="{BB962C8B-B14F-4D97-AF65-F5344CB8AC3E}">
        <p14:creationId xmlns:p14="http://schemas.microsoft.com/office/powerpoint/2010/main" val="23226940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l"/>
            <a:r>
              <a:rPr lang="en-US" b="1" i="1" u="sng" dirty="0">
                <a:effectLst/>
              </a:rPr>
              <a:t>Introduction</a:t>
            </a:r>
            <a:r>
              <a:rPr lang="en-US" dirty="0">
                <a:effectLst/>
              </a:rPr>
              <a:t/>
            </a:r>
            <a:br>
              <a:rPr lang="en-US" dirty="0">
                <a:effectLst/>
              </a:rPr>
            </a:br>
            <a:endParaRPr lang="ar-SA" dirty="0"/>
          </a:p>
        </p:txBody>
      </p:sp>
      <p:sp>
        <p:nvSpPr>
          <p:cNvPr id="3" name="عنصر نائب للمحتوى 2"/>
          <p:cNvSpPr>
            <a:spLocks noGrp="1"/>
          </p:cNvSpPr>
          <p:nvPr>
            <p:ph idx="1"/>
          </p:nvPr>
        </p:nvSpPr>
        <p:spPr/>
        <p:txBody>
          <a:bodyPr/>
          <a:lstStyle/>
          <a:p>
            <a:pPr algn="l"/>
            <a:r>
              <a:rPr lang="en-US" dirty="0">
                <a:solidFill>
                  <a:schemeClr val="tx1">
                    <a:lumMod val="85000"/>
                    <a:lumOff val="15000"/>
                  </a:schemeClr>
                </a:solidFill>
              </a:rPr>
              <a:t>A chronic disease is one lasting 3 months or more, by the definition of the U.S. National Center for Health Statistics, Chronic diseases generally cannot be prevented by vaccines or cured by medication, nor do they just disappear. Chronic disease can hinder independence and the health of people with disabilities, as it may create additional activity limitations. People with chronic disease often think that they are free from the disease when they have no symptoms. Having no symptoms, however, does not necessarily mean that chronic disease has disappeared.</a:t>
            </a:r>
          </a:p>
          <a:p>
            <a:pPr algn="l"/>
            <a:endParaRPr lang="ar-SA" dirty="0">
              <a:solidFill>
                <a:schemeClr val="tx1">
                  <a:lumMod val="85000"/>
                  <a:lumOff val="15000"/>
                </a:schemeClr>
              </a:solidFill>
            </a:endParaRPr>
          </a:p>
        </p:txBody>
      </p:sp>
    </p:spTree>
    <p:extLst>
      <p:ext uri="{BB962C8B-B14F-4D97-AF65-F5344CB8AC3E}">
        <p14:creationId xmlns:p14="http://schemas.microsoft.com/office/powerpoint/2010/main" val="184818379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l"/>
            <a:r>
              <a:rPr lang="en-US" sz="3600" b="1" i="1" u="sng" dirty="0">
                <a:solidFill>
                  <a:schemeClr val="tx1"/>
                </a:solidFill>
                <a:effectLst/>
              </a:rPr>
              <a:t>Prevention from breast cancer:-</a:t>
            </a:r>
            <a:r>
              <a:rPr lang="en-US" sz="3600" dirty="0">
                <a:solidFill>
                  <a:schemeClr val="tx1"/>
                </a:solidFill>
                <a:effectLst/>
              </a:rPr>
              <a:t/>
            </a:r>
            <a:br>
              <a:rPr lang="en-US" sz="3600" dirty="0">
                <a:solidFill>
                  <a:schemeClr val="tx1"/>
                </a:solidFill>
                <a:effectLst/>
              </a:rPr>
            </a:br>
            <a:endParaRPr lang="ar-SA" sz="3600" dirty="0">
              <a:solidFill>
                <a:schemeClr val="tx1"/>
              </a:solidFill>
            </a:endParaRPr>
          </a:p>
        </p:txBody>
      </p:sp>
      <p:sp>
        <p:nvSpPr>
          <p:cNvPr id="3" name="عنصر نائب للمحتوى 2"/>
          <p:cNvSpPr>
            <a:spLocks noGrp="1"/>
          </p:cNvSpPr>
          <p:nvPr>
            <p:ph idx="1"/>
          </p:nvPr>
        </p:nvSpPr>
        <p:spPr>
          <a:xfrm>
            <a:off x="467544" y="1916832"/>
            <a:ext cx="8229600" cy="4525963"/>
          </a:xfrm>
        </p:spPr>
        <p:txBody>
          <a:bodyPr>
            <a:normAutofit/>
          </a:bodyPr>
          <a:lstStyle/>
          <a:p>
            <a:pPr marL="0" indent="0" algn="l">
              <a:buNone/>
            </a:pPr>
            <a:r>
              <a:rPr lang="en-US" dirty="0">
                <a:solidFill>
                  <a:schemeClr val="tx1"/>
                </a:solidFill>
              </a:rPr>
              <a:t>These eight simple steps can help lower the risk of breast cancer. Not everyone applies to every woman, </a:t>
            </a:r>
            <a:r>
              <a:rPr lang="en-US" dirty="0" smtClean="0">
                <a:solidFill>
                  <a:schemeClr val="tx1"/>
                </a:solidFill>
              </a:rPr>
              <a:t>but </a:t>
            </a:r>
            <a:r>
              <a:rPr lang="en-US" dirty="0">
                <a:solidFill>
                  <a:schemeClr val="tx1"/>
                </a:solidFill>
              </a:rPr>
              <a:t>together they can have a big impact.</a:t>
            </a:r>
          </a:p>
          <a:p>
            <a:pPr marL="0" indent="0" algn="l">
              <a:buNone/>
            </a:pPr>
            <a:r>
              <a:rPr lang="en-US" dirty="0">
                <a:solidFill>
                  <a:schemeClr val="tx1"/>
                </a:solidFill>
              </a:rPr>
              <a:t>	</a:t>
            </a:r>
            <a:endParaRPr lang="en-US" dirty="0" smtClean="0">
              <a:solidFill>
                <a:schemeClr val="tx1"/>
              </a:solidFill>
            </a:endParaRPr>
          </a:p>
          <a:p>
            <a:pPr marL="0" indent="0" algn="l">
              <a:buNone/>
            </a:pPr>
            <a:r>
              <a:rPr lang="en-US" b="1" i="1" dirty="0" smtClean="0">
                <a:solidFill>
                  <a:schemeClr val="tx1"/>
                </a:solidFill>
              </a:rPr>
              <a:t>Keep </a:t>
            </a:r>
            <a:r>
              <a:rPr lang="en-US" b="1" i="1" dirty="0">
                <a:solidFill>
                  <a:schemeClr val="tx1"/>
                </a:solidFill>
              </a:rPr>
              <a:t>Weight in Check</a:t>
            </a:r>
            <a:endParaRPr lang="en-US" dirty="0">
              <a:solidFill>
                <a:schemeClr val="tx1"/>
              </a:solidFill>
            </a:endParaRPr>
          </a:p>
          <a:p>
            <a:pPr marL="0" indent="0" algn="l">
              <a:buNone/>
            </a:pPr>
            <a:r>
              <a:rPr lang="en-US" dirty="0">
                <a:solidFill>
                  <a:schemeClr val="tx1"/>
                </a:solidFill>
              </a:rPr>
              <a:t>It’s easy to tune out because it gets said so often, but maintaining a healthy weight is an important goal for everyone. Being overweight can increase the risk of many different cancers, including breast cancer, especially after menopause.</a:t>
            </a:r>
          </a:p>
          <a:p>
            <a:pPr marL="0" indent="0" algn="l">
              <a:buNone/>
            </a:pPr>
            <a:endParaRPr lang="ar-SA" dirty="0">
              <a:solidFill>
                <a:schemeClr val="tx1"/>
              </a:solidFill>
            </a:endParaRPr>
          </a:p>
        </p:txBody>
      </p:sp>
    </p:spTree>
    <p:extLst>
      <p:ext uri="{BB962C8B-B14F-4D97-AF65-F5344CB8AC3E}">
        <p14:creationId xmlns:p14="http://schemas.microsoft.com/office/powerpoint/2010/main" val="232269405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67544" y="188640"/>
            <a:ext cx="8229600" cy="6038131"/>
          </a:xfrm>
        </p:spPr>
        <p:txBody>
          <a:bodyPr>
            <a:normAutofit/>
          </a:bodyPr>
          <a:lstStyle/>
          <a:p>
            <a:pPr marL="0" indent="0" algn="l">
              <a:buNone/>
            </a:pPr>
            <a:r>
              <a:rPr lang="en-US" dirty="0">
                <a:solidFill>
                  <a:schemeClr val="tx1"/>
                </a:solidFill>
              </a:rPr>
              <a:t> </a:t>
            </a:r>
          </a:p>
          <a:p>
            <a:pPr marL="0" indent="0" algn="l">
              <a:buNone/>
            </a:pPr>
            <a:r>
              <a:rPr lang="en-US" dirty="0">
                <a:solidFill>
                  <a:schemeClr val="tx1"/>
                </a:solidFill>
              </a:rPr>
              <a:t>	</a:t>
            </a:r>
            <a:r>
              <a:rPr lang="en-US" b="1" i="1" dirty="0">
                <a:solidFill>
                  <a:schemeClr val="tx1"/>
                </a:solidFill>
              </a:rPr>
              <a:t> Be Physically Active</a:t>
            </a:r>
            <a:endParaRPr lang="en-US" dirty="0">
              <a:solidFill>
                <a:schemeClr val="tx1"/>
              </a:solidFill>
            </a:endParaRPr>
          </a:p>
          <a:p>
            <a:pPr marL="0" indent="0" algn="l">
              <a:buNone/>
            </a:pPr>
            <a:r>
              <a:rPr lang="en-US" dirty="0">
                <a:solidFill>
                  <a:schemeClr val="tx1"/>
                </a:solidFill>
              </a:rPr>
              <a:t>Exercise is as close to a silver bullet for good health as there is, and women who are physically active for at least 30 minutes a day have a lower risk of breast cancer. Regular exercise is also one of the best ways to help keep weight in check.</a:t>
            </a:r>
          </a:p>
          <a:p>
            <a:pPr marL="0" indent="0" algn="l">
              <a:buNone/>
            </a:pPr>
            <a:r>
              <a:rPr lang="en-US" b="1" i="1" dirty="0">
                <a:solidFill>
                  <a:schemeClr val="tx1"/>
                </a:solidFill>
              </a:rPr>
              <a:t>	 </a:t>
            </a:r>
            <a:endParaRPr lang="en-US" b="1" i="1" dirty="0" smtClean="0">
              <a:solidFill>
                <a:schemeClr val="tx1"/>
              </a:solidFill>
            </a:endParaRPr>
          </a:p>
          <a:p>
            <a:pPr marL="0" indent="0" algn="l">
              <a:buNone/>
            </a:pPr>
            <a:r>
              <a:rPr lang="en-US" b="1" i="1" dirty="0" smtClean="0">
                <a:solidFill>
                  <a:schemeClr val="tx1"/>
                </a:solidFill>
              </a:rPr>
              <a:t>Eat  </a:t>
            </a:r>
            <a:r>
              <a:rPr lang="en-US" b="1" i="1" dirty="0">
                <a:solidFill>
                  <a:schemeClr val="tx1"/>
                </a:solidFill>
              </a:rPr>
              <a:t>fruits &amp; Vegetables - and Avoid Too Much Alcohol</a:t>
            </a:r>
            <a:endParaRPr lang="en-US" dirty="0">
              <a:solidFill>
                <a:schemeClr val="tx1"/>
              </a:solidFill>
            </a:endParaRPr>
          </a:p>
          <a:p>
            <a:pPr marL="0" indent="0" algn="l">
              <a:buNone/>
            </a:pPr>
            <a:r>
              <a:rPr lang="en-US" dirty="0">
                <a:solidFill>
                  <a:schemeClr val="tx1"/>
                </a:solidFill>
              </a:rPr>
              <a:t>A healthy diet can help lower the risk of breast cancer. Try to eat a lot of fruits and vegetables and keep alcohol at moderate levels or lower (a drink a day or under). While moderate drinking can be good for the heart in older adults, even low levels of intake can increase the risk of breast cancer.</a:t>
            </a:r>
          </a:p>
        </p:txBody>
      </p:sp>
    </p:spTree>
    <p:extLst>
      <p:ext uri="{BB962C8B-B14F-4D97-AF65-F5344CB8AC3E}">
        <p14:creationId xmlns:p14="http://schemas.microsoft.com/office/powerpoint/2010/main" val="232269405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67544" y="332656"/>
            <a:ext cx="8229600" cy="6110139"/>
          </a:xfrm>
        </p:spPr>
        <p:txBody>
          <a:bodyPr>
            <a:normAutofit/>
          </a:bodyPr>
          <a:lstStyle/>
          <a:p>
            <a:pPr algn="l"/>
            <a:r>
              <a:rPr lang="en-US" b="1" i="1" dirty="0">
                <a:solidFill>
                  <a:schemeClr val="tx1"/>
                </a:solidFill>
              </a:rPr>
              <a:t>Don’t Smoke</a:t>
            </a:r>
            <a:endParaRPr lang="en-US" dirty="0">
              <a:solidFill>
                <a:schemeClr val="tx1"/>
              </a:solidFill>
            </a:endParaRPr>
          </a:p>
          <a:p>
            <a:pPr algn="l"/>
            <a:r>
              <a:rPr lang="en-US" dirty="0">
                <a:solidFill>
                  <a:schemeClr val="tx1"/>
                </a:solidFill>
              </a:rPr>
              <a:t>Smokers and non-smokers alike know how unhealthy smoking is. On top of lowering quality of life and increasing the risk of heart disease, stroke, and at least 15 cancers - including breast cancer - it also causes smelly breath, bad teeth, and wrinkles. Now that’s motivation to stay smoke-free or work to get smoke-free.</a:t>
            </a:r>
          </a:p>
          <a:p>
            <a:pPr marL="0" indent="0" algn="l">
              <a:buNone/>
            </a:pPr>
            <a:r>
              <a:rPr lang="en-US" b="1" i="1" dirty="0">
                <a:solidFill>
                  <a:schemeClr val="tx1"/>
                </a:solidFill>
              </a:rPr>
              <a:t>	</a:t>
            </a:r>
            <a:endParaRPr lang="en-US" b="1" i="1" dirty="0" smtClean="0">
              <a:solidFill>
                <a:schemeClr val="tx1"/>
              </a:solidFill>
            </a:endParaRPr>
          </a:p>
          <a:p>
            <a:pPr marL="0" indent="0" algn="l">
              <a:buNone/>
            </a:pPr>
            <a:r>
              <a:rPr lang="en-US" b="1" i="1" dirty="0" smtClean="0">
                <a:solidFill>
                  <a:schemeClr val="tx1"/>
                </a:solidFill>
              </a:rPr>
              <a:t>Breastfeed</a:t>
            </a:r>
            <a:r>
              <a:rPr lang="en-US" b="1" i="1" dirty="0">
                <a:solidFill>
                  <a:schemeClr val="tx1"/>
                </a:solidFill>
              </a:rPr>
              <a:t>, If Possible</a:t>
            </a:r>
            <a:endParaRPr lang="en-US" dirty="0">
              <a:solidFill>
                <a:schemeClr val="tx1"/>
              </a:solidFill>
            </a:endParaRPr>
          </a:p>
          <a:p>
            <a:pPr algn="l"/>
            <a:r>
              <a:rPr lang="en-US" dirty="0">
                <a:solidFill>
                  <a:schemeClr val="tx1"/>
                </a:solidFill>
              </a:rPr>
              <a:t>Breastfeeding for a total of one year or more   lowers the risk of breast cancer. It also has great health benefits for the child.</a:t>
            </a:r>
          </a:p>
          <a:p>
            <a:pPr marL="457200" indent="-457200" algn="l">
              <a:buFont typeface="+mj-lt"/>
              <a:buAutoNum type="arabicPeriod"/>
            </a:pPr>
            <a:endParaRPr lang="ar-SA" dirty="0">
              <a:solidFill>
                <a:schemeClr val="tx1"/>
              </a:solidFill>
            </a:endParaRPr>
          </a:p>
        </p:txBody>
      </p:sp>
    </p:spTree>
    <p:extLst>
      <p:ext uri="{BB962C8B-B14F-4D97-AF65-F5344CB8AC3E}">
        <p14:creationId xmlns:p14="http://schemas.microsoft.com/office/powerpoint/2010/main" val="232269405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67544" y="404664"/>
            <a:ext cx="8229600" cy="6038131"/>
          </a:xfrm>
        </p:spPr>
        <p:txBody>
          <a:bodyPr>
            <a:normAutofit/>
          </a:bodyPr>
          <a:lstStyle/>
          <a:p>
            <a:pPr algn="l"/>
            <a:r>
              <a:rPr lang="en-US" b="1" i="1" dirty="0">
                <a:solidFill>
                  <a:schemeClr val="tx1"/>
                </a:solidFill>
              </a:rPr>
              <a:t>	Avoid Birth Control Pills, Particularly After Age 35 or If You Smoke</a:t>
            </a:r>
            <a:endParaRPr lang="en-US" dirty="0">
              <a:solidFill>
                <a:schemeClr val="tx1"/>
              </a:solidFill>
            </a:endParaRPr>
          </a:p>
          <a:p>
            <a:pPr algn="l"/>
            <a:r>
              <a:rPr lang="en-US" dirty="0">
                <a:solidFill>
                  <a:schemeClr val="tx1"/>
                </a:solidFill>
              </a:rPr>
              <a:t>Birth control pills have both risks and benefits. The younger a woman is, the lower the risks are. While women are taking birth control pills, they have a slightly increased risk of breast cancer. This risk goes away quickly, though, after stopping the pill. The risk of stroke and heart attack is also increased while on the pill - particularly if a woman smokes. However, long-term use can also have important benefits, like lowering the risk of ovarian cancer, colon cancer and uterine cancer - not to mention unwanted pregnancy - so there’s also a lot in its favor. If you’re very concerned about breast cancer, avoiding birth control pills is one option to lower risk.</a:t>
            </a:r>
          </a:p>
          <a:p>
            <a:pPr marL="457200" indent="-457200" algn="l">
              <a:buFont typeface="+mj-lt"/>
              <a:buAutoNum type="arabicPeriod"/>
            </a:pPr>
            <a:endParaRPr lang="ar-SA" dirty="0">
              <a:solidFill>
                <a:schemeClr val="tx1"/>
              </a:solidFill>
            </a:endParaRPr>
          </a:p>
        </p:txBody>
      </p:sp>
    </p:spTree>
    <p:extLst>
      <p:ext uri="{BB962C8B-B14F-4D97-AF65-F5344CB8AC3E}">
        <p14:creationId xmlns:p14="http://schemas.microsoft.com/office/powerpoint/2010/main" val="232269405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l"/>
            <a:r>
              <a:rPr lang="en-US" sz="2800" dirty="0">
                <a:solidFill>
                  <a:schemeClr val="tx1"/>
                </a:solidFill>
                <a:effectLst/>
              </a:rPr>
              <a:t>	</a:t>
            </a:r>
            <a:r>
              <a:rPr lang="en-US" sz="2800" b="1" i="1" dirty="0">
                <a:solidFill>
                  <a:schemeClr val="tx1"/>
                </a:solidFill>
                <a:effectLst/>
              </a:rPr>
              <a:t>Avoid Post-Menopausal Hormones</a:t>
            </a:r>
            <a:r>
              <a:rPr lang="en-US" sz="2800" dirty="0">
                <a:solidFill>
                  <a:schemeClr val="tx1"/>
                </a:solidFill>
                <a:effectLst/>
              </a:rPr>
              <a:t/>
            </a:r>
            <a:br>
              <a:rPr lang="en-US" sz="2800" dirty="0">
                <a:solidFill>
                  <a:schemeClr val="tx1"/>
                </a:solidFill>
                <a:effectLst/>
              </a:rPr>
            </a:br>
            <a:endParaRPr lang="ar-SA" sz="2800" dirty="0">
              <a:solidFill>
                <a:schemeClr val="tx1"/>
              </a:solidFill>
            </a:endParaRPr>
          </a:p>
        </p:txBody>
      </p:sp>
      <p:sp>
        <p:nvSpPr>
          <p:cNvPr id="3" name="عنصر نائب للمحتوى 2"/>
          <p:cNvSpPr>
            <a:spLocks noGrp="1"/>
          </p:cNvSpPr>
          <p:nvPr>
            <p:ph idx="1"/>
          </p:nvPr>
        </p:nvSpPr>
        <p:spPr>
          <a:xfrm>
            <a:off x="467544" y="1196752"/>
            <a:ext cx="8229600" cy="5246043"/>
          </a:xfrm>
        </p:spPr>
        <p:txBody>
          <a:bodyPr>
            <a:normAutofit/>
          </a:bodyPr>
          <a:lstStyle/>
          <a:p>
            <a:pPr marL="0" indent="0" algn="l">
              <a:buNone/>
            </a:pPr>
            <a:r>
              <a:rPr lang="en-US" dirty="0">
                <a:solidFill>
                  <a:schemeClr val="tx1"/>
                </a:solidFill>
              </a:rPr>
              <a:t>Post-menopausal hormones shouldn’t be taken long term to prevent chronic diseases, like osteoporosis and heart disease. Studies show they have a mixed effect on health, increasing the risk of some diseases and lowering the risk of others, and both </a:t>
            </a:r>
            <a:r>
              <a:rPr lang="en-US" dirty="0" err="1">
                <a:solidFill>
                  <a:schemeClr val="tx1"/>
                </a:solidFill>
              </a:rPr>
              <a:t>estrogenonly</a:t>
            </a:r>
            <a:r>
              <a:rPr lang="en-US" dirty="0">
                <a:solidFill>
                  <a:schemeClr val="tx1"/>
                </a:solidFill>
              </a:rPr>
              <a:t> hormones and estrogen-plus-progestin hormones increase the risk of breast cancer. If women do take post-menopausal hormones, it should be for the shortest time possible. The best person to talk to about the risks and benefits of post-menopausal hormones is your doctor.</a:t>
            </a:r>
          </a:p>
          <a:p>
            <a:pPr marL="0" indent="0" algn="l">
              <a:buNone/>
            </a:pPr>
            <a:endParaRPr lang="ar-SA" dirty="0">
              <a:solidFill>
                <a:schemeClr val="tx1"/>
              </a:solidFill>
            </a:endParaRPr>
          </a:p>
        </p:txBody>
      </p:sp>
    </p:spTree>
    <p:extLst>
      <p:ext uri="{BB962C8B-B14F-4D97-AF65-F5344CB8AC3E}">
        <p14:creationId xmlns:p14="http://schemas.microsoft.com/office/powerpoint/2010/main" val="232269405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67544" y="332656"/>
            <a:ext cx="8229600" cy="1600200"/>
          </a:xfrm>
        </p:spPr>
        <p:txBody>
          <a:bodyPr/>
          <a:lstStyle/>
          <a:p>
            <a:r>
              <a:rPr lang="en-US" sz="3600" b="1" i="1" u="sng" dirty="0">
                <a:solidFill>
                  <a:schemeClr val="accent2"/>
                </a:solidFill>
                <a:effectLst/>
              </a:rPr>
              <a:t>Breast Self-Examination (BSE)</a:t>
            </a:r>
            <a:r>
              <a:rPr lang="en-US" sz="3600" dirty="0">
                <a:solidFill>
                  <a:schemeClr val="accent2"/>
                </a:solidFill>
                <a:effectLst/>
              </a:rPr>
              <a:t/>
            </a:r>
            <a:br>
              <a:rPr lang="en-US" sz="3600" dirty="0">
                <a:solidFill>
                  <a:schemeClr val="accent2"/>
                </a:solidFill>
                <a:effectLst/>
              </a:rPr>
            </a:br>
            <a:endParaRPr lang="ar-SA" sz="3600" dirty="0">
              <a:solidFill>
                <a:schemeClr val="accent2"/>
              </a:solidFill>
            </a:endParaRPr>
          </a:p>
        </p:txBody>
      </p:sp>
      <p:pic>
        <p:nvPicPr>
          <p:cNvPr id="4" name="Picture 250"/>
          <p:cNvPicPr>
            <a:picLocks noGrp="1"/>
          </p:cNvPicPr>
          <p:nvPr>
            <p:ph idx="1"/>
          </p:nvPr>
        </p:nvPicPr>
        <p:blipFill rotWithShape="1">
          <a:blip r:embed="rId2" cstate="print">
            <a:extLst>
              <a:ext uri="{28A0092B-C50C-407E-A947-70E740481C1C}">
                <a14:useLocalDpi xmlns:a14="http://schemas.microsoft.com/office/drawing/2010/main" val="0"/>
              </a:ext>
            </a:extLst>
          </a:blip>
          <a:srcRect b="9290"/>
          <a:stretch/>
        </p:blipFill>
        <p:spPr bwMode="auto">
          <a:xfrm>
            <a:off x="1547664" y="1556792"/>
            <a:ext cx="6192687" cy="4896544"/>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322694053"/>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l"/>
            <a:r>
              <a:rPr lang="en-US" sz="3600" b="1" i="1" u="sng" dirty="0">
                <a:effectLst/>
              </a:rPr>
              <a:t>Definition:-</a:t>
            </a:r>
            <a:endParaRPr lang="ar-SA" sz="3600" dirty="0"/>
          </a:p>
        </p:txBody>
      </p:sp>
      <p:sp>
        <p:nvSpPr>
          <p:cNvPr id="3" name="عنصر نائب للمحتوى 2"/>
          <p:cNvSpPr>
            <a:spLocks noGrp="1"/>
          </p:cNvSpPr>
          <p:nvPr>
            <p:ph idx="1"/>
          </p:nvPr>
        </p:nvSpPr>
        <p:spPr>
          <a:xfrm>
            <a:off x="467544" y="1916832"/>
            <a:ext cx="8229600" cy="4525963"/>
          </a:xfrm>
        </p:spPr>
        <p:txBody>
          <a:bodyPr>
            <a:normAutofit/>
          </a:bodyPr>
          <a:lstStyle/>
          <a:p>
            <a:pPr marL="0" indent="0" algn="l">
              <a:buNone/>
            </a:pPr>
            <a:r>
              <a:rPr lang="en-US" sz="3200" dirty="0">
                <a:solidFill>
                  <a:schemeClr val="tx1"/>
                </a:solidFill>
              </a:rPr>
              <a:t>Breast self-examination is an easy way and can be a useful tool in detecting for breast cancer early when it is most treatable (Early detection is the best defense against breast cancer).</a:t>
            </a:r>
            <a:endParaRPr lang="ar-SA" sz="3200" dirty="0">
              <a:solidFill>
                <a:schemeClr val="tx1"/>
              </a:solidFill>
            </a:endParaRPr>
          </a:p>
        </p:txBody>
      </p:sp>
    </p:spTree>
    <p:extLst>
      <p:ext uri="{BB962C8B-B14F-4D97-AF65-F5344CB8AC3E}">
        <p14:creationId xmlns:p14="http://schemas.microsoft.com/office/powerpoint/2010/main" val="232269405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l"/>
            <a:r>
              <a:rPr lang="en-US" sz="3200" b="1" i="1" u="sng" dirty="0">
                <a:effectLst/>
              </a:rPr>
              <a:t>Some important tips to remember:</a:t>
            </a:r>
            <a:r>
              <a:rPr lang="en-US" sz="3200" dirty="0">
                <a:effectLst/>
              </a:rPr>
              <a:t/>
            </a:r>
            <a:br>
              <a:rPr lang="en-US" sz="3200" dirty="0">
                <a:effectLst/>
              </a:rPr>
            </a:br>
            <a:endParaRPr lang="ar-SA" sz="3200" dirty="0"/>
          </a:p>
        </p:txBody>
      </p:sp>
      <p:sp>
        <p:nvSpPr>
          <p:cNvPr id="3" name="عنصر نائب للمحتوى 2"/>
          <p:cNvSpPr>
            <a:spLocks noGrp="1"/>
          </p:cNvSpPr>
          <p:nvPr>
            <p:ph idx="1"/>
          </p:nvPr>
        </p:nvSpPr>
        <p:spPr>
          <a:xfrm>
            <a:off x="467544" y="1916832"/>
            <a:ext cx="8229600" cy="4525963"/>
          </a:xfrm>
        </p:spPr>
        <p:txBody>
          <a:bodyPr>
            <a:normAutofit lnSpcReduction="10000"/>
          </a:bodyPr>
          <a:lstStyle/>
          <a:p>
            <a:pPr marL="0" indent="0" algn="l">
              <a:buNone/>
            </a:pPr>
            <a:r>
              <a:rPr lang="en-US" sz="2800" dirty="0" smtClean="0">
                <a:solidFill>
                  <a:schemeClr val="tx1"/>
                </a:solidFill>
              </a:rPr>
              <a:t>Examine </a:t>
            </a:r>
            <a:r>
              <a:rPr lang="en-US" sz="2800" dirty="0">
                <a:solidFill>
                  <a:schemeClr val="tx1"/>
                </a:solidFill>
              </a:rPr>
              <a:t>your breasts once a month when they are least tender (usually 5-10 days from the first day of your period).</a:t>
            </a:r>
          </a:p>
          <a:p>
            <a:pPr marL="0" indent="0" algn="l">
              <a:buNone/>
            </a:pPr>
            <a:endParaRPr lang="en-US" sz="2800" dirty="0" smtClean="0">
              <a:solidFill>
                <a:schemeClr val="tx1"/>
              </a:solidFill>
            </a:endParaRPr>
          </a:p>
          <a:p>
            <a:pPr marL="0" indent="0" algn="l">
              <a:buNone/>
            </a:pPr>
            <a:r>
              <a:rPr lang="en-US" sz="2800" dirty="0" smtClean="0">
                <a:solidFill>
                  <a:schemeClr val="tx1"/>
                </a:solidFill>
              </a:rPr>
              <a:t>If </a:t>
            </a:r>
            <a:r>
              <a:rPr lang="en-US" sz="2800" dirty="0">
                <a:solidFill>
                  <a:schemeClr val="tx1"/>
                </a:solidFill>
              </a:rPr>
              <a:t>you no longer have periods, choose one fixed day each month that will remind you to do BSE.</a:t>
            </a:r>
          </a:p>
          <a:p>
            <a:pPr marL="0" indent="0" algn="l">
              <a:buNone/>
            </a:pPr>
            <a:endParaRPr lang="en-US" sz="2800" dirty="0" smtClean="0">
              <a:solidFill>
                <a:schemeClr val="tx1"/>
              </a:solidFill>
            </a:endParaRPr>
          </a:p>
          <a:p>
            <a:pPr marL="0" indent="0" algn="l">
              <a:buNone/>
            </a:pPr>
            <a:r>
              <a:rPr lang="en-US" sz="2800" dirty="0" smtClean="0">
                <a:solidFill>
                  <a:schemeClr val="tx1"/>
                </a:solidFill>
              </a:rPr>
              <a:t>If </a:t>
            </a:r>
            <a:r>
              <a:rPr lang="en-US" sz="2800" dirty="0">
                <a:solidFill>
                  <a:schemeClr val="tx1"/>
                </a:solidFill>
              </a:rPr>
              <a:t>you are breast feeding, empty your breasts </a:t>
            </a:r>
            <a:r>
              <a:rPr lang="en-US" sz="2800" dirty="0" smtClean="0">
                <a:solidFill>
                  <a:schemeClr val="tx1"/>
                </a:solidFill>
              </a:rPr>
              <a:t>first</a:t>
            </a:r>
            <a:endParaRPr lang="ar-SA" sz="2800" dirty="0">
              <a:solidFill>
                <a:schemeClr val="tx1"/>
              </a:solidFill>
            </a:endParaRPr>
          </a:p>
        </p:txBody>
      </p:sp>
    </p:spTree>
    <p:extLst>
      <p:ext uri="{BB962C8B-B14F-4D97-AF65-F5344CB8AC3E}">
        <p14:creationId xmlns:p14="http://schemas.microsoft.com/office/powerpoint/2010/main" val="2322694053"/>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67544" y="836712"/>
            <a:ext cx="8229600" cy="5606083"/>
          </a:xfrm>
        </p:spPr>
        <p:txBody>
          <a:bodyPr>
            <a:normAutofit/>
          </a:bodyPr>
          <a:lstStyle/>
          <a:p>
            <a:pPr marL="0" indent="0" algn="l">
              <a:buNone/>
            </a:pPr>
            <a:r>
              <a:rPr lang="en-US" sz="2800" dirty="0">
                <a:solidFill>
                  <a:schemeClr val="tx1"/>
                </a:solidFill>
              </a:rPr>
              <a:t>Call your doctor or nurse if there are any changes</a:t>
            </a:r>
            <a:r>
              <a:rPr lang="en-US" sz="2800" dirty="0" smtClean="0">
                <a:solidFill>
                  <a:schemeClr val="tx1"/>
                </a:solidFill>
              </a:rPr>
              <a:t>.</a:t>
            </a:r>
            <a:endParaRPr lang="en-US" sz="2800" dirty="0">
              <a:solidFill>
                <a:schemeClr val="tx1"/>
              </a:solidFill>
            </a:endParaRPr>
          </a:p>
          <a:p>
            <a:pPr algn="l"/>
            <a:endParaRPr lang="en-US" sz="2800" dirty="0" smtClean="0">
              <a:solidFill>
                <a:schemeClr val="tx1"/>
              </a:solidFill>
            </a:endParaRPr>
          </a:p>
          <a:p>
            <a:pPr marL="0" indent="0" algn="l">
              <a:buNone/>
            </a:pPr>
            <a:r>
              <a:rPr lang="en-US" sz="2800" dirty="0" smtClean="0">
                <a:solidFill>
                  <a:schemeClr val="tx1"/>
                </a:solidFill>
              </a:rPr>
              <a:t>Remember</a:t>
            </a:r>
            <a:r>
              <a:rPr lang="en-US" sz="2800" dirty="0">
                <a:solidFill>
                  <a:schemeClr val="tx1"/>
                </a:solidFill>
              </a:rPr>
              <a:t>, most breast changes are NOT cancer, but DO check up to be sure</a:t>
            </a:r>
            <a:r>
              <a:rPr lang="en-US" sz="2800" dirty="0" smtClean="0">
                <a:solidFill>
                  <a:schemeClr val="tx1"/>
                </a:solidFill>
              </a:rPr>
              <a:t>!</a:t>
            </a:r>
            <a:endParaRPr lang="en-US" sz="2800" dirty="0">
              <a:solidFill>
                <a:schemeClr val="tx1"/>
              </a:solidFill>
            </a:endParaRPr>
          </a:p>
          <a:p>
            <a:pPr algn="l"/>
            <a:endParaRPr lang="en-US" sz="2800" dirty="0" smtClean="0">
              <a:solidFill>
                <a:schemeClr val="tx1"/>
              </a:solidFill>
            </a:endParaRPr>
          </a:p>
          <a:p>
            <a:pPr marL="0" indent="0" algn="l">
              <a:buNone/>
            </a:pPr>
            <a:r>
              <a:rPr lang="en-US" sz="2800" dirty="0" smtClean="0">
                <a:solidFill>
                  <a:schemeClr val="tx1"/>
                </a:solidFill>
              </a:rPr>
              <a:t>Breast Self-Examination</a:t>
            </a:r>
            <a:endParaRPr lang="en-US" sz="2800" dirty="0">
              <a:solidFill>
                <a:schemeClr val="tx1"/>
              </a:solidFill>
            </a:endParaRPr>
          </a:p>
          <a:p>
            <a:pPr marL="0" indent="0" algn="l">
              <a:buNone/>
            </a:pPr>
            <a:r>
              <a:rPr lang="en-US" sz="2800" dirty="0">
                <a:solidFill>
                  <a:schemeClr val="tx1"/>
                </a:solidFill>
              </a:rPr>
              <a:t>	</a:t>
            </a:r>
            <a:endParaRPr lang="en-US" sz="2800" dirty="0" smtClean="0">
              <a:solidFill>
                <a:schemeClr val="tx1"/>
              </a:solidFill>
            </a:endParaRPr>
          </a:p>
          <a:p>
            <a:pPr marL="0" indent="0" algn="l">
              <a:buNone/>
            </a:pPr>
            <a:r>
              <a:rPr lang="en-US" sz="2800" dirty="0" smtClean="0">
                <a:solidFill>
                  <a:schemeClr val="tx1"/>
                </a:solidFill>
              </a:rPr>
              <a:t>At </a:t>
            </a:r>
            <a:r>
              <a:rPr lang="en-US" sz="2800" dirty="0">
                <a:solidFill>
                  <a:schemeClr val="tx1"/>
                </a:solidFill>
              </a:rPr>
              <a:t>Age 20 and older......................... Once a month </a:t>
            </a:r>
          </a:p>
          <a:p>
            <a:pPr marL="457200" indent="-457200" algn="l">
              <a:buFont typeface="+mj-lt"/>
              <a:buAutoNum type="arabicPeriod"/>
            </a:pPr>
            <a:endParaRPr lang="ar-SA" sz="2800" dirty="0">
              <a:solidFill>
                <a:schemeClr val="tx1"/>
              </a:solidFill>
            </a:endParaRPr>
          </a:p>
        </p:txBody>
      </p:sp>
    </p:spTree>
    <p:extLst>
      <p:ext uri="{BB962C8B-B14F-4D97-AF65-F5344CB8AC3E}">
        <p14:creationId xmlns:p14="http://schemas.microsoft.com/office/powerpoint/2010/main" val="2322694053"/>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sz="3200" b="1" i="1" u="sng" dirty="0">
                <a:solidFill>
                  <a:schemeClr val="accent2"/>
                </a:solidFill>
                <a:effectLst/>
              </a:rPr>
              <a:t>Breast Self-Examination (BSE)</a:t>
            </a:r>
            <a:r>
              <a:rPr lang="en-US" sz="3200" dirty="0">
                <a:solidFill>
                  <a:schemeClr val="accent2"/>
                </a:solidFill>
                <a:effectLst/>
              </a:rPr>
              <a:t/>
            </a:r>
            <a:br>
              <a:rPr lang="en-US" sz="3200" dirty="0">
                <a:solidFill>
                  <a:schemeClr val="accent2"/>
                </a:solidFill>
                <a:effectLst/>
              </a:rPr>
            </a:br>
            <a:endParaRPr lang="ar-SA" sz="3200" dirty="0">
              <a:solidFill>
                <a:schemeClr val="accent2"/>
              </a:solidFill>
            </a:endParaRPr>
          </a:p>
        </p:txBody>
      </p:sp>
      <p:pic>
        <p:nvPicPr>
          <p:cNvPr id="4" name="Picture 251"/>
          <p:cNvPicPr>
            <a:picLocks noGrp="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2165685" y="692696"/>
            <a:ext cx="4811234" cy="4525962"/>
          </a:xfrm>
          <a:prstGeom prst="rect">
            <a:avLst/>
          </a:prstGeom>
          <a:noFill/>
        </p:spPr>
      </p:pic>
      <p:sp>
        <p:nvSpPr>
          <p:cNvPr id="5" name="مستطيل 4"/>
          <p:cNvSpPr/>
          <p:nvPr/>
        </p:nvSpPr>
        <p:spPr>
          <a:xfrm>
            <a:off x="539552" y="5661248"/>
            <a:ext cx="7848872" cy="400110"/>
          </a:xfrm>
          <a:prstGeom prst="rect">
            <a:avLst/>
          </a:prstGeom>
        </p:spPr>
        <p:txBody>
          <a:bodyPr wrap="square">
            <a:spAutoFit/>
          </a:bodyPr>
          <a:lstStyle/>
          <a:p>
            <a:r>
              <a:rPr lang="en-US" sz="2000" b="1" dirty="0"/>
              <a:t>Positions (Standing &amp; Lying Down) Stand to look at your breasts:</a:t>
            </a:r>
            <a:endParaRPr lang="ar-SA" sz="2000" b="1" dirty="0"/>
          </a:p>
        </p:txBody>
      </p:sp>
    </p:spTree>
    <p:extLst>
      <p:ext uri="{BB962C8B-B14F-4D97-AF65-F5344CB8AC3E}">
        <p14:creationId xmlns:p14="http://schemas.microsoft.com/office/powerpoint/2010/main" val="23226940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l"/>
            <a:r>
              <a:rPr lang="en-US" sz="4800" b="1" i="1" u="sng" dirty="0">
                <a:effectLst/>
              </a:rPr>
              <a:t>Definition of </a:t>
            </a:r>
            <a:r>
              <a:rPr lang="ar-EG" sz="4800" b="1" i="1" u="sng" dirty="0">
                <a:effectLst/>
              </a:rPr>
              <a:t>c</a:t>
            </a:r>
            <a:r>
              <a:rPr lang="en-US" sz="4800" b="1" i="1" u="sng" dirty="0">
                <a:effectLst/>
              </a:rPr>
              <a:t>h</a:t>
            </a:r>
            <a:r>
              <a:rPr lang="ar-EG" sz="4800" b="1" i="1" u="sng" dirty="0">
                <a:effectLst/>
              </a:rPr>
              <a:t>r</a:t>
            </a:r>
            <a:r>
              <a:rPr lang="en-US" sz="4800" b="1" i="1" u="sng" dirty="0" err="1">
                <a:effectLst/>
              </a:rPr>
              <a:t>onic</a:t>
            </a:r>
            <a:r>
              <a:rPr lang="en-US" sz="4800" b="1" i="1" u="sng" dirty="0">
                <a:effectLst/>
              </a:rPr>
              <a:t> disease</a:t>
            </a:r>
            <a:r>
              <a:rPr lang="en-US" sz="4800" dirty="0">
                <a:effectLst/>
              </a:rPr>
              <a:t/>
            </a:r>
            <a:br>
              <a:rPr lang="en-US" sz="4800" dirty="0">
                <a:effectLst/>
              </a:rPr>
            </a:br>
            <a:endParaRPr lang="ar-SA" sz="4800" dirty="0"/>
          </a:p>
        </p:txBody>
      </p:sp>
      <p:sp>
        <p:nvSpPr>
          <p:cNvPr id="3" name="عنصر نائب للمحتوى 2"/>
          <p:cNvSpPr>
            <a:spLocks noGrp="1"/>
          </p:cNvSpPr>
          <p:nvPr>
            <p:ph idx="1"/>
          </p:nvPr>
        </p:nvSpPr>
        <p:spPr/>
        <p:txBody>
          <a:bodyPr>
            <a:normAutofit/>
          </a:bodyPr>
          <a:lstStyle/>
          <a:p>
            <a:pPr algn="l"/>
            <a:r>
              <a:rPr lang="en-US" sz="3200" dirty="0">
                <a:solidFill>
                  <a:schemeClr val="tx1">
                    <a:lumMod val="85000"/>
                    <a:lumOff val="15000"/>
                  </a:schemeClr>
                </a:solidFill>
              </a:rPr>
              <a:t>Chronic condition is a human health condition or disease that is persistent or otherwise long-lasting in its effects or a disease that comes with time. The term chronic is often applied when the course of the disease lasts for more than three months OR is a disease with slow onset and/or a long course.</a:t>
            </a:r>
          </a:p>
          <a:p>
            <a:pPr algn="l"/>
            <a:endParaRPr lang="ar-SA" sz="3200" dirty="0">
              <a:solidFill>
                <a:schemeClr val="tx1">
                  <a:lumMod val="85000"/>
                  <a:lumOff val="15000"/>
                </a:schemeClr>
              </a:solidFill>
            </a:endParaRPr>
          </a:p>
        </p:txBody>
      </p:sp>
    </p:spTree>
    <p:extLst>
      <p:ext uri="{BB962C8B-B14F-4D97-AF65-F5344CB8AC3E}">
        <p14:creationId xmlns:p14="http://schemas.microsoft.com/office/powerpoint/2010/main" val="3756098086"/>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395536" y="1628800"/>
            <a:ext cx="8229600" cy="1052736"/>
          </a:xfrm>
        </p:spPr>
        <p:txBody>
          <a:bodyPr/>
          <a:lstStyle/>
          <a:p>
            <a:pPr algn="l"/>
            <a:r>
              <a:rPr lang="en-US" sz="2800" b="1" dirty="0">
                <a:effectLst/>
              </a:rPr>
              <a:t>Standing undressed to the waist in front of a mirror in three positions:</a:t>
            </a:r>
            <a:br>
              <a:rPr lang="en-US" sz="2800" b="1" dirty="0">
                <a:effectLst/>
              </a:rPr>
            </a:br>
            <a:endParaRPr lang="ar-SA" sz="2800" b="1" dirty="0"/>
          </a:p>
        </p:txBody>
      </p:sp>
      <p:sp>
        <p:nvSpPr>
          <p:cNvPr id="3" name="عنصر نائب للمحتوى 2"/>
          <p:cNvSpPr>
            <a:spLocks noGrp="1"/>
          </p:cNvSpPr>
          <p:nvPr>
            <p:ph idx="1"/>
          </p:nvPr>
        </p:nvSpPr>
        <p:spPr>
          <a:xfrm>
            <a:off x="467544" y="2564904"/>
            <a:ext cx="8229600" cy="4525963"/>
          </a:xfrm>
        </p:spPr>
        <p:txBody>
          <a:bodyPr>
            <a:normAutofit/>
          </a:bodyPr>
          <a:lstStyle/>
          <a:p>
            <a:pPr marL="0" indent="0" algn="l">
              <a:buNone/>
            </a:pPr>
            <a:r>
              <a:rPr lang="en-US" sz="3200" dirty="0">
                <a:solidFill>
                  <a:schemeClr val="tx1"/>
                </a:solidFill>
              </a:rPr>
              <a:t>•  Arm relaxed at sides.</a:t>
            </a:r>
          </a:p>
          <a:p>
            <a:pPr marL="0" indent="0" algn="l">
              <a:buNone/>
            </a:pPr>
            <a:r>
              <a:rPr lang="en-US" sz="3200" dirty="0">
                <a:solidFill>
                  <a:schemeClr val="tx1"/>
                </a:solidFill>
              </a:rPr>
              <a:t>•  Arms raised above head.</a:t>
            </a:r>
          </a:p>
          <a:p>
            <a:pPr marL="0" indent="0" algn="l">
              <a:buNone/>
            </a:pPr>
            <a:r>
              <a:rPr lang="en-US" sz="3200" dirty="0">
                <a:solidFill>
                  <a:schemeClr val="tx1"/>
                </a:solidFill>
              </a:rPr>
              <a:t>•  Press your hands firmly on your waist.</a:t>
            </a:r>
          </a:p>
          <a:p>
            <a:pPr marL="457200" indent="-457200" algn="l">
              <a:buFont typeface="+mj-lt"/>
              <a:buAutoNum type="arabicPeriod"/>
            </a:pPr>
            <a:endParaRPr lang="ar-SA" sz="3200" dirty="0">
              <a:solidFill>
                <a:schemeClr val="tx1"/>
              </a:solidFill>
            </a:endParaRPr>
          </a:p>
        </p:txBody>
      </p:sp>
    </p:spTree>
    <p:extLst>
      <p:ext uri="{BB962C8B-B14F-4D97-AF65-F5344CB8AC3E}">
        <p14:creationId xmlns:p14="http://schemas.microsoft.com/office/powerpoint/2010/main" val="232269405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67544" y="260648"/>
            <a:ext cx="8229600" cy="4525963"/>
          </a:xfrm>
        </p:spPr>
        <p:txBody>
          <a:bodyPr>
            <a:normAutofit/>
          </a:bodyPr>
          <a:lstStyle/>
          <a:p>
            <a:pPr marL="0" indent="0" algn="l">
              <a:buNone/>
            </a:pPr>
            <a:r>
              <a:rPr lang="en-US" dirty="0">
                <a:solidFill>
                  <a:schemeClr val="tx1"/>
                </a:solidFill>
              </a:rPr>
              <a:t>Look at your breasts for any changes in size, shape of the breasts, color, texture of the nipples, skin and direction of your nipples point (notice if there is any retraction of the nipple).Observe any stain on your night clothes or bra from your nipples, especially if only from one side. If there is any change or look unusual,</a:t>
            </a:r>
          </a:p>
          <a:p>
            <a:pPr marL="0" indent="0" algn="l">
              <a:buNone/>
            </a:pPr>
            <a:endParaRPr lang="ar-SA" dirty="0">
              <a:solidFill>
                <a:schemeClr val="tx1"/>
              </a:solidFill>
            </a:endParaRPr>
          </a:p>
        </p:txBody>
      </p:sp>
      <p:pic>
        <p:nvPicPr>
          <p:cNvPr id="4" name="Picture 273"/>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07704" y="2487294"/>
            <a:ext cx="5616623" cy="3101945"/>
          </a:xfrm>
          <a:prstGeom prst="rect">
            <a:avLst/>
          </a:prstGeom>
          <a:noFill/>
        </p:spPr>
      </p:pic>
      <p:sp>
        <p:nvSpPr>
          <p:cNvPr id="5" name="مستطيل 4"/>
          <p:cNvSpPr/>
          <p:nvPr/>
        </p:nvSpPr>
        <p:spPr>
          <a:xfrm>
            <a:off x="467544" y="5890773"/>
            <a:ext cx="7344816" cy="461665"/>
          </a:xfrm>
          <a:prstGeom prst="rect">
            <a:avLst/>
          </a:prstGeom>
        </p:spPr>
        <p:txBody>
          <a:bodyPr wrap="square">
            <a:spAutoFit/>
          </a:bodyPr>
          <a:lstStyle/>
          <a:p>
            <a:r>
              <a:rPr lang="en-US" sz="2400" b="1" dirty="0"/>
              <a:t>Lying down position to feel your breasts:-</a:t>
            </a:r>
            <a:endParaRPr lang="ar-SA" sz="2400" b="1" dirty="0"/>
          </a:p>
        </p:txBody>
      </p:sp>
    </p:spTree>
    <p:extLst>
      <p:ext uri="{BB962C8B-B14F-4D97-AF65-F5344CB8AC3E}">
        <p14:creationId xmlns:p14="http://schemas.microsoft.com/office/powerpoint/2010/main" val="814881110"/>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67544" y="692696"/>
            <a:ext cx="8229600" cy="5750099"/>
          </a:xfrm>
        </p:spPr>
        <p:txBody>
          <a:bodyPr>
            <a:normAutofit/>
          </a:bodyPr>
          <a:lstStyle/>
          <a:p>
            <a:pPr marL="0" indent="0" algn="l">
              <a:buNone/>
            </a:pPr>
            <a:r>
              <a:rPr lang="en-US" sz="2800" dirty="0">
                <a:solidFill>
                  <a:schemeClr val="tx1"/>
                </a:solidFill>
              </a:rPr>
              <a:t>Lie down on your back, so the breast tissue spreads more evenly over the chest wall, making it easier to feel all of the breast </a:t>
            </a:r>
            <a:r>
              <a:rPr lang="en-US" sz="2800" dirty="0" err="1">
                <a:solidFill>
                  <a:schemeClr val="tx1"/>
                </a:solidFill>
              </a:rPr>
              <a:t>tissue.Place</a:t>
            </a:r>
            <a:r>
              <a:rPr lang="en-US" sz="2800" dirty="0">
                <a:solidFill>
                  <a:schemeClr val="tx1"/>
                </a:solidFill>
              </a:rPr>
              <a:t> your right arm behind your head. Placing a pillow or rolled towel under the right shoulder (under the breast from the back) may be </a:t>
            </a:r>
            <a:r>
              <a:rPr lang="en-US" sz="2800" dirty="0" err="1">
                <a:solidFill>
                  <a:schemeClr val="tx1"/>
                </a:solidFill>
              </a:rPr>
              <a:t>helpful.Use</a:t>
            </a:r>
            <a:r>
              <a:rPr lang="en-US" sz="2800" dirty="0">
                <a:solidFill>
                  <a:schemeClr val="tx1"/>
                </a:solidFill>
              </a:rPr>
              <a:t> the finger pads of the 3 middle fingers of your left hand to feel for lumps in the right breast. Do the same way for the left breast.</a:t>
            </a:r>
          </a:p>
          <a:p>
            <a:pPr marL="457200" indent="-457200" algn="l">
              <a:buFont typeface="+mj-lt"/>
              <a:buAutoNum type="arabicPeriod"/>
            </a:pPr>
            <a:endParaRPr lang="ar-SA" sz="2800" dirty="0">
              <a:solidFill>
                <a:schemeClr val="tx1"/>
              </a:solidFill>
            </a:endParaRPr>
          </a:p>
        </p:txBody>
      </p:sp>
    </p:spTree>
    <p:extLst>
      <p:ext uri="{BB962C8B-B14F-4D97-AF65-F5344CB8AC3E}">
        <p14:creationId xmlns:p14="http://schemas.microsoft.com/office/powerpoint/2010/main" val="814881110"/>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67544" y="4077072"/>
            <a:ext cx="8229600" cy="2365723"/>
          </a:xfrm>
        </p:spPr>
        <p:txBody>
          <a:bodyPr>
            <a:normAutofit/>
          </a:bodyPr>
          <a:lstStyle/>
          <a:p>
            <a:pPr marL="0" indent="0" algn="l">
              <a:buNone/>
            </a:pPr>
            <a:r>
              <a:rPr lang="en-US" dirty="0">
                <a:solidFill>
                  <a:schemeClr val="tx1"/>
                </a:solidFill>
              </a:rPr>
              <a:t>The area to be examined should include all the breast tissue and the arm-pit (as shown on the picture). The breast tissue is divided into four quadrants (parts) plus the area around the nipple. Most breast cancers are found in the upper outer part of the breast</a:t>
            </a:r>
          </a:p>
          <a:p>
            <a:pPr marL="0" indent="0" algn="l">
              <a:buNone/>
            </a:pPr>
            <a:endParaRPr lang="ar-SA" dirty="0">
              <a:solidFill>
                <a:schemeClr val="tx1"/>
              </a:solidFill>
            </a:endParaRPr>
          </a:p>
        </p:txBody>
      </p:sp>
      <p:pic>
        <p:nvPicPr>
          <p:cNvPr id="4" name="Picture 278"/>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691680" y="430530"/>
            <a:ext cx="5688632" cy="2926462"/>
          </a:xfrm>
          <a:prstGeom prst="rect">
            <a:avLst/>
          </a:prstGeom>
          <a:noFill/>
        </p:spPr>
      </p:pic>
      <p:sp>
        <p:nvSpPr>
          <p:cNvPr id="5" name="مستطيل 4"/>
          <p:cNvSpPr/>
          <p:nvPr/>
        </p:nvSpPr>
        <p:spPr>
          <a:xfrm>
            <a:off x="2411760" y="3497329"/>
            <a:ext cx="4248472" cy="461665"/>
          </a:xfrm>
          <a:prstGeom prst="rect">
            <a:avLst/>
          </a:prstGeom>
        </p:spPr>
        <p:txBody>
          <a:bodyPr wrap="square">
            <a:spAutoFit/>
          </a:bodyPr>
          <a:lstStyle/>
          <a:p>
            <a:r>
              <a:rPr lang="en-US" sz="2400" b="1" dirty="0"/>
              <a:t> Perimeter (Where to Feel)</a:t>
            </a:r>
            <a:endParaRPr lang="ar-SA" sz="2400" b="1" dirty="0"/>
          </a:p>
        </p:txBody>
      </p:sp>
    </p:spTree>
    <p:extLst>
      <p:ext uri="{BB962C8B-B14F-4D97-AF65-F5344CB8AC3E}">
        <p14:creationId xmlns:p14="http://schemas.microsoft.com/office/powerpoint/2010/main" val="814881110"/>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67544" y="3573016"/>
            <a:ext cx="8229600" cy="2869779"/>
          </a:xfrm>
        </p:spPr>
        <p:txBody>
          <a:bodyPr>
            <a:normAutofit fontScale="92500" lnSpcReduction="10000"/>
          </a:bodyPr>
          <a:lstStyle/>
          <a:p>
            <a:pPr marL="0" indent="0" algn="l">
              <a:buNone/>
            </a:pPr>
            <a:r>
              <a:rPr lang="en-US" dirty="0">
                <a:solidFill>
                  <a:schemeClr val="tx1"/>
                </a:solidFill>
              </a:rPr>
              <a:t>Use over tapping dime-sized circular motions of your three middle finger pads to feel the breast tissue. Feel a small portion of the breast at a time until the entire breast has been checked. Do the same with the left </a:t>
            </a:r>
            <a:r>
              <a:rPr lang="en-US" dirty="0" err="1">
                <a:solidFill>
                  <a:schemeClr val="tx1"/>
                </a:solidFill>
              </a:rPr>
              <a:t>breast.Do</a:t>
            </a:r>
            <a:r>
              <a:rPr lang="en-US" dirty="0">
                <a:solidFill>
                  <a:schemeClr val="tx1"/>
                </a:solidFill>
              </a:rPr>
              <a:t> not lift your fingers from your breast between palpations. You can use powder or lotion to help your fingers slide from one spot to the next. Some women prefer to do the exam during the shower because fingers move smoothly over soapy skin, making it easy to feel the texture underneath.</a:t>
            </a:r>
          </a:p>
          <a:p>
            <a:pPr marL="0" indent="0" algn="l">
              <a:buNone/>
            </a:pPr>
            <a:endParaRPr lang="ar-SA" dirty="0">
              <a:solidFill>
                <a:schemeClr val="tx1"/>
              </a:solidFill>
            </a:endParaRPr>
          </a:p>
        </p:txBody>
      </p:sp>
      <p:pic>
        <p:nvPicPr>
          <p:cNvPr id="4" name="Picture 284"/>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411760" y="476672"/>
            <a:ext cx="4464496" cy="2433459"/>
          </a:xfrm>
          <a:prstGeom prst="rect">
            <a:avLst/>
          </a:prstGeom>
          <a:noFill/>
        </p:spPr>
      </p:pic>
      <p:sp>
        <p:nvSpPr>
          <p:cNvPr id="5" name="مستطيل 4"/>
          <p:cNvSpPr/>
          <p:nvPr/>
        </p:nvSpPr>
        <p:spPr>
          <a:xfrm>
            <a:off x="1628800" y="3097573"/>
            <a:ext cx="6030416" cy="400110"/>
          </a:xfrm>
          <a:prstGeom prst="rect">
            <a:avLst/>
          </a:prstGeom>
        </p:spPr>
        <p:txBody>
          <a:bodyPr wrap="square">
            <a:spAutoFit/>
          </a:bodyPr>
          <a:lstStyle/>
          <a:p>
            <a:r>
              <a:rPr lang="en-US" sz="2000" b="1" dirty="0"/>
              <a:t>Palpation with Pads of Fingers (How to Feel)</a:t>
            </a:r>
            <a:endParaRPr lang="ar-SA" sz="2000" b="1" dirty="0"/>
          </a:p>
        </p:txBody>
      </p:sp>
    </p:spTree>
    <p:extLst>
      <p:ext uri="{BB962C8B-B14F-4D97-AF65-F5344CB8AC3E}">
        <p14:creationId xmlns:p14="http://schemas.microsoft.com/office/powerpoint/2010/main" val="814881110"/>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93204" y="4005064"/>
            <a:ext cx="8229600" cy="2725763"/>
          </a:xfrm>
        </p:spPr>
        <p:txBody>
          <a:bodyPr>
            <a:normAutofit/>
          </a:bodyPr>
          <a:lstStyle/>
          <a:p>
            <a:pPr marL="0" indent="0" algn="l">
              <a:buNone/>
            </a:pPr>
            <a:r>
              <a:rPr lang="en-US" dirty="0">
                <a:solidFill>
                  <a:schemeClr val="tx1"/>
                </a:solidFill>
              </a:rPr>
              <a:t>Use three levels of pressure for each palpation, from light to deep, to examine the full thickness of your breast tissue. Using pressure is important because the breast is not flat. You need to feel all the way through the tissue to your ribs.</a:t>
            </a:r>
          </a:p>
          <a:p>
            <a:pPr marL="0" indent="0" algn="l">
              <a:buNone/>
            </a:pPr>
            <a:endParaRPr lang="ar-SA" dirty="0">
              <a:solidFill>
                <a:schemeClr val="tx1"/>
              </a:solidFill>
            </a:endParaRPr>
          </a:p>
        </p:txBody>
      </p:sp>
      <p:pic>
        <p:nvPicPr>
          <p:cNvPr id="4" name="Picture 285"/>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771800" y="260648"/>
            <a:ext cx="3672408" cy="2736304"/>
          </a:xfrm>
          <a:prstGeom prst="rect">
            <a:avLst/>
          </a:prstGeom>
          <a:noFill/>
        </p:spPr>
      </p:pic>
      <p:sp>
        <p:nvSpPr>
          <p:cNvPr id="5" name="مستطيل 4"/>
          <p:cNvSpPr/>
          <p:nvPr/>
        </p:nvSpPr>
        <p:spPr>
          <a:xfrm>
            <a:off x="2627784" y="3244333"/>
            <a:ext cx="4185761" cy="461665"/>
          </a:xfrm>
          <a:prstGeom prst="rect">
            <a:avLst/>
          </a:prstGeom>
        </p:spPr>
        <p:txBody>
          <a:bodyPr wrap="none">
            <a:spAutoFit/>
          </a:bodyPr>
          <a:lstStyle/>
          <a:p>
            <a:r>
              <a:rPr lang="en-US" sz="2400" b="1" dirty="0"/>
              <a:t>Pressure (How Deep to Feel)</a:t>
            </a:r>
            <a:endParaRPr lang="ar-SA" sz="2400" b="1" dirty="0"/>
          </a:p>
        </p:txBody>
      </p:sp>
    </p:spTree>
    <p:extLst>
      <p:ext uri="{BB962C8B-B14F-4D97-AF65-F5344CB8AC3E}">
        <p14:creationId xmlns:p14="http://schemas.microsoft.com/office/powerpoint/2010/main" val="814881110"/>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صورة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66725"/>
            <a:ext cx="9144000" cy="5924550"/>
          </a:xfrm>
          <a:prstGeom prst="rect">
            <a:avLst/>
          </a:prstGeom>
        </p:spPr>
      </p:pic>
    </p:spTree>
    <p:extLst>
      <p:ext uri="{BB962C8B-B14F-4D97-AF65-F5344CB8AC3E}">
        <p14:creationId xmlns:p14="http://schemas.microsoft.com/office/powerpoint/2010/main" val="8148811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l"/>
            <a:r>
              <a:rPr lang="en-US" sz="4400" b="1" i="1" u="sng" dirty="0">
                <a:effectLst/>
              </a:rPr>
              <a:t>Definition of Acute  disease</a:t>
            </a:r>
            <a:r>
              <a:rPr lang="en-US" sz="4400" dirty="0">
                <a:effectLst/>
              </a:rPr>
              <a:t/>
            </a:r>
            <a:br>
              <a:rPr lang="en-US" sz="4400" dirty="0">
                <a:effectLst/>
              </a:rPr>
            </a:br>
            <a:endParaRPr lang="ar-SA" sz="4400" dirty="0"/>
          </a:p>
        </p:txBody>
      </p:sp>
      <p:sp>
        <p:nvSpPr>
          <p:cNvPr id="3" name="عنصر نائب للمحتوى 2"/>
          <p:cNvSpPr>
            <a:spLocks noGrp="1"/>
          </p:cNvSpPr>
          <p:nvPr>
            <p:ph idx="1"/>
          </p:nvPr>
        </p:nvSpPr>
        <p:spPr/>
        <p:txBody>
          <a:bodyPr>
            <a:normAutofit/>
          </a:bodyPr>
          <a:lstStyle/>
          <a:p>
            <a:pPr marL="0" indent="0" algn="l">
              <a:buNone/>
            </a:pPr>
            <a:r>
              <a:rPr lang="en-US" sz="4000" dirty="0">
                <a:solidFill>
                  <a:schemeClr val="tx1">
                    <a:lumMod val="85000"/>
                    <a:lumOff val="15000"/>
                  </a:schemeClr>
                </a:solidFill>
              </a:rPr>
              <a:t>Acute disease is a disease with a rapid onset and/or a short course with sudden and rapid  appearance of symptoms.</a:t>
            </a:r>
          </a:p>
          <a:p>
            <a:pPr algn="l"/>
            <a:endParaRPr lang="ar-SA" sz="4000" dirty="0">
              <a:solidFill>
                <a:schemeClr val="tx1">
                  <a:lumMod val="85000"/>
                  <a:lumOff val="15000"/>
                </a:schemeClr>
              </a:solidFill>
            </a:endParaRPr>
          </a:p>
        </p:txBody>
      </p:sp>
    </p:spTree>
    <p:extLst>
      <p:ext uri="{BB962C8B-B14F-4D97-AF65-F5344CB8AC3E}">
        <p14:creationId xmlns:p14="http://schemas.microsoft.com/office/powerpoint/2010/main" val="3986927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0"/>
            <a:ext cx="8229600" cy="836712"/>
          </a:xfrm>
        </p:spPr>
        <p:txBody>
          <a:bodyPr/>
          <a:lstStyle/>
          <a:p>
            <a:pPr algn="l"/>
            <a:r>
              <a:rPr lang="en-US" sz="2800" b="1" i="1" u="sng" dirty="0">
                <a:effectLst/>
              </a:rPr>
              <a:t>Differences Between Acute and Chronic Disease</a:t>
            </a:r>
            <a:endParaRPr lang="ar-SA" sz="2800" dirty="0"/>
          </a:p>
        </p:txBody>
      </p:sp>
      <p:pic>
        <p:nvPicPr>
          <p:cNvPr id="4" name="عنصر نائب للمحتوى 3"/>
          <p:cNvPicPr>
            <a:picLocks noGrp="1"/>
          </p:cNvPicPr>
          <p:nvPr>
            <p:ph idx="1"/>
          </p:nvPr>
        </p:nvPicPr>
        <p:blipFill>
          <a:blip r:embed="rId2">
            <a:extLst>
              <a:ext uri="{28A0092B-C50C-407E-A947-70E740481C1C}">
                <a14:useLocalDpi xmlns:a14="http://schemas.microsoft.com/office/drawing/2010/main" val="0"/>
              </a:ext>
            </a:extLst>
          </a:blip>
          <a:stretch>
            <a:fillRect/>
          </a:stretch>
        </p:blipFill>
        <p:spPr>
          <a:xfrm>
            <a:off x="539552" y="980728"/>
            <a:ext cx="8136903" cy="5544616"/>
          </a:xfrm>
          <a:prstGeom prst="rect">
            <a:avLst/>
          </a:prstGeom>
        </p:spPr>
      </p:pic>
    </p:spTree>
    <p:extLst>
      <p:ext uri="{BB962C8B-B14F-4D97-AF65-F5344CB8AC3E}">
        <p14:creationId xmlns:p14="http://schemas.microsoft.com/office/powerpoint/2010/main" val="41771693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l"/>
            <a:r>
              <a:rPr lang="en-US" sz="3600" b="1" i="1" u="sng" dirty="0">
                <a:effectLst/>
              </a:rPr>
              <a:t>Characteristics of chronic illness and related health problems</a:t>
            </a:r>
            <a:r>
              <a:rPr lang="en-US" sz="3600" b="1" i="1" u="sng" dirty="0" smtClean="0">
                <a:effectLst/>
              </a:rPr>
              <a:t>.</a:t>
            </a:r>
            <a:endParaRPr lang="ar-SA" sz="3600" dirty="0"/>
          </a:p>
        </p:txBody>
      </p:sp>
      <p:sp>
        <p:nvSpPr>
          <p:cNvPr id="3" name="عنصر نائب للمحتوى 2"/>
          <p:cNvSpPr>
            <a:spLocks noGrp="1"/>
          </p:cNvSpPr>
          <p:nvPr>
            <p:ph idx="1"/>
          </p:nvPr>
        </p:nvSpPr>
        <p:spPr>
          <a:xfrm>
            <a:off x="467544" y="1772816"/>
            <a:ext cx="8229600" cy="4525963"/>
          </a:xfrm>
        </p:spPr>
        <p:txBody>
          <a:bodyPr>
            <a:normAutofit/>
          </a:bodyPr>
          <a:lstStyle/>
          <a:p>
            <a:pPr marL="457200" indent="-457200" algn="l" rtl="0">
              <a:buFont typeface="+mj-lt"/>
              <a:buAutoNum type="arabicPeriod"/>
            </a:pPr>
            <a:r>
              <a:rPr lang="en-US" sz="2800" dirty="0">
                <a:solidFill>
                  <a:schemeClr val="tx1">
                    <a:lumMod val="85000"/>
                    <a:lumOff val="15000"/>
                  </a:schemeClr>
                </a:solidFill>
              </a:rPr>
              <a:t>Chronic illnesses are mostly characterized by:</a:t>
            </a:r>
          </a:p>
          <a:p>
            <a:pPr marL="457200" lvl="0" indent="-457200" algn="l" rtl="0">
              <a:buFont typeface="+mj-lt"/>
              <a:buAutoNum type="arabicPeriod"/>
            </a:pPr>
            <a:r>
              <a:rPr lang="en-US" sz="2800" dirty="0">
                <a:solidFill>
                  <a:schemeClr val="tx1">
                    <a:lumMod val="85000"/>
                    <a:lumOff val="15000"/>
                  </a:schemeClr>
                </a:solidFill>
              </a:rPr>
              <a:t>complex causes</a:t>
            </a:r>
          </a:p>
          <a:p>
            <a:pPr marL="457200" lvl="0" indent="-457200" algn="l" rtl="0">
              <a:buFont typeface="+mj-lt"/>
              <a:buAutoNum type="arabicPeriod"/>
            </a:pPr>
            <a:r>
              <a:rPr lang="en-US" sz="2800" dirty="0">
                <a:solidFill>
                  <a:schemeClr val="tx1">
                    <a:lumMod val="85000"/>
                    <a:lumOff val="15000"/>
                  </a:schemeClr>
                </a:solidFill>
              </a:rPr>
              <a:t>many risk factors</a:t>
            </a:r>
          </a:p>
          <a:p>
            <a:pPr marL="457200" lvl="0" indent="-457200" algn="l" rtl="0">
              <a:buFont typeface="+mj-lt"/>
              <a:buAutoNum type="arabicPeriod"/>
            </a:pPr>
            <a:r>
              <a:rPr lang="en-US" sz="2800" dirty="0">
                <a:solidFill>
                  <a:schemeClr val="tx1">
                    <a:lumMod val="85000"/>
                    <a:lumOff val="15000"/>
                  </a:schemeClr>
                </a:solidFill>
              </a:rPr>
              <a:t>long latency periods (time between onset of the illness and feeling its effects)</a:t>
            </a:r>
          </a:p>
          <a:p>
            <a:pPr marL="457200" lvl="0" indent="-457200" algn="l" rtl="0">
              <a:buFont typeface="+mj-lt"/>
              <a:buAutoNum type="arabicPeriod"/>
            </a:pPr>
            <a:r>
              <a:rPr lang="en-US" sz="2800" dirty="0">
                <a:solidFill>
                  <a:schemeClr val="tx1">
                    <a:lumMod val="85000"/>
                    <a:lumOff val="15000"/>
                  </a:schemeClr>
                </a:solidFill>
              </a:rPr>
              <a:t>a long illness</a:t>
            </a:r>
          </a:p>
          <a:p>
            <a:pPr marL="457200" lvl="0" indent="-457200" algn="l" rtl="0">
              <a:buFont typeface="+mj-lt"/>
              <a:buAutoNum type="arabicPeriod"/>
            </a:pPr>
            <a:r>
              <a:rPr lang="en-US" sz="2800" dirty="0">
                <a:solidFill>
                  <a:schemeClr val="tx1">
                    <a:lumMod val="85000"/>
                    <a:lumOff val="15000"/>
                  </a:schemeClr>
                </a:solidFill>
              </a:rPr>
              <a:t>Functional impairment or disability.</a:t>
            </a:r>
          </a:p>
          <a:p>
            <a:pPr marL="457200" indent="-457200" algn="l">
              <a:buFont typeface="+mj-lt"/>
              <a:buAutoNum type="arabicPeriod"/>
            </a:pPr>
            <a:endParaRPr lang="ar-SA" sz="2800" dirty="0">
              <a:solidFill>
                <a:schemeClr val="tx1">
                  <a:lumMod val="85000"/>
                  <a:lumOff val="15000"/>
                </a:schemeClr>
              </a:solidFill>
            </a:endParaRPr>
          </a:p>
        </p:txBody>
      </p:sp>
    </p:spTree>
    <p:extLst>
      <p:ext uri="{BB962C8B-B14F-4D97-AF65-F5344CB8AC3E}">
        <p14:creationId xmlns:p14="http://schemas.microsoft.com/office/powerpoint/2010/main" val="409193252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مدير تنفيذي">
  <a:themeElements>
    <a:clrScheme name="مدير تنفيذي">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مدير تنفيذي">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مدير تنفيذي">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Executive</Template>
  <TotalTime>156</TotalTime>
  <Words>3014</Words>
  <Application>Microsoft Office PowerPoint</Application>
  <PresentationFormat>On-screen Show (4:3)</PresentationFormat>
  <Paragraphs>236</Paragraphs>
  <Slides>66</Slides>
  <Notes>0</Notes>
  <HiddenSlides>0</HiddenSlides>
  <MMClips>0</MMClips>
  <ScaleCrop>false</ScaleCrop>
  <HeadingPairs>
    <vt:vector size="4" baseType="variant">
      <vt:variant>
        <vt:lpstr>Theme</vt:lpstr>
      </vt:variant>
      <vt:variant>
        <vt:i4>1</vt:i4>
      </vt:variant>
      <vt:variant>
        <vt:lpstr>Slide Titles</vt:lpstr>
      </vt:variant>
      <vt:variant>
        <vt:i4>66</vt:i4>
      </vt:variant>
    </vt:vector>
  </HeadingPairs>
  <TitlesOfParts>
    <vt:vector size="67" baseType="lpstr">
      <vt:lpstr>مدير تنفيذي</vt:lpstr>
      <vt:lpstr>  Community Health Nursing Department     (Chronic Diseases) </vt:lpstr>
      <vt:lpstr>Supervised by :-                                  Dr/Fatma Saied </vt:lpstr>
      <vt:lpstr>outlines </vt:lpstr>
      <vt:lpstr>Breast cancer:- </vt:lpstr>
      <vt:lpstr>Introduction </vt:lpstr>
      <vt:lpstr>Definition of chronic disease </vt:lpstr>
      <vt:lpstr>Definition of Acute  disease </vt:lpstr>
      <vt:lpstr>Differences Between Acute and Chronic Disease</vt:lpstr>
      <vt:lpstr>Characteristics of chronic illness and related health problems.</vt:lpstr>
      <vt:lpstr>Phases of Chronic illness. </vt:lpstr>
      <vt:lpstr>Phase One: Crisis </vt:lpstr>
      <vt:lpstr>Phase Two: Stabilization </vt:lpstr>
      <vt:lpstr>Phase Three: Resolution </vt:lpstr>
      <vt:lpstr>Phase Four: Integration </vt:lpstr>
      <vt:lpstr>Classification of chronic illness risk factors:-</vt:lpstr>
      <vt:lpstr>PowerPoint Presentation</vt:lpstr>
      <vt:lpstr>According to the World Health Report 2010, the major risk factors include:</vt:lpstr>
      <vt:lpstr>Effects of chronic illness:- </vt:lpstr>
      <vt:lpstr>PowerPoint Presentation</vt:lpstr>
      <vt:lpstr>PowerPoint Presentation</vt:lpstr>
      <vt:lpstr>Prevention of chronic illness. </vt:lpstr>
      <vt:lpstr>2-Eat Healthy </vt:lpstr>
      <vt:lpstr>3-Get Regular Physical Activity </vt:lpstr>
      <vt:lpstr>4-Avoid Drinking Too Much Alcohol </vt:lpstr>
      <vt:lpstr>5-Get Screened </vt:lpstr>
      <vt:lpstr>6-Get Enough Sleep </vt:lpstr>
      <vt:lpstr>7-Know Your Family History </vt:lpstr>
      <vt:lpstr>Most common chronic illness in  Egypt:- </vt:lpstr>
      <vt:lpstr>PowerPoint Presentation</vt:lpstr>
      <vt:lpstr>PowerPoint Presentation</vt:lpstr>
      <vt:lpstr>Example on chronic illness:- </vt:lpstr>
      <vt:lpstr>Definition:-</vt:lpstr>
      <vt:lpstr>Breast anatomy:- </vt:lpstr>
      <vt:lpstr>PowerPoint Presentation</vt:lpstr>
      <vt:lpstr>Breast Cancer Pathophysiology </vt:lpstr>
      <vt:lpstr>Risk factors:- </vt:lpstr>
      <vt:lpstr>Factors that are associated with an increased risk of breast cancer include: </vt:lpstr>
      <vt:lpstr>PowerPoint Presentation</vt:lpstr>
      <vt:lpstr>Signs&amp;  symptom of breast cancer:-. </vt:lpstr>
      <vt:lpstr>Other possible symptoms of breast cancer include:  </vt:lpstr>
      <vt:lpstr>PowerPoint Presentation</vt:lpstr>
      <vt:lpstr>PowerPoint Presentation</vt:lpstr>
      <vt:lpstr>Diagnosis of breast cancer :- </vt:lpstr>
      <vt:lpstr>PowerPoint Presentation</vt:lpstr>
      <vt:lpstr>PowerPoint Presentation</vt:lpstr>
      <vt:lpstr>PowerPoint Presentation</vt:lpstr>
      <vt:lpstr>PowerPoint Presentation</vt:lpstr>
      <vt:lpstr>Core needle biopsy (CNB):- </vt:lpstr>
      <vt:lpstr>Management of B.C:- </vt:lpstr>
      <vt:lpstr>Prevention from breast cancer:- </vt:lpstr>
      <vt:lpstr>PowerPoint Presentation</vt:lpstr>
      <vt:lpstr>PowerPoint Presentation</vt:lpstr>
      <vt:lpstr>PowerPoint Presentation</vt:lpstr>
      <vt:lpstr> Avoid Post-Menopausal Hormones </vt:lpstr>
      <vt:lpstr>Breast Self-Examination (BSE) </vt:lpstr>
      <vt:lpstr>Definition:-</vt:lpstr>
      <vt:lpstr>Some important tips to remember: </vt:lpstr>
      <vt:lpstr>PowerPoint Presentation</vt:lpstr>
      <vt:lpstr>Breast Self-Examination (BSE) </vt:lpstr>
      <vt:lpstr>Standing undressed to the waist in front of a mirror in three positions: </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Community Health Nursing Department     (Chronic Diseases)</dc:title>
  <dc:creator>الحياة</dc:creator>
  <cp:lastModifiedBy>shimaa</cp:lastModifiedBy>
  <cp:revision>19</cp:revision>
  <dcterms:created xsi:type="dcterms:W3CDTF">2020-03-09T10:46:04Z</dcterms:created>
  <dcterms:modified xsi:type="dcterms:W3CDTF">2020-03-17T11:08:19Z</dcterms:modified>
</cp:coreProperties>
</file>