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60" r:id="rId5"/>
    <p:sldId id="262" r:id="rId6"/>
    <p:sldId id="261" r:id="rId7"/>
    <p:sldId id="259" r:id="rId8"/>
    <p:sldId id="263" r:id="rId9"/>
    <p:sldId id="264" r:id="rId10"/>
    <p:sldId id="265" r:id="rId11"/>
    <p:sldId id="266" r:id="rId12"/>
    <p:sldId id="267" r:id="rId13"/>
    <p:sldId id="268" r:id="rId14"/>
    <p:sldId id="269" r:id="rId15"/>
    <p:sldId id="270" r:id="rId16"/>
    <p:sldId id="327"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7" r:id="rId52"/>
    <p:sldId id="308" r:id="rId53"/>
    <p:sldId id="306"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53" d="100"/>
          <a:sy n="53" d="100"/>
        </p:scale>
        <p:origin x="-1866" y="-3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32AC4C6A-D6BC-44F5-9E85-CFAF8ECC3356}" type="datetimeFigureOut">
              <a:rPr lang="ar-EG" smtClean="0"/>
              <a:t>24/07/1441</a:t>
            </a:fld>
            <a:endParaRPr lang="ar-EG"/>
          </a:p>
        </p:txBody>
      </p:sp>
      <p:sp>
        <p:nvSpPr>
          <p:cNvPr id="19" name="Footer Placeholder 18"/>
          <p:cNvSpPr>
            <a:spLocks noGrp="1"/>
          </p:cNvSpPr>
          <p:nvPr>
            <p:ph type="ftr" sz="quarter" idx="11"/>
          </p:nvPr>
        </p:nvSpPr>
        <p:spPr/>
        <p:txBody>
          <a:bodyPr/>
          <a:lstStyle/>
          <a:p>
            <a:endParaRPr lang="ar-EG"/>
          </a:p>
        </p:txBody>
      </p:sp>
      <p:sp>
        <p:nvSpPr>
          <p:cNvPr id="27" name="Slide Number Placeholder 26"/>
          <p:cNvSpPr>
            <a:spLocks noGrp="1"/>
          </p:cNvSpPr>
          <p:nvPr>
            <p:ph type="sldNum" sz="quarter" idx="12"/>
          </p:nvPr>
        </p:nvSpPr>
        <p:spPr/>
        <p:txBody>
          <a:bodyPr/>
          <a:lstStyle/>
          <a:p>
            <a:fld id="{31C93FAA-7DE6-405F-BC59-A393B805C729}"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32AC4C6A-D6BC-44F5-9E85-CFAF8ECC3356}" type="datetimeFigureOut">
              <a:rPr lang="ar-EG" smtClean="0"/>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31C93FAA-7DE6-405F-BC59-A393B805C729}"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32AC4C6A-D6BC-44F5-9E85-CFAF8ECC3356}" type="datetimeFigureOut">
              <a:rPr lang="ar-EG" smtClean="0"/>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31C93FAA-7DE6-405F-BC59-A393B805C729}"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32AC4C6A-D6BC-44F5-9E85-CFAF8ECC3356}" type="datetimeFigureOut">
              <a:rPr lang="ar-EG" smtClean="0"/>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31C93FAA-7DE6-405F-BC59-A393B805C729}"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32AC4C6A-D6BC-44F5-9E85-CFAF8ECC3356}" type="datetimeFigureOut">
              <a:rPr lang="ar-EG" smtClean="0"/>
              <a:t>24/07/1441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31C93FAA-7DE6-405F-BC59-A393B805C729}"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32AC4C6A-D6BC-44F5-9E85-CFAF8ECC3356}" type="datetimeFigureOut">
              <a:rPr lang="ar-EG" smtClean="0"/>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31C93FAA-7DE6-405F-BC59-A393B805C729}"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32AC4C6A-D6BC-44F5-9E85-CFAF8ECC3356}" type="datetimeFigureOut">
              <a:rPr lang="ar-EG" smtClean="0"/>
              <a:t>24/07/1441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31C93FAA-7DE6-405F-BC59-A393B805C729}"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32AC4C6A-D6BC-44F5-9E85-CFAF8ECC3356}" type="datetimeFigureOut">
              <a:rPr lang="ar-EG" smtClean="0"/>
              <a:t>24/07/1441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31C93FAA-7DE6-405F-BC59-A393B805C729}"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AC4C6A-D6BC-44F5-9E85-CFAF8ECC3356}" type="datetimeFigureOut">
              <a:rPr lang="ar-EG" smtClean="0"/>
              <a:t>24/07/1441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31C93FAA-7DE6-405F-BC59-A393B805C729}"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32AC4C6A-D6BC-44F5-9E85-CFAF8ECC3356}" type="datetimeFigureOut">
              <a:rPr lang="ar-EG" smtClean="0"/>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31C93FAA-7DE6-405F-BC59-A393B805C729}"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32AC4C6A-D6BC-44F5-9E85-CFAF8ECC3356}" type="datetimeFigureOut">
              <a:rPr lang="ar-EG" smtClean="0"/>
              <a:t>24/07/1441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077200" y="6356350"/>
            <a:ext cx="609600" cy="365125"/>
          </a:xfrm>
        </p:spPr>
        <p:txBody>
          <a:bodyPr/>
          <a:lstStyle/>
          <a:p>
            <a:fld id="{31C93FAA-7DE6-405F-BC59-A393B805C729}" type="slidenum">
              <a:rPr lang="ar-EG" smtClean="0"/>
              <a:t>‹#›</a:t>
            </a:fld>
            <a:endParaRPr lang="ar-E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AC4C6A-D6BC-44F5-9E85-CFAF8ECC3356}" type="datetimeFigureOut">
              <a:rPr lang="ar-EG" smtClean="0"/>
              <a:t>24/07/1441</a:t>
            </a:fld>
            <a:endParaRPr lang="ar-E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1C93FAA-7DE6-405F-BC59-A393B805C729}" type="slidenum">
              <a:rPr lang="ar-EG" smtClean="0"/>
              <a:t>‹#›</a:t>
            </a:fld>
            <a:endParaRPr lang="ar-E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pPr algn="ctr"/>
            <a:r>
              <a:rPr lang="en-US" sz="6600" b="1" i="1" dirty="0" smtClean="0">
                <a:solidFill>
                  <a:schemeClr val="tx1"/>
                </a:solidFill>
              </a:rPr>
              <a:t>Bipolar disorders</a:t>
            </a:r>
            <a:endParaRPr lang="ar-EG" sz="6600" b="1" i="1" dirty="0">
              <a:solidFill>
                <a:schemeClr val="tx1"/>
              </a:solidFill>
            </a:endParaRPr>
          </a:p>
        </p:txBody>
      </p:sp>
      <p:sp>
        <p:nvSpPr>
          <p:cNvPr id="3" name="عنوان فرعي 2"/>
          <p:cNvSpPr>
            <a:spLocks noGrp="1"/>
          </p:cNvSpPr>
          <p:nvPr>
            <p:ph type="subTitle" idx="1"/>
          </p:nvPr>
        </p:nvSpPr>
        <p:spPr/>
        <p:txBody>
          <a:bodyPr/>
          <a:lstStyle/>
          <a:p>
            <a:endParaRPr lang="ar-EG" dirty="0"/>
          </a:p>
        </p:txBody>
      </p:sp>
    </p:spTree>
    <p:extLst>
      <p:ext uri="{BB962C8B-B14F-4D97-AF65-F5344CB8AC3E}">
        <p14:creationId xmlns:p14="http://schemas.microsoft.com/office/powerpoint/2010/main" val="3861825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rtl="0">
              <a:lnSpc>
                <a:spcPct val="150000"/>
              </a:lnSpc>
              <a:tabLst>
                <a:tab pos="342900" algn="l"/>
              </a:tabLst>
            </a:pPr>
            <a:r>
              <a:rPr lang="en-US" b="1" dirty="0">
                <a:solidFill>
                  <a:srgbClr val="000000"/>
                </a:solidFill>
                <a:latin typeface="Times New Roman"/>
                <a:ea typeface="Times New Roman"/>
              </a:rPr>
              <a:t>4- </a:t>
            </a:r>
            <a:r>
              <a:rPr lang="en-US" b="1" i="1" dirty="0">
                <a:solidFill>
                  <a:srgbClr val="000000"/>
                </a:solidFill>
                <a:latin typeface="Times New Roman"/>
                <a:ea typeface="Times New Roman"/>
              </a:rPr>
              <a:t>Substance/medication induced bipolar and related disorder</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lvl="0" algn="justLow" rtl="0">
              <a:lnSpc>
                <a:spcPct val="150000"/>
              </a:lnSpc>
              <a:buFont typeface="Symbol"/>
              <a:buChar char=""/>
              <a:tabLst>
                <a:tab pos="457200" algn="l"/>
                <a:tab pos="2150110" algn="l"/>
              </a:tabLst>
            </a:pPr>
            <a:r>
              <a:rPr lang="en-US" dirty="0">
                <a:latin typeface="Times New Roman"/>
                <a:ea typeface="Times New Roman"/>
              </a:rPr>
              <a:t>It replaces the category of substance-induced mood disorder, presented in the DSM-IV. The diagnosis of substance/medication induced bipolar and related disorder points in its name, that medication can induce bipolar symptoms (in DSM-IV only word substance was used).</a:t>
            </a:r>
            <a:endParaRPr lang="en-US" sz="1800" dirty="0">
              <a:effectLst/>
              <a:latin typeface="Times New Roman"/>
              <a:ea typeface="Times New Roman"/>
            </a:endParaRPr>
          </a:p>
        </p:txBody>
      </p:sp>
    </p:spTree>
    <p:extLst>
      <p:ext uri="{BB962C8B-B14F-4D97-AF65-F5344CB8AC3E}">
        <p14:creationId xmlns:p14="http://schemas.microsoft.com/office/powerpoint/2010/main" val="3813580622"/>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5- Bipolar and related disorder due to another medical condition</a:t>
            </a:r>
            <a:endParaRPr lang="ar-EG" dirty="0"/>
          </a:p>
        </p:txBody>
      </p:sp>
      <p:sp>
        <p:nvSpPr>
          <p:cNvPr id="3" name="عنصر نائب للمحتوى 2"/>
          <p:cNvSpPr>
            <a:spLocks noGrp="1"/>
          </p:cNvSpPr>
          <p:nvPr>
            <p:ph idx="1"/>
          </p:nvPr>
        </p:nvSpPr>
        <p:spPr/>
        <p:txBody>
          <a:bodyPr/>
          <a:lstStyle/>
          <a:p>
            <a:pPr lvl="0" algn="justLow" rtl="0">
              <a:lnSpc>
                <a:spcPct val="150000"/>
              </a:lnSpc>
              <a:buBlip>
                <a:blip r:embed="rId2"/>
              </a:buBlip>
              <a:tabLst>
                <a:tab pos="457200" algn="l"/>
                <a:tab pos="2150110" algn="l"/>
              </a:tabLst>
            </a:pPr>
            <a:r>
              <a:rPr lang="en-US" dirty="0">
                <a:latin typeface="Times New Roman"/>
                <a:ea typeface="Times New Roman"/>
              </a:rPr>
              <a:t>The DSM-5 offers diagnosis: with manic features, with manic- or hypomanic-like episode, with mixed features. For example: Bipolar disorder due to hyperthyroidism with manic features.</a:t>
            </a:r>
            <a:endParaRPr lang="en-US" sz="1800" dirty="0">
              <a:effectLst/>
              <a:latin typeface="Times New Roman"/>
              <a:ea typeface="Times New Roman"/>
            </a:endParaRPr>
          </a:p>
        </p:txBody>
      </p:sp>
    </p:spTree>
    <p:extLst>
      <p:ext uri="{BB962C8B-B14F-4D97-AF65-F5344CB8AC3E}">
        <p14:creationId xmlns:p14="http://schemas.microsoft.com/office/powerpoint/2010/main" val="425272939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rtl="0">
              <a:lnSpc>
                <a:spcPct val="150000"/>
              </a:lnSpc>
              <a:spcBef>
                <a:spcPts val="1700"/>
              </a:spcBef>
              <a:spcAft>
                <a:spcPts val="800"/>
              </a:spcAft>
            </a:pPr>
            <a:r>
              <a:rPr lang="en-US" b="1" i="1" dirty="0">
                <a:solidFill>
                  <a:srgbClr val="000000"/>
                </a:solidFill>
                <a:latin typeface="Times New Roman"/>
                <a:ea typeface="Times New Roman"/>
              </a:rPr>
              <a:t>6- Other specified bipolar and related disorder</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algn="ctr" rtl="0">
              <a:lnSpc>
                <a:spcPct val="150000"/>
              </a:lnSpc>
              <a:spcBef>
                <a:spcPts val="1700"/>
              </a:spcBef>
              <a:spcAft>
                <a:spcPts val="800"/>
              </a:spcAft>
            </a:pPr>
            <a:r>
              <a:rPr lang="en-US" b="1" i="1" dirty="0">
                <a:solidFill>
                  <a:srgbClr val="000000"/>
                </a:solidFill>
                <a:latin typeface="Times New Roman"/>
                <a:ea typeface="Times New Roman"/>
              </a:rPr>
              <a:t>specified bipolar and related </a:t>
            </a:r>
            <a:r>
              <a:rPr lang="en-US" b="1" i="1" dirty="0" smtClean="0">
                <a:solidFill>
                  <a:srgbClr val="000000"/>
                </a:solidFill>
                <a:latin typeface="Times New Roman"/>
                <a:ea typeface="Times New Roman"/>
              </a:rPr>
              <a:t>disorder</a:t>
            </a:r>
          </a:p>
          <a:p>
            <a:pPr algn="ctr" rtl="0">
              <a:lnSpc>
                <a:spcPct val="150000"/>
              </a:lnSpc>
              <a:spcBef>
                <a:spcPts val="1700"/>
              </a:spcBef>
              <a:spcAft>
                <a:spcPts val="800"/>
              </a:spcAft>
            </a:pPr>
            <a:endParaRPr lang="en-US" sz="1600" dirty="0">
              <a:effectLst/>
              <a:latin typeface="Times New Roman"/>
              <a:ea typeface="Times New Roman"/>
            </a:endParaRPr>
          </a:p>
        </p:txBody>
      </p:sp>
    </p:spTree>
    <p:extLst>
      <p:ext uri="{BB962C8B-B14F-4D97-AF65-F5344CB8AC3E}">
        <p14:creationId xmlns:p14="http://schemas.microsoft.com/office/powerpoint/2010/main" val="170371587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عنوان 8"/>
          <p:cNvSpPr>
            <a:spLocks noGrp="1"/>
          </p:cNvSpPr>
          <p:nvPr>
            <p:ph type="title"/>
          </p:nvPr>
        </p:nvSpPr>
        <p:spPr/>
        <p:txBody>
          <a:bodyPr>
            <a:normAutofit fontScale="90000"/>
          </a:bodyPr>
          <a:lstStyle/>
          <a:p>
            <a:pPr marL="342900" lvl="0" indent="-342900" algn="justLow" rtl="0">
              <a:lnSpc>
                <a:spcPct val="150000"/>
              </a:lnSpc>
              <a:spcAft>
                <a:spcPts val="0"/>
              </a:spcAft>
              <a:buFont typeface="Symbol"/>
              <a:buChar char=""/>
              <a:tabLst>
                <a:tab pos="457200" algn="l"/>
                <a:tab pos="2150110" algn="l"/>
              </a:tabLst>
            </a:pPr>
            <a:r>
              <a:rPr lang="en-US" b="1" dirty="0">
                <a:solidFill>
                  <a:srgbClr val="000000"/>
                </a:solidFill>
                <a:latin typeface="Times New Roman"/>
                <a:ea typeface="Times New Roman"/>
              </a:rPr>
              <a:t>Difference between Mania &amp; Hypomania</a:t>
            </a:r>
            <a:endParaRPr lang="en-US" sz="2400" dirty="0">
              <a:effectLst/>
              <a:latin typeface="Times New Roman"/>
              <a:ea typeface="Times New Roman"/>
            </a:endParaRPr>
          </a:p>
        </p:txBody>
      </p:sp>
      <p:sp>
        <p:nvSpPr>
          <p:cNvPr id="10" name="عنصر نائب للنص 9"/>
          <p:cNvSpPr>
            <a:spLocks noGrp="1"/>
          </p:cNvSpPr>
          <p:nvPr>
            <p:ph type="body" idx="1"/>
          </p:nvPr>
        </p:nvSpPr>
        <p:spPr>
          <a:xfrm>
            <a:off x="467544" y="1556792"/>
            <a:ext cx="4040188" cy="639762"/>
          </a:xfrm>
        </p:spPr>
        <p:txBody>
          <a:bodyPr/>
          <a:lstStyle/>
          <a:p>
            <a:r>
              <a:rPr lang="en-US" dirty="0">
                <a:solidFill>
                  <a:srgbClr val="000000"/>
                </a:solidFill>
                <a:latin typeface="Times New Roman"/>
                <a:ea typeface="Times New Roman"/>
              </a:rPr>
              <a:t>Mania</a:t>
            </a:r>
            <a:endParaRPr lang="ar-EG" dirty="0"/>
          </a:p>
        </p:txBody>
      </p:sp>
      <p:sp>
        <p:nvSpPr>
          <p:cNvPr id="12" name="عنصر نائب للنص 11"/>
          <p:cNvSpPr>
            <a:spLocks noGrp="1"/>
          </p:cNvSpPr>
          <p:nvPr>
            <p:ph type="body" sz="half" idx="3"/>
          </p:nvPr>
        </p:nvSpPr>
        <p:spPr/>
        <p:txBody>
          <a:bodyPr/>
          <a:lstStyle/>
          <a:p>
            <a:r>
              <a:rPr lang="en-US" dirty="0">
                <a:solidFill>
                  <a:srgbClr val="000000"/>
                </a:solidFill>
                <a:latin typeface="Times New Roman"/>
                <a:ea typeface="Times New Roman"/>
              </a:rPr>
              <a:t>Hypomania</a:t>
            </a:r>
            <a:endParaRPr lang="ar-EG" dirty="0"/>
          </a:p>
        </p:txBody>
      </p:sp>
      <p:sp>
        <p:nvSpPr>
          <p:cNvPr id="11" name="عنصر نائب للمحتوى 10"/>
          <p:cNvSpPr>
            <a:spLocks noGrp="1"/>
          </p:cNvSpPr>
          <p:nvPr>
            <p:ph sz="quarter" idx="2"/>
          </p:nvPr>
        </p:nvSpPr>
        <p:spPr/>
        <p:txBody>
          <a:bodyPr>
            <a:normAutofit fontScale="55000" lnSpcReduction="20000"/>
          </a:bodyPr>
          <a:lstStyle/>
          <a:p>
            <a:pPr algn="l">
              <a:lnSpc>
                <a:spcPct val="150000"/>
              </a:lnSpc>
            </a:pPr>
            <a:r>
              <a:rPr lang="en-US" sz="3200" dirty="0">
                <a:latin typeface="Times New Roman"/>
                <a:ea typeface="Times New Roman"/>
              </a:rPr>
              <a:t>1</a:t>
            </a:r>
            <a:r>
              <a:rPr lang="en-US" sz="3200" dirty="0">
                <a:solidFill>
                  <a:srgbClr val="000000"/>
                </a:solidFill>
                <a:latin typeface="Times New Roman"/>
                <a:ea typeface="Times New Roman"/>
              </a:rPr>
              <a:t>- </a:t>
            </a:r>
            <a:r>
              <a:rPr lang="en-US" sz="4400" dirty="0">
                <a:solidFill>
                  <a:srgbClr val="000000"/>
                </a:solidFill>
                <a:latin typeface="Times New Roman"/>
                <a:ea typeface="Times New Roman"/>
              </a:rPr>
              <a:t>Severe enough to cause marked impairment in occupational, social, activities &amp;relationship.</a:t>
            </a:r>
            <a:endParaRPr lang="en-US" sz="4400" dirty="0">
              <a:latin typeface="Times New Roman"/>
              <a:ea typeface="Times New Roman"/>
            </a:endParaRPr>
          </a:p>
          <a:p>
            <a:pPr marR="160020" algn="l" rtl="0">
              <a:lnSpc>
                <a:spcPct val="150000"/>
              </a:lnSpc>
              <a:spcAft>
                <a:spcPts val="0"/>
              </a:spcAft>
              <a:tabLst>
                <a:tab pos="2150110" algn="l"/>
                <a:tab pos="2802255" algn="l"/>
                <a:tab pos="2878455" algn="l"/>
              </a:tabLst>
            </a:pPr>
            <a:r>
              <a:rPr lang="en-US" sz="4400" dirty="0">
                <a:solidFill>
                  <a:srgbClr val="000000"/>
                </a:solidFill>
                <a:latin typeface="Times New Roman"/>
                <a:ea typeface="Times New Roman"/>
              </a:rPr>
              <a:t> 2-Delusions may be present (grandiose, paranoid, or both)</a:t>
            </a:r>
            <a:endParaRPr lang="en-US" sz="4400" dirty="0">
              <a:effectLst/>
              <a:latin typeface="Times New Roman"/>
              <a:ea typeface="Times New Roman"/>
            </a:endParaRPr>
          </a:p>
        </p:txBody>
      </p:sp>
      <p:sp>
        <p:nvSpPr>
          <p:cNvPr id="13" name="عنصر نائب للمحتوى 12"/>
          <p:cNvSpPr>
            <a:spLocks noGrp="1"/>
          </p:cNvSpPr>
          <p:nvPr>
            <p:ph sz="quarter" idx="4"/>
          </p:nvPr>
        </p:nvSpPr>
        <p:spPr/>
        <p:txBody>
          <a:bodyPr/>
          <a:lstStyle/>
          <a:p>
            <a:pPr marL="130810" indent="-130810" algn="l" rtl="0">
              <a:lnSpc>
                <a:spcPct val="150000"/>
              </a:lnSpc>
              <a:spcAft>
                <a:spcPts val="0"/>
              </a:spcAft>
              <a:tabLst>
                <a:tab pos="2150110" algn="l"/>
              </a:tabLst>
            </a:pPr>
            <a:r>
              <a:rPr lang="en-US" dirty="0">
                <a:solidFill>
                  <a:srgbClr val="000000"/>
                </a:solidFill>
                <a:latin typeface="Times New Roman"/>
                <a:ea typeface="Times New Roman"/>
              </a:rPr>
              <a:t>1- Symptoms are less severe </a:t>
            </a:r>
            <a:r>
              <a:rPr lang="en-US" dirty="0" smtClean="0">
                <a:solidFill>
                  <a:srgbClr val="000000"/>
                </a:solidFill>
                <a:latin typeface="Times New Roman"/>
                <a:ea typeface="Times New Roman"/>
              </a:rPr>
              <a:t>than </a:t>
            </a:r>
            <a:r>
              <a:rPr lang="en-US" dirty="0">
                <a:solidFill>
                  <a:srgbClr val="000000"/>
                </a:solidFill>
                <a:latin typeface="Times New Roman"/>
                <a:ea typeface="Times New Roman"/>
              </a:rPr>
              <a:t>in manic episode</a:t>
            </a:r>
            <a:r>
              <a:rPr lang="en-US" dirty="0" smtClean="0">
                <a:solidFill>
                  <a:srgbClr val="000000"/>
                </a:solidFill>
                <a:latin typeface="Times New Roman"/>
                <a:ea typeface="Times New Roman"/>
              </a:rPr>
              <a:t>.</a:t>
            </a:r>
          </a:p>
          <a:p>
            <a:pPr marL="130810" indent="-130810" algn="l" rtl="0">
              <a:lnSpc>
                <a:spcPct val="150000"/>
              </a:lnSpc>
              <a:spcAft>
                <a:spcPts val="0"/>
              </a:spcAft>
              <a:tabLst>
                <a:tab pos="2150110" algn="l"/>
              </a:tabLst>
            </a:pPr>
            <a:r>
              <a:rPr lang="en-US" dirty="0">
                <a:solidFill>
                  <a:srgbClr val="000000"/>
                </a:solidFill>
                <a:latin typeface="Times New Roman"/>
                <a:ea typeface="Times New Roman"/>
              </a:rPr>
              <a:t>2-Absence of marked impairment in social or occupational functioning.</a:t>
            </a:r>
            <a:endParaRPr lang="en-US" dirty="0">
              <a:latin typeface="Times New Roman"/>
              <a:ea typeface="Times New Roman"/>
            </a:endParaRPr>
          </a:p>
          <a:p>
            <a:pPr marL="130810" indent="-130810" algn="l" rtl="0">
              <a:lnSpc>
                <a:spcPct val="150000"/>
              </a:lnSpc>
              <a:spcAft>
                <a:spcPts val="0"/>
              </a:spcAft>
              <a:tabLst>
                <a:tab pos="2150110" algn="l"/>
              </a:tabLst>
            </a:pPr>
            <a:endParaRPr lang="en-US" sz="1600" dirty="0">
              <a:effectLst/>
              <a:latin typeface="Times New Roman"/>
              <a:ea typeface="Times New Roman"/>
            </a:endParaRPr>
          </a:p>
        </p:txBody>
      </p:sp>
    </p:spTree>
    <p:extLst>
      <p:ext uri="{BB962C8B-B14F-4D97-AF65-F5344CB8AC3E}">
        <p14:creationId xmlns:p14="http://schemas.microsoft.com/office/powerpoint/2010/main" val="652257867"/>
      </p:ext>
    </p:extLst>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rmAutofit fontScale="90000"/>
          </a:bodyPr>
          <a:lstStyle/>
          <a:p>
            <a:pPr marL="342900" lvl="0" indent="-342900" algn="justLow" rtl="0">
              <a:lnSpc>
                <a:spcPct val="150000"/>
              </a:lnSpc>
              <a:spcAft>
                <a:spcPts val="0"/>
              </a:spcAft>
              <a:buFont typeface="Symbol"/>
              <a:buChar char=""/>
              <a:tabLst>
                <a:tab pos="457200" algn="l"/>
                <a:tab pos="2150110" algn="l"/>
              </a:tabLst>
            </a:pPr>
            <a:r>
              <a:rPr lang="en-US" b="1" dirty="0">
                <a:solidFill>
                  <a:srgbClr val="000000"/>
                </a:solidFill>
                <a:latin typeface="Times New Roman"/>
                <a:ea typeface="Times New Roman"/>
              </a:rPr>
              <a:t>Difference between Mania &amp; Hypomania</a:t>
            </a:r>
            <a:r>
              <a:rPr lang="en-US" sz="2400" dirty="0">
                <a:latin typeface="Times New Roman"/>
                <a:ea typeface="Times New Roman"/>
              </a:rPr>
              <a:t/>
            </a:r>
            <a:br>
              <a:rPr lang="en-US" sz="2400" dirty="0">
                <a:latin typeface="Times New Roman"/>
                <a:ea typeface="Times New Roman"/>
              </a:rPr>
            </a:br>
            <a:endParaRPr lang="ar-EG" dirty="0"/>
          </a:p>
        </p:txBody>
      </p:sp>
      <p:sp>
        <p:nvSpPr>
          <p:cNvPr id="5" name="عنصر نائب للنص 4"/>
          <p:cNvSpPr>
            <a:spLocks noGrp="1"/>
          </p:cNvSpPr>
          <p:nvPr>
            <p:ph type="body" idx="1"/>
          </p:nvPr>
        </p:nvSpPr>
        <p:spPr/>
        <p:txBody>
          <a:bodyPr>
            <a:normAutofit/>
          </a:bodyPr>
          <a:lstStyle/>
          <a:p>
            <a:r>
              <a:rPr lang="en-US" sz="4000" dirty="0">
                <a:solidFill>
                  <a:srgbClr val="000000"/>
                </a:solidFill>
                <a:latin typeface="Times New Roman"/>
                <a:ea typeface="Times New Roman"/>
                <a:cs typeface="+mj-cs"/>
              </a:rPr>
              <a:t>Mania</a:t>
            </a:r>
            <a:endParaRPr lang="ar-EG" dirty="0"/>
          </a:p>
        </p:txBody>
      </p:sp>
      <p:sp>
        <p:nvSpPr>
          <p:cNvPr id="7" name="عنصر نائب للنص 6"/>
          <p:cNvSpPr>
            <a:spLocks noGrp="1"/>
          </p:cNvSpPr>
          <p:nvPr>
            <p:ph type="body" sz="half" idx="3"/>
          </p:nvPr>
        </p:nvSpPr>
        <p:spPr/>
        <p:txBody>
          <a:bodyPr>
            <a:normAutofit/>
          </a:bodyPr>
          <a:lstStyle/>
          <a:p>
            <a:r>
              <a:rPr lang="en-US" sz="4000" dirty="0">
                <a:solidFill>
                  <a:srgbClr val="000000"/>
                </a:solidFill>
                <a:latin typeface="Times New Roman"/>
                <a:ea typeface="Times New Roman"/>
                <a:cs typeface="+mj-cs"/>
              </a:rPr>
              <a:t>Hypomania</a:t>
            </a:r>
            <a:endParaRPr lang="ar-EG" dirty="0"/>
          </a:p>
        </p:txBody>
      </p:sp>
      <p:sp>
        <p:nvSpPr>
          <p:cNvPr id="6" name="عنصر نائب للمحتوى 5"/>
          <p:cNvSpPr>
            <a:spLocks noGrp="1"/>
          </p:cNvSpPr>
          <p:nvPr>
            <p:ph sz="quarter" idx="2"/>
          </p:nvPr>
        </p:nvSpPr>
        <p:spPr/>
        <p:txBody>
          <a:bodyPr>
            <a:normAutofit/>
          </a:bodyPr>
          <a:lstStyle/>
          <a:p>
            <a:r>
              <a:rPr lang="en-US" dirty="0">
                <a:solidFill>
                  <a:srgbClr val="000000"/>
                </a:solidFill>
                <a:latin typeface="Times New Roman"/>
                <a:ea typeface="Times New Roman"/>
              </a:rPr>
              <a:t>3-Hospitalization is a need to protect patient &amp;other from irresponsible or aggressive behavior. </a:t>
            </a:r>
            <a:endParaRPr lang="ar-EG" dirty="0"/>
          </a:p>
        </p:txBody>
      </p:sp>
      <p:sp>
        <p:nvSpPr>
          <p:cNvPr id="8" name="عنصر نائب للمحتوى 7"/>
          <p:cNvSpPr>
            <a:spLocks noGrp="1"/>
          </p:cNvSpPr>
          <p:nvPr>
            <p:ph sz="quarter" idx="4"/>
          </p:nvPr>
        </p:nvSpPr>
        <p:spPr/>
        <p:txBody>
          <a:bodyPr/>
          <a:lstStyle/>
          <a:p>
            <a:pPr marL="130810" indent="-130810" algn="l" rtl="0">
              <a:lnSpc>
                <a:spcPct val="150000"/>
              </a:lnSpc>
              <a:spcAft>
                <a:spcPts val="0"/>
              </a:spcAft>
              <a:tabLst>
                <a:tab pos="2150110" algn="l"/>
              </a:tabLst>
            </a:pPr>
            <a:r>
              <a:rPr lang="en-US" dirty="0">
                <a:solidFill>
                  <a:srgbClr val="000000"/>
                </a:solidFill>
                <a:latin typeface="Times New Roman"/>
                <a:ea typeface="Times New Roman"/>
              </a:rPr>
              <a:t>3- Hospitalization is not indicated.</a:t>
            </a:r>
            <a:endParaRPr lang="en-US" dirty="0">
              <a:effectLst/>
              <a:latin typeface="Times New Roman"/>
              <a:ea typeface="Times New Roman"/>
            </a:endParaRPr>
          </a:p>
        </p:txBody>
      </p:sp>
    </p:spTree>
    <p:extLst>
      <p:ext uri="{BB962C8B-B14F-4D97-AF65-F5344CB8AC3E}">
        <p14:creationId xmlns:p14="http://schemas.microsoft.com/office/powerpoint/2010/main" val="326588868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عنوان 6"/>
          <p:cNvSpPr>
            <a:spLocks noGrp="1"/>
          </p:cNvSpPr>
          <p:nvPr>
            <p:ph type="title"/>
          </p:nvPr>
        </p:nvSpPr>
        <p:spPr/>
        <p:txBody>
          <a:bodyPr>
            <a:normAutofit fontScale="90000"/>
          </a:bodyPr>
          <a:lstStyle/>
          <a:p>
            <a:pPr algn="justLow" rtl="0">
              <a:lnSpc>
                <a:spcPct val="150000"/>
              </a:lnSpc>
              <a:spcAft>
                <a:spcPts val="0"/>
              </a:spcAft>
            </a:pPr>
            <a:r>
              <a:rPr lang="en-US" b="1" i="1" u="sng" dirty="0">
                <a:solidFill>
                  <a:srgbClr val="000000"/>
                </a:solidFill>
                <a:latin typeface="Times New Roman"/>
                <a:ea typeface="Times New Roman"/>
              </a:rPr>
              <a:t>Etiological factors of bipolar disorder:</a:t>
            </a:r>
            <a:r>
              <a:rPr lang="en-US" b="1" i="1" dirty="0">
                <a:solidFill>
                  <a:srgbClr val="000000"/>
                </a:solidFill>
                <a:latin typeface="Times New Roman"/>
                <a:ea typeface="Times New Roman"/>
              </a:rPr>
              <a:t>       </a:t>
            </a:r>
            <a:endParaRPr lang="en-US" sz="2000" dirty="0">
              <a:effectLst/>
              <a:latin typeface="Times New Roman"/>
              <a:ea typeface="Times New Roman"/>
            </a:endParaRPr>
          </a:p>
        </p:txBody>
      </p:sp>
      <p:sp>
        <p:nvSpPr>
          <p:cNvPr id="8" name="عنصر نائب للمحتوى 7"/>
          <p:cNvSpPr>
            <a:spLocks noGrp="1"/>
          </p:cNvSpPr>
          <p:nvPr>
            <p:ph idx="1"/>
          </p:nvPr>
        </p:nvSpPr>
        <p:spPr>
          <a:xfrm>
            <a:off x="179512" y="1600200"/>
            <a:ext cx="8507288" cy="4997152"/>
          </a:xfrm>
        </p:spPr>
        <p:txBody>
          <a:bodyPr>
            <a:normAutofit/>
          </a:bodyPr>
          <a:lstStyle/>
          <a:p>
            <a:pPr algn="justLow" rtl="0">
              <a:lnSpc>
                <a:spcPct val="150000"/>
              </a:lnSpc>
              <a:spcAft>
                <a:spcPts val="0"/>
              </a:spcAft>
            </a:pPr>
            <a:r>
              <a:rPr lang="en-US" b="1" i="1" dirty="0">
                <a:solidFill>
                  <a:srgbClr val="000000"/>
                </a:solidFill>
                <a:latin typeface="Times New Roman"/>
                <a:ea typeface="Times New Roman"/>
              </a:rPr>
              <a:t>A- Biological Theories </a:t>
            </a:r>
            <a:endParaRPr lang="en-US" b="1" i="1" dirty="0" smtClean="0">
              <a:solidFill>
                <a:srgbClr val="000000"/>
              </a:solidFill>
              <a:latin typeface="Times New Roman"/>
              <a:ea typeface="Times New Roman"/>
            </a:endParaRPr>
          </a:p>
          <a:p>
            <a:pPr marR="457200" algn="justLow" rtl="0">
              <a:lnSpc>
                <a:spcPct val="150000"/>
              </a:lnSpc>
              <a:spcAft>
                <a:spcPts val="0"/>
              </a:spcAft>
            </a:pPr>
            <a:r>
              <a:rPr lang="en-US" sz="1600" b="1" i="1" u="sng" dirty="0">
                <a:solidFill>
                  <a:srgbClr val="000000"/>
                </a:solidFill>
                <a:latin typeface="Times New Roman"/>
                <a:ea typeface="Times New Roman"/>
              </a:rPr>
              <a:t>I- </a:t>
            </a:r>
            <a:r>
              <a:rPr lang="en-US" sz="2600" b="1" i="1" u="sng" dirty="0">
                <a:solidFill>
                  <a:srgbClr val="000000"/>
                </a:solidFill>
                <a:latin typeface="Times New Roman"/>
                <a:ea typeface="Times New Roman"/>
              </a:rPr>
              <a:t>Genetic Factor:</a:t>
            </a:r>
            <a:endParaRPr lang="en-US" sz="2600" dirty="0">
              <a:latin typeface="Times New Roman"/>
              <a:ea typeface="Times New Roman"/>
            </a:endParaRPr>
          </a:p>
          <a:p>
            <a:pPr algn="justLow" rtl="0">
              <a:lnSpc>
                <a:spcPct val="150000"/>
              </a:lnSpc>
              <a:spcAft>
                <a:spcPts val="0"/>
              </a:spcAft>
            </a:pPr>
            <a:r>
              <a:rPr lang="en-US" sz="2600" dirty="0">
                <a:solidFill>
                  <a:srgbClr val="000000"/>
                </a:solidFill>
                <a:latin typeface="Times New Roman"/>
                <a:ea typeface="Times New Roman"/>
              </a:rPr>
              <a:t>The family tree plays a role in preparing the individual for mood disorders. The genetic theory supported by the following studies</a:t>
            </a:r>
            <a:r>
              <a:rPr lang="en-US" sz="2600" dirty="0" smtClean="0">
                <a:solidFill>
                  <a:srgbClr val="000000"/>
                </a:solidFill>
                <a:latin typeface="Times New Roman"/>
                <a:ea typeface="Times New Roman"/>
              </a:rPr>
              <a:t>.</a:t>
            </a:r>
          </a:p>
          <a:p>
            <a:pPr lvl="0" algn="justLow" rtl="0">
              <a:lnSpc>
                <a:spcPct val="150000"/>
              </a:lnSpc>
              <a:buFont typeface="Symbol"/>
              <a:buChar char=""/>
              <a:tabLst>
                <a:tab pos="457200" algn="l"/>
              </a:tabLst>
            </a:pPr>
            <a:r>
              <a:rPr lang="en-US" sz="2600" dirty="0">
                <a:solidFill>
                  <a:srgbClr val="000000"/>
                </a:solidFill>
                <a:latin typeface="Times New Roman"/>
                <a:ea typeface="Times New Roman"/>
              </a:rPr>
              <a:t>The incidence is greater in relatives as much as 5 to 10 times higher than in the general population. </a:t>
            </a:r>
          </a:p>
        </p:txBody>
      </p:sp>
    </p:spTree>
    <p:extLst>
      <p:ext uri="{BB962C8B-B14F-4D97-AF65-F5344CB8AC3E}">
        <p14:creationId xmlns:p14="http://schemas.microsoft.com/office/powerpoint/2010/main" val="77022401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Autofit/>
          </a:bodyPr>
          <a:lstStyle/>
          <a:p>
            <a:pPr lvl="0" algn="justLow" rtl="0">
              <a:lnSpc>
                <a:spcPct val="150000"/>
              </a:lnSpc>
              <a:buFont typeface="Symbol"/>
              <a:buChar char=""/>
              <a:tabLst>
                <a:tab pos="457200" algn="l"/>
              </a:tabLst>
            </a:pPr>
            <a:r>
              <a:rPr lang="en-US" sz="2400" dirty="0">
                <a:solidFill>
                  <a:srgbClr val="000000"/>
                </a:solidFill>
                <a:latin typeface="Times New Roman"/>
                <a:ea typeface="Times New Roman"/>
              </a:rPr>
              <a:t>25% of the relatives of clients with bipolar disorder had a bipolar or major depressive disorder.</a:t>
            </a:r>
            <a:endParaRPr lang="en-US" sz="2400" dirty="0">
              <a:latin typeface="Times New Roman"/>
              <a:ea typeface="Times New Roman"/>
            </a:endParaRPr>
          </a:p>
          <a:p>
            <a:pPr lvl="0" algn="justLow" rtl="0">
              <a:lnSpc>
                <a:spcPct val="150000"/>
              </a:lnSpc>
              <a:buFont typeface="Symbol"/>
              <a:buChar char=""/>
              <a:tabLst>
                <a:tab pos="457200" algn="l"/>
              </a:tabLst>
            </a:pPr>
            <a:r>
              <a:rPr lang="en-US" sz="2400" dirty="0">
                <a:solidFill>
                  <a:srgbClr val="000000"/>
                </a:solidFill>
                <a:latin typeface="Times New Roman"/>
                <a:ea typeface="Times New Roman"/>
              </a:rPr>
              <a:t> Identical twins are more concordant for bipolar disorder (78% to 80%) than fraternal twins (14% to 19%)</a:t>
            </a:r>
            <a:endParaRPr lang="en-US" sz="2400" dirty="0">
              <a:latin typeface="Times New Roman"/>
              <a:ea typeface="Times New Roman"/>
            </a:endParaRPr>
          </a:p>
          <a:p>
            <a:pPr lvl="0" algn="justLow" rtl="0">
              <a:lnSpc>
                <a:spcPct val="150000"/>
              </a:lnSpc>
              <a:buFont typeface="Symbol"/>
              <a:buChar char=""/>
              <a:tabLst>
                <a:tab pos="457200" algn="l"/>
              </a:tabLst>
            </a:pPr>
            <a:r>
              <a:rPr lang="en-US" sz="2400" dirty="0">
                <a:solidFill>
                  <a:srgbClr val="000000"/>
                </a:solidFill>
                <a:latin typeface="Times New Roman"/>
                <a:ea typeface="Times New Roman"/>
              </a:rPr>
              <a:t>Twin, family, and adoption studies provide evidence for a partial genetic cause, but the modes of inheritance have not been identified.</a:t>
            </a:r>
            <a:endParaRPr lang="en-US" sz="2400" dirty="0">
              <a:latin typeface="Times New Roman"/>
              <a:ea typeface="Times New Roman"/>
            </a:endParaRPr>
          </a:p>
          <a:p>
            <a:pPr lvl="0" algn="justLow" rtl="0">
              <a:lnSpc>
                <a:spcPct val="150000"/>
              </a:lnSpc>
              <a:buFont typeface="Symbol"/>
              <a:buChar char=""/>
              <a:tabLst>
                <a:tab pos="457200" algn="l"/>
              </a:tabLst>
            </a:pPr>
            <a:r>
              <a:rPr lang="en-US" sz="2400" dirty="0">
                <a:solidFill>
                  <a:srgbClr val="000000"/>
                </a:solidFill>
                <a:latin typeface="Times New Roman"/>
                <a:ea typeface="Times New Roman"/>
              </a:rPr>
              <a:t>More recently, researchers have identified two genes (G72 and G30) located on the long arm of chromosome 13 that are associated with bipolar disorders as well as schizophrenia.</a:t>
            </a:r>
            <a:endParaRPr lang="en-US" sz="2400" dirty="0">
              <a:effectLst/>
              <a:latin typeface="Times New Roman"/>
              <a:ea typeface="Times New Roman"/>
            </a:endParaRPr>
          </a:p>
        </p:txBody>
      </p:sp>
    </p:spTree>
    <p:extLst>
      <p:ext uri="{BB962C8B-B14F-4D97-AF65-F5344CB8AC3E}">
        <p14:creationId xmlns:p14="http://schemas.microsoft.com/office/powerpoint/2010/main" val="341524444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p:cNvSpPr/>
          <p:nvPr/>
        </p:nvSpPr>
        <p:spPr>
          <a:xfrm>
            <a:off x="179512" y="908721"/>
            <a:ext cx="8280920" cy="5139869"/>
          </a:xfrm>
          <a:prstGeom prst="rect">
            <a:avLst/>
          </a:prstGeom>
        </p:spPr>
        <p:txBody>
          <a:bodyPr wrap="square">
            <a:spAutoFit/>
          </a:bodyPr>
          <a:lstStyle/>
          <a:p>
            <a:pPr algn="l" rtl="0"/>
            <a:r>
              <a:rPr lang="en-US" sz="4000" b="1" i="1" u="sng" dirty="0">
                <a:cs typeface="+mj-cs"/>
              </a:rPr>
              <a:t>II. </a:t>
            </a:r>
            <a:r>
              <a:rPr lang="en-US" sz="4000" b="1" i="1" u="sng" dirty="0" err="1">
                <a:cs typeface="+mj-cs"/>
              </a:rPr>
              <a:t>Neuroendcrine</a:t>
            </a:r>
            <a:r>
              <a:rPr lang="en-US" sz="4000" b="1" i="1" u="sng" dirty="0">
                <a:cs typeface="+mj-cs"/>
              </a:rPr>
              <a:t> factors:</a:t>
            </a:r>
            <a:endParaRPr lang="en-US" sz="4000" dirty="0">
              <a:cs typeface="+mj-cs"/>
            </a:endParaRPr>
          </a:p>
          <a:p>
            <a:pPr algn="just" rtl="0"/>
            <a:r>
              <a:rPr lang="en-US" sz="3200" dirty="0">
                <a:cs typeface="+mj-cs"/>
              </a:rPr>
              <a:t>      The hypothalamic- pituitary- thyroid- adrenal (HPTA) axis has been closely scrutinized in people with mood disorders. Hypothyroidism is seen with depressed mood, and hypothyroidism is seen in some clients who are experiencing rapid cycling. Several studies have demonstrated that thyroid hormone administration may ameliorate mood disorders in some clients with bipolar disorder.</a:t>
            </a:r>
          </a:p>
        </p:txBody>
      </p:sp>
    </p:spTree>
    <p:extLst>
      <p:ext uri="{BB962C8B-B14F-4D97-AF65-F5344CB8AC3E}">
        <p14:creationId xmlns:p14="http://schemas.microsoft.com/office/powerpoint/2010/main" val="371011625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116633"/>
            <a:ext cx="8892480" cy="5509200"/>
          </a:xfrm>
          <a:prstGeom prst="rect">
            <a:avLst/>
          </a:prstGeom>
        </p:spPr>
        <p:txBody>
          <a:bodyPr wrap="square">
            <a:spAutoFit/>
          </a:bodyPr>
          <a:lstStyle/>
          <a:p>
            <a:pPr algn="l" rtl="0"/>
            <a:r>
              <a:rPr lang="en-US" sz="4000" b="1" i="1" u="sng" dirty="0">
                <a:cs typeface="+mj-cs"/>
              </a:rPr>
              <a:t>III. Neurobiological factors</a:t>
            </a:r>
            <a:r>
              <a:rPr lang="en-US" sz="4000" b="1" i="1" u="sng" dirty="0" smtClean="0">
                <a:cs typeface="+mj-cs"/>
              </a:rPr>
              <a:t>:</a:t>
            </a:r>
          </a:p>
          <a:p>
            <a:pPr algn="l" rtl="0"/>
            <a:endParaRPr lang="en-US" sz="3200" b="1" i="1" u="sng" dirty="0"/>
          </a:p>
          <a:p>
            <a:pPr marL="457200" lvl="0" indent="-457200" algn="just" rtl="0">
              <a:buFont typeface="Arial" pitchFamily="34" charset="0"/>
              <a:buChar char="•"/>
            </a:pPr>
            <a:r>
              <a:rPr lang="en-US" sz="2800" b="1" dirty="0" smtClean="0"/>
              <a:t>Neurotransmitters</a:t>
            </a:r>
            <a:r>
              <a:rPr lang="en-US" sz="2800" dirty="0" smtClean="0"/>
              <a:t> </a:t>
            </a:r>
            <a:r>
              <a:rPr lang="en-US" sz="2800" dirty="0"/>
              <a:t>(norepinephrine, dopamine, and serotonin) have been studied since the 1960s as causal factors in mania and depression. For example, during a manic episode, clients with bipolar disorder demonstrate significantly higher plasma levels of norepinephrine and epinephrine than they do when they are depressed or </a:t>
            </a:r>
            <a:r>
              <a:rPr lang="en-US" sz="2800" i="1" dirty="0"/>
              <a:t>euthymic</a:t>
            </a:r>
            <a:r>
              <a:rPr lang="en-US" sz="2800" dirty="0"/>
              <a:t> (have normal mood). The neurotransmitter serotonin appears to remain low I both states (depression &amp; mania</a:t>
            </a:r>
            <a:r>
              <a:rPr lang="en-US" sz="2800" dirty="0" smtClean="0"/>
              <a:t>).</a:t>
            </a:r>
          </a:p>
          <a:p>
            <a:pPr marL="457200" lvl="0" indent="-457200" algn="just" rtl="0">
              <a:buFont typeface="Arial" pitchFamily="34" charset="0"/>
              <a:buChar char="•"/>
            </a:pPr>
            <a:endParaRPr lang="en-US" sz="2800" dirty="0"/>
          </a:p>
        </p:txBody>
      </p:sp>
    </p:spTree>
    <p:extLst>
      <p:ext uri="{BB962C8B-B14F-4D97-AF65-F5344CB8AC3E}">
        <p14:creationId xmlns:p14="http://schemas.microsoft.com/office/powerpoint/2010/main" val="424440500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2305616"/>
            <a:ext cx="4572000" cy="2246769"/>
          </a:xfrm>
          <a:prstGeom prst="rect">
            <a:avLst/>
          </a:prstGeom>
        </p:spPr>
        <p:txBody>
          <a:bodyPr>
            <a:spAutoFit/>
          </a:bodyPr>
          <a:lstStyle/>
          <a:p>
            <a:pPr marL="457200" lvl="0" indent="-457200" algn="just" rtl="0">
              <a:buFont typeface="Arial" pitchFamily="34" charset="0"/>
              <a:buChar char="•"/>
            </a:pPr>
            <a:r>
              <a:rPr lang="en-US" sz="2800" b="1" dirty="0">
                <a:solidFill>
                  <a:prstClr val="black"/>
                </a:solidFill>
              </a:rPr>
              <a:t>Electrolytes</a:t>
            </a:r>
            <a:r>
              <a:rPr lang="en-US" sz="2800" dirty="0">
                <a:solidFill>
                  <a:prstClr val="black"/>
                </a:solidFill>
              </a:rPr>
              <a:t>. Some studies have indicated that bipolar illness is accompanied by increased intracellular sodium and calcium.</a:t>
            </a:r>
          </a:p>
        </p:txBody>
      </p:sp>
      <p:sp>
        <p:nvSpPr>
          <p:cNvPr id="5" name="عنوان 4"/>
          <p:cNvSpPr>
            <a:spLocks noGrp="1"/>
          </p:cNvSpPr>
          <p:nvPr>
            <p:ph type="title"/>
          </p:nvPr>
        </p:nvSpPr>
        <p:spPr/>
        <p:txBody>
          <a:bodyPr/>
          <a:lstStyle/>
          <a:p>
            <a:endParaRPr lang="ar-EG"/>
          </a:p>
        </p:txBody>
      </p:sp>
      <p:sp>
        <p:nvSpPr>
          <p:cNvPr id="6" name="عنصر نائب للمحتوى 5"/>
          <p:cNvSpPr>
            <a:spLocks noGrp="1"/>
          </p:cNvSpPr>
          <p:nvPr>
            <p:ph idx="1"/>
          </p:nvPr>
        </p:nvSpPr>
        <p:spPr/>
        <p:txBody>
          <a:bodyPr/>
          <a:lstStyle/>
          <a:p>
            <a:endParaRPr lang="ar-EG" dirty="0"/>
          </a:p>
        </p:txBody>
      </p:sp>
    </p:spTree>
    <p:extLst>
      <p:ext uri="{BB962C8B-B14F-4D97-AF65-F5344CB8AC3E}">
        <p14:creationId xmlns:p14="http://schemas.microsoft.com/office/powerpoint/2010/main" val="359980108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000" b="1" dirty="0" smtClean="0"/>
              <a:t>Introduction:</a:t>
            </a:r>
            <a:endParaRPr lang="ar-EG" sz="4000" b="1" dirty="0"/>
          </a:p>
        </p:txBody>
      </p:sp>
      <p:sp>
        <p:nvSpPr>
          <p:cNvPr id="3" name="عنصر نائب للمحتوى 2"/>
          <p:cNvSpPr>
            <a:spLocks noGrp="1"/>
          </p:cNvSpPr>
          <p:nvPr>
            <p:ph idx="1"/>
          </p:nvPr>
        </p:nvSpPr>
        <p:spPr/>
        <p:txBody>
          <a:bodyPr>
            <a:normAutofit/>
          </a:bodyPr>
          <a:lstStyle/>
          <a:p>
            <a:pPr marL="0" indent="0" algn="l">
              <a:buNone/>
            </a:pPr>
            <a:r>
              <a:rPr lang="en-US" dirty="0" smtClean="0">
                <a:cs typeface="+mj-cs"/>
              </a:rPr>
              <a:t> 	Everyone has occasional highs and lows in their moods. But people with bipolar disorder have extreme mood swings. They can go from feeling very sad, despairing, helpless, worthless, and hopeless (depression) to feeling as if they are on top of the world, hyperactive, creative, and grandiose (mania). </a:t>
            </a:r>
            <a:endParaRPr lang="ar-EG" dirty="0">
              <a:cs typeface="+mj-cs"/>
            </a:endParaRPr>
          </a:p>
        </p:txBody>
      </p:sp>
    </p:spTree>
    <p:extLst>
      <p:ext uri="{BB962C8B-B14F-4D97-AF65-F5344CB8AC3E}">
        <p14:creationId xmlns:p14="http://schemas.microsoft.com/office/powerpoint/2010/main" val="1399257496"/>
      </p:ext>
    </p:extLst>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pPr>
            <a:r>
              <a:rPr lang="en-US" b="1" i="1" u="sng" dirty="0">
                <a:solidFill>
                  <a:srgbClr val="000000"/>
                </a:solidFill>
                <a:latin typeface="Times New Roman"/>
                <a:ea typeface="Times New Roman"/>
              </a:rPr>
              <a:t>IV. Neuroanatomical factors:</a:t>
            </a:r>
            <a:endParaRPr lang="en-US" sz="2800" dirty="0">
              <a:effectLst/>
              <a:latin typeface="Times New Roman"/>
              <a:ea typeface="Times New Roman"/>
            </a:endParaRPr>
          </a:p>
        </p:txBody>
      </p:sp>
      <p:sp>
        <p:nvSpPr>
          <p:cNvPr id="3" name="عنصر نائب للمحتوى 2"/>
          <p:cNvSpPr>
            <a:spLocks noGrp="1"/>
          </p:cNvSpPr>
          <p:nvPr>
            <p:ph idx="1"/>
          </p:nvPr>
        </p:nvSpPr>
        <p:spPr/>
        <p:txBody>
          <a:bodyPr>
            <a:normAutofit/>
          </a:bodyPr>
          <a:lstStyle/>
          <a:p>
            <a:pPr algn="justLow" rtl="0">
              <a:lnSpc>
                <a:spcPct val="150000"/>
              </a:lnSpc>
              <a:spcAft>
                <a:spcPts val="0"/>
              </a:spcAft>
            </a:pPr>
            <a:r>
              <a:rPr lang="en-US" dirty="0">
                <a:solidFill>
                  <a:srgbClr val="000000"/>
                </a:solidFill>
                <a:latin typeface="Times New Roman"/>
                <a:ea typeface="Times New Roman"/>
              </a:rPr>
              <a:t>Brain pathways implicated in the </a:t>
            </a:r>
            <a:r>
              <a:rPr lang="en-US" dirty="0" smtClean="0">
                <a:solidFill>
                  <a:srgbClr val="000000"/>
                </a:solidFill>
                <a:latin typeface="Times New Roman"/>
                <a:ea typeface="Times New Roman"/>
              </a:rPr>
              <a:t>pathophysiology </a:t>
            </a:r>
            <a:r>
              <a:rPr lang="en-US" dirty="0">
                <a:solidFill>
                  <a:srgbClr val="000000"/>
                </a:solidFill>
                <a:latin typeface="Times New Roman"/>
                <a:ea typeface="Times New Roman"/>
              </a:rPr>
              <a:t>of bipolar disorder are in sub regions of the prefrontal cortex (PFC) and medial temporal lobe (MTL). Dysregulation in the neurocircuits surrounding these areas have been viewed through functional imaging (e.g. positron emission tomography, magnetic resonance imaging). </a:t>
            </a:r>
            <a:endParaRPr lang="en-US" sz="1800" dirty="0">
              <a:effectLst/>
              <a:latin typeface="Times New Roman"/>
              <a:ea typeface="Times New Roman"/>
            </a:endParaRPr>
          </a:p>
        </p:txBody>
      </p:sp>
    </p:spTree>
    <p:extLst>
      <p:ext uri="{BB962C8B-B14F-4D97-AF65-F5344CB8AC3E}">
        <p14:creationId xmlns:p14="http://schemas.microsoft.com/office/powerpoint/2010/main" val="2832504492"/>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pPr>
            <a:r>
              <a:rPr lang="en-US" b="1" i="1" u="sng" dirty="0">
                <a:solidFill>
                  <a:srgbClr val="000000"/>
                </a:solidFill>
                <a:latin typeface="Times New Roman"/>
                <a:ea typeface="Times New Roman"/>
              </a:rPr>
              <a:t>V. physiological influences</a:t>
            </a:r>
            <a:r>
              <a:rPr lang="en-US" dirty="0">
                <a:solidFill>
                  <a:srgbClr val="000000"/>
                </a:solidFill>
                <a:latin typeface="Times New Roman"/>
                <a:ea typeface="Times New Roman"/>
              </a:rPr>
              <a:t>:</a:t>
            </a:r>
            <a:endParaRPr lang="en-US" sz="2800" dirty="0">
              <a:effectLst/>
              <a:latin typeface="Times New Roman"/>
              <a:ea typeface="Times New Roman"/>
            </a:endParaRPr>
          </a:p>
        </p:txBody>
      </p:sp>
      <p:sp>
        <p:nvSpPr>
          <p:cNvPr id="3" name="عنصر نائب للمحتوى 2"/>
          <p:cNvSpPr>
            <a:spLocks noGrp="1"/>
          </p:cNvSpPr>
          <p:nvPr>
            <p:ph idx="1"/>
          </p:nvPr>
        </p:nvSpPr>
        <p:spPr/>
        <p:txBody>
          <a:bodyPr/>
          <a:lstStyle/>
          <a:p>
            <a:pPr lvl="0" algn="justLow" rtl="0">
              <a:lnSpc>
                <a:spcPct val="150000"/>
              </a:lnSpc>
              <a:buFont typeface="Symbol"/>
              <a:buChar char=""/>
              <a:tabLst>
                <a:tab pos="457200" algn="l"/>
              </a:tabLst>
            </a:pPr>
            <a:r>
              <a:rPr lang="en-US" b="1" dirty="0">
                <a:solidFill>
                  <a:srgbClr val="000000"/>
                </a:solidFill>
                <a:latin typeface="Times New Roman"/>
                <a:ea typeface="Times New Roman"/>
              </a:rPr>
              <a:t>Brain lesions. </a:t>
            </a:r>
            <a:r>
              <a:rPr lang="en-US" dirty="0">
                <a:solidFill>
                  <a:srgbClr val="000000"/>
                </a:solidFill>
                <a:latin typeface="Times New Roman"/>
                <a:ea typeface="Times New Roman"/>
              </a:rPr>
              <a:t>Secondary manic-like symptoms appear to be associated with right front temporal or left </a:t>
            </a:r>
            <a:r>
              <a:rPr lang="en-US" dirty="0" smtClean="0">
                <a:solidFill>
                  <a:srgbClr val="000000"/>
                </a:solidFill>
                <a:latin typeface="Times New Roman"/>
                <a:ea typeface="Times New Roman"/>
              </a:rPr>
              <a:t>parietal-occipital </a:t>
            </a:r>
            <a:r>
              <a:rPr lang="en-US" dirty="0">
                <a:solidFill>
                  <a:srgbClr val="000000"/>
                </a:solidFill>
                <a:latin typeface="Times New Roman"/>
                <a:ea typeface="Times New Roman"/>
              </a:rPr>
              <a:t>lesions. </a:t>
            </a:r>
            <a:endParaRPr lang="en-US" sz="1800" dirty="0">
              <a:effectLst/>
              <a:latin typeface="Times New Roman"/>
              <a:ea typeface="Times New Roman"/>
            </a:endParaRPr>
          </a:p>
        </p:txBody>
      </p:sp>
    </p:spTree>
    <p:extLst>
      <p:ext uri="{BB962C8B-B14F-4D97-AF65-F5344CB8AC3E}">
        <p14:creationId xmlns:p14="http://schemas.microsoft.com/office/powerpoint/2010/main" val="3794006497"/>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dirty="0"/>
          </a:p>
        </p:txBody>
      </p:sp>
      <p:sp>
        <p:nvSpPr>
          <p:cNvPr id="3" name="عنصر نائب للمحتوى 2"/>
          <p:cNvSpPr>
            <a:spLocks noGrp="1"/>
          </p:cNvSpPr>
          <p:nvPr>
            <p:ph idx="1"/>
          </p:nvPr>
        </p:nvSpPr>
        <p:spPr/>
        <p:txBody>
          <a:bodyPr/>
          <a:lstStyle/>
          <a:p>
            <a:pPr lvl="0" algn="justLow" rtl="0">
              <a:lnSpc>
                <a:spcPct val="150000"/>
              </a:lnSpc>
              <a:buFont typeface="Symbol"/>
              <a:buChar char=""/>
              <a:tabLst>
                <a:tab pos="457200" algn="l"/>
              </a:tabLst>
            </a:pPr>
            <a:r>
              <a:rPr lang="en-US" b="1" dirty="0">
                <a:solidFill>
                  <a:srgbClr val="000000"/>
                </a:solidFill>
                <a:latin typeface="Times New Roman"/>
                <a:ea typeface="Times New Roman"/>
              </a:rPr>
              <a:t>Medication side effects.</a:t>
            </a:r>
            <a:r>
              <a:rPr lang="en-US" dirty="0">
                <a:solidFill>
                  <a:srgbClr val="000000"/>
                </a:solidFill>
                <a:latin typeface="Times New Roman"/>
                <a:ea typeface="Times New Roman"/>
              </a:rPr>
              <a:t> Certain medications used to treat somatic illnesses have been known to trigger a manic response. The most common of these are the steroids, Amphetamines and tricyclic antidepressant. </a:t>
            </a:r>
            <a:endParaRPr lang="en-US" sz="1800" dirty="0">
              <a:effectLst/>
              <a:latin typeface="Times New Roman"/>
              <a:ea typeface="Times New Roman"/>
            </a:endParaRPr>
          </a:p>
        </p:txBody>
      </p:sp>
    </p:spTree>
    <p:extLst>
      <p:ext uri="{BB962C8B-B14F-4D97-AF65-F5344CB8AC3E}">
        <p14:creationId xmlns:p14="http://schemas.microsoft.com/office/powerpoint/2010/main" val="2874460835"/>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pPr>
            <a:r>
              <a:rPr lang="en-US" b="1" i="1" dirty="0">
                <a:solidFill>
                  <a:srgbClr val="000000"/>
                </a:solidFill>
                <a:latin typeface="Times New Roman"/>
                <a:ea typeface="Times New Roman"/>
              </a:rPr>
              <a:t>B. Psychosocial Theories:</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marR="457200" algn="justLow" rtl="0">
              <a:lnSpc>
                <a:spcPct val="150000"/>
              </a:lnSpc>
              <a:spcAft>
                <a:spcPts val="0"/>
              </a:spcAft>
            </a:pPr>
            <a:r>
              <a:rPr lang="en-US" b="1" i="1" u="sng" dirty="0">
                <a:solidFill>
                  <a:srgbClr val="000000"/>
                </a:solidFill>
                <a:latin typeface="Times New Roman"/>
                <a:ea typeface="Times New Roman"/>
              </a:rPr>
              <a:t>I. Psychoanalytical theory   </a:t>
            </a:r>
            <a:endParaRPr lang="en-US" b="1" i="1" u="sng" dirty="0" smtClean="0">
              <a:solidFill>
                <a:srgbClr val="000000"/>
              </a:solidFill>
              <a:latin typeface="Times New Roman"/>
              <a:ea typeface="Times New Roman"/>
            </a:endParaRPr>
          </a:p>
          <a:p>
            <a:pPr lvl="0" algn="justLow" rtl="0">
              <a:lnSpc>
                <a:spcPct val="150000"/>
              </a:lnSpc>
              <a:buFont typeface="Symbol"/>
              <a:buChar char=""/>
              <a:tabLst>
                <a:tab pos="114300" algn="l"/>
                <a:tab pos="457200" algn="l"/>
              </a:tabLst>
            </a:pPr>
            <a:r>
              <a:rPr lang="en-US" sz="1800" dirty="0">
                <a:solidFill>
                  <a:srgbClr val="000000"/>
                </a:solidFill>
                <a:latin typeface="Times New Roman"/>
                <a:ea typeface="Times New Roman"/>
              </a:rPr>
              <a:t>Freud believed that depression and mania were maladaptive response to loss. He </a:t>
            </a:r>
            <a:r>
              <a:rPr lang="en-US" sz="1800" dirty="0" smtClean="0">
                <a:solidFill>
                  <a:srgbClr val="000000"/>
                </a:solidFill>
                <a:latin typeface="Times New Roman"/>
                <a:ea typeface="Times New Roman"/>
              </a:rPr>
              <a:t>suggested </a:t>
            </a:r>
            <a:r>
              <a:rPr lang="en-US" sz="1800" dirty="0">
                <a:solidFill>
                  <a:srgbClr val="000000"/>
                </a:solidFill>
                <a:latin typeface="Times New Roman"/>
                <a:ea typeface="Times New Roman"/>
              </a:rPr>
              <a:t>that the lost object become merged with the ego</a:t>
            </a:r>
            <a:r>
              <a:rPr lang="en-US" sz="1800" dirty="0" smtClean="0">
                <a:solidFill>
                  <a:srgbClr val="000000"/>
                </a:solidFill>
                <a:latin typeface="Times New Roman"/>
                <a:ea typeface="Times New Roman"/>
              </a:rPr>
              <a:t>.</a:t>
            </a:r>
          </a:p>
          <a:p>
            <a:pPr lvl="0" algn="justLow" rtl="0">
              <a:lnSpc>
                <a:spcPct val="150000"/>
              </a:lnSpc>
              <a:buFont typeface="Symbol"/>
              <a:buChar char=""/>
              <a:tabLst>
                <a:tab pos="114300" algn="l"/>
                <a:tab pos="457200" algn="l"/>
              </a:tabLst>
            </a:pPr>
            <a:r>
              <a:rPr lang="en-US" sz="1800" dirty="0" smtClean="0">
                <a:solidFill>
                  <a:srgbClr val="000000"/>
                </a:solidFill>
                <a:latin typeface="Times New Roman"/>
                <a:ea typeface="Times New Roman"/>
              </a:rPr>
              <a:t> </a:t>
            </a:r>
            <a:r>
              <a:rPr lang="en-US" sz="1800" dirty="0">
                <a:solidFill>
                  <a:srgbClr val="000000"/>
                </a:solidFill>
                <a:latin typeface="Times New Roman"/>
                <a:ea typeface="Times New Roman"/>
              </a:rPr>
              <a:t>Freud assumed that in mania the lost object is rapidly relinquished, and the vast amount of psychic energy becomes free to be invested upon the self and the surrounding world. </a:t>
            </a:r>
            <a:endParaRPr lang="en-US" sz="1100" dirty="0">
              <a:latin typeface="Times New Roman"/>
              <a:ea typeface="Times New Roman"/>
            </a:endParaRPr>
          </a:p>
          <a:p>
            <a:pPr lvl="0" algn="justLow" rtl="0">
              <a:lnSpc>
                <a:spcPct val="150000"/>
              </a:lnSpc>
              <a:buFont typeface="Symbol"/>
              <a:buChar char=""/>
              <a:tabLst>
                <a:tab pos="114300" algn="l"/>
              </a:tabLst>
            </a:pPr>
            <a:endParaRPr lang="en-US" sz="1800" dirty="0" smtClean="0">
              <a:solidFill>
                <a:srgbClr val="000000"/>
              </a:solidFill>
              <a:latin typeface="Times New Roman"/>
              <a:ea typeface="Times New Roman"/>
            </a:endParaRPr>
          </a:p>
          <a:p>
            <a:pPr lvl="0" algn="justLow" rtl="0">
              <a:lnSpc>
                <a:spcPct val="150000"/>
              </a:lnSpc>
              <a:buFont typeface="Symbol"/>
              <a:buChar char=""/>
              <a:tabLst>
                <a:tab pos="114300" algn="l"/>
              </a:tabLst>
            </a:pPr>
            <a:endParaRPr lang="en-US" sz="1100" dirty="0">
              <a:effectLst/>
              <a:latin typeface="Times New Roman"/>
              <a:ea typeface="Times New Roman"/>
            </a:endParaRPr>
          </a:p>
        </p:txBody>
      </p:sp>
    </p:spTree>
    <p:extLst>
      <p:ext uri="{BB962C8B-B14F-4D97-AF65-F5344CB8AC3E}">
        <p14:creationId xmlns:p14="http://schemas.microsoft.com/office/powerpoint/2010/main" val="9521268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lvl="0" algn="justLow" rtl="0">
              <a:lnSpc>
                <a:spcPct val="150000"/>
              </a:lnSpc>
              <a:buFont typeface="Symbol"/>
              <a:buChar char=""/>
              <a:tabLst>
                <a:tab pos="114300" algn="l"/>
                <a:tab pos="457200" algn="l"/>
              </a:tabLst>
            </a:pPr>
            <a:r>
              <a:rPr lang="en-US" dirty="0">
                <a:solidFill>
                  <a:srgbClr val="000000"/>
                </a:solidFill>
                <a:latin typeface="Times New Roman"/>
                <a:ea typeface="Times New Roman"/>
              </a:rPr>
              <a:t> Mania is viewed as a reaction formation, denial of, or defense against to depression.</a:t>
            </a:r>
            <a:endParaRPr lang="en-US" sz="1600" dirty="0">
              <a:effectLst/>
              <a:latin typeface="Times New Roman"/>
              <a:ea typeface="Times New Roman"/>
            </a:endParaRPr>
          </a:p>
        </p:txBody>
      </p:sp>
    </p:spTree>
    <p:extLst>
      <p:ext uri="{BB962C8B-B14F-4D97-AF65-F5344CB8AC3E}">
        <p14:creationId xmlns:p14="http://schemas.microsoft.com/office/powerpoint/2010/main" val="22824484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marR="457200" algn="justLow" rtl="0">
              <a:lnSpc>
                <a:spcPct val="150000"/>
              </a:lnSpc>
              <a:spcAft>
                <a:spcPts val="0"/>
              </a:spcAft>
            </a:pPr>
            <a:r>
              <a:rPr lang="en-US" b="1" i="1" u="sng" dirty="0">
                <a:solidFill>
                  <a:srgbClr val="000000"/>
                </a:solidFill>
                <a:latin typeface="Times New Roman"/>
                <a:ea typeface="Times New Roman"/>
              </a:rPr>
              <a:t>II. Theory of family dynamics:</a:t>
            </a:r>
            <a:endParaRPr lang="en-US" sz="2800" dirty="0">
              <a:effectLst/>
              <a:latin typeface="Times New Roman"/>
              <a:ea typeface="Times New Roman"/>
            </a:endParaRPr>
          </a:p>
        </p:txBody>
      </p:sp>
      <p:sp>
        <p:nvSpPr>
          <p:cNvPr id="3" name="عنصر نائب للمحتوى 2"/>
          <p:cNvSpPr>
            <a:spLocks noGrp="1"/>
          </p:cNvSpPr>
          <p:nvPr>
            <p:ph idx="1"/>
          </p:nvPr>
        </p:nvSpPr>
        <p:spPr/>
        <p:txBody>
          <a:bodyPr/>
          <a:lstStyle/>
          <a:p>
            <a:pPr lvl="0" algn="justLow" rtl="0">
              <a:lnSpc>
                <a:spcPct val="150000"/>
              </a:lnSpc>
              <a:buFont typeface="Symbol"/>
              <a:buChar char=""/>
              <a:tabLst>
                <a:tab pos="114300" algn="l"/>
                <a:tab pos="647700" algn="l"/>
              </a:tabLst>
            </a:pPr>
            <a:r>
              <a:rPr lang="en-US" dirty="0">
                <a:solidFill>
                  <a:srgbClr val="000000"/>
                </a:solidFill>
                <a:latin typeface="Times New Roman"/>
                <a:ea typeface="Times New Roman"/>
              </a:rPr>
              <a:t>The individual with bipolar disorders most likely began life in a loving, nurturing environment. All physical and emotional needs were fulfilled by the primary caregivers, who assumed the image of "goodness" in the mind of the infant. </a:t>
            </a:r>
            <a:endParaRPr lang="en-US" sz="1800" dirty="0">
              <a:effectLst/>
              <a:latin typeface="Times New Roman"/>
              <a:ea typeface="Times New Roman"/>
            </a:endParaRPr>
          </a:p>
        </p:txBody>
      </p:sp>
    </p:spTree>
    <p:extLst>
      <p:ext uri="{BB962C8B-B14F-4D97-AF65-F5344CB8AC3E}">
        <p14:creationId xmlns:p14="http://schemas.microsoft.com/office/powerpoint/2010/main" val="42213291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lvl="0" algn="justLow" rtl="0">
              <a:lnSpc>
                <a:spcPct val="150000"/>
              </a:lnSpc>
              <a:buFont typeface="Symbol"/>
              <a:buChar char=""/>
              <a:tabLst>
                <a:tab pos="114300" algn="l"/>
                <a:tab pos="647700" algn="l"/>
              </a:tabLst>
            </a:pPr>
            <a:r>
              <a:rPr lang="en-US" dirty="0">
                <a:solidFill>
                  <a:srgbClr val="000000"/>
                </a:solidFill>
                <a:latin typeface="Times New Roman"/>
                <a:ea typeface="Times New Roman"/>
              </a:rPr>
              <a:t>As the child developed and become increasingly independent, some of the nurturing was withdrawn. A feeling of ambivalence developed toward the primary caregivers as the child learned the necessity of fulfilling expectation in order to gain affection even at the expense of negating his own needs and desires.</a:t>
            </a:r>
            <a:endParaRPr lang="en-US" sz="1800" dirty="0">
              <a:effectLst/>
              <a:latin typeface="Times New Roman"/>
              <a:ea typeface="Times New Roman"/>
            </a:endParaRPr>
          </a:p>
        </p:txBody>
      </p:sp>
    </p:spTree>
    <p:extLst>
      <p:ext uri="{BB962C8B-B14F-4D97-AF65-F5344CB8AC3E}">
        <p14:creationId xmlns:p14="http://schemas.microsoft.com/office/powerpoint/2010/main" val="3382216523"/>
      </p:ext>
    </p:extLst>
  </p:cSld>
  <p:clrMapOvr>
    <a:masterClrMapping/>
  </p:clrMapOvr>
  <p:transition spd="slow">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lvl="0" algn="justLow" rtl="0">
              <a:lnSpc>
                <a:spcPct val="150000"/>
              </a:lnSpc>
              <a:buFont typeface="Symbol"/>
              <a:buChar char=""/>
              <a:tabLst>
                <a:tab pos="114300" algn="l"/>
                <a:tab pos="647700" algn="l"/>
              </a:tabLst>
            </a:pPr>
            <a:r>
              <a:rPr lang="en-US" dirty="0">
                <a:solidFill>
                  <a:srgbClr val="000000"/>
                </a:solidFill>
                <a:latin typeface="Times New Roman"/>
                <a:ea typeface="Times New Roman"/>
              </a:rPr>
              <a:t>The family showed little interest in the child right, but only in the role as carrier of prestige.</a:t>
            </a:r>
            <a:endParaRPr lang="en-US" sz="1800" dirty="0">
              <a:latin typeface="Times New Roman"/>
              <a:ea typeface="Times New Roman"/>
            </a:endParaRPr>
          </a:p>
          <a:p>
            <a:pPr lvl="0" algn="justLow" rtl="0">
              <a:lnSpc>
                <a:spcPct val="150000"/>
              </a:lnSpc>
              <a:buFont typeface="Symbol"/>
              <a:buChar char=""/>
              <a:tabLst>
                <a:tab pos="114300" algn="l"/>
                <a:tab pos="647700" algn="l"/>
              </a:tabLst>
            </a:pPr>
            <a:r>
              <a:rPr lang="en-US" dirty="0">
                <a:solidFill>
                  <a:srgbClr val="000000"/>
                </a:solidFill>
                <a:latin typeface="Times New Roman"/>
                <a:ea typeface="Times New Roman"/>
              </a:rPr>
              <a:t>A love-hate a relationship is established as resentment toward the parents continues to grow, even though the child strongly desire and continues to try to please them.</a:t>
            </a:r>
            <a:endParaRPr lang="en-US" sz="1800" dirty="0">
              <a:effectLst/>
              <a:latin typeface="Times New Roman"/>
              <a:ea typeface="Times New Roman"/>
            </a:endParaRPr>
          </a:p>
        </p:txBody>
      </p:sp>
    </p:spTree>
    <p:extLst>
      <p:ext uri="{BB962C8B-B14F-4D97-AF65-F5344CB8AC3E}">
        <p14:creationId xmlns:p14="http://schemas.microsoft.com/office/powerpoint/2010/main" val="3836745048"/>
      </p:ext>
    </p:extLst>
  </p:cSld>
  <p:clrMapOvr>
    <a:masterClrMapping/>
  </p:clrMapOvr>
  <p:transition spd="slow">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lvl="0" algn="justLow" rtl="0">
              <a:lnSpc>
                <a:spcPct val="150000"/>
              </a:lnSpc>
              <a:buFont typeface="Symbol"/>
              <a:buChar char=""/>
              <a:tabLst>
                <a:tab pos="114300" algn="l"/>
                <a:tab pos="647700" algn="l"/>
              </a:tabLst>
            </a:pPr>
            <a:r>
              <a:rPr lang="en-US" dirty="0">
                <a:solidFill>
                  <a:srgbClr val="000000"/>
                </a:solidFill>
                <a:latin typeface="Times New Roman"/>
                <a:ea typeface="Times New Roman"/>
              </a:rPr>
              <a:t>The child's ego development is disrupted in this dysfunctional family system. </a:t>
            </a:r>
            <a:r>
              <a:rPr lang="en-US" sz="3600" b="1" i="1" dirty="0">
                <a:solidFill>
                  <a:srgbClr val="000000"/>
                </a:solidFill>
                <a:latin typeface="Times New Roman"/>
                <a:ea typeface="Times New Roman"/>
              </a:rPr>
              <a:t>C. Sociological findings:</a:t>
            </a:r>
            <a:endParaRPr lang="en-US" sz="1800" dirty="0">
              <a:latin typeface="Times New Roman"/>
              <a:ea typeface="Times New Roman"/>
            </a:endParaRPr>
          </a:p>
          <a:p>
            <a:pPr lvl="0" algn="justLow" rtl="0">
              <a:lnSpc>
                <a:spcPct val="150000"/>
              </a:lnSpc>
              <a:buFont typeface="Symbol"/>
              <a:buChar char=""/>
              <a:tabLst>
                <a:tab pos="228600" algn="l"/>
                <a:tab pos="457200" algn="l"/>
              </a:tabLst>
            </a:pPr>
            <a:r>
              <a:rPr lang="en-US" dirty="0">
                <a:solidFill>
                  <a:srgbClr val="000000"/>
                </a:solidFill>
                <a:latin typeface="Times New Roman"/>
                <a:ea typeface="Times New Roman"/>
              </a:rPr>
              <a:t>Some evidence suggests that the bipolar disorders may be more prevalent in upper socioeconomic classes.</a:t>
            </a:r>
            <a:endParaRPr lang="en-US" sz="1800" dirty="0">
              <a:effectLst/>
              <a:latin typeface="Times New Roman"/>
              <a:ea typeface="Times New Roman"/>
            </a:endParaRPr>
          </a:p>
        </p:txBody>
      </p:sp>
    </p:spTree>
    <p:extLst>
      <p:ext uri="{BB962C8B-B14F-4D97-AF65-F5344CB8AC3E}">
        <p14:creationId xmlns:p14="http://schemas.microsoft.com/office/powerpoint/2010/main" val="4185093028"/>
      </p:ext>
    </p:extLst>
  </p:cSld>
  <p:clrMapOvr>
    <a:masterClrMapping/>
  </p:clrMapOvr>
  <p:transition spd="slow">
    <p:randomBar dir="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lvl="0" algn="justLow" rtl="0">
              <a:lnSpc>
                <a:spcPct val="150000"/>
              </a:lnSpc>
              <a:buFont typeface="Symbol"/>
              <a:buChar char=""/>
              <a:tabLst>
                <a:tab pos="228600" algn="l"/>
                <a:tab pos="457200" algn="l"/>
              </a:tabLst>
            </a:pPr>
            <a:r>
              <a:rPr lang="en-US" dirty="0">
                <a:solidFill>
                  <a:srgbClr val="000000"/>
                </a:solidFill>
                <a:latin typeface="Times New Roman"/>
                <a:ea typeface="Times New Roman"/>
              </a:rPr>
              <a:t>Bipolar disorders appear to achieve higher levels of education and higher occupational status than nonbipolar depressed individuals</a:t>
            </a:r>
            <a:r>
              <a:rPr lang="en-US" dirty="0" smtClean="0">
                <a:solidFill>
                  <a:srgbClr val="000000"/>
                </a:solidFill>
                <a:latin typeface="Times New Roman"/>
                <a:ea typeface="Times New Roman"/>
              </a:rPr>
              <a:t>.</a:t>
            </a:r>
            <a:r>
              <a:rPr lang="en-US" dirty="0">
                <a:solidFill>
                  <a:srgbClr val="000000"/>
                </a:solidFill>
                <a:latin typeface="Times New Roman"/>
                <a:ea typeface="Times New Roman"/>
              </a:rPr>
              <a:t> </a:t>
            </a:r>
            <a:endParaRPr lang="en-US" dirty="0" smtClean="0">
              <a:solidFill>
                <a:srgbClr val="000000"/>
              </a:solidFill>
              <a:latin typeface="Times New Roman"/>
              <a:ea typeface="Times New Roman"/>
            </a:endParaRPr>
          </a:p>
          <a:p>
            <a:pPr lvl="0" algn="justLow" rtl="0">
              <a:lnSpc>
                <a:spcPct val="150000"/>
              </a:lnSpc>
              <a:buFont typeface="Symbol"/>
              <a:buChar char=""/>
              <a:tabLst>
                <a:tab pos="228600" algn="l"/>
                <a:tab pos="457200" algn="l"/>
              </a:tabLst>
            </a:pPr>
            <a:r>
              <a:rPr lang="en-US" dirty="0" smtClean="0">
                <a:solidFill>
                  <a:srgbClr val="000000"/>
                </a:solidFill>
                <a:latin typeface="Times New Roman"/>
                <a:ea typeface="Times New Roman"/>
              </a:rPr>
              <a:t>The </a:t>
            </a:r>
            <a:r>
              <a:rPr lang="en-US" dirty="0">
                <a:solidFill>
                  <a:srgbClr val="000000"/>
                </a:solidFill>
                <a:latin typeface="Times New Roman"/>
                <a:ea typeface="Times New Roman"/>
              </a:rPr>
              <a:t>proportion of bipolar clients among creative writers, artists, highly educated men and women, and professional people is higher than in the general population  </a:t>
            </a:r>
            <a:endParaRPr lang="en-US" sz="1800" dirty="0">
              <a:latin typeface="Times New Roman"/>
              <a:ea typeface="Times New Roman"/>
            </a:endParaRPr>
          </a:p>
          <a:p>
            <a:pPr lvl="0" algn="justLow" rtl="0">
              <a:lnSpc>
                <a:spcPct val="150000"/>
              </a:lnSpc>
              <a:buFont typeface="Symbol"/>
              <a:buChar char=""/>
              <a:tabLst>
                <a:tab pos="228600" algn="l"/>
                <a:tab pos="457200" algn="l"/>
              </a:tabLst>
            </a:pPr>
            <a:endParaRPr lang="en-US" dirty="0" smtClean="0">
              <a:solidFill>
                <a:srgbClr val="000000"/>
              </a:solidFill>
              <a:latin typeface="Times New Roman"/>
              <a:ea typeface="Times New Roman"/>
            </a:endParaRPr>
          </a:p>
          <a:p>
            <a:pPr lvl="0" algn="justLow" rtl="0">
              <a:lnSpc>
                <a:spcPct val="150000"/>
              </a:lnSpc>
              <a:buFont typeface="Symbol"/>
              <a:buChar char=""/>
              <a:tabLst>
                <a:tab pos="228600" algn="l"/>
                <a:tab pos="457200" algn="l"/>
              </a:tabLst>
            </a:pPr>
            <a:endParaRPr lang="en-US" sz="1800" dirty="0">
              <a:effectLst/>
              <a:latin typeface="Times New Roman"/>
              <a:ea typeface="Times New Roman"/>
            </a:endParaRPr>
          </a:p>
        </p:txBody>
      </p:sp>
    </p:spTree>
    <p:extLst>
      <p:ext uri="{BB962C8B-B14F-4D97-AF65-F5344CB8AC3E}">
        <p14:creationId xmlns:p14="http://schemas.microsoft.com/office/powerpoint/2010/main" val="3045989315"/>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  </a:t>
            </a:r>
            <a:endParaRPr lang="ar-EG" dirty="0"/>
          </a:p>
        </p:txBody>
      </p:sp>
      <p:sp>
        <p:nvSpPr>
          <p:cNvPr id="3" name="عنصر نائب للمحتوى 2"/>
          <p:cNvSpPr>
            <a:spLocks noGrp="1"/>
          </p:cNvSpPr>
          <p:nvPr>
            <p:ph idx="1"/>
          </p:nvPr>
        </p:nvSpPr>
        <p:spPr/>
        <p:txBody>
          <a:bodyPr/>
          <a:lstStyle/>
          <a:p>
            <a:pPr marL="0" indent="0" algn="l">
              <a:buNone/>
            </a:pPr>
            <a:r>
              <a:rPr lang="en-US" dirty="0" smtClean="0">
                <a:cs typeface="+mj-cs"/>
              </a:rPr>
              <a:t>This disease is called bipolar disorder because the mood of a person with bipolar disorder can alternate between two completely opposite poles, euphoric happiness and extreme sadness.</a:t>
            </a:r>
          </a:p>
        </p:txBody>
      </p:sp>
    </p:spTree>
    <p:extLst>
      <p:ext uri="{BB962C8B-B14F-4D97-AF65-F5344CB8AC3E}">
        <p14:creationId xmlns:p14="http://schemas.microsoft.com/office/powerpoint/2010/main" val="2839278261"/>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pPr>
            <a:r>
              <a:rPr lang="en-US" b="1" i="1" dirty="0">
                <a:solidFill>
                  <a:srgbClr val="000000"/>
                </a:solidFill>
                <a:latin typeface="Times New Roman"/>
                <a:ea typeface="Times New Roman"/>
              </a:rPr>
              <a:t>Nursing management:      </a:t>
            </a:r>
            <a:endParaRPr lang="en-US" sz="2000" dirty="0">
              <a:effectLst/>
              <a:latin typeface="Times New Roman"/>
              <a:ea typeface="Times New Roman"/>
            </a:endParaRPr>
          </a:p>
        </p:txBody>
      </p:sp>
      <p:sp>
        <p:nvSpPr>
          <p:cNvPr id="3" name="عنصر نائب للمحتوى 2"/>
          <p:cNvSpPr>
            <a:spLocks noGrp="1"/>
          </p:cNvSpPr>
          <p:nvPr>
            <p:ph idx="1"/>
          </p:nvPr>
        </p:nvSpPr>
        <p:spPr/>
        <p:txBody>
          <a:bodyPr>
            <a:normAutofit/>
          </a:bodyPr>
          <a:lstStyle/>
          <a:p>
            <a:pPr algn="justLow" rtl="0">
              <a:lnSpc>
                <a:spcPct val="150000"/>
              </a:lnSpc>
              <a:spcAft>
                <a:spcPts val="0"/>
              </a:spcAft>
              <a:tabLst>
                <a:tab pos="2150110" algn="l"/>
              </a:tabLst>
            </a:pPr>
            <a:r>
              <a:rPr lang="en-US" b="1" i="1" u="sng" dirty="0">
                <a:solidFill>
                  <a:srgbClr val="000000"/>
                </a:solidFill>
                <a:latin typeface="Times New Roman"/>
                <a:ea typeface="Times New Roman"/>
              </a:rPr>
              <a:t>Assessment</a:t>
            </a:r>
            <a:endParaRPr lang="en-US" sz="1600" dirty="0">
              <a:latin typeface="Times New Roman"/>
              <a:ea typeface="Times New Roman"/>
            </a:endParaRPr>
          </a:p>
          <a:p>
            <a:pPr algn="justLow" rtl="0">
              <a:lnSpc>
                <a:spcPct val="150000"/>
              </a:lnSpc>
              <a:spcAft>
                <a:spcPts val="0"/>
              </a:spcAft>
              <a:tabLst>
                <a:tab pos="2150110" algn="l"/>
              </a:tabLst>
            </a:pPr>
            <a:r>
              <a:rPr lang="en-US" dirty="0">
                <a:solidFill>
                  <a:srgbClr val="000000"/>
                </a:solidFill>
                <a:latin typeface="Times New Roman"/>
                <a:ea typeface="Times New Roman"/>
              </a:rPr>
              <a:t>The three most common initial symptoms in the onset of mania are:</a:t>
            </a:r>
            <a:endParaRPr lang="en-US" sz="1600" dirty="0">
              <a:latin typeface="Times New Roman"/>
              <a:ea typeface="Times New Roman"/>
            </a:endParaRPr>
          </a:p>
          <a:p>
            <a:pPr marR="1502410" lvl="0" algn="justLow" rtl="0">
              <a:lnSpc>
                <a:spcPct val="150000"/>
              </a:lnSpc>
              <a:buFont typeface="Symbol"/>
              <a:buChar char=""/>
              <a:tabLst>
                <a:tab pos="1502410" algn="l"/>
                <a:tab pos="2150110" algn="l"/>
              </a:tabLst>
            </a:pPr>
            <a:r>
              <a:rPr lang="en-US" dirty="0">
                <a:solidFill>
                  <a:srgbClr val="000000"/>
                </a:solidFill>
                <a:latin typeface="Times New Roman"/>
                <a:ea typeface="Times New Roman"/>
              </a:rPr>
              <a:t>Elated mood </a:t>
            </a:r>
            <a:endParaRPr lang="en-US" sz="1600" dirty="0">
              <a:latin typeface="Times New Roman"/>
              <a:ea typeface="Times New Roman"/>
            </a:endParaRPr>
          </a:p>
          <a:p>
            <a:pPr marR="1502410" lvl="0" algn="justLow" rtl="0">
              <a:lnSpc>
                <a:spcPct val="150000"/>
              </a:lnSpc>
              <a:buFont typeface="Symbol"/>
              <a:buChar char=""/>
              <a:tabLst>
                <a:tab pos="1502410" algn="l"/>
                <a:tab pos="2150110" algn="l"/>
              </a:tabLst>
            </a:pPr>
            <a:r>
              <a:rPr lang="en-US" dirty="0">
                <a:solidFill>
                  <a:srgbClr val="000000"/>
                </a:solidFill>
                <a:latin typeface="Times New Roman"/>
                <a:ea typeface="Times New Roman"/>
              </a:rPr>
              <a:t>Increased activity</a:t>
            </a:r>
            <a:endParaRPr lang="en-US" sz="1600" dirty="0">
              <a:latin typeface="Times New Roman"/>
              <a:ea typeface="Times New Roman"/>
            </a:endParaRPr>
          </a:p>
          <a:p>
            <a:pPr marR="1502410" lvl="0" algn="justLow" rtl="0">
              <a:lnSpc>
                <a:spcPct val="150000"/>
              </a:lnSpc>
              <a:buFont typeface="Symbol"/>
              <a:buChar char=""/>
              <a:tabLst>
                <a:tab pos="1502410" algn="l"/>
                <a:tab pos="2150110" algn="l"/>
              </a:tabLst>
            </a:pPr>
            <a:r>
              <a:rPr lang="en-US" dirty="0">
                <a:solidFill>
                  <a:srgbClr val="000000"/>
                </a:solidFill>
                <a:latin typeface="Times New Roman"/>
                <a:ea typeface="Times New Roman"/>
              </a:rPr>
              <a:t>Reduced sleep </a:t>
            </a:r>
            <a:endParaRPr lang="en-US" sz="1600" dirty="0">
              <a:latin typeface="Times New Roman"/>
              <a:ea typeface="Times New Roman"/>
            </a:endParaRPr>
          </a:p>
          <a:p>
            <a:pPr algn="l"/>
            <a:endParaRPr lang="ar-EG" dirty="0"/>
          </a:p>
        </p:txBody>
      </p:sp>
    </p:spTree>
    <p:extLst>
      <p:ext uri="{BB962C8B-B14F-4D97-AF65-F5344CB8AC3E}">
        <p14:creationId xmlns:p14="http://schemas.microsoft.com/office/powerpoint/2010/main" val="4011823748"/>
      </p:ext>
    </p:extLst>
  </p:cSld>
  <p:clrMapOvr>
    <a:masterClrMapping/>
  </p:clrMapOvr>
  <p:transition spd="slow">
    <p:randomBar dir="ver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justLow" rtl="0">
              <a:lnSpc>
                <a:spcPct val="150000"/>
              </a:lnSpc>
              <a:spcAft>
                <a:spcPts val="0"/>
              </a:spcAft>
              <a:tabLst>
                <a:tab pos="342900" algn="l"/>
              </a:tabLst>
            </a:pPr>
            <a:r>
              <a:rPr lang="en-US" dirty="0">
                <a:solidFill>
                  <a:srgbClr val="000000"/>
                </a:solidFill>
                <a:latin typeface="Times New Roman"/>
                <a:ea typeface="Times New Roman"/>
              </a:rPr>
              <a:t>	Not all people in the manic state experience euphoria, some people become extremely irritable, especially when limits are set on their behaviors the nurse evaluates these characteristic when assessing the manic client's </a:t>
            </a:r>
            <a:endParaRPr lang="en-US" sz="1600" dirty="0">
              <a:effectLst/>
              <a:latin typeface="Times New Roman"/>
              <a:ea typeface="Times New Roman"/>
            </a:endParaRPr>
          </a:p>
        </p:txBody>
      </p:sp>
    </p:spTree>
    <p:extLst>
      <p:ext uri="{BB962C8B-B14F-4D97-AF65-F5344CB8AC3E}">
        <p14:creationId xmlns:p14="http://schemas.microsoft.com/office/powerpoint/2010/main" val="1733278633"/>
      </p:ext>
    </p:extLst>
  </p:cSld>
  <p:clrMapOvr>
    <a:masterClrMapping/>
  </p:clrMapOvr>
  <p:transition spd="slow">
    <p:randomBar dir="ver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2150110" algn="l"/>
                <a:tab pos="4486275" algn="l"/>
                <a:tab pos="4540885" algn="l"/>
                <a:tab pos="6645910" algn="r"/>
              </a:tabLst>
            </a:pPr>
            <a:r>
              <a:rPr lang="en-US" b="1" i="1" u="sng" dirty="0">
                <a:solidFill>
                  <a:srgbClr val="000000"/>
                </a:solidFill>
                <a:latin typeface="Times New Roman"/>
                <a:ea typeface="Times New Roman"/>
              </a:rPr>
              <a:t>1- Assessing mood:</a:t>
            </a:r>
            <a:r>
              <a:rPr lang="en-US" b="1" i="1" dirty="0">
                <a:solidFill>
                  <a:srgbClr val="000000"/>
                </a:solidFill>
                <a:latin typeface="Times New Roman"/>
                <a:ea typeface="Times New Roman"/>
              </a:rPr>
              <a:t>            </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normAutofit/>
          </a:bodyPr>
          <a:lstStyle/>
          <a:p>
            <a:pPr marR="457200" lvl="0" algn="justLow" rtl="0">
              <a:lnSpc>
                <a:spcPct val="150000"/>
              </a:lnSpc>
              <a:buFont typeface="Symbol"/>
              <a:buChar char=""/>
              <a:tabLst>
                <a:tab pos="114300" algn="l"/>
                <a:tab pos="457200" algn="l"/>
                <a:tab pos="2150110" algn="l"/>
                <a:tab pos="4486275" algn="l"/>
                <a:tab pos="4540885" algn="l"/>
                <a:tab pos="6645910" algn="r"/>
              </a:tabLst>
            </a:pPr>
            <a:r>
              <a:rPr lang="en-US" dirty="0">
                <a:solidFill>
                  <a:srgbClr val="000000"/>
                </a:solidFill>
                <a:latin typeface="Times New Roman"/>
                <a:ea typeface="Times New Roman"/>
              </a:rPr>
              <a:t>Euphoria with loss of reality testing the euphoric mood Associated with a bipolar illness is unstable and inconsistent. During euphoria, the client may state that he is experiencing an intense feeling of well-being, is "cheerful in a beautiful world" or is becoming "one with God". </a:t>
            </a:r>
            <a:endParaRPr lang="en-US" sz="1600" dirty="0">
              <a:effectLst/>
              <a:latin typeface="Times New Roman"/>
              <a:ea typeface="Times New Roman"/>
            </a:endParaRPr>
          </a:p>
        </p:txBody>
      </p:sp>
    </p:spTree>
    <p:extLst>
      <p:ext uri="{BB962C8B-B14F-4D97-AF65-F5344CB8AC3E}">
        <p14:creationId xmlns:p14="http://schemas.microsoft.com/office/powerpoint/2010/main" val="1897982399"/>
      </p:ext>
    </p:extLst>
  </p:cSld>
  <p:clrMapOvr>
    <a:masterClrMapping/>
  </p:clrMapOvr>
  <p:transition spd="slow">
    <p:randomBar dir="ver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2150110" algn="l"/>
                <a:tab pos="4486275" algn="l"/>
                <a:tab pos="4540885" algn="l"/>
                <a:tab pos="6645910" algn="r"/>
              </a:tabLst>
            </a:pPr>
            <a:r>
              <a:rPr lang="en-US" b="1" i="1" u="sng" dirty="0">
                <a:solidFill>
                  <a:srgbClr val="000000"/>
                </a:solidFill>
                <a:latin typeface="Times New Roman"/>
                <a:ea typeface="Times New Roman"/>
              </a:rPr>
              <a:t>2- </a:t>
            </a:r>
            <a:r>
              <a:rPr lang="en-US" b="1" i="1" u="sng" dirty="0" smtClean="0">
                <a:solidFill>
                  <a:srgbClr val="000000"/>
                </a:solidFill>
                <a:latin typeface="Times New Roman"/>
                <a:ea typeface="Times New Roman"/>
              </a:rPr>
              <a:t>Assessing behavior</a:t>
            </a:r>
            <a:r>
              <a:rPr lang="en-US" b="1" i="1" u="sng" dirty="0">
                <a:solidFill>
                  <a:srgbClr val="000000"/>
                </a:solidFill>
                <a:latin typeface="Times New Roman"/>
                <a:ea typeface="Times New Roman"/>
              </a:rPr>
              <a:t>:</a:t>
            </a:r>
            <a:r>
              <a:rPr lang="en-US" sz="2400" dirty="0">
                <a:latin typeface="Times New Roman"/>
                <a:ea typeface="Times New Roman"/>
              </a:rPr>
              <a:t/>
            </a:r>
            <a:br>
              <a:rPr lang="en-US" sz="2400" dirty="0">
                <a:latin typeface="Times New Roman"/>
                <a:ea typeface="Times New Roman"/>
              </a:rPr>
            </a:br>
            <a:endParaRPr lang="ar-EG" dirty="0"/>
          </a:p>
        </p:txBody>
      </p:sp>
      <p:sp>
        <p:nvSpPr>
          <p:cNvPr id="3" name="عنصر نائب للمحتوى 2"/>
          <p:cNvSpPr>
            <a:spLocks noGrp="1"/>
          </p:cNvSpPr>
          <p:nvPr>
            <p:ph idx="1"/>
          </p:nvPr>
        </p:nvSpPr>
        <p:spPr/>
        <p:txBody>
          <a:bodyPr>
            <a:normAutofit/>
          </a:bodyPr>
          <a:lstStyle/>
          <a:p>
            <a:pPr marL="0" marR="457200" lvl="0" indent="0" algn="justLow" rtl="0">
              <a:lnSpc>
                <a:spcPct val="150000"/>
              </a:lnSpc>
              <a:buNone/>
              <a:tabLst>
                <a:tab pos="457200" algn="l"/>
                <a:tab pos="4486275" algn="l"/>
                <a:tab pos="4540885" algn="l"/>
                <a:tab pos="6645910" algn="r"/>
              </a:tabLst>
            </a:pPr>
            <a:r>
              <a:rPr lang="en-US" dirty="0" smtClean="0">
                <a:solidFill>
                  <a:srgbClr val="000000"/>
                </a:solidFill>
                <a:latin typeface="Times New Roman"/>
                <a:ea typeface="Times New Roman"/>
              </a:rPr>
              <a:t>- Hyperactivity </a:t>
            </a:r>
            <a:r>
              <a:rPr lang="en-US" dirty="0">
                <a:solidFill>
                  <a:srgbClr val="000000"/>
                </a:solidFill>
                <a:latin typeface="Times New Roman"/>
                <a:ea typeface="Times New Roman"/>
              </a:rPr>
              <a:t>may range from mild to extreme.</a:t>
            </a:r>
            <a:endParaRPr lang="en-US" sz="1600" dirty="0">
              <a:latin typeface="Times New Roman"/>
              <a:ea typeface="Times New Roman"/>
            </a:endParaRPr>
          </a:p>
          <a:p>
            <a:pPr marL="0" marR="457200" lvl="0" indent="0" algn="justLow" rtl="0">
              <a:lnSpc>
                <a:spcPct val="150000"/>
              </a:lnSpc>
              <a:buNone/>
              <a:tabLst>
                <a:tab pos="457200" algn="l"/>
                <a:tab pos="4486275" algn="l"/>
                <a:tab pos="4540885" algn="l"/>
                <a:tab pos="6645910" algn="r"/>
              </a:tabLst>
            </a:pPr>
            <a:r>
              <a:rPr lang="en-US" dirty="0" smtClean="0">
                <a:solidFill>
                  <a:srgbClr val="000000"/>
                </a:solidFill>
                <a:latin typeface="Times New Roman"/>
                <a:ea typeface="Times New Roman"/>
              </a:rPr>
              <a:t>-The </a:t>
            </a:r>
            <a:r>
              <a:rPr lang="en-US" dirty="0">
                <a:solidFill>
                  <a:srgbClr val="000000"/>
                </a:solidFill>
                <a:latin typeface="Times New Roman"/>
                <a:ea typeface="Times New Roman"/>
              </a:rPr>
              <a:t>manic patient is busy all hours of the day &amp;night. Inactivity is impossible, even for the shortest period of time. </a:t>
            </a:r>
            <a:endParaRPr lang="en-US" sz="1600" dirty="0">
              <a:latin typeface="Times New Roman"/>
              <a:ea typeface="Times New Roman"/>
            </a:endParaRPr>
          </a:p>
        </p:txBody>
      </p:sp>
    </p:spTree>
    <p:extLst>
      <p:ext uri="{BB962C8B-B14F-4D97-AF65-F5344CB8AC3E}">
        <p14:creationId xmlns:p14="http://schemas.microsoft.com/office/powerpoint/2010/main" val="3641342321"/>
      </p:ext>
    </p:extLst>
  </p:cSld>
  <p:clrMapOvr>
    <a:masterClrMapping/>
  </p:clrMapOvr>
  <p:transition spd="slow">
    <p:randomBar dir="ver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marL="0" indent="0" algn="l">
              <a:buNone/>
            </a:pPr>
            <a:r>
              <a:rPr lang="en-US" dirty="0" smtClean="0">
                <a:solidFill>
                  <a:srgbClr val="000000"/>
                </a:solidFill>
                <a:latin typeface="Times New Roman"/>
                <a:ea typeface="Times New Roman"/>
              </a:rPr>
              <a:t>- Manic </a:t>
            </a:r>
            <a:r>
              <a:rPr lang="en-US" dirty="0">
                <a:solidFill>
                  <a:srgbClr val="000000"/>
                </a:solidFill>
                <a:latin typeface="Times New Roman"/>
                <a:ea typeface="Times New Roman"/>
              </a:rPr>
              <a:t>patient flits from one activity to another, one place to another, one project. Any are completed .Many projects may be started, but </a:t>
            </a:r>
            <a:r>
              <a:rPr lang="en-US" dirty="0" smtClean="0">
                <a:solidFill>
                  <a:srgbClr val="000000"/>
                </a:solidFill>
                <a:latin typeface="Times New Roman"/>
                <a:ea typeface="Times New Roman"/>
              </a:rPr>
              <a:t>few </a:t>
            </a:r>
            <a:r>
              <a:rPr lang="en-US" dirty="0">
                <a:solidFill>
                  <a:srgbClr val="000000"/>
                </a:solidFill>
                <a:latin typeface="Times New Roman"/>
                <a:ea typeface="Times New Roman"/>
              </a:rPr>
              <a:t>if any are </a:t>
            </a:r>
            <a:r>
              <a:rPr lang="en-US" dirty="0" smtClean="0">
                <a:solidFill>
                  <a:srgbClr val="000000"/>
                </a:solidFill>
                <a:latin typeface="Times New Roman"/>
                <a:ea typeface="Times New Roman"/>
              </a:rPr>
              <a:t>completed.</a:t>
            </a:r>
          </a:p>
          <a:p>
            <a:pPr marL="0" marR="457200" lvl="0" indent="0" algn="l" rtl="0">
              <a:lnSpc>
                <a:spcPct val="150000"/>
              </a:lnSpc>
              <a:buNone/>
              <a:tabLst>
                <a:tab pos="457200" algn="l"/>
                <a:tab pos="4486275" algn="l"/>
                <a:tab pos="4540885" algn="l"/>
                <a:tab pos="6645910" algn="r"/>
              </a:tabLst>
            </a:pPr>
            <a:r>
              <a:rPr lang="en-US" dirty="0" smtClean="0">
                <a:solidFill>
                  <a:srgbClr val="000000"/>
                </a:solidFill>
                <a:latin typeface="Times New Roman"/>
                <a:ea typeface="Times New Roman"/>
              </a:rPr>
              <a:t>- Writing </a:t>
            </a:r>
            <a:r>
              <a:rPr lang="en-US" dirty="0">
                <a:solidFill>
                  <a:srgbClr val="000000"/>
                </a:solidFill>
                <a:latin typeface="Times New Roman"/>
                <a:ea typeface="Times New Roman"/>
              </a:rPr>
              <a:t>lengthy letters and making numerous telephone calls are common.</a:t>
            </a:r>
            <a:endParaRPr lang="en-US" sz="1600" dirty="0">
              <a:latin typeface="Times New Roman"/>
              <a:ea typeface="Times New Roman"/>
            </a:endParaRPr>
          </a:p>
          <a:p>
            <a:pPr marL="0" indent="0" algn="l">
              <a:buNone/>
            </a:pPr>
            <a:endParaRPr lang="ar-EG" dirty="0"/>
          </a:p>
        </p:txBody>
      </p:sp>
    </p:spTree>
    <p:extLst>
      <p:ext uri="{BB962C8B-B14F-4D97-AF65-F5344CB8AC3E}">
        <p14:creationId xmlns:p14="http://schemas.microsoft.com/office/powerpoint/2010/main" val="1396920713"/>
      </p:ext>
    </p:extLst>
  </p:cSld>
  <p:clrMapOvr>
    <a:masterClrMapping/>
  </p:clrMapOvr>
  <p:transition spd="slow">
    <p:randomBar dir="ver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marL="0" marR="457200" lvl="0" indent="0" algn="justLow" rtl="0">
              <a:lnSpc>
                <a:spcPct val="150000"/>
              </a:lnSpc>
              <a:buNone/>
              <a:tabLst>
                <a:tab pos="457200" algn="l"/>
                <a:tab pos="4486275" algn="l"/>
                <a:tab pos="4540885" algn="l"/>
                <a:tab pos="6645910" algn="r"/>
              </a:tabLst>
            </a:pPr>
            <a:r>
              <a:rPr lang="en-US" dirty="0" smtClean="0">
                <a:solidFill>
                  <a:srgbClr val="000000"/>
                </a:solidFill>
                <a:latin typeface="Times New Roman"/>
                <a:ea typeface="Times New Roman"/>
              </a:rPr>
              <a:t>-Spending </a:t>
            </a:r>
            <a:r>
              <a:rPr lang="en-US" dirty="0">
                <a:solidFill>
                  <a:srgbClr val="000000"/>
                </a:solidFill>
                <a:latin typeface="Times New Roman"/>
                <a:ea typeface="Times New Roman"/>
              </a:rPr>
              <a:t>large sums of money on different items usually is unneeded.</a:t>
            </a:r>
            <a:endParaRPr lang="en-US" sz="1600" dirty="0">
              <a:latin typeface="Times New Roman"/>
              <a:ea typeface="Times New Roman"/>
            </a:endParaRPr>
          </a:p>
          <a:p>
            <a:pPr marL="0" marR="457200" lvl="0" indent="0" algn="justLow" rtl="0">
              <a:lnSpc>
                <a:spcPct val="150000"/>
              </a:lnSpc>
              <a:buNone/>
              <a:tabLst>
                <a:tab pos="457200" algn="l"/>
                <a:tab pos="4486275" algn="l"/>
                <a:tab pos="4540885" algn="l"/>
                <a:tab pos="6645910" algn="r"/>
              </a:tabLst>
            </a:pPr>
            <a:r>
              <a:rPr lang="en-US" dirty="0" smtClean="0">
                <a:solidFill>
                  <a:srgbClr val="000000"/>
                </a:solidFill>
                <a:latin typeface="Times New Roman"/>
                <a:ea typeface="Times New Roman"/>
              </a:rPr>
              <a:t>-The </a:t>
            </a:r>
            <a:r>
              <a:rPr lang="en-US" dirty="0">
                <a:solidFill>
                  <a:srgbClr val="000000"/>
                </a:solidFill>
                <a:latin typeface="Times New Roman"/>
                <a:ea typeface="Times New Roman"/>
              </a:rPr>
              <a:t>manic often gives away money, possessions, and expensive gifts.</a:t>
            </a:r>
            <a:endParaRPr lang="en-US" sz="1600" dirty="0">
              <a:latin typeface="Times New Roman"/>
              <a:ea typeface="Times New Roman"/>
            </a:endParaRPr>
          </a:p>
          <a:p>
            <a:pPr marL="0" marR="457200" lvl="0" indent="0" algn="justLow" rtl="0">
              <a:lnSpc>
                <a:spcPct val="150000"/>
              </a:lnSpc>
              <a:buNone/>
              <a:tabLst>
                <a:tab pos="457200" algn="l"/>
                <a:tab pos="4486275" algn="l"/>
                <a:tab pos="4540885" algn="l"/>
                <a:tab pos="6645910" algn="r"/>
              </a:tabLst>
            </a:pPr>
            <a:r>
              <a:rPr lang="en-US" dirty="0" smtClean="0">
                <a:solidFill>
                  <a:srgbClr val="000000"/>
                </a:solidFill>
                <a:latin typeface="Times New Roman"/>
                <a:ea typeface="Times New Roman"/>
              </a:rPr>
              <a:t>-The </a:t>
            </a:r>
            <a:r>
              <a:rPr lang="en-US" dirty="0">
                <a:solidFill>
                  <a:srgbClr val="000000"/>
                </a:solidFill>
                <a:latin typeface="Times New Roman"/>
                <a:ea typeface="Times New Roman"/>
              </a:rPr>
              <a:t>patient dress is bizarre, colorful &amp; inappropriate.</a:t>
            </a:r>
            <a:endParaRPr lang="en-US" sz="1600" dirty="0">
              <a:latin typeface="Times New Roman"/>
              <a:ea typeface="Times New Roman"/>
            </a:endParaRPr>
          </a:p>
          <a:p>
            <a:pPr marL="0" marR="457200" lvl="0" indent="0" algn="justLow" rtl="0">
              <a:lnSpc>
                <a:spcPct val="150000"/>
              </a:lnSpc>
              <a:buNone/>
              <a:tabLst>
                <a:tab pos="457200" algn="l"/>
                <a:tab pos="4486275" algn="l"/>
                <a:tab pos="4540885" algn="l"/>
                <a:tab pos="6645910" algn="r"/>
              </a:tabLst>
            </a:pPr>
            <a:r>
              <a:rPr lang="en-US" dirty="0">
                <a:solidFill>
                  <a:srgbClr val="000000"/>
                </a:solidFill>
                <a:latin typeface="Times New Roman"/>
                <a:ea typeface="Times New Roman"/>
              </a:rPr>
              <a:t>Makeup may be over done.</a:t>
            </a:r>
            <a:endParaRPr lang="en-US" sz="1600" dirty="0">
              <a:effectLst/>
              <a:latin typeface="Times New Roman"/>
              <a:ea typeface="Times New Roman"/>
            </a:endParaRPr>
          </a:p>
        </p:txBody>
      </p:sp>
    </p:spTree>
    <p:extLst>
      <p:ext uri="{BB962C8B-B14F-4D97-AF65-F5344CB8AC3E}">
        <p14:creationId xmlns:p14="http://schemas.microsoft.com/office/powerpoint/2010/main" val="4190977376"/>
      </p:ext>
    </p:extLst>
  </p:cSld>
  <p:clrMapOvr>
    <a:masterClrMapping/>
  </p:clrMapOvr>
  <p:transition spd="slow">
    <p:randomBar dir="ver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marL="0" marR="457200" lvl="0" indent="0" algn="justLow" rtl="0">
              <a:lnSpc>
                <a:spcPct val="150000"/>
              </a:lnSpc>
              <a:buNone/>
              <a:tabLst>
                <a:tab pos="457200" algn="l"/>
                <a:tab pos="4486275" algn="l"/>
                <a:tab pos="4540885" algn="l"/>
                <a:tab pos="6645910" algn="r"/>
              </a:tabLst>
            </a:pPr>
            <a:r>
              <a:rPr lang="en-US" dirty="0" smtClean="0">
                <a:solidFill>
                  <a:srgbClr val="000000"/>
                </a:solidFill>
                <a:latin typeface="Times New Roman"/>
                <a:ea typeface="Times New Roman"/>
              </a:rPr>
              <a:t>-Impulsive </a:t>
            </a:r>
            <a:r>
              <a:rPr lang="en-US" dirty="0">
                <a:solidFill>
                  <a:srgbClr val="000000"/>
                </a:solidFill>
                <a:latin typeface="Times New Roman"/>
                <a:ea typeface="Times New Roman"/>
              </a:rPr>
              <a:t>marriages and divorces take place.</a:t>
            </a:r>
            <a:endParaRPr lang="en-US" sz="1600" dirty="0">
              <a:latin typeface="Times New Roman"/>
              <a:ea typeface="Times New Roman"/>
            </a:endParaRPr>
          </a:p>
          <a:p>
            <a:pPr marL="0" marR="457200" lvl="0" indent="0" algn="l" rtl="0">
              <a:lnSpc>
                <a:spcPct val="150000"/>
              </a:lnSpc>
              <a:buNone/>
              <a:tabLst>
                <a:tab pos="457200" algn="l"/>
                <a:tab pos="4486275" algn="l"/>
                <a:tab pos="4540885" algn="l"/>
                <a:tab pos="6645910" algn="r"/>
              </a:tabLst>
            </a:pPr>
            <a:r>
              <a:rPr lang="en-US" dirty="0" smtClean="0">
                <a:solidFill>
                  <a:srgbClr val="000000"/>
                </a:solidFill>
                <a:latin typeface="Times New Roman"/>
                <a:ea typeface="Times New Roman"/>
              </a:rPr>
              <a:t>-A reduced </a:t>
            </a:r>
            <a:r>
              <a:rPr lang="en-US" dirty="0">
                <a:solidFill>
                  <a:srgbClr val="000000"/>
                </a:solidFill>
                <a:latin typeface="Times New Roman"/>
                <a:ea typeface="Times New Roman"/>
              </a:rPr>
              <a:t>need for sleep is experienced by all manic patient , and some may not sleep for several days.</a:t>
            </a:r>
            <a:endParaRPr lang="en-US" sz="1600" dirty="0">
              <a:effectLst/>
              <a:latin typeface="Times New Roman"/>
              <a:ea typeface="Times New Roman"/>
            </a:endParaRPr>
          </a:p>
        </p:txBody>
      </p:sp>
    </p:spTree>
    <p:extLst>
      <p:ext uri="{BB962C8B-B14F-4D97-AF65-F5344CB8AC3E}">
        <p14:creationId xmlns:p14="http://schemas.microsoft.com/office/powerpoint/2010/main" val="2754977086"/>
      </p:ext>
    </p:extLst>
  </p:cSld>
  <p:clrMapOvr>
    <a:masterClrMapping/>
  </p:clrMapOvr>
  <p:transition spd="slow">
    <p:randomBar dir="ver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4486275" algn="l"/>
                <a:tab pos="4540885" algn="l"/>
                <a:tab pos="6645910" algn="r"/>
              </a:tabLst>
            </a:pPr>
            <a:r>
              <a:rPr lang="en-US" b="1" i="1" u="sng" dirty="0">
                <a:solidFill>
                  <a:srgbClr val="000000"/>
                </a:solidFill>
                <a:latin typeface="Times New Roman"/>
                <a:ea typeface="Times New Roman"/>
              </a:rPr>
              <a:t>3- Assessing thought:</a:t>
            </a:r>
            <a:r>
              <a:rPr lang="en-US" b="1" i="1" dirty="0">
                <a:solidFill>
                  <a:srgbClr val="000000"/>
                </a:solidFill>
                <a:latin typeface="Times New Roman"/>
                <a:ea typeface="Times New Roman"/>
              </a:rPr>
              <a:t>                       </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marR="457200" lvl="0" algn="justLow" rtl="0">
              <a:lnSpc>
                <a:spcPct val="150000"/>
              </a:lnSpc>
              <a:buFont typeface="Symbol"/>
              <a:buChar char=""/>
              <a:tabLst>
                <a:tab pos="457200" algn="l"/>
                <a:tab pos="4486275" algn="l"/>
                <a:tab pos="4540885" algn="l"/>
                <a:tab pos="6645910" algn="r"/>
              </a:tabLst>
            </a:pPr>
            <a:r>
              <a:rPr lang="en-US" dirty="0">
                <a:solidFill>
                  <a:srgbClr val="000000"/>
                </a:solidFill>
                <a:latin typeface="Times New Roman"/>
                <a:ea typeface="Times New Roman"/>
              </a:rPr>
              <a:t>Flight of ideas.</a:t>
            </a:r>
            <a:endParaRPr lang="en-US" sz="1600" dirty="0">
              <a:latin typeface="Times New Roman"/>
              <a:ea typeface="Times New Roman"/>
            </a:endParaRPr>
          </a:p>
          <a:p>
            <a:pPr marR="457200" lvl="0" algn="justLow" rtl="0">
              <a:lnSpc>
                <a:spcPct val="150000"/>
              </a:lnSpc>
              <a:buFont typeface="Symbol"/>
              <a:buChar char=""/>
              <a:tabLst>
                <a:tab pos="457200" algn="l"/>
                <a:tab pos="4486275" algn="l"/>
                <a:tab pos="4540885" algn="l"/>
                <a:tab pos="6645910" algn="r"/>
              </a:tabLst>
            </a:pPr>
            <a:r>
              <a:rPr lang="en-US" dirty="0">
                <a:solidFill>
                  <a:srgbClr val="000000"/>
                </a:solidFill>
                <a:latin typeface="Times New Roman"/>
                <a:ea typeface="Times New Roman"/>
              </a:rPr>
              <a:t>Pressure of speech.</a:t>
            </a:r>
            <a:endParaRPr lang="en-US" sz="1600" dirty="0">
              <a:latin typeface="Times New Roman"/>
              <a:ea typeface="Times New Roman"/>
            </a:endParaRPr>
          </a:p>
          <a:p>
            <a:pPr marR="457200" lvl="0" algn="justLow" rtl="0">
              <a:lnSpc>
                <a:spcPct val="150000"/>
              </a:lnSpc>
              <a:buFont typeface="Symbol"/>
              <a:buChar char=""/>
              <a:tabLst>
                <a:tab pos="457200" algn="l"/>
                <a:tab pos="4486275" algn="l"/>
                <a:tab pos="4540885" algn="l"/>
                <a:tab pos="6645910" algn="r"/>
              </a:tabLst>
            </a:pPr>
            <a:r>
              <a:rPr lang="en-US" dirty="0">
                <a:solidFill>
                  <a:srgbClr val="000000"/>
                </a:solidFill>
                <a:latin typeface="Times New Roman"/>
                <a:ea typeface="Times New Roman"/>
              </a:rPr>
              <a:t>Talking often includes joking, playing on words (puns) and teasing.</a:t>
            </a:r>
            <a:endParaRPr lang="en-US" sz="1600" dirty="0">
              <a:effectLst/>
              <a:latin typeface="Times New Roman"/>
              <a:ea typeface="Times New Roman"/>
            </a:endParaRPr>
          </a:p>
        </p:txBody>
      </p:sp>
    </p:spTree>
    <p:extLst>
      <p:ext uri="{BB962C8B-B14F-4D97-AF65-F5344CB8AC3E}">
        <p14:creationId xmlns:p14="http://schemas.microsoft.com/office/powerpoint/2010/main" val="317598723"/>
      </p:ext>
    </p:extLst>
  </p:cSld>
  <p:clrMapOvr>
    <a:masterClrMapping/>
  </p:clrMapOvr>
  <p:transition spd="slow">
    <p:randomBar dir="ver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marR="457200" lvl="0" algn="justLow" rtl="0">
              <a:lnSpc>
                <a:spcPct val="150000"/>
              </a:lnSpc>
              <a:buFont typeface="Symbol"/>
              <a:buChar char=""/>
              <a:tabLst>
                <a:tab pos="457200" algn="l"/>
                <a:tab pos="4486275" algn="l"/>
                <a:tab pos="4540885" algn="l"/>
                <a:tab pos="6645910" algn="r"/>
              </a:tabLst>
            </a:pPr>
            <a:r>
              <a:rPr lang="en-US" dirty="0">
                <a:solidFill>
                  <a:srgbClr val="000000"/>
                </a:solidFill>
                <a:latin typeface="Times New Roman"/>
                <a:ea typeface="Times New Roman"/>
              </a:rPr>
              <a:t>The content of speech is often sexually explicit &amp; ranges from grossly inappropriate to vulgar.</a:t>
            </a:r>
            <a:endParaRPr lang="en-US" sz="1600" dirty="0">
              <a:latin typeface="Times New Roman"/>
              <a:ea typeface="Times New Roman"/>
            </a:endParaRPr>
          </a:p>
          <a:p>
            <a:pPr marR="457200" lvl="0" algn="justLow" rtl="0">
              <a:lnSpc>
                <a:spcPct val="150000"/>
              </a:lnSpc>
              <a:buFont typeface="Symbol"/>
              <a:buChar char=""/>
              <a:tabLst>
                <a:tab pos="457200" algn="l"/>
                <a:tab pos="4486275" algn="l"/>
                <a:tab pos="4540885" algn="l"/>
                <a:tab pos="6645910" algn="r"/>
              </a:tabLst>
            </a:pPr>
            <a:r>
              <a:rPr lang="en-US" dirty="0">
                <a:solidFill>
                  <a:srgbClr val="000000"/>
                </a:solidFill>
                <a:latin typeface="Times New Roman"/>
                <a:ea typeface="Times New Roman"/>
              </a:rPr>
              <a:t>Themes in the communications may revolve around his or her extraordinary sexual power brilliant business ability or unparalleled artistic talents.</a:t>
            </a:r>
            <a:endParaRPr lang="en-US" sz="1600" dirty="0">
              <a:effectLst/>
              <a:latin typeface="Times New Roman"/>
              <a:ea typeface="Times New Roman"/>
            </a:endParaRPr>
          </a:p>
        </p:txBody>
      </p:sp>
    </p:spTree>
    <p:extLst>
      <p:ext uri="{BB962C8B-B14F-4D97-AF65-F5344CB8AC3E}">
        <p14:creationId xmlns:p14="http://schemas.microsoft.com/office/powerpoint/2010/main" val="1798480206"/>
      </p:ext>
    </p:extLst>
  </p:cSld>
  <p:clrMapOvr>
    <a:masterClrMapping/>
  </p:clrMapOvr>
  <p:transition spd="slow">
    <p:randomBar dir="ver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marR="457200" lvl="0" algn="justLow" rtl="0">
              <a:lnSpc>
                <a:spcPct val="150000"/>
              </a:lnSpc>
              <a:buFont typeface="Symbol"/>
              <a:buChar char=""/>
              <a:tabLst>
                <a:tab pos="457200" algn="l"/>
                <a:tab pos="4486275" algn="l"/>
                <a:tab pos="4540885" algn="l"/>
                <a:tab pos="6645910" algn="r"/>
              </a:tabLst>
            </a:pPr>
            <a:r>
              <a:rPr lang="en-US" dirty="0">
                <a:solidFill>
                  <a:srgbClr val="000000"/>
                </a:solidFill>
                <a:latin typeface="Times New Roman"/>
                <a:ea typeface="Times New Roman"/>
              </a:rPr>
              <a:t>Clang association e.g. good luck, duck ……</a:t>
            </a:r>
            <a:r>
              <a:rPr lang="en-US" dirty="0" err="1">
                <a:solidFill>
                  <a:srgbClr val="000000"/>
                </a:solidFill>
                <a:latin typeface="Times New Roman"/>
                <a:ea typeface="Times New Roman"/>
              </a:rPr>
              <a:t>etc</a:t>
            </a:r>
            <a:endParaRPr lang="en-US" sz="1600" dirty="0">
              <a:latin typeface="Times New Roman"/>
              <a:ea typeface="Times New Roman"/>
            </a:endParaRPr>
          </a:p>
          <a:p>
            <a:pPr marR="457200" lvl="0" algn="justLow" rtl="0">
              <a:lnSpc>
                <a:spcPct val="150000"/>
              </a:lnSpc>
              <a:buFont typeface="Symbol"/>
              <a:buChar char=""/>
              <a:tabLst>
                <a:tab pos="457200" algn="l"/>
                <a:tab pos="4486275" algn="l"/>
                <a:tab pos="4540885" algn="l"/>
                <a:tab pos="6645910" algn="r"/>
              </a:tabLst>
            </a:pPr>
            <a:r>
              <a:rPr lang="en-US" dirty="0">
                <a:solidFill>
                  <a:srgbClr val="000000"/>
                </a:solidFill>
                <a:latin typeface="Times New Roman"/>
                <a:ea typeface="Times New Roman"/>
              </a:rPr>
              <a:t>The manic patient is highly distractible.</a:t>
            </a:r>
            <a:endParaRPr lang="en-US" sz="1600" dirty="0">
              <a:latin typeface="Times New Roman"/>
              <a:ea typeface="Times New Roman"/>
            </a:endParaRPr>
          </a:p>
          <a:p>
            <a:pPr algn="l"/>
            <a:r>
              <a:rPr lang="en-US" dirty="0" smtClean="0">
                <a:solidFill>
                  <a:srgbClr val="000000"/>
                </a:solidFill>
                <a:latin typeface="Times New Roman"/>
                <a:ea typeface="Times New Roman"/>
              </a:rPr>
              <a:t>Poor </a:t>
            </a:r>
            <a:r>
              <a:rPr lang="en-US" dirty="0">
                <a:solidFill>
                  <a:srgbClr val="000000"/>
                </a:solidFill>
                <a:latin typeface="Times New Roman"/>
                <a:ea typeface="Times New Roman"/>
              </a:rPr>
              <a:t>concentration and judgment</a:t>
            </a:r>
            <a:endParaRPr lang="ar-EG" dirty="0"/>
          </a:p>
        </p:txBody>
      </p:sp>
    </p:spTree>
    <p:extLst>
      <p:ext uri="{BB962C8B-B14F-4D97-AF65-F5344CB8AC3E}">
        <p14:creationId xmlns:p14="http://schemas.microsoft.com/office/powerpoint/2010/main" val="386313302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عنوان 11"/>
          <p:cNvSpPr>
            <a:spLocks noGrp="1"/>
          </p:cNvSpPr>
          <p:nvPr>
            <p:ph type="title"/>
          </p:nvPr>
        </p:nvSpPr>
        <p:spPr/>
        <p:txBody>
          <a:bodyPr>
            <a:normAutofit/>
          </a:bodyPr>
          <a:lstStyle/>
          <a:p>
            <a:r>
              <a:rPr lang="en-US" sz="4000" b="1" dirty="0" smtClean="0"/>
              <a:t>Types of bipolar disorders:</a:t>
            </a:r>
            <a:endParaRPr lang="ar-EG" sz="4000" b="1" dirty="0"/>
          </a:p>
        </p:txBody>
      </p:sp>
    </p:spTree>
    <p:extLst>
      <p:ext uri="{BB962C8B-B14F-4D97-AF65-F5344CB8AC3E}">
        <p14:creationId xmlns:p14="http://schemas.microsoft.com/office/powerpoint/2010/main" val="25870813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marR="457200" lvl="0" algn="justLow" rtl="0">
              <a:lnSpc>
                <a:spcPct val="150000"/>
              </a:lnSpc>
              <a:buFont typeface="Symbol"/>
              <a:buChar char=""/>
              <a:tabLst>
                <a:tab pos="457200" algn="l"/>
                <a:tab pos="4486275" algn="l"/>
                <a:tab pos="4540885" algn="l"/>
                <a:tab pos="6645910" algn="r"/>
              </a:tabLst>
            </a:pPr>
            <a:r>
              <a:rPr lang="en-US" dirty="0">
                <a:solidFill>
                  <a:srgbClr val="000000"/>
                </a:solidFill>
                <a:latin typeface="Times New Roman"/>
                <a:ea typeface="Times New Roman"/>
              </a:rPr>
              <a:t>Delusions of grandeur, persecution are common.</a:t>
            </a:r>
            <a:endParaRPr lang="en-US" sz="1600" dirty="0">
              <a:latin typeface="Times New Roman"/>
              <a:ea typeface="Times New Roman"/>
            </a:endParaRPr>
          </a:p>
          <a:p>
            <a:pPr marR="457200" lvl="0" algn="justLow" rtl="0">
              <a:lnSpc>
                <a:spcPct val="150000"/>
              </a:lnSpc>
              <a:buFont typeface="Symbol"/>
              <a:buChar char=""/>
              <a:tabLst>
                <a:tab pos="457200" algn="l"/>
                <a:tab pos="4486275" algn="l"/>
                <a:tab pos="4540885" algn="l"/>
                <a:tab pos="6645910" algn="r"/>
              </a:tabLst>
            </a:pPr>
            <a:r>
              <a:rPr lang="en-US" dirty="0" smtClean="0">
                <a:solidFill>
                  <a:srgbClr val="000000"/>
                </a:solidFill>
                <a:latin typeface="Times New Roman"/>
                <a:ea typeface="Times New Roman"/>
              </a:rPr>
              <a:t>Hallucinations may occur .However, </a:t>
            </a:r>
            <a:r>
              <a:rPr lang="en-US" dirty="0" err="1" smtClean="0">
                <a:solidFill>
                  <a:srgbClr val="000000"/>
                </a:solidFill>
                <a:latin typeface="Times New Roman"/>
                <a:ea typeface="Times New Roman"/>
              </a:rPr>
              <a:t>in</a:t>
            </a:r>
            <a:r>
              <a:rPr lang="en-US" dirty="0" err="1">
                <a:solidFill>
                  <a:srgbClr val="000000"/>
                </a:solidFill>
                <a:latin typeface="Times New Roman"/>
                <a:ea typeface="Times New Roman"/>
              </a:rPr>
              <a:t>hypomania</a:t>
            </a:r>
            <a:r>
              <a:rPr lang="en-US" dirty="0">
                <a:solidFill>
                  <a:srgbClr val="000000"/>
                </a:solidFill>
                <a:latin typeface="Times New Roman"/>
                <a:ea typeface="Times New Roman"/>
              </a:rPr>
              <a:t> there is no evidence of delusion or hallucination.</a:t>
            </a:r>
            <a:endParaRPr lang="en-US" sz="1600" dirty="0">
              <a:latin typeface="Times New Roman"/>
              <a:ea typeface="Times New Roman"/>
            </a:endParaRPr>
          </a:p>
          <a:p>
            <a:pPr algn="l"/>
            <a:r>
              <a:rPr lang="en-US" dirty="0" smtClean="0">
                <a:solidFill>
                  <a:srgbClr val="000000"/>
                </a:solidFill>
                <a:latin typeface="Times New Roman"/>
                <a:ea typeface="Times New Roman"/>
              </a:rPr>
              <a:t>  </a:t>
            </a:r>
            <a:endParaRPr lang="ar-EG" dirty="0"/>
          </a:p>
        </p:txBody>
      </p:sp>
    </p:spTree>
    <p:extLst>
      <p:ext uri="{BB962C8B-B14F-4D97-AF65-F5344CB8AC3E}">
        <p14:creationId xmlns:p14="http://schemas.microsoft.com/office/powerpoint/2010/main" val="178677746"/>
      </p:ext>
    </p:extLst>
  </p:cSld>
  <p:clrMapOvr>
    <a:masterClrMapping/>
  </p:clrMapOvr>
  <p:transition spd="slow">
    <p:randomBar dir="vert"/>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2150110" algn="l"/>
                <a:tab pos="4486275" algn="l"/>
                <a:tab pos="4540885" algn="l"/>
                <a:tab pos="4845685" algn="l"/>
                <a:tab pos="6645910" algn="r"/>
              </a:tabLst>
            </a:pPr>
            <a:r>
              <a:rPr lang="en-US" b="1" i="1" u="sng" dirty="0">
                <a:solidFill>
                  <a:srgbClr val="000000"/>
                </a:solidFill>
                <a:latin typeface="Times New Roman"/>
                <a:ea typeface="Times New Roman"/>
              </a:rPr>
              <a:t>Nursing diagnosis:</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normAutofit fontScale="92500" lnSpcReduction="10000"/>
          </a:bodyPr>
          <a:lstStyle/>
          <a:p>
            <a:pPr algn="justLow" rtl="0">
              <a:lnSpc>
                <a:spcPct val="150000"/>
              </a:lnSpc>
              <a:spcAft>
                <a:spcPts val="0"/>
              </a:spcAft>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Risk for injury directed to self or </a:t>
            </a:r>
            <a:r>
              <a:rPr lang="en-US" dirty="0" smtClean="0">
                <a:solidFill>
                  <a:srgbClr val="000000"/>
                </a:solidFill>
                <a:latin typeface="Times New Roman"/>
                <a:ea typeface="Times New Roman"/>
              </a:rPr>
              <a:t>others</a:t>
            </a:r>
          </a:p>
          <a:p>
            <a:pPr algn="justLow" rtl="0">
              <a:lnSpc>
                <a:spcPct val="150000"/>
              </a:lnSpc>
              <a:spcAft>
                <a:spcPts val="0"/>
              </a:spcAft>
              <a:tabLst>
                <a:tab pos="114300" algn="r"/>
                <a:tab pos="2150110" algn="l"/>
                <a:tab pos="4486275" algn="l"/>
                <a:tab pos="4540885" algn="l"/>
                <a:tab pos="4845685" algn="l"/>
                <a:tab pos="6645910" algn="r"/>
              </a:tabLst>
            </a:pPr>
            <a:r>
              <a:rPr lang="en-US" sz="2400" b="1" i="1" dirty="0">
                <a:solidFill>
                  <a:srgbClr val="000000"/>
                </a:solidFill>
                <a:latin typeface="Times New Roman"/>
                <a:ea typeface="Times New Roman"/>
              </a:rPr>
              <a:t>May be related to:</a:t>
            </a:r>
            <a:endParaRPr lang="en-US" sz="2400" b="1" dirty="0">
              <a:latin typeface="Times New Roman"/>
              <a:ea typeface="Times New Roman"/>
            </a:endParaRP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sz="2000" dirty="0">
                <a:solidFill>
                  <a:srgbClr val="000000"/>
                </a:solidFill>
                <a:latin typeface="Times New Roman"/>
                <a:ea typeface="Times New Roman"/>
              </a:rPr>
              <a:t>Exhaustion</a:t>
            </a:r>
            <a:endParaRPr lang="en-US" sz="2000" dirty="0">
              <a:latin typeface="Times New Roman"/>
              <a:ea typeface="Times New Roman"/>
            </a:endParaRP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sz="2000" dirty="0">
                <a:solidFill>
                  <a:srgbClr val="000000"/>
                </a:solidFill>
                <a:latin typeface="Times New Roman"/>
                <a:ea typeface="Times New Roman"/>
              </a:rPr>
              <a:t>Poor judgment &amp;impulse control.</a:t>
            </a:r>
            <a:endParaRPr lang="en-US" sz="2000" dirty="0">
              <a:latin typeface="Times New Roman"/>
              <a:ea typeface="Times New Roman"/>
            </a:endParaRPr>
          </a:p>
          <a:p>
            <a:pPr algn="justLow" rtl="0">
              <a:lnSpc>
                <a:spcPct val="150000"/>
              </a:lnSpc>
              <a:spcAft>
                <a:spcPts val="0"/>
              </a:spcAft>
              <a:tabLst>
                <a:tab pos="114300" algn="r"/>
                <a:tab pos="2150110" algn="l"/>
                <a:tab pos="4486275" algn="l"/>
                <a:tab pos="4540885" algn="l"/>
                <a:tab pos="4845685" algn="l"/>
                <a:tab pos="6645910" algn="r"/>
              </a:tabLst>
            </a:pPr>
            <a:endParaRPr lang="en-US" sz="1050" dirty="0">
              <a:latin typeface="Times New Roman"/>
              <a:ea typeface="Times New Roman"/>
            </a:endParaRPr>
          </a:p>
          <a:p>
            <a:pPr algn="justLow" rtl="0">
              <a:lnSpc>
                <a:spcPct val="150000"/>
              </a:lnSpc>
              <a:spcAft>
                <a:spcPts val="0"/>
              </a:spcAft>
              <a:tabLst>
                <a:tab pos="114300" algn="r"/>
                <a:tab pos="2150110" algn="l"/>
                <a:tab pos="4486275" algn="l"/>
                <a:tab pos="4540885" algn="l"/>
                <a:tab pos="4845685" algn="l"/>
                <a:tab pos="6645910" algn="r"/>
              </a:tabLst>
            </a:pPr>
            <a:r>
              <a:rPr lang="en-US" sz="2000" b="1" i="1" dirty="0">
                <a:solidFill>
                  <a:srgbClr val="000000"/>
                </a:solidFill>
                <a:latin typeface="Times New Roman"/>
                <a:ea typeface="Times New Roman"/>
              </a:rPr>
              <a:t>It is evidence by:</a:t>
            </a:r>
            <a:endParaRPr lang="en-US" sz="2000" b="1"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2200" dirty="0">
                <a:solidFill>
                  <a:srgbClr val="000000"/>
                </a:solidFill>
                <a:latin typeface="Times New Roman"/>
                <a:ea typeface="Times New Roman"/>
              </a:rPr>
              <a:t>Extreme hyperactivity </a:t>
            </a:r>
            <a:endParaRPr lang="en-US" sz="2200" dirty="0" smtClean="0">
              <a:solidFill>
                <a:srgbClr val="000000"/>
              </a:solidFill>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2200" dirty="0">
                <a:solidFill>
                  <a:srgbClr val="000000"/>
                </a:solidFill>
                <a:latin typeface="Times New Roman"/>
                <a:ea typeface="Times New Roman"/>
              </a:rPr>
              <a:t>Poor impulse control may result in harm to others or self.</a:t>
            </a:r>
            <a:endParaRPr lang="en-US" sz="220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2200" dirty="0">
                <a:solidFill>
                  <a:srgbClr val="000000"/>
                </a:solidFill>
                <a:latin typeface="Times New Roman"/>
                <a:ea typeface="Times New Roman"/>
              </a:rPr>
              <a:t>Delusions of grandeur or persecution </a:t>
            </a:r>
            <a:endParaRPr lang="en-US" sz="2200" dirty="0">
              <a:effectLst/>
              <a:latin typeface="Times New Roman"/>
              <a:ea typeface="Times New Roman"/>
            </a:endParaRPr>
          </a:p>
        </p:txBody>
      </p:sp>
    </p:spTree>
    <p:extLst>
      <p:ext uri="{BB962C8B-B14F-4D97-AF65-F5344CB8AC3E}">
        <p14:creationId xmlns:p14="http://schemas.microsoft.com/office/powerpoint/2010/main" val="3851978401"/>
      </p:ext>
    </p:extLst>
  </p:cSld>
  <p:clrMapOvr>
    <a:masterClrMapping/>
  </p:clrMapOvr>
  <p:transition spd="slow">
    <p:randomBar dir="ver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The goal</a:t>
            </a:r>
            <a:r>
              <a:rPr lang="en-US" dirty="0">
                <a:solidFill>
                  <a:srgbClr val="000000"/>
                </a:solidFill>
                <a:latin typeface="Times New Roman"/>
                <a:ea typeface="Times New Roman"/>
              </a:rPr>
              <a:t>: </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marR="457200" lvl="0" algn="justLow" rtl="0">
              <a:lnSpc>
                <a:spcPct val="150000"/>
              </a:lnSpc>
              <a:buFont typeface="Symbol"/>
              <a:buChar char=""/>
              <a:tabLst>
                <a:tab pos="457200" algn="l"/>
                <a:tab pos="2150110" algn="l"/>
                <a:tab pos="4486275" algn="l"/>
                <a:tab pos="4540885" algn="l"/>
                <a:tab pos="4845685" algn="l"/>
                <a:tab pos="6645910" algn="r"/>
              </a:tabLst>
            </a:pPr>
            <a:r>
              <a:rPr lang="en-US" dirty="0">
                <a:solidFill>
                  <a:srgbClr val="000000"/>
                </a:solidFill>
                <a:latin typeface="Times New Roman"/>
                <a:ea typeface="Times New Roman"/>
              </a:rPr>
              <a:t>Be free from injury </a:t>
            </a:r>
            <a:endParaRPr lang="en-US" sz="1600" dirty="0">
              <a:latin typeface="Times New Roman"/>
              <a:ea typeface="Times New Roman"/>
            </a:endParaRP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dirty="0">
                <a:solidFill>
                  <a:srgbClr val="000000"/>
                </a:solidFill>
                <a:latin typeface="Times New Roman"/>
                <a:ea typeface="Times New Roman"/>
              </a:rPr>
              <a:t>Demonstrate increased control of motor and verbal behavior.</a:t>
            </a:r>
            <a:endParaRPr lang="en-US" sz="1600" dirty="0">
              <a:latin typeface="Times New Roman"/>
              <a:ea typeface="Times New Roman"/>
            </a:endParaRPr>
          </a:p>
          <a:p>
            <a:pPr lvl="0" algn="l"/>
            <a:endParaRPr lang="ar-EG" dirty="0">
              <a:solidFill>
                <a:prstClr val="black"/>
              </a:solidFill>
            </a:endParaRPr>
          </a:p>
        </p:txBody>
      </p:sp>
    </p:spTree>
    <p:extLst>
      <p:ext uri="{BB962C8B-B14F-4D97-AF65-F5344CB8AC3E}">
        <p14:creationId xmlns:p14="http://schemas.microsoft.com/office/powerpoint/2010/main" val="530912757"/>
      </p:ext>
    </p:extLst>
  </p:cSld>
  <p:clrMapOvr>
    <a:masterClrMapping/>
  </p:clrMapOvr>
  <p:transition spd="slow">
    <p:randomBar dir="ver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Intervention:</a:t>
            </a:r>
            <a:r>
              <a:rPr lang="en-US" sz="2400" dirty="0">
                <a:latin typeface="Times New Roman"/>
                <a:ea typeface="Times New Roman"/>
              </a:rPr>
              <a:t/>
            </a:r>
            <a:br>
              <a:rPr lang="en-US" sz="2400" dirty="0">
                <a:latin typeface="Times New Roman"/>
                <a:ea typeface="Times New Roman"/>
              </a:rPr>
            </a:br>
            <a:endParaRPr lang="ar-EG" dirty="0"/>
          </a:p>
        </p:txBody>
      </p:sp>
      <p:sp>
        <p:nvSpPr>
          <p:cNvPr id="3" name="عنصر نائب للمحتوى 2"/>
          <p:cNvSpPr>
            <a:spLocks noGrp="1"/>
          </p:cNvSpPr>
          <p:nvPr>
            <p:ph idx="1"/>
          </p:nvPr>
        </p:nvSpPr>
        <p:spPr/>
        <p:txBody>
          <a:bodyPr>
            <a:normAutofit/>
          </a:bodyPr>
          <a:lstStyle/>
          <a:p>
            <a:pPr marR="342900" lvl="0" algn="justLow"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Maintain low level of stimuli in the environment (e.g. away from bright lights, loud noises &amp;people )</a:t>
            </a:r>
            <a:endParaRPr lang="en-US" sz="1600" dirty="0">
              <a:latin typeface="Times New Roman"/>
              <a:ea typeface="Times New Roman"/>
            </a:endParaRPr>
          </a:p>
          <a:p>
            <a:pPr marR="342900" lvl="0" algn="justLow"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Provide structured solitary activities with nurse or aide.</a:t>
            </a:r>
            <a:endParaRPr lang="en-US" sz="1600" dirty="0">
              <a:latin typeface="Times New Roman"/>
              <a:ea typeface="Times New Roman"/>
            </a:endParaRPr>
          </a:p>
          <a:p>
            <a:pPr marR="342900" lvl="0" algn="justLow"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Redirect violent behaviors, through physical exercises which can decrease tension and provide focus.</a:t>
            </a:r>
            <a:endParaRPr lang="en-US" sz="1600" dirty="0">
              <a:effectLst/>
              <a:latin typeface="Times New Roman"/>
              <a:ea typeface="Times New Roman"/>
            </a:endParaRPr>
          </a:p>
        </p:txBody>
      </p:sp>
    </p:spTree>
    <p:extLst>
      <p:ext uri="{BB962C8B-B14F-4D97-AF65-F5344CB8AC3E}">
        <p14:creationId xmlns:p14="http://schemas.microsoft.com/office/powerpoint/2010/main" val="4198812284"/>
      </p:ext>
    </p:extLst>
  </p:cSld>
  <p:clrMapOvr>
    <a:masterClrMapping/>
  </p:clrMapOvr>
  <p:transition spd="slow">
    <p:randomBar dir="ver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marR="342900" lvl="0" algn="justLow"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Instruct the patient to seek out staff when experiencing feeling of Agitation &amp; hostility</a:t>
            </a:r>
            <a:endParaRPr lang="en-US" sz="1600" dirty="0">
              <a:latin typeface="Times New Roman"/>
              <a:ea typeface="Times New Roman"/>
            </a:endParaRPr>
          </a:p>
          <a:p>
            <a:pPr marR="342900" lvl="0" algn="justLow"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Provide safe environment to prevent accidental and or purposeful Injury to other and self. Remove hazardous object and substance from the environment.</a:t>
            </a:r>
            <a:endParaRPr lang="en-US" sz="1600" dirty="0">
              <a:effectLst/>
              <a:latin typeface="Times New Roman"/>
              <a:ea typeface="Times New Roman"/>
            </a:endParaRPr>
          </a:p>
        </p:txBody>
      </p:sp>
    </p:spTree>
    <p:extLst>
      <p:ext uri="{BB962C8B-B14F-4D97-AF65-F5344CB8AC3E}">
        <p14:creationId xmlns:p14="http://schemas.microsoft.com/office/powerpoint/2010/main" val="414596345"/>
      </p:ext>
    </p:extLst>
  </p:cSld>
  <p:clrMapOvr>
    <a:masterClrMapping/>
  </p:clrMapOvr>
  <p:transition spd="slow">
    <p:randomBar dir="ver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marR="342900" lvl="0" algn="justLow"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Remove the patient from provoking situations or grandiose ideas.</a:t>
            </a:r>
            <a:endParaRPr lang="en-US" sz="1600" dirty="0">
              <a:latin typeface="Times New Roman"/>
              <a:ea typeface="Times New Roman"/>
            </a:endParaRPr>
          </a:p>
          <a:p>
            <a:pPr marR="342900" lvl="0" algn="justLow"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Minimize attention given to undesired behavior while setting limits on destructive actions.</a:t>
            </a:r>
            <a:endParaRPr lang="en-US" sz="1600" dirty="0">
              <a:effectLst/>
              <a:latin typeface="Times New Roman"/>
              <a:ea typeface="Times New Roman"/>
            </a:endParaRPr>
          </a:p>
        </p:txBody>
      </p:sp>
    </p:spTree>
    <p:extLst>
      <p:ext uri="{BB962C8B-B14F-4D97-AF65-F5344CB8AC3E}">
        <p14:creationId xmlns:p14="http://schemas.microsoft.com/office/powerpoint/2010/main" val="1345266451"/>
      </p:ext>
    </p:extLst>
  </p:cSld>
  <p:clrMapOvr>
    <a:masterClrMapping/>
  </p:clrMapOvr>
  <p:transition spd="slow">
    <p:randomBar dir="vert"/>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marR="342900" lvl="0" algn="justLow"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Restrict from acting out physically, use physical restraints only when verbal intervention and seclusion have failed.</a:t>
            </a:r>
            <a:endParaRPr lang="en-US" sz="1600" dirty="0">
              <a:latin typeface="Times New Roman"/>
              <a:ea typeface="Times New Roman"/>
            </a:endParaRPr>
          </a:p>
          <a:p>
            <a:pPr marR="342900" lvl="0" algn="justLow"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Avoid unnecessary delay of gratification.</a:t>
            </a:r>
            <a:endParaRPr lang="en-US" sz="1600" dirty="0">
              <a:latin typeface="Times New Roman"/>
              <a:ea typeface="Times New Roman"/>
            </a:endParaRPr>
          </a:p>
          <a:p>
            <a:pPr marR="342900" lvl="0" algn="justLow"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Be alert to patient's wish to leave hospital (escape). Keep patient in sight of staff at all times.</a:t>
            </a:r>
            <a:endParaRPr lang="en-US" sz="1600" dirty="0">
              <a:effectLst/>
              <a:latin typeface="Times New Roman"/>
              <a:ea typeface="Times New Roman"/>
            </a:endParaRPr>
          </a:p>
        </p:txBody>
      </p:sp>
    </p:spTree>
    <p:extLst>
      <p:ext uri="{BB962C8B-B14F-4D97-AF65-F5344CB8AC3E}">
        <p14:creationId xmlns:p14="http://schemas.microsoft.com/office/powerpoint/2010/main" val="3409327301"/>
      </p:ext>
    </p:extLst>
  </p:cSld>
  <p:clrMapOvr>
    <a:masterClrMapping/>
  </p:clrMapOvr>
  <p:transition spd="slow">
    <p:randomBar dir="ver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marR="342900" lvl="0" algn="justLow"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Observe for sighs of lithium toxicity. There is a small margin of Safety between therapeutic and toxic does.</a:t>
            </a:r>
            <a:endParaRPr lang="en-US" sz="1600" dirty="0">
              <a:latin typeface="Times New Roman"/>
              <a:ea typeface="Times New Roman"/>
            </a:endParaRPr>
          </a:p>
          <a:p>
            <a:pPr marR="342900" lvl="0" algn="l" rtl="0">
              <a:lnSpc>
                <a:spcPct val="150000"/>
              </a:lnSpc>
              <a:buFont typeface="Symbol"/>
              <a:buChar char=""/>
              <a:tabLst>
                <a:tab pos="-114300" algn="r"/>
                <a:tab pos="342900" algn="l"/>
                <a:tab pos="4486275" algn="l"/>
                <a:tab pos="4540885" algn="l"/>
                <a:tab pos="4845685" algn="l"/>
                <a:tab pos="6645910" algn="r"/>
              </a:tabLst>
            </a:pPr>
            <a:r>
              <a:rPr lang="en-US" dirty="0">
                <a:solidFill>
                  <a:srgbClr val="000000"/>
                </a:solidFill>
                <a:latin typeface="Times New Roman"/>
                <a:ea typeface="Times New Roman"/>
              </a:rPr>
              <a:t>Provide positive feed back when the patient attempts to handle frustrating incidents with out violence.  </a:t>
            </a:r>
            <a:endParaRPr lang="en-US" sz="1600" dirty="0">
              <a:effectLst/>
              <a:latin typeface="Times New Roman"/>
              <a:ea typeface="Times New Roman"/>
            </a:endParaRPr>
          </a:p>
        </p:txBody>
      </p:sp>
    </p:spTree>
    <p:extLst>
      <p:ext uri="{BB962C8B-B14F-4D97-AF65-F5344CB8AC3E}">
        <p14:creationId xmlns:p14="http://schemas.microsoft.com/office/powerpoint/2010/main" val="1332086096"/>
      </p:ext>
    </p:extLst>
  </p:cSld>
  <p:clrMapOvr>
    <a:masterClrMapping/>
  </p:clrMapOvr>
  <p:transition spd="slow">
    <p:randomBar dir="ver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marL="342900" marR="342900" lvl="0" indent="-342900" rtl="0">
              <a:lnSpc>
                <a:spcPct val="150000"/>
              </a:lnSpc>
              <a:spcAft>
                <a:spcPts val="0"/>
              </a:spcAft>
              <a:buFont typeface="Symbol"/>
              <a:buChar char=""/>
              <a:tabLst>
                <a:tab pos="-114300" algn="r"/>
                <a:tab pos="114300" algn="l"/>
                <a:tab pos="342900" algn="l"/>
                <a:tab pos="2150110" algn="l"/>
                <a:tab pos="4486275" algn="l"/>
                <a:tab pos="4540885" algn="l"/>
                <a:tab pos="4845685" algn="l"/>
                <a:tab pos="6645910" algn="r"/>
              </a:tabLst>
            </a:pPr>
            <a:r>
              <a:rPr lang="en-US" b="1" dirty="0">
                <a:solidFill>
                  <a:srgbClr val="000000"/>
                </a:solidFill>
                <a:latin typeface="Times New Roman"/>
                <a:ea typeface="Times New Roman"/>
              </a:rPr>
              <a:t>Nursing diagnosis:</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normAutofit fontScale="92500" lnSpcReduction="10000"/>
          </a:bodyPr>
          <a:lstStyle/>
          <a:p>
            <a:pPr algn="l"/>
            <a:r>
              <a:rPr lang="en-US" b="1" dirty="0">
                <a:solidFill>
                  <a:srgbClr val="000000"/>
                </a:solidFill>
                <a:latin typeface="Times New Roman"/>
                <a:ea typeface="Times New Roman"/>
              </a:rPr>
              <a:t> Altered thought </a:t>
            </a:r>
            <a:r>
              <a:rPr lang="en-US" b="1" dirty="0" smtClean="0">
                <a:solidFill>
                  <a:srgbClr val="000000"/>
                </a:solidFill>
                <a:latin typeface="Times New Roman"/>
                <a:ea typeface="Times New Roman"/>
              </a:rPr>
              <a:t>process</a:t>
            </a:r>
            <a:endParaRPr lang="ar-EG" b="1" dirty="0" smtClean="0">
              <a:solidFill>
                <a:srgbClr val="000000"/>
              </a:solidFill>
              <a:latin typeface="Times New Roman"/>
              <a:ea typeface="Times New Roman"/>
            </a:endParaRPr>
          </a:p>
          <a:p>
            <a:pPr algn="l"/>
            <a:r>
              <a:rPr lang="en-US" b="1" i="1" dirty="0">
                <a:solidFill>
                  <a:srgbClr val="000000"/>
                </a:solidFill>
                <a:latin typeface="Times New Roman"/>
                <a:ea typeface="Times New Roman"/>
              </a:rPr>
              <a:t> May be related to</a:t>
            </a:r>
            <a:r>
              <a:rPr lang="en-US" b="1" i="1" dirty="0" smtClean="0">
                <a:solidFill>
                  <a:srgbClr val="000000"/>
                </a:solidFill>
                <a:latin typeface="Times New Roman"/>
                <a:ea typeface="Times New Roman"/>
              </a:rPr>
              <a:t>:</a:t>
            </a:r>
            <a:endParaRPr lang="ar-EG" b="1" i="1" dirty="0" smtClean="0">
              <a:solidFill>
                <a:srgbClr val="000000"/>
              </a:solidFill>
              <a:latin typeface="Times New Roman"/>
              <a:ea typeface="Times New Roman"/>
            </a:endParaRPr>
          </a:p>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Inability to cope with feelings. </a:t>
            </a:r>
            <a:endParaRPr lang="en-US" sz="1600" dirty="0">
              <a:latin typeface="Times New Roman"/>
              <a:ea typeface="Times New Roman"/>
            </a:endParaRPr>
          </a:p>
          <a:p>
            <a:pPr algn="justLow" rtl="0">
              <a:lnSpc>
                <a:spcPct val="150000"/>
              </a:lnSpc>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 Evidenced by:</a:t>
            </a:r>
            <a:endParaRPr lang="en-US" sz="1600" dirty="0">
              <a:latin typeface="Times New Roman"/>
              <a:ea typeface="Times New Roman"/>
            </a:endParaRPr>
          </a:p>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Inability to concentrate.</a:t>
            </a:r>
            <a:endParaRPr lang="en-US" sz="1600" dirty="0">
              <a:latin typeface="Times New Roman"/>
              <a:ea typeface="Times New Roman"/>
            </a:endParaRPr>
          </a:p>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Flight of ideas. </a:t>
            </a:r>
            <a:endParaRPr lang="en-US" sz="1600" dirty="0">
              <a:latin typeface="Times New Roman"/>
              <a:ea typeface="Times New Roman"/>
            </a:endParaRPr>
          </a:p>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Pressured speech and delusions.</a:t>
            </a:r>
            <a:endParaRPr lang="en-US" sz="1600" dirty="0">
              <a:latin typeface="Times New Roman"/>
              <a:ea typeface="Times New Roman"/>
            </a:endParaRPr>
          </a:p>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Poor judgment. </a:t>
            </a:r>
            <a:endParaRPr lang="en-US" sz="1600" dirty="0">
              <a:latin typeface="Times New Roman"/>
              <a:ea typeface="Times New Roman"/>
            </a:endParaRPr>
          </a:p>
        </p:txBody>
      </p:sp>
    </p:spTree>
    <p:extLst>
      <p:ext uri="{BB962C8B-B14F-4D97-AF65-F5344CB8AC3E}">
        <p14:creationId xmlns:p14="http://schemas.microsoft.com/office/powerpoint/2010/main" val="1954848339"/>
      </p:ext>
    </p:extLst>
  </p:cSld>
  <p:clrMapOvr>
    <a:masterClrMapping/>
  </p:clrMapOvr>
  <p:transition spd="slow">
    <p:randomBar dir="vert"/>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indent="-342900"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The goal:</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normAutofit fontScale="92500" lnSpcReduction="10000"/>
          </a:bodyPr>
          <a:lstStyle/>
          <a:p>
            <a:pPr marR="457200" lvl="0" algn="justLow" rtl="0">
              <a:lnSpc>
                <a:spcPct val="150000"/>
              </a:lnSpc>
              <a:buFont typeface="Symbol"/>
              <a:buChar char=""/>
              <a:tabLst>
                <a:tab pos="457200" algn="l"/>
                <a:tab pos="2150110" algn="l"/>
                <a:tab pos="4486275" algn="l"/>
                <a:tab pos="4540885" algn="l"/>
                <a:tab pos="4845685" algn="l"/>
                <a:tab pos="6645910" algn="r"/>
              </a:tabLst>
            </a:pPr>
            <a:r>
              <a:rPr lang="en-US" dirty="0">
                <a:solidFill>
                  <a:srgbClr val="000000"/>
                </a:solidFill>
                <a:latin typeface="Times New Roman"/>
                <a:ea typeface="Times New Roman"/>
              </a:rPr>
              <a:t>The patient will be able to express realistic ideas and plans</a:t>
            </a:r>
            <a:r>
              <a:rPr lang="en-US" dirty="0" smtClean="0">
                <a:solidFill>
                  <a:srgbClr val="000000"/>
                </a:solidFill>
                <a:latin typeface="Times New Roman"/>
                <a:ea typeface="Times New Roman"/>
              </a:rPr>
              <a:t>.</a:t>
            </a:r>
          </a:p>
          <a:p>
            <a:pPr algn="justLow" rtl="0">
              <a:lnSpc>
                <a:spcPct val="150000"/>
              </a:lnSpc>
              <a:spcAft>
                <a:spcPts val="0"/>
              </a:spcAft>
              <a:tabLst>
                <a:tab pos="114300" algn="r"/>
                <a:tab pos="2150110" algn="l"/>
                <a:tab pos="4486275" algn="l"/>
                <a:tab pos="4540885" algn="l"/>
                <a:tab pos="4845685" algn="l"/>
                <a:tab pos="6645910" algn="r"/>
              </a:tabLst>
            </a:pPr>
            <a:r>
              <a:rPr lang="en-US" sz="2400" b="1" i="1" dirty="0">
                <a:solidFill>
                  <a:srgbClr val="000000"/>
                </a:solidFill>
                <a:latin typeface="Times New Roman"/>
                <a:ea typeface="Times New Roman"/>
              </a:rPr>
              <a:t>Intervention</a:t>
            </a:r>
            <a:r>
              <a:rPr lang="en-US" sz="2400" b="1" i="1" dirty="0" smtClean="0">
                <a:solidFill>
                  <a:srgbClr val="000000"/>
                </a:solidFill>
                <a:latin typeface="Times New Roman"/>
                <a:ea typeface="Times New Roman"/>
              </a:rPr>
              <a:t>:</a:t>
            </a: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sz="2400" dirty="0">
                <a:solidFill>
                  <a:srgbClr val="000000"/>
                </a:solidFill>
                <a:latin typeface="Times New Roman"/>
                <a:ea typeface="Times New Roman"/>
              </a:rPr>
              <a:t>Use a firm and calm approach. This provides structure and control for a client who is out of control, and can result in feelings of security.</a:t>
            </a:r>
            <a:endParaRPr lang="en-US" sz="2400" dirty="0">
              <a:latin typeface="Times New Roman"/>
              <a:ea typeface="Times New Roman"/>
            </a:endParaRP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sz="2400" dirty="0">
                <a:solidFill>
                  <a:srgbClr val="000000"/>
                </a:solidFill>
                <a:latin typeface="Times New Roman"/>
                <a:ea typeface="Times New Roman"/>
              </a:rPr>
              <a:t>Use short and concise explanations or statements.</a:t>
            </a:r>
            <a:endParaRPr lang="en-US" sz="2400" dirty="0">
              <a:latin typeface="Times New Roman"/>
              <a:ea typeface="Times New Roman"/>
            </a:endParaRP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sz="2400" dirty="0">
                <a:solidFill>
                  <a:srgbClr val="000000"/>
                </a:solidFill>
                <a:latin typeface="Times New Roman"/>
                <a:ea typeface="Times New Roman"/>
              </a:rPr>
              <a:t>Remain neutral avoid power struggles and value judgments</a:t>
            </a:r>
            <a:r>
              <a:rPr lang="en-US" sz="2400" dirty="0" smtClean="0">
                <a:solidFill>
                  <a:srgbClr val="000000"/>
                </a:solidFill>
                <a:latin typeface="Times New Roman"/>
                <a:ea typeface="Times New Roman"/>
              </a:rPr>
              <a:t>.</a:t>
            </a: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sz="2400" dirty="0">
                <a:solidFill>
                  <a:srgbClr val="000000"/>
                </a:solidFill>
                <a:latin typeface="Times New Roman"/>
                <a:ea typeface="Times New Roman"/>
              </a:rPr>
              <a:t>Focus on the feeling and meaning of his delusion</a:t>
            </a:r>
            <a:r>
              <a:rPr lang="en-US" sz="2000" dirty="0">
                <a:solidFill>
                  <a:srgbClr val="000000"/>
                </a:solidFill>
                <a:latin typeface="Times New Roman"/>
                <a:ea typeface="Times New Roman"/>
              </a:rPr>
              <a:t>.</a:t>
            </a:r>
            <a:endParaRPr lang="en-US" sz="2000" dirty="0">
              <a:effectLst/>
              <a:latin typeface="Times New Roman"/>
              <a:ea typeface="Times New Roman"/>
            </a:endParaRPr>
          </a:p>
        </p:txBody>
      </p:sp>
    </p:spTree>
    <p:extLst>
      <p:ext uri="{BB962C8B-B14F-4D97-AF65-F5344CB8AC3E}">
        <p14:creationId xmlns:p14="http://schemas.microsoft.com/office/powerpoint/2010/main" val="589463446"/>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normAutofit/>
          </a:bodyPr>
          <a:lstStyle/>
          <a:p>
            <a:r>
              <a:rPr lang="en-US" sz="4000" b="1" dirty="0"/>
              <a:t>1- Bipolar I disorder</a:t>
            </a:r>
            <a:endParaRPr lang="ar-EG" sz="4000" b="1" dirty="0"/>
          </a:p>
        </p:txBody>
      </p:sp>
      <p:sp>
        <p:nvSpPr>
          <p:cNvPr id="4" name="عنصر نائب للمحتوى 3"/>
          <p:cNvSpPr>
            <a:spLocks noGrp="1"/>
          </p:cNvSpPr>
          <p:nvPr>
            <p:ph idx="1"/>
          </p:nvPr>
        </p:nvSpPr>
        <p:spPr/>
        <p:txBody>
          <a:bodyPr>
            <a:normAutofit/>
          </a:bodyPr>
          <a:lstStyle/>
          <a:p>
            <a:pPr marL="0" indent="0" algn="l">
              <a:buNone/>
            </a:pPr>
            <a:r>
              <a:rPr lang="en-US" dirty="0">
                <a:cs typeface="+mj-cs"/>
              </a:rPr>
              <a:t> 	At least one episode of mania alternating with major depression. For the diagnosis of manic episode, the DSM-5 introduced a change in criterion</a:t>
            </a:r>
          </a:p>
          <a:p>
            <a:pPr marL="0" indent="0" algn="l">
              <a:buNone/>
            </a:pPr>
            <a:r>
              <a:rPr lang="en-US" dirty="0"/>
              <a:t> 	</a:t>
            </a:r>
          </a:p>
        </p:txBody>
      </p:sp>
    </p:spTree>
    <p:extLst>
      <p:ext uri="{BB962C8B-B14F-4D97-AF65-F5344CB8AC3E}">
        <p14:creationId xmlns:p14="http://schemas.microsoft.com/office/powerpoint/2010/main" val="348068713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lnSpcReduction="10000"/>
          </a:bodyPr>
          <a:lstStyle/>
          <a:p>
            <a:pPr marR="457200" lvl="0" algn="justLow" rtl="0">
              <a:lnSpc>
                <a:spcPct val="150000"/>
              </a:lnSpc>
              <a:buFont typeface="Symbol"/>
              <a:buChar char=""/>
              <a:tabLst>
                <a:tab pos="457200" algn="l"/>
                <a:tab pos="2150110" algn="l"/>
                <a:tab pos="4486275" algn="l"/>
                <a:tab pos="4540885" algn="l"/>
                <a:tab pos="4845685" algn="l"/>
                <a:tab pos="6645910" algn="r"/>
              </a:tabLst>
            </a:pPr>
            <a:r>
              <a:rPr lang="en-US" dirty="0">
                <a:solidFill>
                  <a:srgbClr val="000000"/>
                </a:solidFill>
                <a:latin typeface="Times New Roman"/>
                <a:ea typeface="Times New Roman"/>
              </a:rPr>
              <a:t>Distract the patient from the delusion and focus on real topics and events (such as the weather ,movies, or music)</a:t>
            </a:r>
            <a:endParaRPr lang="en-US" sz="1600" dirty="0">
              <a:latin typeface="Times New Roman"/>
              <a:ea typeface="Times New Roman"/>
            </a:endParaRP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dirty="0">
                <a:solidFill>
                  <a:srgbClr val="000000"/>
                </a:solidFill>
                <a:latin typeface="Times New Roman"/>
                <a:ea typeface="Times New Roman"/>
              </a:rPr>
              <a:t>Avoid use of touch with delusional patient.</a:t>
            </a:r>
            <a:endParaRPr lang="en-US" sz="1600" dirty="0">
              <a:latin typeface="Times New Roman"/>
              <a:ea typeface="Times New Roman"/>
            </a:endParaRP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dirty="0">
                <a:solidFill>
                  <a:srgbClr val="000000"/>
                </a:solidFill>
                <a:latin typeface="Times New Roman"/>
                <a:ea typeface="Times New Roman"/>
              </a:rPr>
              <a:t>Be consistent in approach and expectations .Consistent limits and expectations minimize potential for patient manipulating staff.</a:t>
            </a:r>
            <a:endParaRPr lang="en-US" sz="1600" dirty="0">
              <a:effectLst/>
              <a:latin typeface="Times New Roman"/>
              <a:ea typeface="Times New Roman"/>
            </a:endParaRPr>
          </a:p>
        </p:txBody>
      </p:sp>
    </p:spTree>
    <p:extLst>
      <p:ext uri="{BB962C8B-B14F-4D97-AF65-F5344CB8AC3E}">
        <p14:creationId xmlns:p14="http://schemas.microsoft.com/office/powerpoint/2010/main" val="1830660943"/>
      </p:ext>
    </p:extLst>
  </p:cSld>
  <p:clrMapOvr>
    <a:masterClrMapping/>
  </p:clrMapOvr>
  <p:transition spd="slow">
    <p:randomBar dir="vert"/>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Autofit/>
          </a:bodyPr>
          <a:lstStyle/>
          <a:p>
            <a:pPr marR="457200" lvl="0" algn="justLow" rtl="0">
              <a:lnSpc>
                <a:spcPct val="150000"/>
              </a:lnSpc>
              <a:buFont typeface="Symbol"/>
              <a:buChar char=""/>
              <a:tabLst>
                <a:tab pos="457200" algn="l"/>
                <a:tab pos="2150110" algn="l"/>
                <a:tab pos="4486275" algn="l"/>
                <a:tab pos="4540885" algn="l"/>
                <a:tab pos="4845685" algn="l"/>
                <a:tab pos="6645910" algn="r"/>
              </a:tabLst>
            </a:pPr>
            <a:r>
              <a:rPr lang="en-US" sz="2800" dirty="0">
                <a:solidFill>
                  <a:srgbClr val="000000"/>
                </a:solidFill>
                <a:latin typeface="Times New Roman"/>
                <a:ea typeface="Times New Roman"/>
              </a:rPr>
              <a:t>Avoid getting caught up in joking maintain a calm and neutral manner. </a:t>
            </a:r>
            <a:endParaRPr lang="en-US" sz="2800" dirty="0" smtClean="0">
              <a:solidFill>
                <a:srgbClr val="000000"/>
              </a:solidFill>
              <a:latin typeface="Times New Roman"/>
              <a:ea typeface="Times New Roman"/>
            </a:endParaRP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sz="2800" dirty="0">
                <a:solidFill>
                  <a:srgbClr val="000000"/>
                </a:solidFill>
                <a:latin typeface="Times New Roman"/>
                <a:ea typeface="Times New Roman"/>
              </a:rPr>
              <a:t>Joking and laughing with a manic patient is disrespectful of patient's needs. </a:t>
            </a:r>
            <a:endParaRPr lang="en-US" sz="2800" dirty="0">
              <a:latin typeface="Times New Roman"/>
              <a:ea typeface="Times New Roman"/>
            </a:endParaRP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sz="2800" dirty="0" smtClean="0">
                <a:solidFill>
                  <a:srgbClr val="000000"/>
                </a:solidFill>
                <a:latin typeface="Times New Roman"/>
                <a:ea typeface="Times New Roman"/>
              </a:rPr>
              <a:t>Have frequent staff meeting to plan consistent approaches and to set agreed- upon limits.</a:t>
            </a:r>
          </a:p>
          <a:p>
            <a:pPr marR="457200" lvl="0" algn="justLow" rtl="0">
              <a:lnSpc>
                <a:spcPct val="150000"/>
              </a:lnSpc>
              <a:buFont typeface="Symbol"/>
              <a:buChar char=""/>
              <a:tabLst>
                <a:tab pos="457200" algn="l"/>
                <a:tab pos="2150110" algn="l"/>
                <a:tab pos="4486275" algn="l"/>
                <a:tab pos="4540885" algn="l"/>
                <a:tab pos="4845685" algn="l"/>
                <a:tab pos="6645910" algn="r"/>
              </a:tabLst>
            </a:pPr>
            <a:r>
              <a:rPr lang="en-US" sz="2800" dirty="0">
                <a:solidFill>
                  <a:srgbClr val="000000"/>
                </a:solidFill>
                <a:latin typeface="Times New Roman"/>
                <a:ea typeface="Times New Roman"/>
              </a:rPr>
              <a:t>Accept acting out behavior (e.g. crude, jokes &amp; gestures) calmly.</a:t>
            </a:r>
            <a:endParaRPr lang="en-US" sz="2800" dirty="0">
              <a:effectLst/>
              <a:latin typeface="Times New Roman"/>
              <a:ea typeface="Times New Roman"/>
            </a:endParaRPr>
          </a:p>
        </p:txBody>
      </p:sp>
    </p:spTree>
    <p:extLst>
      <p:ext uri="{BB962C8B-B14F-4D97-AF65-F5344CB8AC3E}">
        <p14:creationId xmlns:p14="http://schemas.microsoft.com/office/powerpoint/2010/main" val="1337848430"/>
      </p:ext>
    </p:extLst>
  </p:cSld>
  <p:clrMapOvr>
    <a:masterClrMapping/>
  </p:clrMapOvr>
  <p:transition spd="slow">
    <p:randomBar dir="vert"/>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marR="457200" lvl="0" algn="justLow" rtl="0">
              <a:lnSpc>
                <a:spcPct val="150000"/>
              </a:lnSpc>
              <a:buFont typeface="Symbol"/>
              <a:buChar char=""/>
              <a:tabLst>
                <a:tab pos="457200" algn="l"/>
                <a:tab pos="2150110" algn="l"/>
                <a:tab pos="4486275" algn="l"/>
                <a:tab pos="4540885" algn="l"/>
                <a:tab pos="4845685" algn="l"/>
                <a:tab pos="6645910" algn="r"/>
              </a:tabLst>
            </a:pPr>
            <a:r>
              <a:rPr lang="en-US" dirty="0">
                <a:solidFill>
                  <a:srgbClr val="000000"/>
                </a:solidFill>
                <a:latin typeface="Times New Roman"/>
                <a:ea typeface="Times New Roman"/>
              </a:rPr>
              <a:t>When limits are decided by staff they need to be told to the patient in simple concrete terms including the consequences. Ahmed, do not hit </a:t>
            </a:r>
            <a:r>
              <a:rPr lang="en-US" dirty="0" err="1">
                <a:solidFill>
                  <a:srgbClr val="000000"/>
                </a:solidFill>
                <a:latin typeface="Times New Roman"/>
                <a:ea typeface="Times New Roman"/>
              </a:rPr>
              <a:t>omer</a:t>
            </a:r>
            <a:r>
              <a:rPr lang="en-US" dirty="0">
                <a:solidFill>
                  <a:srgbClr val="000000"/>
                </a:solidFill>
                <a:latin typeface="Times New Roman"/>
                <a:ea typeface="Times New Roman"/>
              </a:rPr>
              <a:t> .If you cannot control yourself, we will help you or the seclusion room will help you feel less out of control &amp;prevent yourself &amp;others.</a:t>
            </a:r>
            <a:endParaRPr lang="en-US" sz="1600" dirty="0">
              <a:effectLst/>
              <a:latin typeface="Times New Roman"/>
              <a:ea typeface="Times New Roman"/>
            </a:endParaRPr>
          </a:p>
        </p:txBody>
      </p:sp>
    </p:spTree>
    <p:extLst>
      <p:ext uri="{BB962C8B-B14F-4D97-AF65-F5344CB8AC3E}">
        <p14:creationId xmlns:p14="http://schemas.microsoft.com/office/powerpoint/2010/main" val="995303234"/>
      </p:ext>
    </p:extLst>
  </p:cSld>
  <p:clrMapOvr>
    <a:masterClrMapping/>
  </p:clrMapOvr>
  <p:transition spd="slow">
    <p:randomBar dir="vert"/>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u="sng" dirty="0">
                <a:solidFill>
                  <a:srgbClr val="000000"/>
                </a:solidFill>
                <a:latin typeface="Times New Roman"/>
                <a:ea typeface="Times New Roman"/>
              </a:rPr>
              <a:t>Impaired social interaction</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Related to: </a:t>
            </a:r>
            <a:endParaRPr lang="en-US" b="1" i="1" dirty="0" smtClean="0">
              <a:solidFill>
                <a:srgbClr val="000000"/>
              </a:solidFill>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1600" dirty="0">
                <a:solidFill>
                  <a:srgbClr val="000000"/>
                </a:solidFill>
                <a:latin typeface="Times New Roman"/>
                <a:ea typeface="Times New Roman"/>
              </a:rPr>
              <a:t>Poor judgment &amp;impulsivity.</a:t>
            </a:r>
            <a:endParaRPr lang="en-US" sz="105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1600" dirty="0">
                <a:solidFill>
                  <a:srgbClr val="000000"/>
                </a:solidFill>
                <a:latin typeface="Times New Roman"/>
                <a:ea typeface="Times New Roman"/>
              </a:rPr>
              <a:t>Elated mood.</a:t>
            </a:r>
            <a:endParaRPr lang="en-US" sz="105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1600" dirty="0">
                <a:solidFill>
                  <a:srgbClr val="000000"/>
                </a:solidFill>
                <a:latin typeface="Times New Roman"/>
                <a:ea typeface="Times New Roman"/>
              </a:rPr>
              <a:t>Hyperactivity</a:t>
            </a:r>
            <a:r>
              <a:rPr lang="en-US" sz="1600" dirty="0" smtClean="0">
                <a:solidFill>
                  <a:srgbClr val="000000"/>
                </a:solidFill>
                <a:latin typeface="Times New Roman"/>
                <a:ea typeface="Times New Roman"/>
              </a:rPr>
              <a:t>.</a:t>
            </a:r>
          </a:p>
          <a:p>
            <a:pPr algn="justLow" rtl="0">
              <a:lnSpc>
                <a:spcPct val="150000"/>
              </a:lnSpc>
              <a:spcAft>
                <a:spcPts val="0"/>
              </a:spcAft>
              <a:tabLst>
                <a:tab pos="114300" algn="r"/>
                <a:tab pos="2150110" algn="l"/>
                <a:tab pos="4486275" algn="l"/>
                <a:tab pos="4540885" algn="l"/>
                <a:tab pos="4845685" algn="l"/>
                <a:tab pos="6645910" algn="r"/>
              </a:tabLst>
            </a:pPr>
            <a:r>
              <a:rPr lang="en-US" sz="1050" b="1" i="1" dirty="0">
                <a:solidFill>
                  <a:srgbClr val="000000"/>
                </a:solidFill>
                <a:latin typeface="Times New Roman"/>
                <a:ea typeface="Times New Roman"/>
              </a:rPr>
              <a:t>Evidenced by:</a:t>
            </a:r>
            <a:endParaRPr lang="en-US" sz="80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1050" dirty="0">
                <a:solidFill>
                  <a:srgbClr val="000000"/>
                </a:solidFill>
                <a:latin typeface="Times New Roman"/>
                <a:ea typeface="Times New Roman"/>
              </a:rPr>
              <a:t>Aggressive social behavior.</a:t>
            </a:r>
            <a:endParaRPr lang="en-US" sz="80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1050" dirty="0">
                <a:solidFill>
                  <a:srgbClr val="000000"/>
                </a:solidFill>
                <a:latin typeface="Times New Roman"/>
                <a:ea typeface="Times New Roman"/>
              </a:rPr>
              <a:t>Verbal hostility.</a:t>
            </a:r>
            <a:endParaRPr lang="en-US" sz="80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1050" dirty="0">
                <a:solidFill>
                  <a:srgbClr val="000000"/>
                </a:solidFill>
                <a:latin typeface="Times New Roman"/>
                <a:ea typeface="Times New Roman"/>
              </a:rPr>
              <a:t>Hypercritical behavior.</a:t>
            </a:r>
            <a:endParaRPr lang="en-US" sz="80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1050" dirty="0">
                <a:solidFill>
                  <a:srgbClr val="000000"/>
                </a:solidFill>
                <a:latin typeface="Times New Roman"/>
                <a:ea typeface="Times New Roman"/>
              </a:rPr>
              <a:t>Bizarre dress.</a:t>
            </a:r>
            <a:endParaRPr lang="en-US" sz="800" dirty="0">
              <a:effectLst/>
              <a:latin typeface="Times New Roman"/>
              <a:ea typeface="Times New Roman"/>
            </a:endParaRPr>
          </a:p>
        </p:txBody>
      </p:sp>
    </p:spTree>
    <p:extLst>
      <p:ext uri="{BB962C8B-B14F-4D97-AF65-F5344CB8AC3E}">
        <p14:creationId xmlns:p14="http://schemas.microsoft.com/office/powerpoint/2010/main" val="3515091815"/>
      </p:ext>
    </p:extLst>
  </p:cSld>
  <p:clrMapOvr>
    <a:masterClrMapping/>
  </p:clrMapOvr>
  <p:transition spd="slow">
    <p:randomBar dir="vert"/>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dirty="0">
                <a:solidFill>
                  <a:srgbClr val="000000"/>
                </a:solidFill>
                <a:latin typeface="Times New Roman"/>
                <a:ea typeface="Times New Roman"/>
              </a:rPr>
              <a:t>Bizarre dress.</a:t>
            </a:r>
            <a:endParaRPr lang="en-US" sz="160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dirty="0">
                <a:solidFill>
                  <a:srgbClr val="000000"/>
                </a:solidFill>
                <a:latin typeface="Times New Roman"/>
                <a:ea typeface="Times New Roman"/>
              </a:rPr>
              <a:t>Engage in sexual behavior.</a:t>
            </a:r>
            <a:endParaRPr lang="en-US" sz="1600" dirty="0">
              <a:latin typeface="Times New Roman"/>
              <a:ea typeface="Times New Roman"/>
            </a:endParaRPr>
          </a:p>
          <a:p>
            <a:r>
              <a:rPr lang="en-US" dirty="0">
                <a:solidFill>
                  <a:srgbClr val="000000"/>
                </a:solidFill>
                <a:latin typeface="Times New Roman"/>
                <a:ea typeface="Times New Roman"/>
              </a:rPr>
              <a:t>Interrupt other conversation</a:t>
            </a:r>
            <a:endParaRPr lang="ar-EG" dirty="0"/>
          </a:p>
        </p:txBody>
      </p:sp>
    </p:spTree>
    <p:extLst>
      <p:ext uri="{BB962C8B-B14F-4D97-AF65-F5344CB8AC3E}">
        <p14:creationId xmlns:p14="http://schemas.microsoft.com/office/powerpoint/2010/main" val="2960178390"/>
      </p:ext>
    </p:extLst>
  </p:cSld>
  <p:clrMapOvr>
    <a:masterClrMapping/>
  </p:clrMapOvr>
  <p:transition spd="slow">
    <p:randomBar dir="vert"/>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The goal:  </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dirty="0">
                <a:solidFill>
                  <a:srgbClr val="000000"/>
                </a:solidFill>
                <a:latin typeface="Times New Roman"/>
                <a:ea typeface="Times New Roman"/>
              </a:rPr>
              <a:t>Demonstrate social behavior consistent with social norms</a:t>
            </a:r>
            <a:r>
              <a:rPr lang="en-US" dirty="0" smtClean="0">
                <a:solidFill>
                  <a:srgbClr val="000000"/>
                </a:solidFill>
                <a:latin typeface="Times New Roman"/>
                <a:ea typeface="Times New Roman"/>
              </a:rPr>
              <a:t>.</a:t>
            </a: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endParaRPr lang="en-US" sz="1600" dirty="0">
              <a:effectLst/>
              <a:latin typeface="Times New Roman"/>
              <a:ea typeface="Times New Roman"/>
            </a:endParaRPr>
          </a:p>
        </p:txBody>
      </p:sp>
    </p:spTree>
    <p:extLst>
      <p:ext uri="{BB962C8B-B14F-4D97-AF65-F5344CB8AC3E}">
        <p14:creationId xmlns:p14="http://schemas.microsoft.com/office/powerpoint/2010/main" val="1422014414"/>
      </p:ext>
    </p:extLst>
  </p:cSld>
  <p:clrMapOvr>
    <a:masterClrMapping/>
  </p:clrMapOvr>
  <p:transition spd="slow">
    <p:randomBar dir="vert"/>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Intervention:</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normAutofit/>
          </a:bodyPr>
          <a:lstStyle/>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When possible provide an environment with minimal stimuli (e.g. quit, soft music or dim lighting)    </a:t>
            </a:r>
            <a:endParaRPr lang="en-US" sz="1600" dirty="0">
              <a:latin typeface="Times New Roman"/>
              <a:ea typeface="Times New Roman"/>
            </a:endParaRPr>
          </a:p>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Solitary activities requiring short attention span with mild physical exertion are best initially.</a:t>
            </a:r>
            <a:endParaRPr lang="en-US" sz="1600" dirty="0">
              <a:latin typeface="Times New Roman"/>
              <a:ea typeface="Times New Roman"/>
            </a:endParaRPr>
          </a:p>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Set limits on the patient intrusive, interruptive behavior.</a:t>
            </a:r>
            <a:endParaRPr lang="en-US" sz="1600" dirty="0">
              <a:effectLst/>
              <a:latin typeface="Times New Roman"/>
              <a:ea typeface="Times New Roman"/>
            </a:endParaRPr>
          </a:p>
        </p:txBody>
      </p:sp>
    </p:spTree>
    <p:extLst>
      <p:ext uri="{BB962C8B-B14F-4D97-AF65-F5344CB8AC3E}">
        <p14:creationId xmlns:p14="http://schemas.microsoft.com/office/powerpoint/2010/main" val="2996542665"/>
      </p:ext>
    </p:extLst>
  </p:cSld>
  <p:clrMapOvr>
    <a:masterClrMapping/>
  </p:clrMapOvr>
  <p:transition spd="slow">
    <p:randomBar dir="vert"/>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lnSpcReduction="10000"/>
          </a:bodyPr>
          <a:lstStyle/>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Demonstrate appropriate role modeling during relationship with him.</a:t>
            </a:r>
            <a:endParaRPr lang="en-US" sz="1600" dirty="0">
              <a:latin typeface="Times New Roman"/>
              <a:ea typeface="Times New Roman"/>
            </a:endParaRPr>
          </a:p>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Seclude the patient when he is unable to maintain control.</a:t>
            </a:r>
            <a:endParaRPr lang="en-US" sz="1600" dirty="0">
              <a:latin typeface="Times New Roman"/>
              <a:ea typeface="Times New Roman"/>
            </a:endParaRPr>
          </a:p>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When less manic, patient may join one or two other patients in quiet, no stimulate activities. (E.g. board games, drawing, cards).</a:t>
            </a:r>
            <a:endParaRPr lang="en-US" sz="1600" dirty="0">
              <a:effectLst/>
              <a:latin typeface="Times New Roman"/>
              <a:ea typeface="Times New Roman"/>
            </a:endParaRPr>
          </a:p>
        </p:txBody>
      </p:sp>
    </p:spTree>
    <p:extLst>
      <p:ext uri="{BB962C8B-B14F-4D97-AF65-F5344CB8AC3E}">
        <p14:creationId xmlns:p14="http://schemas.microsoft.com/office/powerpoint/2010/main" val="384401545"/>
      </p:ext>
    </p:extLst>
  </p:cSld>
  <p:clrMapOvr>
    <a:masterClrMapping/>
  </p:clrMapOvr>
  <p:transition spd="slow">
    <p:randomBar dir="vert"/>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fontScale="92500"/>
          </a:bodyPr>
          <a:lstStyle/>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As mania subsides, involvement in activities that provide a focus &amp;social contact becomes more appropriate.</a:t>
            </a:r>
            <a:endParaRPr lang="en-US" sz="1600" dirty="0">
              <a:latin typeface="Times New Roman"/>
              <a:ea typeface="Times New Roman"/>
            </a:endParaRPr>
          </a:p>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Avoid competitive games .Competitive games can stimulate aggression and increase psychomotor activity.</a:t>
            </a:r>
            <a:endParaRPr lang="en-US" sz="1600" dirty="0">
              <a:latin typeface="Times New Roman"/>
              <a:ea typeface="Times New Roman"/>
            </a:endParaRPr>
          </a:p>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Encourage to maintain anon- defensive response to criticism or suggestions.</a:t>
            </a:r>
            <a:endParaRPr lang="en-US" sz="1600" dirty="0">
              <a:effectLst/>
              <a:latin typeface="Times New Roman"/>
              <a:ea typeface="Times New Roman"/>
            </a:endParaRPr>
          </a:p>
        </p:txBody>
      </p:sp>
    </p:spTree>
    <p:extLst>
      <p:ext uri="{BB962C8B-B14F-4D97-AF65-F5344CB8AC3E}">
        <p14:creationId xmlns:p14="http://schemas.microsoft.com/office/powerpoint/2010/main" val="4041587544"/>
      </p:ext>
    </p:extLst>
  </p:cSld>
  <p:clrMapOvr>
    <a:masterClrMapping/>
  </p:clrMapOvr>
  <p:transition spd="slow">
    <p:randomBar dir="vert"/>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Offer feedback (positive as well as negative) regarding the impact of his social behavior.</a:t>
            </a:r>
            <a:endParaRPr lang="en-US" sz="1600" dirty="0">
              <a:latin typeface="Times New Roman"/>
              <a:ea typeface="Times New Roman"/>
            </a:endParaRPr>
          </a:p>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Encourage him to verbalize feeling rather than acting out.</a:t>
            </a:r>
            <a:endParaRPr lang="en-US" sz="1600" dirty="0">
              <a:latin typeface="Times New Roman"/>
              <a:ea typeface="Times New Roman"/>
            </a:endParaRPr>
          </a:p>
          <a:p>
            <a:pPr marR="457200" algn="justLow" rtl="0">
              <a:lnSpc>
                <a:spcPct val="150000"/>
              </a:lnSpc>
              <a:spcAft>
                <a:spcPts val="0"/>
              </a:spcAft>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 </a:t>
            </a:r>
            <a:endParaRPr lang="en-US" sz="1600" dirty="0">
              <a:effectLst/>
              <a:latin typeface="Times New Roman"/>
              <a:ea typeface="Times New Roman"/>
            </a:endParaRPr>
          </a:p>
        </p:txBody>
      </p:sp>
    </p:spTree>
    <p:extLst>
      <p:ext uri="{BB962C8B-B14F-4D97-AF65-F5344CB8AC3E}">
        <p14:creationId xmlns:p14="http://schemas.microsoft.com/office/powerpoint/2010/main" val="3767043406"/>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000" b="1" dirty="0" smtClean="0"/>
              <a:t>1- Bipolar I disorder</a:t>
            </a:r>
            <a:endParaRPr lang="ar-EG" sz="4000" b="1" dirty="0"/>
          </a:p>
        </p:txBody>
      </p:sp>
      <p:sp>
        <p:nvSpPr>
          <p:cNvPr id="3" name="عنصر نائب للمحتوى 2"/>
          <p:cNvSpPr>
            <a:spLocks noGrp="1"/>
          </p:cNvSpPr>
          <p:nvPr>
            <p:ph idx="1"/>
          </p:nvPr>
        </p:nvSpPr>
        <p:spPr/>
        <p:txBody>
          <a:bodyPr/>
          <a:lstStyle/>
          <a:p>
            <a:pPr marL="0" indent="0" algn="l">
              <a:buNone/>
            </a:pPr>
            <a:r>
              <a:rPr lang="en-US" dirty="0">
                <a:cs typeface="+mj-cs"/>
              </a:rPr>
              <a:t> 	To diagnose mania it is necessary that a distinct period of abnormally and </a:t>
            </a:r>
            <a:r>
              <a:rPr lang="en-US" dirty="0" smtClean="0">
                <a:cs typeface="+mj-cs"/>
              </a:rPr>
              <a:t>persistently </a:t>
            </a:r>
            <a:r>
              <a:rPr lang="en-US" dirty="0">
                <a:cs typeface="+mj-cs"/>
              </a:rPr>
              <a:t>elevated, expansive or irritable mood and abnormally and persistently increased goal-directed activity or energy occurs.</a:t>
            </a:r>
            <a:endParaRPr lang="ar-EG" dirty="0">
              <a:cs typeface="+mj-cs"/>
            </a:endParaRPr>
          </a:p>
        </p:txBody>
      </p:sp>
    </p:spTree>
    <p:extLst>
      <p:ext uri="{BB962C8B-B14F-4D97-AF65-F5344CB8AC3E}">
        <p14:creationId xmlns:p14="http://schemas.microsoft.com/office/powerpoint/2010/main" val="3827284541"/>
      </p:ext>
    </p:extLst>
  </p:cSld>
  <p:clrMapOvr>
    <a:masterClrMapping/>
  </p:clrMapOvr>
  <p:transition spd="slow">
    <p:wipe dir="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u="sng" dirty="0">
                <a:solidFill>
                  <a:srgbClr val="000000"/>
                </a:solidFill>
                <a:latin typeface="Times New Roman"/>
                <a:ea typeface="Times New Roman"/>
              </a:rPr>
              <a:t>Alerted nutrition less than body requirement</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Related to: </a:t>
            </a:r>
            <a:endParaRPr lang="en-US" b="1" i="1" dirty="0" smtClean="0">
              <a:solidFill>
                <a:srgbClr val="000000"/>
              </a:solidFill>
              <a:latin typeface="Times New Roman"/>
              <a:ea typeface="Times New Roman"/>
            </a:endParaRPr>
          </a:p>
          <a:p>
            <a:pPr algn="justLow" rtl="0">
              <a:lnSpc>
                <a:spcPct val="150000"/>
              </a:lnSpc>
              <a:spcAft>
                <a:spcPts val="0"/>
              </a:spcAft>
              <a:tabLst>
                <a:tab pos="114300" algn="r"/>
                <a:tab pos="2150110" algn="l"/>
                <a:tab pos="4486275" algn="l"/>
                <a:tab pos="4540885" algn="l"/>
                <a:tab pos="4845685" algn="l"/>
                <a:tab pos="6645910" algn="r"/>
              </a:tabLst>
            </a:pPr>
            <a:r>
              <a:rPr lang="en-US" sz="2000" dirty="0">
                <a:solidFill>
                  <a:srgbClr val="000000"/>
                </a:solidFill>
                <a:latin typeface="Times New Roman"/>
                <a:ea typeface="Times New Roman"/>
              </a:rPr>
              <a:t>Inadequate food / fluid intake in relation to metabolic expenditure</a:t>
            </a:r>
            <a:r>
              <a:rPr lang="en-US" sz="2000" dirty="0" smtClean="0">
                <a:solidFill>
                  <a:srgbClr val="000000"/>
                </a:solidFill>
                <a:latin typeface="Times New Roman"/>
                <a:ea typeface="Times New Roman"/>
              </a:rPr>
              <a:t>.</a:t>
            </a:r>
          </a:p>
          <a:p>
            <a:pPr algn="justLow" rtl="0">
              <a:lnSpc>
                <a:spcPct val="150000"/>
              </a:lnSpc>
              <a:spcAft>
                <a:spcPts val="0"/>
              </a:spcAft>
              <a:tabLst>
                <a:tab pos="114300" algn="r"/>
                <a:tab pos="2150110" algn="l"/>
                <a:tab pos="4486275" algn="l"/>
                <a:tab pos="4540885" algn="l"/>
                <a:tab pos="4845685" algn="l"/>
                <a:tab pos="6645910" algn="r"/>
              </a:tabLst>
            </a:pPr>
            <a:r>
              <a:rPr lang="en-US" sz="2000" b="1" i="1" dirty="0">
                <a:solidFill>
                  <a:srgbClr val="000000"/>
                </a:solidFill>
                <a:latin typeface="Times New Roman"/>
                <a:ea typeface="Times New Roman"/>
              </a:rPr>
              <a:t>Evidenced by:</a:t>
            </a:r>
            <a:endParaRPr lang="en-US" sz="200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2000" dirty="0">
                <a:solidFill>
                  <a:srgbClr val="000000"/>
                </a:solidFill>
                <a:latin typeface="Times New Roman"/>
                <a:ea typeface="Times New Roman"/>
              </a:rPr>
              <a:t>Body weight 20% or more below ideal weight.</a:t>
            </a:r>
            <a:endParaRPr lang="en-US" sz="200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2000" dirty="0">
                <a:solidFill>
                  <a:srgbClr val="000000"/>
                </a:solidFill>
                <a:latin typeface="Times New Roman"/>
                <a:ea typeface="Times New Roman"/>
              </a:rPr>
              <a:t>Observed inadequate intake.</a:t>
            </a:r>
            <a:endParaRPr lang="en-US" sz="200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2000" dirty="0">
                <a:solidFill>
                  <a:srgbClr val="000000"/>
                </a:solidFill>
                <a:latin typeface="Times New Roman"/>
                <a:ea typeface="Times New Roman"/>
              </a:rPr>
              <a:t>Inattention to meal times or distraction from task of eating.</a:t>
            </a:r>
            <a:endParaRPr lang="en-US" sz="2000" dirty="0">
              <a:effectLst/>
              <a:latin typeface="Times New Roman"/>
              <a:ea typeface="Times New Roman"/>
            </a:endParaRPr>
          </a:p>
        </p:txBody>
      </p:sp>
    </p:spTree>
    <p:extLst>
      <p:ext uri="{BB962C8B-B14F-4D97-AF65-F5344CB8AC3E}">
        <p14:creationId xmlns:p14="http://schemas.microsoft.com/office/powerpoint/2010/main" val="2145206817"/>
      </p:ext>
    </p:extLst>
  </p:cSld>
  <p:clrMapOvr>
    <a:masterClrMapping/>
  </p:clrMapOvr>
  <p:transition spd="slow">
    <p:randomBar dir="vert"/>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The goal:</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dirty="0">
                <a:solidFill>
                  <a:srgbClr val="000000"/>
                </a:solidFill>
                <a:latin typeface="Times New Roman"/>
                <a:ea typeface="Times New Roman"/>
              </a:rPr>
              <a:t>Increased attention to eating behavior </a:t>
            </a:r>
            <a:endParaRPr lang="en-US" sz="1600" dirty="0">
              <a:latin typeface="Times New Roman"/>
              <a:ea typeface="Times New Roman"/>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dirty="0">
                <a:solidFill>
                  <a:srgbClr val="000000"/>
                </a:solidFill>
                <a:latin typeface="Times New Roman"/>
                <a:ea typeface="Times New Roman"/>
              </a:rPr>
              <a:t>Demonstrates weight again.</a:t>
            </a:r>
            <a:endParaRPr lang="en-US" sz="1600" dirty="0">
              <a:latin typeface="Times New Roman"/>
              <a:ea typeface="Times New Roman"/>
            </a:endParaRPr>
          </a:p>
          <a:p>
            <a:pPr algn="l"/>
            <a:endParaRPr lang="ar-EG" dirty="0"/>
          </a:p>
        </p:txBody>
      </p:sp>
    </p:spTree>
    <p:extLst>
      <p:ext uri="{BB962C8B-B14F-4D97-AF65-F5344CB8AC3E}">
        <p14:creationId xmlns:p14="http://schemas.microsoft.com/office/powerpoint/2010/main" val="4020285385"/>
      </p:ext>
    </p:extLst>
  </p:cSld>
  <p:clrMapOvr>
    <a:masterClrMapping/>
  </p:clrMapOvr>
  <p:transition spd="slow">
    <p:randomBar dir="vert"/>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Interventions:</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normAutofit/>
          </a:bodyPr>
          <a:lstStyle/>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Regularly assess nutritional and fluid intake.</a:t>
            </a:r>
            <a:endParaRPr lang="en-US" sz="1600" dirty="0">
              <a:latin typeface="Times New Roman"/>
              <a:ea typeface="Times New Roman"/>
            </a:endParaRPr>
          </a:p>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Weight patient regularly.</a:t>
            </a:r>
            <a:endParaRPr lang="en-US" sz="1600" dirty="0">
              <a:latin typeface="Times New Roman"/>
              <a:ea typeface="Times New Roman"/>
            </a:endParaRPr>
          </a:p>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Offer meals in area with minimum distracting stimuli.</a:t>
            </a:r>
            <a:endParaRPr lang="en-US" sz="1600" dirty="0">
              <a:latin typeface="Times New Roman"/>
              <a:ea typeface="Times New Roman"/>
            </a:endParaRPr>
          </a:p>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Provide opportunity to select foods when ready to ideal with choices.</a:t>
            </a:r>
            <a:endParaRPr lang="en-US" sz="1600" dirty="0">
              <a:effectLst/>
              <a:latin typeface="Times New Roman"/>
              <a:ea typeface="Times New Roman"/>
            </a:endParaRPr>
          </a:p>
        </p:txBody>
      </p:sp>
    </p:spTree>
    <p:extLst>
      <p:ext uri="{BB962C8B-B14F-4D97-AF65-F5344CB8AC3E}">
        <p14:creationId xmlns:p14="http://schemas.microsoft.com/office/powerpoint/2010/main" val="3875166822"/>
      </p:ext>
    </p:extLst>
  </p:cSld>
  <p:clrMapOvr>
    <a:masterClrMapping/>
  </p:clrMapOvr>
  <p:transition spd="slow">
    <p:randomBar dir="vert"/>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normAutofit/>
          </a:bodyPr>
          <a:lstStyle/>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Offer high protein and carbohydrate diet.</a:t>
            </a:r>
            <a:endParaRPr lang="en-US" sz="1600" dirty="0">
              <a:latin typeface="Times New Roman"/>
              <a:ea typeface="Times New Roman"/>
            </a:endParaRPr>
          </a:p>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Provide interval feeding, using finer foods (e.g. sandwiches, fruit, or milk snakes.)</a:t>
            </a:r>
            <a:endParaRPr lang="en-US" sz="1600" dirty="0">
              <a:latin typeface="Times New Roman"/>
              <a:ea typeface="Times New Roman"/>
            </a:endParaRPr>
          </a:p>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Ensure minimum of 2000cc per 24 hours fluid.</a:t>
            </a:r>
            <a:endParaRPr lang="en-US" sz="1600" dirty="0">
              <a:latin typeface="Times New Roman"/>
              <a:ea typeface="Times New Roman"/>
            </a:endParaRPr>
          </a:p>
          <a:p>
            <a:pPr marR="457200" lvl="0" algn="justLow" rtl="0">
              <a:lnSpc>
                <a:spcPct val="150000"/>
              </a:lnSpc>
              <a:buFont typeface="Symbol"/>
              <a:buChar char=""/>
              <a:tabLst>
                <a:tab pos="114300" algn="r"/>
                <a:tab pos="228600" algn="l"/>
                <a:tab pos="2150110" algn="l"/>
                <a:tab pos="4486275" algn="l"/>
                <a:tab pos="4540885" algn="l"/>
                <a:tab pos="4845685" algn="l"/>
                <a:tab pos="6645910" algn="r"/>
              </a:tabLst>
            </a:pPr>
            <a:r>
              <a:rPr lang="en-US" dirty="0">
                <a:solidFill>
                  <a:srgbClr val="000000"/>
                </a:solidFill>
                <a:latin typeface="Times New Roman"/>
                <a:ea typeface="Times New Roman"/>
              </a:rPr>
              <a:t>Frequently remind patient to eat ( Ahmed , finish your milk snakes) </a:t>
            </a:r>
            <a:endParaRPr lang="en-US" sz="1600" dirty="0">
              <a:effectLst/>
              <a:latin typeface="Times New Roman"/>
              <a:ea typeface="Times New Roman"/>
            </a:endParaRPr>
          </a:p>
        </p:txBody>
      </p:sp>
    </p:spTree>
    <p:extLst>
      <p:ext uri="{BB962C8B-B14F-4D97-AF65-F5344CB8AC3E}">
        <p14:creationId xmlns:p14="http://schemas.microsoft.com/office/powerpoint/2010/main" val="1371299517"/>
      </p:ext>
    </p:extLst>
  </p:cSld>
  <p:clrMapOvr>
    <a:masterClrMapping/>
  </p:clrMapOvr>
  <p:transition spd="slow">
    <p:randomBar dir="vert"/>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u="sng" dirty="0">
                <a:solidFill>
                  <a:srgbClr val="000000"/>
                </a:solidFill>
                <a:latin typeface="Times New Roman"/>
                <a:ea typeface="Times New Roman"/>
              </a:rPr>
              <a:t>Sleep pattern disturbances</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Related to: </a:t>
            </a:r>
            <a:endParaRPr lang="ar-EG" b="1" i="1" dirty="0" smtClean="0">
              <a:solidFill>
                <a:srgbClr val="000000"/>
              </a:solidFill>
              <a:latin typeface="Times New Roman"/>
              <a:ea typeface="Times New Roman"/>
            </a:endParaRPr>
          </a:p>
          <a:p>
            <a:pPr algn="justLow" rtl="0">
              <a:lnSpc>
                <a:spcPct val="150000"/>
              </a:lnSpc>
              <a:spcAft>
                <a:spcPts val="0"/>
              </a:spcAft>
              <a:tabLst>
                <a:tab pos="114300" algn="r"/>
                <a:tab pos="2150110" algn="l"/>
                <a:tab pos="4486275" algn="l"/>
                <a:tab pos="4540885" algn="l"/>
                <a:tab pos="4845685" algn="l"/>
                <a:tab pos="6645910" algn="r"/>
              </a:tabLst>
            </a:pPr>
            <a:r>
              <a:rPr lang="en-US" sz="2400" dirty="0">
                <a:solidFill>
                  <a:srgbClr val="000000"/>
                </a:solidFill>
                <a:latin typeface="Times New Roman"/>
                <a:ea typeface="Times New Roman"/>
                <a:cs typeface="+mj-cs"/>
              </a:rPr>
              <a:t>Biochemical alteration</a:t>
            </a:r>
            <a:r>
              <a:rPr lang="en-US" sz="2400" dirty="0" smtClean="0">
                <a:solidFill>
                  <a:srgbClr val="000000"/>
                </a:solidFill>
                <a:latin typeface="Times New Roman"/>
                <a:ea typeface="Times New Roman"/>
                <a:cs typeface="+mj-cs"/>
              </a:rPr>
              <a:t>.</a:t>
            </a:r>
            <a:endParaRPr lang="ar-EG" sz="2400" dirty="0" smtClean="0">
              <a:solidFill>
                <a:srgbClr val="000000"/>
              </a:solidFill>
              <a:latin typeface="Times New Roman"/>
              <a:ea typeface="Times New Roman"/>
              <a:cs typeface="+mj-cs"/>
            </a:endParaRPr>
          </a:p>
          <a:p>
            <a:pPr algn="justLow" rtl="0">
              <a:lnSpc>
                <a:spcPct val="150000"/>
              </a:lnSpc>
              <a:spcAft>
                <a:spcPts val="0"/>
              </a:spcAft>
              <a:tabLst>
                <a:tab pos="114300" algn="r"/>
                <a:tab pos="2150110" algn="l"/>
                <a:tab pos="4486275" algn="l"/>
                <a:tab pos="4540885" algn="l"/>
                <a:tab pos="4845685" algn="l"/>
                <a:tab pos="6645910" algn="r"/>
              </a:tabLst>
            </a:pPr>
            <a:r>
              <a:rPr lang="en-US" sz="2400" b="1" i="1" dirty="0">
                <a:solidFill>
                  <a:srgbClr val="000000"/>
                </a:solidFill>
                <a:latin typeface="Times New Roman"/>
                <a:ea typeface="Times New Roman"/>
                <a:cs typeface="+mj-cs"/>
              </a:rPr>
              <a:t>Evidenced by: </a:t>
            </a:r>
            <a:endParaRPr lang="en-US" sz="2400" dirty="0">
              <a:latin typeface="Times New Roman"/>
              <a:ea typeface="Times New Roman"/>
              <a:cs typeface="+mj-cs"/>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2400" dirty="0">
                <a:solidFill>
                  <a:srgbClr val="000000"/>
                </a:solidFill>
                <a:latin typeface="Times New Roman"/>
                <a:ea typeface="Times New Roman"/>
                <a:cs typeface="+mj-cs"/>
              </a:rPr>
              <a:t>Interrupted night time sleep</a:t>
            </a:r>
            <a:r>
              <a:rPr lang="en-US" sz="2400" dirty="0" smtClean="0">
                <a:solidFill>
                  <a:srgbClr val="000000"/>
                </a:solidFill>
                <a:latin typeface="Times New Roman"/>
                <a:ea typeface="Times New Roman"/>
                <a:cs typeface="+mj-cs"/>
              </a:rPr>
              <a:t>.</a:t>
            </a:r>
          </a:p>
          <a:p>
            <a:pPr algn="justLow" rtl="0">
              <a:lnSpc>
                <a:spcPct val="150000"/>
              </a:lnSpc>
              <a:spcAft>
                <a:spcPts val="0"/>
              </a:spcAft>
              <a:tabLst>
                <a:tab pos="114300" algn="r"/>
                <a:tab pos="2150110" algn="l"/>
                <a:tab pos="4486275" algn="l"/>
                <a:tab pos="4540885" algn="l"/>
                <a:tab pos="4845685" algn="l"/>
                <a:tab pos="6645910" algn="r"/>
              </a:tabLst>
            </a:pPr>
            <a:r>
              <a:rPr lang="en-US" sz="2400" b="1" i="1" dirty="0">
                <a:solidFill>
                  <a:srgbClr val="000000"/>
                </a:solidFill>
                <a:latin typeface="Times New Roman"/>
                <a:ea typeface="Times New Roman"/>
                <a:cs typeface="+mj-cs"/>
              </a:rPr>
              <a:t>The goal:</a:t>
            </a:r>
            <a:endParaRPr lang="en-US" sz="2400" dirty="0">
              <a:latin typeface="Times New Roman"/>
              <a:ea typeface="Times New Roman"/>
              <a:cs typeface="+mj-cs"/>
            </a:endParaRPr>
          </a:p>
          <a:p>
            <a:pPr marR="457200" lvl="0" algn="justLow" rtl="0">
              <a:lnSpc>
                <a:spcPct val="150000"/>
              </a:lnSpc>
              <a:buFont typeface="Symbol"/>
              <a:buChar char=""/>
              <a:tabLst>
                <a:tab pos="114300" algn="r"/>
                <a:tab pos="457200" algn="l"/>
                <a:tab pos="2150110" algn="l"/>
                <a:tab pos="4486275" algn="l"/>
                <a:tab pos="4540885" algn="l"/>
                <a:tab pos="4845685" algn="l"/>
                <a:tab pos="6645910" algn="r"/>
              </a:tabLst>
            </a:pPr>
            <a:r>
              <a:rPr lang="en-US" sz="2400" dirty="0">
                <a:solidFill>
                  <a:srgbClr val="000000"/>
                </a:solidFill>
                <a:latin typeface="Times New Roman"/>
                <a:ea typeface="Times New Roman"/>
                <a:cs typeface="+mj-cs"/>
              </a:rPr>
              <a:t>Re-establish sleep pattern (sleep 6-8 hours at night) and reports feeling rested.</a:t>
            </a:r>
            <a:endParaRPr lang="en-US" sz="2400" dirty="0">
              <a:effectLst/>
              <a:latin typeface="Times New Roman"/>
              <a:ea typeface="Times New Roman"/>
              <a:cs typeface="+mj-cs"/>
            </a:endParaRPr>
          </a:p>
        </p:txBody>
      </p:sp>
    </p:spTree>
    <p:extLst>
      <p:ext uri="{BB962C8B-B14F-4D97-AF65-F5344CB8AC3E}">
        <p14:creationId xmlns:p14="http://schemas.microsoft.com/office/powerpoint/2010/main" val="3997846717"/>
      </p:ext>
    </p:extLst>
  </p:cSld>
  <p:clrMapOvr>
    <a:masterClrMapping/>
  </p:clrMapOvr>
  <p:transition spd="slow">
    <p:randomBar dir="vert"/>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Interventions:</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normAutofit/>
          </a:bodyPr>
          <a:lstStyle/>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Decrease environmental stimuli in room &amp; in common areas provide quite room if needed.</a:t>
            </a:r>
            <a:endParaRPr lang="en-US" sz="1600" dirty="0">
              <a:latin typeface="Times New Roman"/>
              <a:ea typeface="Times New Roman"/>
            </a:endParaRPr>
          </a:p>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Discourage intake of caffeine and cigarettes after 6 pm.</a:t>
            </a:r>
            <a:endParaRPr lang="en-US" sz="1600" dirty="0">
              <a:latin typeface="Times New Roman"/>
              <a:ea typeface="Times New Roman"/>
            </a:endParaRPr>
          </a:p>
          <a:p>
            <a:pPr marR="457200" lvl="0" algn="justLow" rtl="0">
              <a:lnSpc>
                <a:spcPct val="150000"/>
              </a:lnSpc>
              <a:buFont typeface="Symbol"/>
              <a:buChar char=""/>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Offer small snack and or warm milk at bed time or when a wake during the night</a:t>
            </a:r>
            <a:endParaRPr lang="en-US" sz="1600" dirty="0">
              <a:effectLst/>
              <a:latin typeface="Times New Roman"/>
              <a:ea typeface="Times New Roman"/>
            </a:endParaRPr>
          </a:p>
        </p:txBody>
      </p:sp>
    </p:spTree>
    <p:extLst>
      <p:ext uri="{BB962C8B-B14F-4D97-AF65-F5344CB8AC3E}">
        <p14:creationId xmlns:p14="http://schemas.microsoft.com/office/powerpoint/2010/main" val="4279620630"/>
      </p:ext>
    </p:extLst>
  </p:cSld>
  <p:clrMapOvr>
    <a:masterClrMapping/>
  </p:clrMapOvr>
  <p:transition spd="slow">
    <p:randomBar dir="vert"/>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Discourage engaging in physical activities and exercise during the day.</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Restrict activities in the evening prior to bed time.</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Administer medication as prescribed.</a:t>
            </a:r>
            <a:endParaRPr lang="en-US" sz="1600" dirty="0">
              <a:effectLst/>
              <a:latin typeface="Times New Roman"/>
              <a:ea typeface="Times New Roman"/>
            </a:endParaRPr>
          </a:p>
        </p:txBody>
      </p:sp>
    </p:spTree>
    <p:extLst>
      <p:ext uri="{BB962C8B-B14F-4D97-AF65-F5344CB8AC3E}">
        <p14:creationId xmlns:p14="http://schemas.microsoft.com/office/powerpoint/2010/main" val="2585958404"/>
      </p:ext>
    </p:extLst>
  </p:cSld>
  <p:clrMapOvr>
    <a:masterClrMapping/>
  </p:clrMapOvr>
  <p:transition spd="slow">
    <p:randomBar dir="vert"/>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u="sng" dirty="0">
                <a:solidFill>
                  <a:srgbClr val="000000"/>
                </a:solidFill>
                <a:latin typeface="Times New Roman"/>
                <a:ea typeface="Times New Roman"/>
              </a:rPr>
              <a:t>Self care deficit</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Related to:</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Lack of concern </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Hyperactivity </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Impulsivity </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Poor judgment</a:t>
            </a:r>
            <a:endParaRPr lang="en-US" sz="1600" dirty="0">
              <a:latin typeface="Times New Roman"/>
              <a:ea typeface="Times New Roman"/>
            </a:endParaRPr>
          </a:p>
          <a:p>
            <a:pPr algn="l"/>
            <a:endParaRPr lang="ar-EG" dirty="0"/>
          </a:p>
        </p:txBody>
      </p:sp>
    </p:spTree>
    <p:extLst>
      <p:ext uri="{BB962C8B-B14F-4D97-AF65-F5344CB8AC3E}">
        <p14:creationId xmlns:p14="http://schemas.microsoft.com/office/powerpoint/2010/main" val="3750564154"/>
      </p:ext>
    </p:extLst>
  </p:cSld>
  <p:clrMapOvr>
    <a:masterClrMapping/>
  </p:clrMapOvr>
  <p:transition spd="slow">
    <p:randomBar dir="vert"/>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txBody>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dirty="0">
                <a:solidFill>
                  <a:srgbClr val="000000"/>
                </a:solidFill>
                <a:latin typeface="Times New Roman"/>
                <a:ea typeface="Times New Roman"/>
              </a:rPr>
              <a:t>Evidenced by:</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Poor hygiene </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Wearing inadequate and or inappropriate clothing.</a:t>
            </a:r>
            <a:endParaRPr lang="en-US" sz="1600" dirty="0">
              <a:latin typeface="Times New Roman"/>
              <a:ea typeface="Times New Roman"/>
            </a:endParaRPr>
          </a:p>
          <a:p>
            <a:pPr algn="l"/>
            <a:endParaRPr lang="ar-EG" dirty="0"/>
          </a:p>
        </p:txBody>
      </p:sp>
    </p:spTree>
    <p:extLst>
      <p:ext uri="{BB962C8B-B14F-4D97-AF65-F5344CB8AC3E}">
        <p14:creationId xmlns:p14="http://schemas.microsoft.com/office/powerpoint/2010/main" val="155815377"/>
      </p:ext>
    </p:extLst>
  </p:cSld>
  <p:clrMapOvr>
    <a:masterClrMapping/>
  </p:clrMapOvr>
  <p:transition spd="slow">
    <p:randomBar dir="vert"/>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dirty="0">
                <a:solidFill>
                  <a:srgbClr val="000000"/>
                </a:solidFill>
                <a:latin typeface="Times New Roman"/>
                <a:ea typeface="Times New Roman"/>
              </a:rPr>
              <a:t> </a:t>
            </a:r>
            <a:r>
              <a:rPr lang="en-US" b="1" i="1" dirty="0">
                <a:solidFill>
                  <a:srgbClr val="000000"/>
                </a:solidFill>
                <a:latin typeface="Times New Roman"/>
                <a:ea typeface="Times New Roman"/>
              </a:rPr>
              <a:t>The goal: </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lstStyle/>
          <a:p>
            <a:pPr marR="457200" lvl="0" algn="justLow" rtl="0">
              <a:lnSpc>
                <a:spcPct val="150000"/>
              </a:lnSpc>
              <a:buFont typeface="Symbol"/>
              <a:buChar char=""/>
              <a:tabLst>
                <a:tab pos="114300" algn="r"/>
                <a:tab pos="228600" algn="l"/>
                <a:tab pos="318770" algn="l"/>
                <a:tab pos="2150110" algn="l"/>
                <a:tab pos="4486275" algn="l"/>
                <a:tab pos="4540885" algn="l"/>
                <a:tab pos="4845685" algn="l"/>
                <a:tab pos="6645910" algn="r"/>
              </a:tabLst>
            </a:pPr>
            <a:r>
              <a:rPr lang="en-US" dirty="0">
                <a:solidFill>
                  <a:srgbClr val="000000"/>
                </a:solidFill>
                <a:latin typeface="Times New Roman"/>
                <a:ea typeface="Times New Roman"/>
              </a:rPr>
              <a:t>Performs self care activities within level of own ability</a:t>
            </a:r>
            <a:endParaRPr lang="en-US" sz="1600" dirty="0">
              <a:effectLst/>
              <a:latin typeface="Times New Roman"/>
              <a:ea typeface="Times New Roman"/>
            </a:endParaRPr>
          </a:p>
        </p:txBody>
      </p:sp>
    </p:spTree>
    <p:extLst>
      <p:ext uri="{BB962C8B-B14F-4D97-AF65-F5344CB8AC3E}">
        <p14:creationId xmlns:p14="http://schemas.microsoft.com/office/powerpoint/2010/main" val="54349307"/>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2- Bipolar II disorder</a:t>
            </a:r>
            <a:endParaRPr lang="ar-EG" dirty="0"/>
          </a:p>
        </p:txBody>
      </p:sp>
      <p:sp>
        <p:nvSpPr>
          <p:cNvPr id="3" name="عنصر نائب للمحتوى 2"/>
          <p:cNvSpPr>
            <a:spLocks noGrp="1"/>
          </p:cNvSpPr>
          <p:nvPr>
            <p:ph idx="1"/>
          </p:nvPr>
        </p:nvSpPr>
        <p:spPr/>
        <p:txBody>
          <a:bodyPr>
            <a:normAutofit fontScale="85000" lnSpcReduction="20000"/>
          </a:bodyPr>
          <a:lstStyle/>
          <a:p>
            <a:pPr algn="ctr" rtl="0">
              <a:lnSpc>
                <a:spcPct val="150000"/>
              </a:lnSpc>
              <a:spcAft>
                <a:spcPts val="0"/>
              </a:spcAft>
              <a:tabLst>
                <a:tab pos="342900" algn="l"/>
              </a:tabLst>
            </a:pPr>
            <a:r>
              <a:rPr lang="en-US" sz="3500" dirty="0">
                <a:solidFill>
                  <a:srgbClr val="000000"/>
                </a:solidFill>
                <a:latin typeface="Times New Roman"/>
                <a:ea typeface="Times New Roman"/>
              </a:rPr>
              <a:t>Hypomanic episode(s) alternating with </a:t>
            </a:r>
            <a:r>
              <a:rPr lang="en-US" sz="3500" dirty="0">
                <a:latin typeface="Times New Roman"/>
                <a:ea typeface="Times New Roman"/>
              </a:rPr>
              <a:t>depressive </a:t>
            </a:r>
            <a:r>
              <a:rPr lang="en-US" sz="3500" dirty="0" smtClean="0">
                <a:latin typeface="Times New Roman"/>
                <a:ea typeface="Times New Roman"/>
              </a:rPr>
              <a:t>episode</a:t>
            </a:r>
          </a:p>
          <a:p>
            <a:pPr algn="ctr" rtl="0">
              <a:lnSpc>
                <a:spcPct val="150000"/>
              </a:lnSpc>
              <a:tabLst>
                <a:tab pos="342900" algn="l"/>
              </a:tabLst>
            </a:pPr>
            <a:r>
              <a:rPr lang="en-US" sz="3500" dirty="0">
                <a:solidFill>
                  <a:srgbClr val="000000"/>
                </a:solidFill>
                <a:latin typeface="Times New Roman"/>
                <a:ea typeface="Times New Roman"/>
              </a:rPr>
              <a:t>In the DSM-5 bipolar II disorder can be diagnosed if:</a:t>
            </a:r>
          </a:p>
          <a:p>
            <a:pPr lvl="0" algn="ctr" rtl="0">
              <a:lnSpc>
                <a:spcPct val="150000"/>
              </a:lnSpc>
              <a:tabLst>
                <a:tab pos="342900" algn="l"/>
              </a:tabLst>
            </a:pPr>
            <a:r>
              <a:rPr lang="en-US" sz="3500" dirty="0">
                <a:solidFill>
                  <a:srgbClr val="000000"/>
                </a:solidFill>
                <a:latin typeface="Times New Roman"/>
                <a:ea typeface="Times New Roman"/>
              </a:rPr>
              <a:t>The criteria are met for at least one hypomanic episode and one </a:t>
            </a:r>
            <a:r>
              <a:rPr lang="en-US" dirty="0">
                <a:solidFill>
                  <a:srgbClr val="000000"/>
                </a:solidFill>
                <a:latin typeface="Times New Roman"/>
                <a:ea typeface="Times New Roman"/>
              </a:rPr>
              <a:t>depressive episode, there has never been manic </a:t>
            </a:r>
            <a:r>
              <a:rPr lang="en-US" dirty="0" smtClean="0">
                <a:solidFill>
                  <a:srgbClr val="000000"/>
                </a:solidFill>
                <a:latin typeface="Times New Roman"/>
                <a:ea typeface="Times New Roman"/>
              </a:rPr>
              <a:t>episode</a:t>
            </a:r>
            <a:r>
              <a:rPr lang="en-US" dirty="0">
                <a:solidFill>
                  <a:srgbClr val="000000"/>
                </a:solidFill>
                <a:latin typeface="Times New Roman"/>
                <a:ea typeface="Times New Roman"/>
              </a:rPr>
              <a:t>.</a:t>
            </a:r>
            <a:endParaRPr lang="en-US" dirty="0" smtClean="0">
              <a:solidFill>
                <a:srgbClr val="000000"/>
              </a:solidFill>
              <a:latin typeface="Times New Roman"/>
              <a:ea typeface="Times New Roman"/>
            </a:endParaRPr>
          </a:p>
        </p:txBody>
      </p:sp>
    </p:spTree>
    <p:extLst>
      <p:ext uri="{BB962C8B-B14F-4D97-AF65-F5344CB8AC3E}">
        <p14:creationId xmlns:p14="http://schemas.microsoft.com/office/powerpoint/2010/main" val="645621835"/>
      </p:ext>
    </p:extLst>
  </p:cSld>
  <p:clrMapOvr>
    <a:masterClrMapping/>
  </p:clrMapOvr>
  <p:transition spd="slow">
    <p:push dir="u"/>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indent="-342900" algn="justLow" rtl="0">
              <a:lnSpc>
                <a:spcPct val="150000"/>
              </a:lnSpc>
              <a:spcAft>
                <a:spcPts val="0"/>
              </a:spcAft>
              <a:tabLst>
                <a:tab pos="114300" algn="r"/>
                <a:tab pos="228600" algn="l"/>
                <a:tab pos="2150110" algn="l"/>
                <a:tab pos="4486275" algn="l"/>
                <a:tab pos="4540885" algn="l"/>
                <a:tab pos="4845685" algn="l"/>
                <a:tab pos="6645910" algn="r"/>
              </a:tabLst>
            </a:pPr>
            <a:r>
              <a:rPr lang="en-US" b="1" i="1" dirty="0">
                <a:solidFill>
                  <a:srgbClr val="000000"/>
                </a:solidFill>
                <a:latin typeface="Times New Roman"/>
                <a:ea typeface="Times New Roman"/>
              </a:rPr>
              <a:t>Interventions:</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normAutofit/>
          </a:bodyPr>
          <a:lstStyle/>
          <a:p>
            <a:pPr marR="457200" lvl="0" algn="justLow" rtl="0">
              <a:lnSpc>
                <a:spcPct val="150000"/>
              </a:lnSpc>
              <a:buFont typeface="Symbol"/>
              <a:buChar char=""/>
              <a:tabLst>
                <a:tab pos="114300" algn="l"/>
                <a:tab pos="318770" algn="l"/>
                <a:tab pos="2150110" algn="l"/>
                <a:tab pos="4486275" algn="l"/>
                <a:tab pos="4540885" algn="l"/>
                <a:tab pos="4845685" algn="l"/>
                <a:tab pos="6645910" algn="r"/>
              </a:tabLst>
            </a:pPr>
            <a:r>
              <a:rPr lang="en-US" dirty="0">
                <a:solidFill>
                  <a:srgbClr val="000000"/>
                </a:solidFill>
                <a:latin typeface="Times New Roman"/>
                <a:ea typeface="Times New Roman"/>
              </a:rPr>
              <a:t>Provide physical assistance, supervisions directions reminders encouragements and support as needed.</a:t>
            </a:r>
            <a:endParaRPr lang="en-US" sz="1600" dirty="0">
              <a:latin typeface="Times New Roman"/>
              <a:ea typeface="Times New Roman"/>
            </a:endParaRPr>
          </a:p>
          <a:p>
            <a:pPr marR="457200" lvl="0" algn="justLow" rtl="0">
              <a:lnSpc>
                <a:spcPct val="150000"/>
              </a:lnSpc>
              <a:buFont typeface="Symbol"/>
              <a:buChar char=""/>
              <a:tabLst>
                <a:tab pos="114300" algn="l"/>
                <a:tab pos="318770" algn="l"/>
                <a:tab pos="2150110" algn="l"/>
                <a:tab pos="4486275" algn="l"/>
                <a:tab pos="4540885" algn="l"/>
                <a:tab pos="4845685" algn="l"/>
                <a:tab pos="6645910" algn="r"/>
              </a:tabLst>
            </a:pPr>
            <a:r>
              <a:rPr lang="en-US" dirty="0">
                <a:solidFill>
                  <a:srgbClr val="000000"/>
                </a:solidFill>
                <a:latin typeface="Times New Roman"/>
                <a:ea typeface="Times New Roman"/>
              </a:rPr>
              <a:t>Give simple step by step reminders for hygiene and dress (here is your razor, shave the left side …now the Right .here is your toothbrush put the toothpaste on the brush).</a:t>
            </a:r>
            <a:endParaRPr lang="en-US" sz="1600" dirty="0">
              <a:latin typeface="Times New Roman"/>
              <a:ea typeface="Times New Roman"/>
            </a:endParaRPr>
          </a:p>
          <a:p>
            <a:pPr algn="l"/>
            <a:endParaRPr lang="ar-EG" dirty="0"/>
          </a:p>
        </p:txBody>
      </p:sp>
    </p:spTree>
    <p:extLst>
      <p:ext uri="{BB962C8B-B14F-4D97-AF65-F5344CB8AC3E}">
        <p14:creationId xmlns:p14="http://schemas.microsoft.com/office/powerpoint/2010/main" val="2564689780"/>
      </p:ext>
    </p:extLst>
  </p:cSld>
  <p:clrMapOvr>
    <a:masterClrMapping/>
  </p:clrMapOvr>
  <p:transition spd="slow">
    <p:randomBar dir="vert"/>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justLow" rtl="0">
              <a:lnSpc>
                <a:spcPct val="150000"/>
              </a:lnSpc>
              <a:spcAft>
                <a:spcPts val="0"/>
              </a:spcAft>
              <a:tabLst>
                <a:tab pos="114300" algn="r"/>
                <a:tab pos="2150110" algn="l"/>
                <a:tab pos="4486275" algn="l"/>
                <a:tab pos="4540885" algn="l"/>
                <a:tab pos="4845685" algn="l"/>
                <a:tab pos="6645910" algn="r"/>
              </a:tabLst>
            </a:pPr>
            <a:r>
              <a:rPr lang="en-US" b="1" i="1" u="sng" dirty="0">
                <a:solidFill>
                  <a:srgbClr val="000000"/>
                </a:solidFill>
                <a:latin typeface="Times New Roman"/>
                <a:ea typeface="Times New Roman"/>
              </a:rPr>
              <a:t>Other possible nursing diagnosis for manic patient may be includes:</a:t>
            </a:r>
            <a:endParaRPr lang="en-US" sz="2400" dirty="0">
              <a:effectLst/>
              <a:latin typeface="Times New Roman"/>
              <a:ea typeface="Times New Roman"/>
            </a:endParaRPr>
          </a:p>
        </p:txBody>
      </p:sp>
      <p:sp>
        <p:nvSpPr>
          <p:cNvPr id="3" name="عنصر نائب للمحتوى 2"/>
          <p:cNvSpPr>
            <a:spLocks noGrp="1"/>
          </p:cNvSpPr>
          <p:nvPr>
            <p:ph idx="1"/>
          </p:nvPr>
        </p:nvSpPr>
        <p:spPr/>
        <p:txBody>
          <a:bodyPr>
            <a:normAutofit/>
          </a:bodyPr>
          <a:lstStyle/>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Powerlessness.</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Disturbance self – esteem.</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Altered bowel movement.</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Altered family process.</a:t>
            </a:r>
            <a:endParaRPr lang="en-US" sz="1600" dirty="0">
              <a:latin typeface="Times New Roman"/>
              <a:ea typeface="Times New Roman"/>
            </a:endParaRPr>
          </a:p>
          <a:p>
            <a:pPr marR="457200" lvl="0" algn="justLow" rtl="0">
              <a:lnSpc>
                <a:spcPct val="150000"/>
              </a:lnSpc>
              <a:buFont typeface="Symbol"/>
              <a:buChar char=""/>
              <a:tabLst>
                <a:tab pos="114300" algn="r"/>
                <a:tab pos="318770" algn="l"/>
                <a:tab pos="2150110" algn="l"/>
                <a:tab pos="4486275" algn="l"/>
                <a:tab pos="4540885" algn="l"/>
                <a:tab pos="4845685" algn="l"/>
                <a:tab pos="6645910" algn="r"/>
              </a:tabLst>
            </a:pPr>
            <a:r>
              <a:rPr lang="en-US" dirty="0">
                <a:solidFill>
                  <a:srgbClr val="000000"/>
                </a:solidFill>
                <a:latin typeface="Times New Roman"/>
                <a:ea typeface="Times New Roman"/>
              </a:rPr>
              <a:t>Knowledge deficit.</a:t>
            </a:r>
            <a:endParaRPr lang="en-US" sz="1600" dirty="0">
              <a:latin typeface="Times New Roman"/>
              <a:ea typeface="Times New Roman"/>
            </a:endParaRPr>
          </a:p>
          <a:p>
            <a:r>
              <a:rPr lang="ar-EG" sz="1600" dirty="0">
                <a:latin typeface="Times New Roman"/>
                <a:ea typeface="Times New Roman"/>
              </a:rPr>
              <a:t> </a:t>
            </a:r>
            <a:endParaRPr lang="en-US" sz="1600" dirty="0">
              <a:effectLst/>
              <a:latin typeface="Times New Roman"/>
              <a:ea typeface="Times New Roman"/>
            </a:endParaRPr>
          </a:p>
        </p:txBody>
      </p:sp>
    </p:spTree>
    <p:extLst>
      <p:ext uri="{BB962C8B-B14F-4D97-AF65-F5344CB8AC3E}">
        <p14:creationId xmlns:p14="http://schemas.microsoft.com/office/powerpoint/2010/main" val="422730566"/>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nSpc>
                <a:spcPct val="150000"/>
              </a:lnSpc>
              <a:tabLst>
                <a:tab pos="3559810" algn="l"/>
                <a:tab pos="5617210" algn="r"/>
              </a:tabLst>
            </a:pPr>
            <a:r>
              <a:rPr lang="en-US" b="1" dirty="0">
                <a:solidFill>
                  <a:srgbClr val="000000"/>
                </a:solidFill>
                <a:latin typeface="Times New Roman"/>
                <a:ea typeface="Times New Roman"/>
              </a:rPr>
              <a:t>3- Cyclothymic </a:t>
            </a:r>
            <a:r>
              <a:rPr lang="en-US" sz="4000" b="1" dirty="0">
                <a:solidFill>
                  <a:srgbClr val="000000"/>
                </a:solidFill>
                <a:latin typeface="Times New Roman"/>
                <a:ea typeface="Times New Roman"/>
              </a:rPr>
              <a:t>disorder</a:t>
            </a:r>
            <a:endParaRPr lang="en-US" sz="4000" dirty="0">
              <a:effectLst/>
              <a:latin typeface="Times New Roman"/>
              <a:ea typeface="Times New Roman"/>
            </a:endParaRPr>
          </a:p>
        </p:txBody>
      </p:sp>
      <p:sp>
        <p:nvSpPr>
          <p:cNvPr id="3" name="عنصر نائب للمحتوى 2"/>
          <p:cNvSpPr>
            <a:spLocks noGrp="1"/>
          </p:cNvSpPr>
          <p:nvPr>
            <p:ph idx="1"/>
          </p:nvPr>
        </p:nvSpPr>
        <p:spPr/>
        <p:txBody>
          <a:bodyPr/>
          <a:lstStyle/>
          <a:p>
            <a:pPr algn="justLow" rtl="0">
              <a:lnSpc>
                <a:spcPct val="150000"/>
              </a:lnSpc>
              <a:spcAft>
                <a:spcPts val="0"/>
              </a:spcAft>
              <a:tabLst>
                <a:tab pos="342900" algn="l"/>
              </a:tabLst>
            </a:pPr>
            <a:r>
              <a:rPr lang="en-US" dirty="0">
                <a:latin typeface="Times New Roman"/>
                <a:ea typeface="Times New Roman"/>
              </a:rPr>
              <a:t>In comparison to the DSM-IV, the new version did not significantly change the criteria for cyclothymic disorder. They are as follows</a:t>
            </a:r>
            <a:r>
              <a:rPr lang="en-US" dirty="0" smtClean="0">
                <a:latin typeface="Times New Roman"/>
                <a:ea typeface="Times New Roman"/>
              </a:rPr>
              <a:t>:</a:t>
            </a:r>
          </a:p>
        </p:txBody>
      </p:sp>
    </p:spTree>
    <p:extLst>
      <p:ext uri="{BB962C8B-B14F-4D97-AF65-F5344CB8AC3E}">
        <p14:creationId xmlns:p14="http://schemas.microsoft.com/office/powerpoint/2010/main" val="2941632606"/>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dirty="0"/>
          </a:p>
        </p:txBody>
      </p:sp>
      <p:sp>
        <p:nvSpPr>
          <p:cNvPr id="3" name="عنصر نائب للمحتوى 2"/>
          <p:cNvSpPr>
            <a:spLocks noGrp="1"/>
          </p:cNvSpPr>
          <p:nvPr>
            <p:ph idx="1"/>
          </p:nvPr>
        </p:nvSpPr>
        <p:spPr/>
        <p:txBody>
          <a:bodyPr>
            <a:normAutofit/>
          </a:bodyPr>
          <a:lstStyle/>
          <a:p>
            <a:pPr lvl="0" algn="justLow" rtl="0">
              <a:lnSpc>
                <a:spcPct val="150000"/>
              </a:lnSpc>
              <a:buBlip>
                <a:blip r:embed="rId2"/>
              </a:buBlip>
              <a:tabLst>
                <a:tab pos="342900" algn="l"/>
                <a:tab pos="457200" algn="l"/>
              </a:tabLst>
            </a:pPr>
            <a:r>
              <a:rPr lang="en-US" dirty="0">
                <a:latin typeface="Times New Roman"/>
                <a:ea typeface="Times New Roman"/>
              </a:rPr>
              <a:t>For at least 2 years (at least 1 year in children and adolescents) there have been numerous periods with hypomanic symptoms that do not meet criteria for hypomanic episode and numerous periods with depressive symptoms that do not meet criteria for depressive episode</a:t>
            </a:r>
            <a:r>
              <a:rPr lang="en-US" dirty="0" smtClean="0">
                <a:latin typeface="Times New Roman"/>
                <a:ea typeface="Times New Roman"/>
              </a:rPr>
              <a:t>.</a:t>
            </a:r>
          </a:p>
          <a:p>
            <a:pPr lvl="0" algn="justLow" rtl="0">
              <a:lnSpc>
                <a:spcPct val="150000"/>
              </a:lnSpc>
              <a:buBlip>
                <a:blip r:embed="rId2"/>
              </a:buBlip>
              <a:tabLst>
                <a:tab pos="342900" algn="l"/>
                <a:tab pos="457200" algn="l"/>
              </a:tabLst>
            </a:pPr>
            <a:endParaRPr lang="en-US" sz="1800" dirty="0">
              <a:effectLst/>
              <a:latin typeface="Times New Roman"/>
              <a:ea typeface="Times New Roman"/>
            </a:endParaRPr>
          </a:p>
        </p:txBody>
      </p:sp>
    </p:spTree>
    <p:extLst>
      <p:ext uri="{BB962C8B-B14F-4D97-AF65-F5344CB8AC3E}">
        <p14:creationId xmlns:p14="http://schemas.microsoft.com/office/powerpoint/2010/main" val="286241004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573</TotalTime>
  <Words>2539</Words>
  <Application>Microsoft Office PowerPoint</Application>
  <PresentationFormat>On-screen Show (4:3)</PresentationFormat>
  <Paragraphs>234</Paragraphs>
  <Slides>71</Slides>
  <Notes>0</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تدفق</vt:lpstr>
      <vt:lpstr>Bipolar disorders</vt:lpstr>
      <vt:lpstr>Introduction:</vt:lpstr>
      <vt:lpstr>  </vt:lpstr>
      <vt:lpstr>Types of bipolar disorders:</vt:lpstr>
      <vt:lpstr>1- Bipolar I disorder</vt:lpstr>
      <vt:lpstr>1- Bipolar I disorder</vt:lpstr>
      <vt:lpstr>2- Bipolar II disorder</vt:lpstr>
      <vt:lpstr>3- Cyclothymic disorder</vt:lpstr>
      <vt:lpstr>PowerPoint Presentation</vt:lpstr>
      <vt:lpstr>4- Substance/medication induced bipolar and related disorder</vt:lpstr>
      <vt:lpstr>5- Bipolar and related disorder due to another medical condition</vt:lpstr>
      <vt:lpstr>6- Other specified bipolar and related disorder</vt:lpstr>
      <vt:lpstr>Difference between Mania &amp; Hypomania</vt:lpstr>
      <vt:lpstr>Difference between Mania &amp; Hypomania </vt:lpstr>
      <vt:lpstr>Etiological factors of bipolar disorder:       </vt:lpstr>
      <vt:lpstr>PowerPoint Presentation</vt:lpstr>
      <vt:lpstr>PowerPoint Presentation</vt:lpstr>
      <vt:lpstr>PowerPoint Presentation</vt:lpstr>
      <vt:lpstr>PowerPoint Presentation</vt:lpstr>
      <vt:lpstr>IV. Neuroanatomical factors:</vt:lpstr>
      <vt:lpstr>V. physiological influences:</vt:lpstr>
      <vt:lpstr>PowerPoint Presentation</vt:lpstr>
      <vt:lpstr>B. Psychosocial Theories:</vt:lpstr>
      <vt:lpstr>PowerPoint Presentation</vt:lpstr>
      <vt:lpstr>II. Theory of family dynamics:</vt:lpstr>
      <vt:lpstr>PowerPoint Presentation</vt:lpstr>
      <vt:lpstr>PowerPoint Presentation</vt:lpstr>
      <vt:lpstr>PowerPoint Presentation</vt:lpstr>
      <vt:lpstr>PowerPoint Presentation</vt:lpstr>
      <vt:lpstr>Nursing management:      </vt:lpstr>
      <vt:lpstr>PowerPoint Presentation</vt:lpstr>
      <vt:lpstr>1- Assessing mood:            </vt:lpstr>
      <vt:lpstr>2- Assessing behavior: </vt:lpstr>
      <vt:lpstr>PowerPoint Presentation</vt:lpstr>
      <vt:lpstr>PowerPoint Presentation</vt:lpstr>
      <vt:lpstr>PowerPoint Presentation</vt:lpstr>
      <vt:lpstr>3- Assessing thought:                       </vt:lpstr>
      <vt:lpstr>PowerPoint Presentation</vt:lpstr>
      <vt:lpstr>PowerPoint Presentation</vt:lpstr>
      <vt:lpstr>PowerPoint Presentation</vt:lpstr>
      <vt:lpstr>Nursing diagnosis:</vt:lpstr>
      <vt:lpstr>The goal: </vt:lpstr>
      <vt:lpstr>Intervention: </vt:lpstr>
      <vt:lpstr>PowerPoint Presentation</vt:lpstr>
      <vt:lpstr>PowerPoint Presentation</vt:lpstr>
      <vt:lpstr>PowerPoint Presentation</vt:lpstr>
      <vt:lpstr>PowerPoint Presentation</vt:lpstr>
      <vt:lpstr>Nursing diagnosis:</vt:lpstr>
      <vt:lpstr>The goal:</vt:lpstr>
      <vt:lpstr>PowerPoint Presentation</vt:lpstr>
      <vt:lpstr>PowerPoint Presentation</vt:lpstr>
      <vt:lpstr>PowerPoint Presentation</vt:lpstr>
      <vt:lpstr>Impaired social interaction</vt:lpstr>
      <vt:lpstr>PowerPoint Presentation</vt:lpstr>
      <vt:lpstr>The goal:  </vt:lpstr>
      <vt:lpstr>Intervention:</vt:lpstr>
      <vt:lpstr>PowerPoint Presentation</vt:lpstr>
      <vt:lpstr>PowerPoint Presentation</vt:lpstr>
      <vt:lpstr>PowerPoint Presentation</vt:lpstr>
      <vt:lpstr>Alerted nutrition less than body requirement</vt:lpstr>
      <vt:lpstr>The goal:</vt:lpstr>
      <vt:lpstr>Interventions:</vt:lpstr>
      <vt:lpstr>PowerPoint Presentation</vt:lpstr>
      <vt:lpstr>Sleep pattern disturbances</vt:lpstr>
      <vt:lpstr>Interventions:</vt:lpstr>
      <vt:lpstr>PowerPoint Presentation</vt:lpstr>
      <vt:lpstr>Self care deficit</vt:lpstr>
      <vt:lpstr>PowerPoint Presentation</vt:lpstr>
      <vt:lpstr> The goal: </vt:lpstr>
      <vt:lpstr>Interventions:</vt:lpstr>
      <vt:lpstr>Other possible nursing diagnosis for manic patient may be includes: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Bipolar disorders</dc:title>
  <dc:creator>ELBOSTAN</dc:creator>
  <cp:lastModifiedBy>shimaa</cp:lastModifiedBy>
  <cp:revision>33</cp:revision>
  <dcterms:created xsi:type="dcterms:W3CDTF">2020-03-15T22:38:58Z</dcterms:created>
  <dcterms:modified xsi:type="dcterms:W3CDTF">2020-03-18T10:49:23Z</dcterms:modified>
</cp:coreProperties>
</file>