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7" r:id="rId3"/>
    <p:sldId id="257" r:id="rId4"/>
    <p:sldId id="258" r:id="rId5"/>
    <p:sldId id="259" r:id="rId6"/>
    <p:sldId id="260" r:id="rId7"/>
    <p:sldId id="261" r:id="rId8"/>
    <p:sldId id="262" r:id="rId9"/>
    <p:sldId id="263" r:id="rId10"/>
    <p:sldId id="264" r:id="rId11"/>
    <p:sldId id="265" r:id="rId12"/>
    <p:sldId id="276" r:id="rId13"/>
    <p:sldId id="266" r:id="rId14"/>
    <p:sldId id="267" r:id="rId15"/>
    <p:sldId id="268" r:id="rId16"/>
    <p:sldId id="269" r:id="rId17"/>
    <p:sldId id="270" r:id="rId18"/>
    <p:sldId id="271" r:id="rId19"/>
    <p:sldId id="272" r:id="rId20"/>
    <p:sldId id="273" r:id="rId21"/>
    <p:sldId id="274" r:id="rId22"/>
    <p:sldId id="275"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170" y="1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3/27/2020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3/27/2020</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3/27/2020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3/27/2020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3/27/2020</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D8BD707-D9CF-40AE-B4C6-C98DA3205C09}" type="datetimeFigureOut">
              <a:rPr lang="en-US" smtClean="0"/>
              <a:pPr/>
              <a:t>3/27/2020</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docep.wa.gov.au/global/associationsguide/images/inc.j" TargetMode="External"/><Relationship Id="rId2" Type="http://schemas.openxmlformats.org/officeDocument/2006/relationships/hyperlink" Target="http://www.resourcecentre.org.uk/wpcontent/themes/resourceCentre/images/rclogo.gi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3886200"/>
            <a:ext cx="7543800" cy="1752600"/>
          </a:xfrm>
        </p:spPr>
        <p:txBody>
          <a:bodyPr/>
          <a:lstStyle/>
          <a:p>
            <a:pPr algn="l"/>
            <a:r>
              <a:rPr lang="en-US" b="1" dirty="0">
                <a:solidFill>
                  <a:schemeClr val="tx1"/>
                </a:solidFill>
                <a:latin typeface="Times New Roman" pitchFamily="18" charset="0"/>
                <a:cs typeface="Times New Roman" pitchFamily="18" charset="0"/>
              </a:rPr>
              <a:t>Prepared by :-</a:t>
            </a:r>
          </a:p>
          <a:p>
            <a:r>
              <a:rPr lang="en-US" dirty="0">
                <a:solidFill>
                  <a:schemeClr val="tx1"/>
                </a:solidFill>
                <a:latin typeface="Times New Roman" pitchFamily="18" charset="0"/>
                <a:cs typeface="Times New Roman" pitchFamily="18" charset="0"/>
              </a:rPr>
              <a:t>Nursing Administration Department Staff</a:t>
            </a:r>
          </a:p>
          <a:p>
            <a:endParaRPr lang="en-US" dirty="0"/>
          </a:p>
          <a:p>
            <a:endParaRPr lang="en-US" dirty="0"/>
          </a:p>
          <a:p>
            <a:endParaRPr lang="en-US" dirty="0"/>
          </a:p>
          <a:p>
            <a:endParaRPr lang="en-US" dirty="0"/>
          </a:p>
        </p:txBody>
      </p:sp>
      <p:sp>
        <p:nvSpPr>
          <p:cNvPr id="2" name="Title 1"/>
          <p:cNvSpPr>
            <a:spLocks noGrp="1"/>
          </p:cNvSpPr>
          <p:nvPr>
            <p:ph type="ctrTitle"/>
          </p:nvPr>
        </p:nvSpPr>
        <p:spPr/>
        <p:txBody>
          <a:bodyPr/>
          <a:lstStyle/>
          <a:p>
            <a:r>
              <a:rPr lang="en-US" b="1" dirty="0" smtClean="0">
                <a:latin typeface="Times New Roman" pitchFamily="18" charset="0"/>
                <a:cs typeface="Times New Roman" pitchFamily="18" charset="0"/>
              </a:rPr>
              <a:t>Committees</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3907811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152400" y="1600200"/>
            <a:ext cx="8839200" cy="4953000"/>
          </a:xfrm>
        </p:spPr>
        <p:txBody>
          <a:bodyPr>
            <a:normAutofit/>
          </a:bodyPr>
          <a:lstStyle/>
          <a:p>
            <a:pPr marL="0" indent="0">
              <a:lnSpc>
                <a:spcPct val="150000"/>
              </a:lnSpc>
              <a:buNone/>
            </a:pPr>
            <a:r>
              <a:rPr lang="en-US" b="1" dirty="0">
                <a:latin typeface="Times New Roman" pitchFamily="18" charset="0"/>
                <a:cs typeface="Times New Roman" pitchFamily="18" charset="0"/>
              </a:rPr>
              <a:t>10. Public relations</a:t>
            </a:r>
            <a:r>
              <a:rPr lang="en-US" dirty="0">
                <a:latin typeface="Times New Roman" pitchFamily="18" charset="0"/>
                <a:cs typeface="Times New Roman" pitchFamily="18" charset="0"/>
              </a:rPr>
              <a:t>: it represents the organization to the community; enhances the organization's image, including communications with the </a:t>
            </a:r>
            <a:r>
              <a:rPr lang="en-US" dirty="0" smtClean="0">
                <a:latin typeface="Times New Roman" pitchFamily="18" charset="0"/>
                <a:cs typeface="Times New Roman" pitchFamily="18" charset="0"/>
              </a:rPr>
              <a:t>press</a:t>
            </a:r>
            <a:endParaRPr lang="en-US" dirty="0">
              <a:latin typeface="Times New Roman" pitchFamily="18" charset="0"/>
              <a:cs typeface="Times New Roman" pitchFamily="18" charset="0"/>
            </a:endParaRPr>
          </a:p>
          <a:p>
            <a:pPr marL="0" indent="0">
              <a:lnSpc>
                <a:spcPct val="150000"/>
              </a:lnSpc>
              <a:buNone/>
            </a:pPr>
            <a:r>
              <a:rPr lang="en-US" b="1" dirty="0">
                <a:latin typeface="Times New Roman" pitchFamily="18" charset="0"/>
                <a:cs typeface="Times New Roman" pitchFamily="18" charset="0"/>
              </a:rPr>
              <a:t>2-Ad Hoc committees: </a:t>
            </a:r>
            <a:r>
              <a:rPr lang="en-US" dirty="0">
                <a:latin typeface="Times New Roman" pitchFamily="18" charset="0"/>
                <a:cs typeface="Times New Roman" pitchFamily="18" charset="0"/>
              </a:rPr>
              <a:t>are temporary committees formed to fulfill a specific purpose. Committees that exist to accomplish a goal and then cease to exist.</a:t>
            </a:r>
          </a:p>
          <a:p>
            <a:pPr>
              <a:lnSpc>
                <a:spcPct val="150000"/>
              </a:lnSpc>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900361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itchFamily="18" charset="0"/>
                <a:cs typeface="Times New Roman" pitchFamily="18" charset="0"/>
              </a:rPr>
              <a:t>Hospital </a:t>
            </a:r>
            <a:r>
              <a:rPr lang="en-US" b="1" dirty="0" smtClean="0">
                <a:latin typeface="Times New Roman" pitchFamily="18" charset="0"/>
                <a:cs typeface="Times New Roman" pitchFamily="18" charset="0"/>
              </a:rPr>
              <a:t>committees</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endParaRPr lang="en-US" dirty="0"/>
          </a:p>
        </p:txBody>
      </p:sp>
      <p:sp>
        <p:nvSpPr>
          <p:cNvPr id="3" name="Content Placeholder 2"/>
          <p:cNvSpPr>
            <a:spLocks noGrp="1"/>
          </p:cNvSpPr>
          <p:nvPr>
            <p:ph sz="quarter" idx="1"/>
          </p:nvPr>
        </p:nvSpPr>
        <p:spPr>
          <a:xfrm>
            <a:off x="152400" y="1600200"/>
            <a:ext cx="8839200" cy="4953000"/>
          </a:xfrm>
        </p:spPr>
        <p:txBody>
          <a:bodyPr>
            <a:normAutofit fontScale="62500" lnSpcReduction="20000"/>
          </a:bodyPr>
          <a:lstStyle/>
          <a:p>
            <a:pPr marL="0" indent="0">
              <a:lnSpc>
                <a:spcPct val="170000"/>
              </a:lnSpc>
              <a:buNone/>
            </a:pPr>
            <a:r>
              <a:rPr lang="en-US" b="1" dirty="0" smtClean="0">
                <a:latin typeface="Times New Roman" pitchFamily="18" charset="0"/>
                <a:cs typeface="Times New Roman" pitchFamily="18" charset="0"/>
              </a:rPr>
              <a:t>There </a:t>
            </a:r>
            <a:r>
              <a:rPr lang="en-US" b="1" dirty="0">
                <a:latin typeface="Times New Roman" pitchFamily="18" charset="0"/>
                <a:cs typeface="Times New Roman" pitchFamily="18" charset="0"/>
              </a:rPr>
              <a:t>are several committees in the hospital such as:</a:t>
            </a:r>
          </a:p>
          <a:p>
            <a:pPr marL="0" indent="0">
              <a:lnSpc>
                <a:spcPct val="170000"/>
              </a:lnSpc>
              <a:buNone/>
            </a:pPr>
            <a:r>
              <a:rPr lang="en-US" b="1" dirty="0">
                <a:latin typeface="Times New Roman" pitchFamily="18" charset="0"/>
                <a:cs typeface="Times New Roman" pitchFamily="18" charset="0"/>
              </a:rPr>
              <a:t>1-Joint conference committee</a:t>
            </a:r>
            <a:r>
              <a:rPr lang="en-US" dirty="0">
                <a:latin typeface="Times New Roman" pitchFamily="18" charset="0"/>
                <a:cs typeface="Times New Roman" pitchFamily="18" charset="0"/>
              </a:rPr>
              <a:t>: Consists of the board, chief executive officer, and medical staff representative to facilitate ongoing discussion about:</a:t>
            </a:r>
          </a:p>
          <a:p>
            <a:pPr marL="0" indent="0">
              <a:lnSpc>
                <a:spcPct val="170000"/>
              </a:lnSpc>
              <a:buNone/>
            </a:pPr>
            <a:r>
              <a:rPr lang="en-US" b="1" dirty="0">
                <a:latin typeface="Times New Roman" pitchFamily="18" charset="0"/>
                <a:cs typeface="Times New Roman" pitchFamily="18" charset="0"/>
              </a:rPr>
              <a:t>1. Audit:</a:t>
            </a:r>
            <a:r>
              <a:rPr lang="en-US" dirty="0">
                <a:latin typeface="Times New Roman" pitchFamily="18" charset="0"/>
                <a:cs typeface="Times New Roman" pitchFamily="18" charset="0"/>
              </a:rPr>
              <a:t> plans and supports audit of a major functions, e.g., finances, programs or organization</a:t>
            </a:r>
          </a:p>
          <a:p>
            <a:pPr marL="0" indent="0">
              <a:lnSpc>
                <a:spcPct val="170000"/>
              </a:lnSpc>
              <a:buNone/>
            </a:pPr>
            <a:r>
              <a:rPr lang="en-US" b="1" dirty="0">
                <a:latin typeface="Times New Roman" pitchFamily="18" charset="0"/>
                <a:cs typeface="Times New Roman" pitchFamily="18" charset="0"/>
              </a:rPr>
              <a:t>2. Campaign (nonprofit):</a:t>
            </a:r>
            <a:r>
              <a:rPr lang="en-US" dirty="0">
                <a:latin typeface="Times New Roman" pitchFamily="18" charset="0"/>
                <a:cs typeface="Times New Roman" pitchFamily="18" charset="0"/>
              </a:rPr>
              <a:t> Plans and coordinates major fundraising event; sometimes a subcommittee of the fundraising committee</a:t>
            </a:r>
          </a:p>
          <a:p>
            <a:pPr marL="0" indent="0">
              <a:lnSpc>
                <a:spcPct val="170000"/>
              </a:lnSpc>
              <a:buNone/>
            </a:pPr>
            <a:r>
              <a:rPr lang="en-US" b="1" dirty="0">
                <a:latin typeface="Times New Roman" pitchFamily="18" charset="0"/>
                <a:cs typeface="Times New Roman" pitchFamily="18" charset="0"/>
              </a:rPr>
              <a:t>3. Ethics: </a:t>
            </a:r>
            <a:r>
              <a:rPr lang="en-US" dirty="0">
                <a:latin typeface="Times New Roman" pitchFamily="18" charset="0"/>
                <a:cs typeface="Times New Roman" pitchFamily="18" charset="0"/>
              </a:rPr>
              <a:t>Develops and applies guidelines for ensuring ethical behavior and resolving ethical conflicts</a:t>
            </a:r>
          </a:p>
          <a:p>
            <a:pPr marL="0" indent="0">
              <a:lnSpc>
                <a:spcPct val="170000"/>
              </a:lnSpc>
              <a:buNone/>
            </a:pPr>
            <a:r>
              <a:rPr lang="en-US" b="1" dirty="0">
                <a:latin typeface="Times New Roman" pitchFamily="18" charset="0"/>
                <a:cs typeface="Times New Roman" pitchFamily="18" charset="0"/>
              </a:rPr>
              <a:t>4. Events (or Programs):</a:t>
            </a:r>
            <a:r>
              <a:rPr lang="en-US" dirty="0">
                <a:latin typeface="Times New Roman" pitchFamily="18" charset="0"/>
                <a:cs typeface="Times New Roman" pitchFamily="18" charset="0"/>
              </a:rPr>
              <a:t> Plans and coordinates major events, such as fundraising (nonprofits), team-building or planning.</a:t>
            </a:r>
          </a:p>
          <a:p>
            <a:pPr>
              <a:lnSpc>
                <a:spcPct val="170000"/>
              </a:lnSpc>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440497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a:t>
            </a:r>
            <a:endParaRPr lang="en-US"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152400" y="1600200"/>
            <a:ext cx="8839200" cy="5029200"/>
          </a:xfrm>
        </p:spPr>
        <p:txBody>
          <a:bodyPr>
            <a:normAutofit/>
          </a:bodyPr>
          <a:lstStyle/>
          <a:p>
            <a:pPr marL="0" indent="0">
              <a:lnSpc>
                <a:spcPct val="170000"/>
              </a:lnSpc>
              <a:buNone/>
            </a:pPr>
            <a:r>
              <a:rPr lang="en-US" b="1" dirty="0">
                <a:latin typeface="Times New Roman" pitchFamily="18" charset="0"/>
                <a:cs typeface="Times New Roman" pitchFamily="18" charset="0"/>
              </a:rPr>
              <a:t>6. Research: </a:t>
            </a:r>
            <a:r>
              <a:rPr lang="en-US" dirty="0">
                <a:latin typeface="Times New Roman" pitchFamily="18" charset="0"/>
                <a:cs typeface="Times New Roman" pitchFamily="18" charset="0"/>
              </a:rPr>
              <a:t>Conducts specific research and/or data gathering to make decisions about a current major function in the organization</a:t>
            </a:r>
          </a:p>
          <a:p>
            <a:pPr marL="0" indent="0">
              <a:lnSpc>
                <a:spcPct val="170000"/>
              </a:lnSpc>
              <a:buNone/>
            </a:pPr>
            <a:r>
              <a:rPr lang="en-US" b="1" dirty="0">
                <a:latin typeface="Times New Roman" pitchFamily="18" charset="0"/>
                <a:cs typeface="Times New Roman" pitchFamily="18" charset="0"/>
              </a:rPr>
              <a:t>2- Executive committee</a:t>
            </a:r>
            <a:r>
              <a:rPr lang="en-US" dirty="0">
                <a:latin typeface="Times New Roman" pitchFamily="18" charset="0"/>
                <a:cs typeface="Times New Roman" pitchFamily="18" charset="0"/>
              </a:rPr>
              <a:t>: Consists of chief executive officer, some department's heads and heads of medical staff departments, to coordinate policies and activities of the hospital departments by reviewing their reports.</a:t>
            </a:r>
          </a:p>
          <a:p>
            <a:endParaRPr lang="en-US" dirty="0"/>
          </a:p>
        </p:txBody>
      </p:sp>
    </p:spTree>
    <p:extLst>
      <p:ext uri="{BB962C8B-B14F-4D97-AF65-F5344CB8AC3E}">
        <p14:creationId xmlns:p14="http://schemas.microsoft.com/office/powerpoint/2010/main" val="2297360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a:t>
            </a:r>
            <a:endParaRPr lang="en-US"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1600200"/>
            <a:ext cx="8763000" cy="5029200"/>
          </a:xfrm>
        </p:spPr>
        <p:txBody>
          <a:bodyPr>
            <a:normAutofit fontScale="85000" lnSpcReduction="10000"/>
          </a:bodyPr>
          <a:lstStyle/>
          <a:p>
            <a:pPr marL="0" indent="0">
              <a:lnSpc>
                <a:spcPct val="170000"/>
              </a:lnSpc>
              <a:buNone/>
            </a:pPr>
            <a:r>
              <a:rPr lang="en-US" b="1" dirty="0" smtClean="0">
                <a:latin typeface="Times New Roman" pitchFamily="18" charset="0"/>
                <a:cs typeface="Times New Roman" pitchFamily="18" charset="0"/>
              </a:rPr>
              <a:t>3-Quality </a:t>
            </a:r>
            <a:r>
              <a:rPr lang="en-US" b="1" dirty="0">
                <a:latin typeface="Times New Roman" pitchFamily="18" charset="0"/>
                <a:cs typeface="Times New Roman" pitchFamily="18" charset="0"/>
              </a:rPr>
              <a:t>assurance committee</a:t>
            </a:r>
            <a:r>
              <a:rPr lang="en-US" dirty="0">
                <a:latin typeface="Times New Roman" pitchFamily="18" charset="0"/>
                <a:cs typeface="Times New Roman" pitchFamily="18" charset="0"/>
              </a:rPr>
              <a:t>: Consists of medical staff representative and heads of ancillary departments (e.g. tissue surgical review, pharmacological review, therapeutic practice review, medical review).It's objective is to assess the quality of medical care given, define the problems and recommend some corrective actions.</a:t>
            </a:r>
          </a:p>
          <a:p>
            <a:pPr marL="0" indent="0">
              <a:lnSpc>
                <a:spcPct val="170000"/>
              </a:lnSpc>
              <a:buNone/>
            </a:pPr>
            <a:r>
              <a:rPr lang="en-US" b="1" dirty="0">
                <a:latin typeface="Times New Roman" pitchFamily="18" charset="0"/>
                <a:cs typeface="Times New Roman" pitchFamily="18" charset="0"/>
              </a:rPr>
              <a:t>4-Utilization review committee</a:t>
            </a:r>
            <a:r>
              <a:rPr lang="en-US" dirty="0">
                <a:latin typeface="Times New Roman" pitchFamily="18" charset="0"/>
                <a:cs typeface="Times New Roman" pitchFamily="18" charset="0"/>
              </a:rPr>
              <a:t>: Consists of chief executive officer, some medical staff members and some representatives from medical record department. The main objective is to assure the efficiency of using the hospital resources and services (costs and workload).</a:t>
            </a:r>
          </a:p>
          <a:p>
            <a:pPr>
              <a:lnSpc>
                <a:spcPct val="170000"/>
              </a:lnSpc>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354859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latin typeface="Times New Roman" pitchFamily="18" charset="0"/>
                <a:cs typeface="Times New Roman" pitchFamily="18" charset="0"/>
              </a:rPr>
              <a:t>There are many other hospital committees for different specific objectives such </a:t>
            </a:r>
            <a:r>
              <a:rPr lang="en-US" sz="2400" b="1" dirty="0" smtClean="0">
                <a:latin typeface="Times New Roman" pitchFamily="18" charset="0"/>
                <a:cs typeface="Times New Roman" pitchFamily="18" charset="0"/>
              </a:rPr>
              <a:t>as</a:t>
            </a: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endParaRPr lang="en-US" sz="2400" dirty="0"/>
          </a:p>
        </p:txBody>
      </p:sp>
      <p:sp>
        <p:nvSpPr>
          <p:cNvPr id="3" name="Content Placeholder 2"/>
          <p:cNvSpPr>
            <a:spLocks noGrp="1"/>
          </p:cNvSpPr>
          <p:nvPr>
            <p:ph sz="quarter" idx="1"/>
          </p:nvPr>
        </p:nvSpPr>
        <p:spPr>
          <a:xfrm>
            <a:off x="152400" y="1600200"/>
            <a:ext cx="8839200" cy="5029200"/>
          </a:xfrm>
        </p:spPr>
        <p:txBody>
          <a:bodyPr>
            <a:noAutofit/>
          </a:bodyPr>
          <a:lstStyle/>
          <a:p>
            <a:pPr lvl="0">
              <a:lnSpc>
                <a:spcPct val="170000"/>
              </a:lnSpc>
            </a:pPr>
            <a:r>
              <a:rPr lang="en-US" sz="2000" b="1" dirty="0" smtClean="0">
                <a:latin typeface="Times New Roman" pitchFamily="18" charset="0"/>
                <a:cs typeface="Times New Roman" pitchFamily="18" charset="0"/>
              </a:rPr>
              <a:t>Medical </a:t>
            </a:r>
            <a:r>
              <a:rPr lang="en-US" sz="2000" b="1" dirty="0">
                <a:latin typeface="Times New Roman" pitchFamily="18" charset="0"/>
                <a:cs typeface="Times New Roman" pitchFamily="18" charset="0"/>
              </a:rPr>
              <a:t>record committee </a:t>
            </a:r>
            <a:r>
              <a:rPr lang="en-US" sz="2000" dirty="0">
                <a:latin typeface="Times New Roman" pitchFamily="18" charset="0"/>
                <a:cs typeface="Times New Roman" pitchFamily="18" charset="0"/>
              </a:rPr>
              <a:t>(to review the quality of medical record).</a:t>
            </a:r>
          </a:p>
          <a:p>
            <a:pPr lvl="0">
              <a:lnSpc>
                <a:spcPct val="170000"/>
              </a:lnSpc>
            </a:pPr>
            <a:r>
              <a:rPr lang="en-US" sz="2000" b="1" dirty="0">
                <a:latin typeface="Times New Roman" pitchFamily="18" charset="0"/>
                <a:cs typeface="Times New Roman" pitchFamily="18" charset="0"/>
              </a:rPr>
              <a:t>Infection control committee </a:t>
            </a:r>
            <a:r>
              <a:rPr lang="en-US" sz="2000" dirty="0">
                <a:latin typeface="Times New Roman" pitchFamily="18" charset="0"/>
                <a:cs typeface="Times New Roman" pitchFamily="18" charset="0"/>
              </a:rPr>
              <a:t>(to define infections cases, their causes and how to control them</a:t>
            </a:r>
            <a:r>
              <a:rPr lang="en-US" sz="2000" dirty="0" smtClean="0">
                <a:latin typeface="Times New Roman" pitchFamily="18" charset="0"/>
                <a:cs typeface="Times New Roman" pitchFamily="18" charset="0"/>
              </a:rPr>
              <a:t>).</a:t>
            </a:r>
            <a:r>
              <a:rPr lang="en-US" sz="2000" b="1" dirty="0">
                <a:latin typeface="Times New Roman" pitchFamily="18" charset="0"/>
                <a:cs typeface="Times New Roman" pitchFamily="18" charset="0"/>
              </a:rPr>
              <a:t> Credential committee </a:t>
            </a:r>
            <a:r>
              <a:rPr lang="en-US" sz="2000" dirty="0">
                <a:latin typeface="Times New Roman" pitchFamily="18" charset="0"/>
                <a:cs typeface="Times New Roman" pitchFamily="18" charset="0"/>
              </a:rPr>
              <a:t>(to assure the appropriate selection of medical staff members.</a:t>
            </a:r>
          </a:p>
          <a:p>
            <a:pPr lvl="0">
              <a:lnSpc>
                <a:spcPct val="170000"/>
              </a:lnSpc>
            </a:pPr>
            <a:r>
              <a:rPr lang="en-US" sz="2000" b="1" dirty="0">
                <a:latin typeface="Times New Roman" pitchFamily="18" charset="0"/>
                <a:cs typeface="Times New Roman" pitchFamily="18" charset="0"/>
              </a:rPr>
              <a:t>Bylaws committee </a:t>
            </a:r>
            <a:r>
              <a:rPr lang="en-US" sz="2000" dirty="0">
                <a:latin typeface="Times New Roman" pitchFamily="18" charset="0"/>
                <a:cs typeface="Times New Roman" pitchFamily="18" charset="0"/>
              </a:rPr>
              <a:t>(to review, update, and ensure the implementation of medical staff bylaws.</a:t>
            </a:r>
          </a:p>
          <a:p>
            <a:pPr lvl="0">
              <a:lnSpc>
                <a:spcPct val="170000"/>
              </a:lnSpc>
            </a:pPr>
            <a:r>
              <a:rPr lang="en-US" sz="2000" b="1" dirty="0">
                <a:latin typeface="Times New Roman" pitchFamily="18" charset="0"/>
                <a:cs typeface="Times New Roman" pitchFamily="18" charset="0"/>
              </a:rPr>
              <a:t>Blood utilization review committee </a:t>
            </a:r>
            <a:r>
              <a:rPr lang="en-US" sz="2000" dirty="0">
                <a:latin typeface="Times New Roman" pitchFamily="18" charset="0"/>
                <a:cs typeface="Times New Roman" pitchFamily="18" charset="0"/>
              </a:rPr>
              <a:t>(to review the utilization of blood; determine the need for blood transfusion, and to monitor the quality of blood transfusion</a:t>
            </a:r>
            <a:r>
              <a:rPr lang="en-US" sz="2000" dirty="0" smtClean="0">
                <a:latin typeface="Times New Roman" pitchFamily="18" charset="0"/>
                <a:cs typeface="Times New Roman" pitchFamily="18" charset="0"/>
              </a:rPr>
              <a:t>)</a:t>
            </a:r>
          </a:p>
        </p:txBody>
      </p:sp>
    </p:spTree>
    <p:extLst>
      <p:ext uri="{BB962C8B-B14F-4D97-AF65-F5344CB8AC3E}">
        <p14:creationId xmlns:p14="http://schemas.microsoft.com/office/powerpoint/2010/main" val="3932118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itchFamily="18" charset="0"/>
                <a:cs typeface="Times New Roman" pitchFamily="18" charset="0"/>
              </a:rPr>
              <a:t>Elements of </a:t>
            </a:r>
            <a:r>
              <a:rPr lang="en-US" b="1" dirty="0" smtClean="0">
                <a:latin typeface="Times New Roman" pitchFamily="18" charset="0"/>
                <a:cs typeface="Times New Roman" pitchFamily="18" charset="0"/>
              </a:rPr>
              <a:t>committee</a:t>
            </a:r>
            <a:r>
              <a:rPr lang="en-US" sz="3200" dirty="0">
                <a:latin typeface="Times New Roman" pitchFamily="18" charset="0"/>
                <a:cs typeface="Times New Roman" pitchFamily="18" charset="0"/>
              </a:rPr>
              <a:t/>
            </a:r>
            <a:br>
              <a:rPr lang="en-US" sz="3200" dirty="0">
                <a:latin typeface="Times New Roman" pitchFamily="18" charset="0"/>
                <a:cs typeface="Times New Roman" pitchFamily="18" charset="0"/>
              </a:rPr>
            </a:br>
            <a:endParaRPr lang="en-US" dirty="0"/>
          </a:p>
        </p:txBody>
      </p:sp>
      <p:sp>
        <p:nvSpPr>
          <p:cNvPr id="3" name="Content Placeholder 2"/>
          <p:cNvSpPr>
            <a:spLocks noGrp="1"/>
          </p:cNvSpPr>
          <p:nvPr>
            <p:ph sz="quarter" idx="1"/>
          </p:nvPr>
        </p:nvSpPr>
        <p:spPr>
          <a:xfrm>
            <a:off x="228600" y="1600200"/>
            <a:ext cx="8763000" cy="4953000"/>
          </a:xfrm>
        </p:spPr>
        <p:txBody>
          <a:bodyPr/>
          <a:lstStyle/>
          <a:p>
            <a:pPr marL="971550" lvl="1" indent="-514350">
              <a:lnSpc>
                <a:spcPct val="150000"/>
              </a:lnSpc>
              <a:buFont typeface="+mj-lt"/>
              <a:buAutoNum type="arabicPeriod"/>
            </a:pPr>
            <a:r>
              <a:rPr lang="en-US" dirty="0" smtClean="0">
                <a:latin typeface="Times New Roman" pitchFamily="18" charset="0"/>
                <a:cs typeface="Times New Roman" pitchFamily="18" charset="0"/>
              </a:rPr>
              <a:t>Chairperson</a:t>
            </a:r>
            <a:endParaRPr lang="en-US" sz="2000" dirty="0">
              <a:latin typeface="Times New Roman" pitchFamily="18" charset="0"/>
              <a:cs typeface="Times New Roman" pitchFamily="18" charset="0"/>
            </a:endParaRPr>
          </a:p>
          <a:p>
            <a:pPr marL="971550" lvl="1" indent="-514350">
              <a:lnSpc>
                <a:spcPct val="150000"/>
              </a:lnSpc>
              <a:buFont typeface="+mj-lt"/>
              <a:buAutoNum type="arabicPeriod"/>
            </a:pPr>
            <a:r>
              <a:rPr lang="en-US" dirty="0">
                <a:latin typeface="Times New Roman" pitchFamily="18" charset="0"/>
                <a:cs typeface="Times New Roman" pitchFamily="18" charset="0"/>
              </a:rPr>
              <a:t>Reporting responsibility (to whom and when);</a:t>
            </a:r>
            <a:endParaRPr lang="en-US" sz="2000" dirty="0">
              <a:latin typeface="Times New Roman" pitchFamily="18" charset="0"/>
              <a:cs typeface="Times New Roman" pitchFamily="18" charset="0"/>
            </a:endParaRPr>
          </a:p>
          <a:p>
            <a:pPr marL="971550" lvl="1" indent="-514350">
              <a:lnSpc>
                <a:spcPct val="150000"/>
              </a:lnSpc>
              <a:buFont typeface="+mj-lt"/>
              <a:buAutoNum type="arabicPeriod"/>
            </a:pPr>
            <a:r>
              <a:rPr lang="en-US" dirty="0">
                <a:latin typeface="Times New Roman" pitchFamily="18" charset="0"/>
                <a:cs typeface="Times New Roman" pitchFamily="18" charset="0"/>
              </a:rPr>
              <a:t>Mandate (scope of authority);</a:t>
            </a:r>
            <a:endParaRPr lang="en-US" sz="2000" dirty="0">
              <a:latin typeface="Times New Roman" pitchFamily="18" charset="0"/>
              <a:cs typeface="Times New Roman" pitchFamily="18" charset="0"/>
            </a:endParaRPr>
          </a:p>
          <a:p>
            <a:pPr marL="971550" lvl="1" indent="-514350">
              <a:lnSpc>
                <a:spcPct val="150000"/>
              </a:lnSpc>
              <a:buFont typeface="+mj-lt"/>
              <a:buAutoNum type="arabicPeriod"/>
            </a:pPr>
            <a:r>
              <a:rPr lang="en-US" dirty="0">
                <a:latin typeface="Times New Roman" pitchFamily="18" charset="0"/>
                <a:cs typeface="Times New Roman" pitchFamily="18" charset="0"/>
              </a:rPr>
              <a:t>Nature of authority (report, recommend, act); and,</a:t>
            </a:r>
            <a:endParaRPr lang="en-US" sz="2000" dirty="0">
              <a:latin typeface="Times New Roman" pitchFamily="18" charset="0"/>
              <a:cs typeface="Times New Roman" pitchFamily="18" charset="0"/>
            </a:endParaRPr>
          </a:p>
          <a:p>
            <a:pPr marL="971550" lvl="1" indent="-514350">
              <a:lnSpc>
                <a:spcPct val="150000"/>
              </a:lnSpc>
              <a:buFont typeface="+mj-lt"/>
              <a:buAutoNum type="arabicPeriod"/>
            </a:pPr>
            <a:r>
              <a:rPr lang="en-US" dirty="0">
                <a:latin typeface="Times New Roman" pitchFamily="18" charset="0"/>
                <a:cs typeface="Times New Roman" pitchFamily="18" charset="0"/>
              </a:rPr>
              <a:t>Resource and/or staff support.</a:t>
            </a:r>
            <a:endParaRPr lang="en-US" sz="2000" dirty="0">
              <a:latin typeface="Times New Roman" pitchFamily="18" charset="0"/>
              <a:cs typeface="Times New Roman" pitchFamily="18" charset="0"/>
            </a:endParaRPr>
          </a:p>
          <a:p>
            <a:pPr marL="514350" indent="-514350">
              <a:lnSpc>
                <a:spcPct val="150000"/>
              </a:lnSpc>
              <a:buFont typeface="+mj-lt"/>
              <a:buAutoNum type="arabicPeriod"/>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672355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latin typeface="Times New Roman" pitchFamily="18" charset="0"/>
                <a:cs typeface="Times New Roman" pitchFamily="18" charset="0"/>
              </a:rPr>
              <a:t>A committee chairperson's </a:t>
            </a:r>
            <a:r>
              <a:rPr lang="en-US" sz="3600" b="1" dirty="0" smtClean="0">
                <a:latin typeface="Times New Roman" pitchFamily="18" charset="0"/>
                <a:cs typeface="Times New Roman" pitchFamily="18" charset="0"/>
              </a:rPr>
              <a:t>duties</a:t>
            </a: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endParaRPr lang="en-US" sz="3600" dirty="0"/>
          </a:p>
        </p:txBody>
      </p:sp>
      <p:sp>
        <p:nvSpPr>
          <p:cNvPr id="3" name="Content Placeholder 2"/>
          <p:cNvSpPr>
            <a:spLocks noGrp="1"/>
          </p:cNvSpPr>
          <p:nvPr>
            <p:ph sz="quarter" idx="1"/>
          </p:nvPr>
        </p:nvSpPr>
        <p:spPr>
          <a:xfrm>
            <a:off x="152400" y="1600200"/>
            <a:ext cx="8915400" cy="5029200"/>
          </a:xfrm>
        </p:spPr>
        <p:txBody>
          <a:bodyPr>
            <a:normAutofit fontScale="92500" lnSpcReduction="20000"/>
          </a:bodyPr>
          <a:lstStyle/>
          <a:p>
            <a:pPr marL="971550" lvl="1" indent="-514350">
              <a:lnSpc>
                <a:spcPct val="170000"/>
              </a:lnSpc>
              <a:buFont typeface="+mj-lt"/>
              <a:buAutoNum type="arabicPeriod"/>
            </a:pPr>
            <a:r>
              <a:rPr lang="en-US" dirty="0" smtClean="0">
                <a:latin typeface="Times New Roman" pitchFamily="18" charset="0"/>
                <a:cs typeface="Times New Roman" pitchFamily="18" charset="0"/>
              </a:rPr>
              <a:t>Coordinating </a:t>
            </a:r>
            <a:r>
              <a:rPr lang="en-US" dirty="0">
                <a:latin typeface="Times New Roman" pitchFamily="18" charset="0"/>
                <a:cs typeface="Times New Roman" pitchFamily="18" charset="0"/>
              </a:rPr>
              <a:t>the schedules of committee members.</a:t>
            </a:r>
            <a:endParaRPr lang="en-US" sz="2000" dirty="0">
              <a:latin typeface="Times New Roman" pitchFamily="18" charset="0"/>
              <a:cs typeface="Times New Roman" pitchFamily="18" charset="0"/>
            </a:endParaRPr>
          </a:p>
          <a:p>
            <a:pPr marL="971550" lvl="1" indent="-514350">
              <a:lnSpc>
                <a:spcPct val="170000"/>
              </a:lnSpc>
              <a:buFont typeface="+mj-lt"/>
              <a:buAutoNum type="arabicPeriod"/>
            </a:pPr>
            <a:r>
              <a:rPr lang="en-US" dirty="0">
                <a:latin typeface="Times New Roman" pitchFamily="18" charset="0"/>
                <a:cs typeface="Times New Roman" pitchFamily="18" charset="0"/>
              </a:rPr>
              <a:t>Correlating committee activities with the work of related committees or department.</a:t>
            </a:r>
            <a:endParaRPr lang="en-US" sz="2000" dirty="0">
              <a:latin typeface="Times New Roman" pitchFamily="18" charset="0"/>
              <a:cs typeface="Times New Roman" pitchFamily="18" charset="0"/>
            </a:endParaRPr>
          </a:p>
          <a:p>
            <a:pPr marL="971550" lvl="1" indent="-514350">
              <a:lnSpc>
                <a:spcPct val="170000"/>
              </a:lnSpc>
              <a:buFont typeface="+mj-lt"/>
              <a:buAutoNum type="arabicPeriod"/>
            </a:pPr>
            <a:r>
              <a:rPr lang="en-US" dirty="0">
                <a:latin typeface="Times New Roman" pitchFamily="18" charset="0"/>
                <a:cs typeface="Times New Roman" pitchFamily="18" charset="0"/>
              </a:rPr>
              <a:t>Checking for compliance with mandated deadlines and actions.</a:t>
            </a:r>
            <a:endParaRPr lang="en-US" sz="2000" dirty="0">
              <a:latin typeface="Times New Roman" pitchFamily="18" charset="0"/>
              <a:cs typeface="Times New Roman" pitchFamily="18" charset="0"/>
            </a:endParaRPr>
          </a:p>
          <a:p>
            <a:pPr marL="971550" lvl="1" indent="-514350">
              <a:lnSpc>
                <a:spcPct val="170000"/>
              </a:lnSpc>
              <a:buFont typeface="+mj-lt"/>
              <a:buAutoNum type="arabicPeriod"/>
            </a:pPr>
            <a:r>
              <a:rPr lang="en-US" dirty="0">
                <a:latin typeface="Times New Roman" pitchFamily="18" charset="0"/>
                <a:cs typeface="Times New Roman" pitchFamily="18" charset="0"/>
              </a:rPr>
              <a:t>Obtaining meeting space.</a:t>
            </a:r>
            <a:endParaRPr lang="en-US" sz="2000" dirty="0">
              <a:latin typeface="Times New Roman" pitchFamily="18" charset="0"/>
              <a:cs typeface="Times New Roman" pitchFamily="18" charset="0"/>
            </a:endParaRPr>
          </a:p>
          <a:p>
            <a:pPr marL="971550" lvl="1" indent="-514350">
              <a:lnSpc>
                <a:spcPct val="170000"/>
              </a:lnSpc>
              <a:buFont typeface="+mj-lt"/>
              <a:buAutoNum type="arabicPeriod"/>
            </a:pPr>
            <a:r>
              <a:rPr lang="en-US" dirty="0">
                <a:latin typeface="Times New Roman" pitchFamily="18" charset="0"/>
                <a:cs typeface="Times New Roman" pitchFamily="18" charset="0"/>
              </a:rPr>
              <a:t>Issuing meeting notices as to time, date, place, and agenda.</a:t>
            </a:r>
            <a:endParaRPr lang="en-US" sz="2000" dirty="0">
              <a:latin typeface="Times New Roman" pitchFamily="18" charset="0"/>
              <a:cs typeface="Times New Roman" pitchFamily="18" charset="0"/>
            </a:endParaRPr>
          </a:p>
          <a:p>
            <a:pPr marL="971550" lvl="1" indent="-514350">
              <a:lnSpc>
                <a:spcPct val="170000"/>
              </a:lnSpc>
              <a:buFont typeface="+mj-lt"/>
              <a:buAutoNum type="arabicPeriod"/>
            </a:pPr>
            <a:r>
              <a:rPr lang="en-US" dirty="0">
                <a:latin typeface="Times New Roman" pitchFamily="18" charset="0"/>
                <a:cs typeface="Times New Roman" pitchFamily="18" charset="0"/>
              </a:rPr>
              <a:t>Coordinating and distributing support information before meetings.</a:t>
            </a:r>
            <a:endParaRPr lang="en-US" sz="2000" dirty="0">
              <a:latin typeface="Times New Roman" pitchFamily="18" charset="0"/>
              <a:cs typeface="Times New Roman" pitchFamily="18" charset="0"/>
            </a:endParaRPr>
          </a:p>
          <a:p>
            <a:pPr marL="971550" lvl="1" indent="-514350">
              <a:lnSpc>
                <a:spcPct val="170000"/>
              </a:lnSpc>
              <a:buFont typeface="+mj-lt"/>
              <a:buAutoNum type="arabicPeriod"/>
            </a:pPr>
            <a:r>
              <a:rPr lang="en-US" dirty="0">
                <a:latin typeface="Times New Roman" pitchFamily="18" charset="0"/>
                <a:cs typeface="Times New Roman" pitchFamily="18" charset="0"/>
              </a:rPr>
              <a:t>Preparing the agenda, including sequencing items according to priority.</a:t>
            </a:r>
            <a:endParaRPr lang="en-US" sz="2000" dirty="0">
              <a:latin typeface="Times New Roman" pitchFamily="18" charset="0"/>
              <a:cs typeface="Times New Roman" pitchFamily="18" charset="0"/>
            </a:endParaRPr>
          </a:p>
          <a:p>
            <a:pPr marL="457200" indent="-457200">
              <a:lnSpc>
                <a:spcPct val="170000"/>
              </a:lnSpc>
              <a:buFont typeface="+mj-lt"/>
              <a:buAutoNum type="arabicPeriod"/>
            </a:pPr>
            <a:endParaRPr lang="en-US" sz="2400" dirty="0">
              <a:latin typeface="Times New Roman" pitchFamily="18" charset="0"/>
              <a:cs typeface="Times New Roman" pitchFamily="18" charset="0"/>
            </a:endParaRPr>
          </a:p>
          <a:p>
            <a:pPr marL="514350" indent="-514350">
              <a:lnSpc>
                <a:spcPct val="170000"/>
              </a:lnSpc>
              <a:buFont typeface="+mj-lt"/>
              <a:buAutoNum type="arabicPeriod"/>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738413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latin typeface="Times New Roman" pitchFamily="18" charset="0"/>
                <a:cs typeface="Times New Roman" pitchFamily="18" charset="0"/>
              </a:rPr>
              <a:t>Individual committee members' </a:t>
            </a:r>
            <a:r>
              <a:rPr lang="en-US" sz="2800" b="1" dirty="0" smtClean="0">
                <a:latin typeface="Times New Roman" pitchFamily="18" charset="0"/>
                <a:cs typeface="Times New Roman" pitchFamily="18" charset="0"/>
              </a:rPr>
              <a:t>responsibilities</a:t>
            </a: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endParaRPr lang="en-US" sz="2800" dirty="0"/>
          </a:p>
        </p:txBody>
      </p:sp>
      <p:sp>
        <p:nvSpPr>
          <p:cNvPr id="3" name="Content Placeholder 2"/>
          <p:cNvSpPr>
            <a:spLocks noGrp="1"/>
          </p:cNvSpPr>
          <p:nvPr>
            <p:ph sz="quarter" idx="1"/>
          </p:nvPr>
        </p:nvSpPr>
        <p:spPr>
          <a:xfrm>
            <a:off x="152400" y="1600200"/>
            <a:ext cx="8839200" cy="5029200"/>
          </a:xfrm>
        </p:spPr>
        <p:txBody>
          <a:bodyPr>
            <a:normAutofit fontScale="85000" lnSpcReduction="20000"/>
          </a:bodyPr>
          <a:lstStyle/>
          <a:p>
            <a:pPr marL="0" indent="0">
              <a:lnSpc>
                <a:spcPct val="170000"/>
              </a:lnSpc>
              <a:buNone/>
            </a:pPr>
            <a:r>
              <a:rPr lang="en-US" b="1" dirty="0" smtClean="0">
                <a:latin typeface="Times New Roman" pitchFamily="18" charset="0"/>
                <a:cs typeface="Times New Roman" pitchFamily="18" charset="0"/>
              </a:rPr>
              <a:t>1- </a:t>
            </a:r>
            <a:r>
              <a:rPr lang="en-US" b="1" dirty="0">
                <a:latin typeface="Times New Roman" pitchFamily="18" charset="0"/>
                <a:cs typeface="Times New Roman" pitchFamily="18" charset="0"/>
              </a:rPr>
              <a:t>Complying with the act:</a:t>
            </a:r>
            <a:r>
              <a:rPr lang="en-US" dirty="0">
                <a:latin typeface="Times New Roman" pitchFamily="18" charset="0"/>
                <a:cs typeface="Times New Roman" pitchFamily="18" charset="0"/>
              </a:rPr>
              <a:t> Every committee member of an incorporated association is obliged to</a:t>
            </a:r>
            <a:r>
              <a:rPr lang="en-US" b="1" dirty="0">
                <a:latin typeface="Times New Roman" pitchFamily="18" charset="0"/>
                <a:cs typeface="Times New Roman" pitchFamily="18" charset="0"/>
              </a:rPr>
              <a:t> </a:t>
            </a:r>
            <a:r>
              <a:rPr lang="en-US" dirty="0">
                <a:latin typeface="Times New Roman" pitchFamily="18" charset="0"/>
                <a:cs typeface="Times New Roman" pitchFamily="18" charset="0"/>
              </a:rPr>
              <a:t>take all reasonable steps</a:t>
            </a:r>
          </a:p>
          <a:p>
            <a:pPr marL="0" indent="0">
              <a:lnSpc>
                <a:spcPct val="170000"/>
              </a:lnSpc>
              <a:buNone/>
            </a:pPr>
            <a:r>
              <a:rPr lang="en-US" b="1" dirty="0">
                <a:latin typeface="Times New Roman" pitchFamily="18" charset="0"/>
                <a:cs typeface="Times New Roman" pitchFamily="18" charset="0"/>
              </a:rPr>
              <a:t>2- Conflicts of interest: </a:t>
            </a:r>
            <a:r>
              <a:rPr lang="en-US" dirty="0">
                <a:latin typeface="Times New Roman" pitchFamily="18" charset="0"/>
                <a:cs typeface="Times New Roman" pitchFamily="18" charset="0"/>
              </a:rPr>
              <a:t> members must not put themselves in a position where there is a conflict between their duties and responsibilities to the association and their personal interests.</a:t>
            </a:r>
          </a:p>
          <a:p>
            <a:pPr marL="0" indent="0">
              <a:lnSpc>
                <a:spcPct val="170000"/>
              </a:lnSpc>
              <a:buNone/>
            </a:pPr>
            <a:r>
              <a:rPr lang="en-US" b="1" dirty="0">
                <a:latin typeface="Times New Roman" pitchFamily="18" charset="0"/>
                <a:cs typeface="Times New Roman" pitchFamily="18" charset="0"/>
              </a:rPr>
              <a:t>3 - Complying with the rules:</a:t>
            </a:r>
            <a:r>
              <a:rPr lang="en-US" dirty="0">
                <a:latin typeface="Times New Roman" pitchFamily="18" charset="0"/>
                <a:cs typeface="Times New Roman" pitchFamily="18" charset="0"/>
              </a:rPr>
              <a:t> the management committee is responsible for implementing the rules of the association and ensuring that the association meets its obligations under the act. They must comply with the rules of the association at all times </a:t>
            </a:r>
          </a:p>
          <a:p>
            <a:pPr>
              <a:lnSpc>
                <a:spcPct val="170000"/>
              </a:lnSpc>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188890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Advantages of </a:t>
            </a:r>
            <a:r>
              <a:rPr lang="en-US" b="1" dirty="0" smtClean="0">
                <a:latin typeface="Times New Roman" pitchFamily="18" charset="0"/>
                <a:cs typeface="Times New Roman" pitchFamily="18" charset="0"/>
              </a:rPr>
              <a:t>committees</a:t>
            </a:r>
            <a:r>
              <a:rPr lang="en-US" sz="3200" dirty="0">
                <a:latin typeface="Times New Roman" pitchFamily="18" charset="0"/>
                <a:cs typeface="Times New Roman" pitchFamily="18" charset="0"/>
              </a:rPr>
              <a:t/>
            </a:r>
            <a:br>
              <a:rPr lang="en-US" sz="3200" dirty="0">
                <a:latin typeface="Times New Roman" pitchFamily="18" charset="0"/>
                <a:cs typeface="Times New Roman" pitchFamily="18" charset="0"/>
              </a:rPr>
            </a:br>
            <a:endParaRPr lang="en-US" dirty="0"/>
          </a:p>
        </p:txBody>
      </p:sp>
      <p:sp>
        <p:nvSpPr>
          <p:cNvPr id="3" name="Content Placeholder 2"/>
          <p:cNvSpPr>
            <a:spLocks noGrp="1"/>
          </p:cNvSpPr>
          <p:nvPr>
            <p:ph sz="quarter" idx="1"/>
          </p:nvPr>
        </p:nvSpPr>
        <p:spPr>
          <a:xfrm>
            <a:off x="76200" y="1600200"/>
            <a:ext cx="8859982" cy="4953000"/>
          </a:xfrm>
        </p:spPr>
        <p:txBody>
          <a:bodyPr>
            <a:noAutofit/>
          </a:bodyPr>
          <a:lstStyle/>
          <a:p>
            <a:pPr lvl="2">
              <a:lnSpc>
                <a:spcPct val="150000"/>
              </a:lnSpc>
            </a:pPr>
            <a:r>
              <a:rPr lang="en-US" dirty="0" smtClean="0">
                <a:latin typeface="Times New Roman" pitchFamily="18" charset="0"/>
                <a:cs typeface="Times New Roman" pitchFamily="18" charset="0"/>
              </a:rPr>
              <a:t>Allowing </a:t>
            </a:r>
            <a:r>
              <a:rPr lang="en-US" dirty="0">
                <a:latin typeface="Times New Roman" pitchFamily="18" charset="0"/>
                <a:cs typeface="Times New Roman" pitchFamily="18" charset="0"/>
              </a:rPr>
              <a:t>for participation in decision-making, committee and group coordination.</a:t>
            </a:r>
          </a:p>
          <a:p>
            <a:pPr lvl="2">
              <a:lnSpc>
                <a:spcPct val="150000"/>
              </a:lnSpc>
            </a:pPr>
            <a:r>
              <a:rPr lang="en-US" dirty="0">
                <a:latin typeface="Times New Roman" pitchFamily="18" charset="0"/>
                <a:cs typeface="Times New Roman" pitchFamily="18" charset="0"/>
              </a:rPr>
              <a:t>Meeting provides an opportunity for managers to relate to employees.</a:t>
            </a:r>
          </a:p>
          <a:p>
            <a:pPr lvl="2">
              <a:lnSpc>
                <a:spcPct val="150000"/>
              </a:lnSpc>
            </a:pPr>
            <a:r>
              <a:rPr lang="en-US" dirty="0">
                <a:latin typeface="Times New Roman" pitchFamily="18" charset="0"/>
                <a:cs typeface="Times New Roman" pitchFamily="18" charset="0"/>
              </a:rPr>
              <a:t>Committees increase acceptance of solutions and commitment to implementation of their decisions. In addition, groups take risks</a:t>
            </a:r>
            <a:r>
              <a:rPr lang="en-US" dirty="0" smtClean="0">
                <a:latin typeface="Times New Roman" pitchFamily="18" charset="0"/>
                <a:cs typeface="Times New Roman" pitchFamily="18" charset="0"/>
              </a:rPr>
              <a:t>.</a:t>
            </a:r>
          </a:p>
          <a:p>
            <a:pPr lvl="2">
              <a:lnSpc>
                <a:spcPct val="150000"/>
              </a:lnSpc>
            </a:pPr>
            <a:r>
              <a:rPr lang="en-US" dirty="0">
                <a:latin typeface="Times New Roman" pitchFamily="18" charset="0"/>
                <a:cs typeface="Times New Roman" pitchFamily="18" charset="0"/>
              </a:rPr>
              <a:t>Transmit useful information in two directions toward administrators or managers and toward employees.</a:t>
            </a:r>
          </a:p>
          <a:p>
            <a:pPr lvl="2">
              <a:lnSpc>
                <a:spcPct val="150000"/>
              </a:lnSpc>
            </a:pPr>
            <a:endParaRPr lang="en-US" dirty="0">
              <a:latin typeface="Times New Roman" pitchFamily="18" charset="0"/>
              <a:cs typeface="Times New Roman" pitchFamily="18" charset="0"/>
            </a:endParaRPr>
          </a:p>
          <a:p>
            <a:pPr>
              <a:lnSpc>
                <a:spcPct val="150000"/>
              </a:lnSpc>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333472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152400" y="1600200"/>
            <a:ext cx="8839200" cy="5029200"/>
          </a:xfrm>
        </p:spPr>
        <p:txBody>
          <a:bodyPr>
            <a:normAutofit fontScale="92500" lnSpcReduction="20000"/>
          </a:bodyPr>
          <a:lstStyle/>
          <a:p>
            <a:pPr lvl="0">
              <a:lnSpc>
                <a:spcPct val="170000"/>
              </a:lnSpc>
            </a:pPr>
            <a:r>
              <a:rPr lang="en-US" dirty="0" smtClean="0">
                <a:latin typeface="Times New Roman" pitchFamily="18" charset="0"/>
                <a:cs typeface="Times New Roman" pitchFamily="18" charset="0"/>
              </a:rPr>
              <a:t>Their </a:t>
            </a:r>
            <a:r>
              <a:rPr lang="en-US" dirty="0">
                <a:latin typeface="Times New Roman" pitchFamily="18" charset="0"/>
                <a:cs typeface="Times New Roman" pitchFamily="18" charset="0"/>
              </a:rPr>
              <a:t>advice can be helpful, and they can promote understanding of objectives and programs by other employees.</a:t>
            </a:r>
          </a:p>
          <a:p>
            <a:pPr lvl="0">
              <a:lnSpc>
                <a:spcPct val="170000"/>
              </a:lnSpc>
            </a:pPr>
            <a:r>
              <a:rPr lang="en-US" dirty="0">
                <a:latin typeface="Times New Roman" pitchFamily="18" charset="0"/>
                <a:cs typeface="Times New Roman" pitchFamily="18" charset="0"/>
              </a:rPr>
              <a:t>Some of the new and valid ideas come from committees.</a:t>
            </a:r>
          </a:p>
          <a:p>
            <a:pPr lvl="0">
              <a:lnSpc>
                <a:spcPct val="170000"/>
              </a:lnSpc>
            </a:pPr>
            <a:r>
              <a:rPr lang="en-US" dirty="0">
                <a:latin typeface="Times New Roman" pitchFamily="18" charset="0"/>
                <a:cs typeface="Times New Roman" pitchFamily="18" charset="0"/>
              </a:rPr>
              <a:t>Committees provide a pool of people with specific skills and knowledge</a:t>
            </a:r>
          </a:p>
          <a:p>
            <a:pPr lvl="0">
              <a:lnSpc>
                <a:spcPct val="170000"/>
              </a:lnSpc>
            </a:pPr>
            <a:r>
              <a:rPr lang="en-US" dirty="0">
                <a:latin typeface="Times New Roman" pitchFamily="18" charset="0"/>
                <a:cs typeface="Times New Roman" pitchFamily="18" charset="0"/>
              </a:rPr>
              <a:t>Can reduce resistance to change.</a:t>
            </a:r>
          </a:p>
          <a:p>
            <a:pPr lvl="0">
              <a:lnSpc>
                <a:spcPct val="170000"/>
              </a:lnSpc>
            </a:pPr>
            <a:r>
              <a:rPr lang="en-US" dirty="0">
                <a:latin typeface="Times New Roman" pitchFamily="18" charset="0"/>
                <a:cs typeface="Times New Roman" pitchFamily="18" charset="0"/>
              </a:rPr>
              <a:t>Care quality can be improved, personnel turnover reduced, and harmony promoted through committee work.</a:t>
            </a:r>
          </a:p>
          <a:p>
            <a:pPr>
              <a:lnSpc>
                <a:spcPct val="170000"/>
              </a:lnSpc>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043989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u="sng" dirty="0" smtClean="0">
                <a:solidFill>
                  <a:srgbClr val="FF0000"/>
                </a:solidFill>
              </a:rPr>
              <a:t>Discussion Rules</a:t>
            </a:r>
            <a:endParaRPr lang="ar-EG" b="1" u="sng" dirty="0">
              <a:solidFill>
                <a:srgbClr val="FF0000"/>
              </a:solidFill>
            </a:endParaRPr>
          </a:p>
        </p:txBody>
      </p:sp>
      <p:pic>
        <p:nvPicPr>
          <p:cNvPr id="4" name="صورة 3"/>
          <p:cNvPicPr>
            <a:picLocks noGrp="1" noChangeAspect="1"/>
          </p:cNvPicPr>
          <p:nvPr>
            <p:ph sz="quarter" idx="1"/>
          </p:nvPr>
        </p:nvPicPr>
        <p:blipFill>
          <a:blip r:embed="rId2"/>
          <a:stretch>
            <a:fillRect/>
          </a:stretch>
        </p:blipFill>
        <p:spPr bwMode="auto">
          <a:xfrm>
            <a:off x="3601295" y="1447800"/>
            <a:ext cx="2398610" cy="4572000"/>
          </a:xfrm>
          <a:prstGeom prst="rect">
            <a:avLst/>
          </a:prstGeom>
          <a:noFill/>
          <a:ln w="9525">
            <a:noFill/>
            <a:miter lim="800000"/>
            <a:headEnd/>
            <a:tailEnd/>
          </a:ln>
        </p:spPr>
      </p:pic>
      <p:pic>
        <p:nvPicPr>
          <p:cNvPr id="5" name="صورة 4"/>
          <p:cNvPicPr>
            <a:picLocks noChangeAspect="1"/>
          </p:cNvPicPr>
          <p:nvPr/>
        </p:nvPicPr>
        <p:blipFill>
          <a:blip r:embed="rId3"/>
          <a:srcRect/>
          <a:stretch>
            <a:fillRect/>
          </a:stretch>
        </p:blipFill>
        <p:spPr bwMode="auto">
          <a:xfrm>
            <a:off x="0" y="1928802"/>
            <a:ext cx="3357555" cy="4668848"/>
          </a:xfrm>
          <a:prstGeom prst="rect">
            <a:avLst/>
          </a:prstGeom>
          <a:noFill/>
          <a:ln w="9525">
            <a:noFill/>
            <a:miter lim="800000"/>
            <a:headEnd/>
            <a:tailEnd/>
          </a:ln>
        </p:spPr>
      </p:pic>
      <p:pic>
        <p:nvPicPr>
          <p:cNvPr id="6" name="صورة 5"/>
          <p:cNvPicPr>
            <a:picLocks noChangeAspect="1"/>
          </p:cNvPicPr>
          <p:nvPr/>
        </p:nvPicPr>
        <p:blipFill>
          <a:blip r:embed="rId4"/>
          <a:srcRect/>
          <a:stretch>
            <a:fillRect/>
          </a:stretch>
        </p:blipFill>
        <p:spPr bwMode="auto">
          <a:xfrm>
            <a:off x="5857884" y="1714488"/>
            <a:ext cx="3286116" cy="4714908"/>
          </a:xfrm>
          <a:prstGeom prst="rect">
            <a:avLst/>
          </a:prstGeom>
          <a:noFill/>
          <a:ln w="9525">
            <a:noFill/>
            <a:miter lim="800000"/>
            <a:headEnd/>
            <a:tailEnd/>
          </a:ln>
        </p:spPr>
      </p:pic>
    </p:spTree>
    <p:extLst>
      <p:ext uri="{BB962C8B-B14F-4D97-AF65-F5344CB8AC3E}">
        <p14:creationId xmlns:p14="http://schemas.microsoft.com/office/powerpoint/2010/main" val="37434037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itchFamily="18" charset="0"/>
                <a:cs typeface="Times New Roman" pitchFamily="18" charset="0"/>
              </a:rPr>
              <a:t>Disadvantages of </a:t>
            </a:r>
            <a:r>
              <a:rPr lang="en-US" b="1" dirty="0" smtClean="0">
                <a:latin typeface="Times New Roman" pitchFamily="18" charset="0"/>
                <a:cs typeface="Times New Roman" pitchFamily="18" charset="0"/>
              </a:rPr>
              <a:t>committees</a:t>
            </a:r>
            <a:r>
              <a:rPr lang="en-US" sz="3200" dirty="0">
                <a:latin typeface="Times New Roman" pitchFamily="18" charset="0"/>
                <a:cs typeface="Times New Roman" pitchFamily="18" charset="0"/>
              </a:rPr>
              <a:t/>
            </a:r>
            <a:br>
              <a:rPr lang="en-US" sz="3200" dirty="0">
                <a:latin typeface="Times New Roman" pitchFamily="18" charset="0"/>
                <a:cs typeface="Times New Roman" pitchFamily="18" charset="0"/>
              </a:rPr>
            </a:br>
            <a:endParaRPr lang="en-US" dirty="0"/>
          </a:p>
        </p:txBody>
      </p:sp>
      <p:sp>
        <p:nvSpPr>
          <p:cNvPr id="3" name="Content Placeholder 2"/>
          <p:cNvSpPr>
            <a:spLocks noGrp="1"/>
          </p:cNvSpPr>
          <p:nvPr>
            <p:ph sz="quarter" idx="1"/>
          </p:nvPr>
        </p:nvSpPr>
        <p:spPr>
          <a:xfrm>
            <a:off x="152400" y="1600200"/>
            <a:ext cx="8839200" cy="4876800"/>
          </a:xfrm>
        </p:spPr>
        <p:txBody>
          <a:bodyPr>
            <a:normAutofit/>
          </a:bodyPr>
          <a:lstStyle/>
          <a:p>
            <a:pPr marL="1828800" lvl="3" indent="-457200" algn="l">
              <a:lnSpc>
                <a:spcPct val="150000"/>
              </a:lnSpc>
              <a:buFont typeface="+mj-lt"/>
              <a:buAutoNum type="arabicPeriod"/>
            </a:pPr>
            <a:r>
              <a:rPr lang="en-US" dirty="0" smtClean="0">
                <a:latin typeface="Times New Roman" pitchFamily="18" charset="0"/>
                <a:cs typeface="Times New Roman" pitchFamily="18" charset="0"/>
              </a:rPr>
              <a:t>Waste </a:t>
            </a:r>
            <a:r>
              <a:rPr lang="en-US" dirty="0">
                <a:latin typeface="Times New Roman" pitchFamily="18" charset="0"/>
                <a:cs typeface="Times New Roman" pitchFamily="18" charset="0"/>
              </a:rPr>
              <a:t>time.</a:t>
            </a:r>
            <a:endParaRPr lang="en-US" sz="1600" dirty="0">
              <a:latin typeface="Times New Roman" pitchFamily="18" charset="0"/>
              <a:cs typeface="Times New Roman" pitchFamily="18" charset="0"/>
            </a:endParaRPr>
          </a:p>
          <a:p>
            <a:pPr marL="1828800" lvl="3" indent="-457200" algn="l">
              <a:lnSpc>
                <a:spcPct val="150000"/>
              </a:lnSpc>
              <a:buFont typeface="+mj-lt"/>
              <a:buAutoNum type="arabicPeriod"/>
            </a:pPr>
            <a:r>
              <a:rPr lang="en-US" dirty="0">
                <a:latin typeface="Times New Roman" pitchFamily="18" charset="0"/>
                <a:cs typeface="Times New Roman" pitchFamily="18" charset="0"/>
              </a:rPr>
              <a:t>Participants complain that committee meetings and conferences do not allow enough individual input, and  sometimes have weak leaders who are dominated by other members</a:t>
            </a:r>
            <a:endParaRPr lang="en-US" sz="1600" dirty="0">
              <a:latin typeface="Times New Roman" pitchFamily="18" charset="0"/>
              <a:cs typeface="Times New Roman" pitchFamily="18" charset="0"/>
            </a:endParaRPr>
          </a:p>
          <a:p>
            <a:pPr marL="1828800" lvl="3" indent="-457200" algn="l">
              <a:lnSpc>
                <a:spcPct val="150000"/>
              </a:lnSpc>
              <a:buFont typeface="+mj-lt"/>
              <a:buAutoNum type="arabicPeriod"/>
            </a:pPr>
            <a:r>
              <a:rPr lang="en-US" dirty="0">
                <a:latin typeface="Times New Roman" pitchFamily="18" charset="0"/>
                <a:cs typeface="Times New Roman" pitchFamily="18" charset="0"/>
              </a:rPr>
              <a:t>If not trained committee participants may arrive at premature decisions.</a:t>
            </a:r>
            <a:endParaRPr lang="en-US" sz="1600" dirty="0">
              <a:latin typeface="Times New Roman" pitchFamily="18" charset="0"/>
              <a:cs typeface="Times New Roman" pitchFamily="18" charset="0"/>
            </a:endParaRPr>
          </a:p>
          <a:p>
            <a:pPr marL="1828800" lvl="3" indent="-457200" algn="l">
              <a:lnSpc>
                <a:spcPct val="150000"/>
              </a:lnSpc>
              <a:buFont typeface="+mj-lt"/>
              <a:buAutoNum type="arabicPeriod"/>
            </a:pPr>
            <a:r>
              <a:rPr lang="en-US" dirty="0">
                <a:latin typeface="Times New Roman" pitchFamily="18" charset="0"/>
                <a:cs typeface="Times New Roman" pitchFamily="18" charset="0"/>
              </a:rPr>
              <a:t>Without trained leadership, committees can be dominated by one person..</a:t>
            </a:r>
            <a:endParaRPr lang="en-US" sz="1600" dirty="0">
              <a:latin typeface="Times New Roman" pitchFamily="18" charset="0"/>
              <a:cs typeface="Times New Roman" pitchFamily="18" charset="0"/>
            </a:endParaRPr>
          </a:p>
          <a:p>
            <a:pPr marL="514350" indent="-514350" algn="l">
              <a:lnSpc>
                <a:spcPct val="150000"/>
              </a:lnSpc>
              <a:buFont typeface="+mj-lt"/>
              <a:buAutoNum type="arabicPeriod"/>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958809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latin typeface="Times New Roman" pitchFamily="18" charset="0"/>
                <a:cs typeface="Times New Roman" pitchFamily="18" charset="0"/>
              </a:rPr>
              <a:t>Role of the management committee in the </a:t>
            </a:r>
            <a:r>
              <a:rPr lang="en-US" sz="2800" b="1" dirty="0" smtClean="0">
                <a:latin typeface="Times New Roman" pitchFamily="18" charset="0"/>
                <a:cs typeface="Times New Roman" pitchFamily="18" charset="0"/>
              </a:rPr>
              <a:t>organization</a:t>
            </a: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endParaRPr lang="en-US" sz="2800" dirty="0"/>
          </a:p>
        </p:txBody>
      </p:sp>
      <p:sp>
        <p:nvSpPr>
          <p:cNvPr id="3" name="Content Placeholder 2"/>
          <p:cNvSpPr>
            <a:spLocks noGrp="1"/>
          </p:cNvSpPr>
          <p:nvPr>
            <p:ph sz="quarter" idx="1"/>
          </p:nvPr>
        </p:nvSpPr>
        <p:spPr>
          <a:xfrm>
            <a:off x="228600" y="1600200"/>
            <a:ext cx="8763000" cy="5029200"/>
          </a:xfrm>
        </p:spPr>
        <p:txBody>
          <a:bodyPr>
            <a:normAutofit fontScale="70000" lnSpcReduction="20000"/>
          </a:bodyPr>
          <a:lstStyle/>
          <a:p>
            <a:pPr marL="0" indent="0">
              <a:lnSpc>
                <a:spcPct val="170000"/>
              </a:lnSpc>
              <a:buNone/>
            </a:pPr>
            <a:r>
              <a:rPr lang="en-US" b="1" dirty="0" smtClean="0">
                <a:latin typeface="Times New Roman" pitchFamily="18" charset="0"/>
                <a:cs typeface="Times New Roman" pitchFamily="18" charset="0"/>
              </a:rPr>
              <a:t>1-Vision </a:t>
            </a:r>
            <a:r>
              <a:rPr lang="en-US" b="1" dirty="0">
                <a:latin typeface="Times New Roman" pitchFamily="18" charset="0"/>
                <a:cs typeface="Times New Roman" pitchFamily="18" charset="0"/>
              </a:rPr>
              <a:t>and leadership: </a:t>
            </a:r>
            <a:r>
              <a:rPr lang="en-US" dirty="0">
                <a:latin typeface="Times New Roman" pitchFamily="18" charset="0"/>
                <a:cs typeface="Times New Roman" pitchFamily="18" charset="0"/>
              </a:rPr>
              <a:t>The management committee ensures that the organization does support its vision, purpose and aims. </a:t>
            </a:r>
          </a:p>
          <a:p>
            <a:pPr marL="0" indent="0">
              <a:lnSpc>
                <a:spcPct val="170000"/>
              </a:lnSpc>
              <a:buNone/>
            </a:pPr>
            <a:r>
              <a:rPr lang="en-US" b="1" dirty="0">
                <a:latin typeface="Times New Roman" pitchFamily="18" charset="0"/>
                <a:cs typeface="Times New Roman" pitchFamily="18" charset="0"/>
              </a:rPr>
              <a:t>2-Accountability:</a:t>
            </a:r>
            <a:r>
              <a:rPr lang="en-US" dirty="0">
                <a:latin typeface="Times New Roman" pitchFamily="18" charset="0"/>
                <a:cs typeface="Times New Roman" pitchFamily="18" charset="0"/>
              </a:rPr>
              <a:t> The management committee must account for everything the organization does</a:t>
            </a:r>
          </a:p>
          <a:p>
            <a:pPr marL="0" indent="0">
              <a:lnSpc>
                <a:spcPct val="170000"/>
              </a:lnSpc>
              <a:buNone/>
            </a:pPr>
            <a:r>
              <a:rPr lang="en-US" b="1" dirty="0">
                <a:latin typeface="Times New Roman" pitchFamily="18" charset="0"/>
                <a:cs typeface="Times New Roman" pitchFamily="18" charset="0"/>
              </a:rPr>
              <a:t>3-Keeping it legal</a:t>
            </a:r>
            <a:r>
              <a:rPr lang="en-US" dirty="0">
                <a:latin typeface="Times New Roman" pitchFamily="18" charset="0"/>
                <a:cs typeface="Times New Roman" pitchFamily="18" charset="0"/>
              </a:rPr>
              <a:t>: The management committee ensures compliance with all relevant legal and regulatory requirements.</a:t>
            </a:r>
          </a:p>
          <a:p>
            <a:pPr marL="0" indent="0">
              <a:lnSpc>
                <a:spcPct val="170000"/>
              </a:lnSpc>
              <a:buNone/>
            </a:pPr>
            <a:r>
              <a:rPr lang="en-US" b="1" dirty="0">
                <a:latin typeface="Times New Roman" pitchFamily="18" charset="0"/>
                <a:cs typeface="Times New Roman" pitchFamily="18" charset="0"/>
              </a:rPr>
              <a:t>4-Financial oversight:</a:t>
            </a:r>
            <a:r>
              <a:rPr lang="en-US" dirty="0">
                <a:latin typeface="Times New Roman" pitchFamily="18" charset="0"/>
                <a:cs typeface="Times New Roman" pitchFamily="18" charset="0"/>
              </a:rPr>
              <a:t> The management committee ensures that all money and resources are properly used, managed and accounted</a:t>
            </a:r>
          </a:p>
          <a:p>
            <a:pPr marL="0" indent="0">
              <a:lnSpc>
                <a:spcPct val="170000"/>
              </a:lnSpc>
              <a:buNone/>
            </a:pPr>
            <a:r>
              <a:rPr lang="en-US" b="1" dirty="0">
                <a:latin typeface="Times New Roman" pitchFamily="18" charset="0"/>
                <a:cs typeface="Times New Roman" pitchFamily="18" charset="0"/>
              </a:rPr>
              <a:t>5-Managing staff and volunteers:</a:t>
            </a:r>
            <a:r>
              <a:rPr lang="en-US" dirty="0">
                <a:latin typeface="Times New Roman" pitchFamily="18" charset="0"/>
                <a:cs typeface="Times New Roman" pitchFamily="18" charset="0"/>
              </a:rPr>
              <a:t> the management committee must ensure that appropriate policies and procedures are in place for staff and for volunteers, and that both are properly managed and supported.</a:t>
            </a:r>
          </a:p>
          <a:p>
            <a:pPr>
              <a:lnSpc>
                <a:spcPct val="170000"/>
              </a:lnSpc>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576862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itchFamily="18" charset="0"/>
                <a:cs typeface="Times New Roman" pitchFamily="18" charset="0"/>
              </a:rPr>
              <a:t>References</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endParaRPr lang="en-US" dirty="0"/>
          </a:p>
        </p:txBody>
      </p:sp>
      <p:sp>
        <p:nvSpPr>
          <p:cNvPr id="3" name="Content Placeholder 2"/>
          <p:cNvSpPr>
            <a:spLocks noGrp="1"/>
          </p:cNvSpPr>
          <p:nvPr>
            <p:ph sz="quarter" idx="1"/>
          </p:nvPr>
        </p:nvSpPr>
        <p:spPr>
          <a:xfrm>
            <a:off x="228600" y="1600200"/>
            <a:ext cx="8763000" cy="4953000"/>
          </a:xfrm>
        </p:spPr>
        <p:txBody>
          <a:bodyPr>
            <a:normAutofit fontScale="85000" lnSpcReduction="20000"/>
          </a:bodyPr>
          <a:lstStyle/>
          <a:p>
            <a:pPr>
              <a:lnSpc>
                <a:spcPct val="170000"/>
              </a:lnSpc>
            </a:pPr>
            <a:r>
              <a:rPr lang="en-US" b="1" dirty="0" err="1" smtClean="0">
                <a:latin typeface="Times New Roman" pitchFamily="18" charset="0"/>
                <a:cs typeface="Times New Roman" pitchFamily="18" charset="0"/>
              </a:rPr>
              <a:t>Swansburg</a:t>
            </a:r>
            <a:r>
              <a:rPr lang="en-US" b="1" dirty="0">
                <a:latin typeface="Times New Roman" pitchFamily="18" charset="0"/>
                <a:cs typeface="Times New Roman" pitchFamily="18" charset="0"/>
              </a:rPr>
              <a:t>, R. (1999): </a:t>
            </a:r>
            <a:r>
              <a:rPr lang="en-US" dirty="0">
                <a:latin typeface="Times New Roman" pitchFamily="18" charset="0"/>
                <a:cs typeface="Times New Roman" pitchFamily="18" charset="0"/>
              </a:rPr>
              <a:t>Introductory Management and leadership for Nurses,p393-413</a:t>
            </a:r>
          </a:p>
          <a:p>
            <a:pPr>
              <a:lnSpc>
                <a:spcPct val="170000"/>
              </a:lnSpc>
            </a:pPr>
            <a:r>
              <a:rPr lang="en-US" b="1" dirty="0" err="1">
                <a:latin typeface="Times New Roman" pitchFamily="18" charset="0"/>
                <a:cs typeface="Times New Roman" pitchFamily="18" charset="0"/>
              </a:rPr>
              <a:t>Liebler</a:t>
            </a:r>
            <a:r>
              <a:rPr lang="en-US" b="1" dirty="0">
                <a:latin typeface="Times New Roman" pitchFamily="18" charset="0"/>
                <a:cs typeface="Times New Roman" pitchFamily="18" charset="0"/>
              </a:rPr>
              <a:t>, J. (2008): </a:t>
            </a:r>
            <a:r>
              <a:rPr lang="en-US" dirty="0">
                <a:latin typeface="Times New Roman" pitchFamily="18" charset="0"/>
                <a:cs typeface="Times New Roman" pitchFamily="18" charset="0"/>
              </a:rPr>
              <a:t>Management principles for health professionals, committee and teams, p 311-344</a:t>
            </a:r>
          </a:p>
          <a:p>
            <a:pPr>
              <a:lnSpc>
                <a:spcPct val="170000"/>
              </a:lnSpc>
            </a:pPr>
            <a:r>
              <a:rPr lang="en-US" b="1" u="sng" dirty="0">
                <a:latin typeface="Times New Roman" pitchFamily="18" charset="0"/>
                <a:cs typeface="Times New Roman" pitchFamily="18" charset="0"/>
                <a:hlinkClick r:id="rId2"/>
              </a:rPr>
              <a:t>http://www.resourcecentre.org.uk/wpcontent/themes/resourceCentre/images/rclogo.gif</a:t>
            </a:r>
            <a:r>
              <a:rPr lang="en-US" b="1" dirty="0">
                <a:latin typeface="Times New Roman" pitchFamily="18" charset="0"/>
                <a:cs typeface="Times New Roman" pitchFamily="18" charset="0"/>
              </a:rPr>
              <a:t>.</a:t>
            </a:r>
            <a:endParaRPr lang="en-US" dirty="0">
              <a:latin typeface="Times New Roman" pitchFamily="18" charset="0"/>
              <a:cs typeface="Times New Roman" pitchFamily="18" charset="0"/>
            </a:endParaRPr>
          </a:p>
          <a:p>
            <a:pPr>
              <a:lnSpc>
                <a:spcPct val="170000"/>
              </a:lnSpc>
            </a:pPr>
            <a:r>
              <a:rPr lang="en-US" b="1" u="sng" dirty="0">
                <a:latin typeface="Times New Roman" pitchFamily="18" charset="0"/>
                <a:cs typeface="Times New Roman" pitchFamily="18" charset="0"/>
                <a:hlinkClick r:id="rId3"/>
              </a:rPr>
              <a:t>http://www.docep.wa.gov.au/global/associationsguide/images/inc.j</a:t>
            </a:r>
            <a:endParaRPr lang="en-US" dirty="0">
              <a:latin typeface="Times New Roman" pitchFamily="18" charset="0"/>
              <a:cs typeface="Times New Roman" pitchFamily="18" charset="0"/>
            </a:endParaRPr>
          </a:p>
          <a:p>
            <a:pPr>
              <a:lnSpc>
                <a:spcPct val="170000"/>
              </a:lnSpc>
            </a:pPr>
            <a:r>
              <a:rPr lang="en-US" b="1" dirty="0">
                <a:latin typeface="Times New Roman" pitchFamily="18" charset="0"/>
                <a:cs typeface="Times New Roman" pitchFamily="18" charset="0"/>
              </a:rPr>
              <a:t>http://</a:t>
            </a:r>
            <a:r>
              <a:rPr lang="en-US" b="1" dirty="0" smtClean="0">
                <a:latin typeface="Times New Roman" pitchFamily="18" charset="0"/>
                <a:cs typeface="Times New Roman" pitchFamily="18" charset="0"/>
              </a:rPr>
              <a:t>managementhelp.org/images/fml_header.jpg</a:t>
            </a:r>
            <a:r>
              <a:rPr lang="en-US" b="1" dirty="0">
                <a:latin typeface="Times New Roman" pitchFamily="18" charset="0"/>
                <a:cs typeface="Times New Roman" pitchFamily="18" charset="0"/>
              </a:rPr>
              <a:t/>
            </a:r>
            <a:br>
              <a:rPr lang="en-US" b="1" dirty="0">
                <a:latin typeface="Times New Roman" pitchFamily="18" charset="0"/>
                <a:cs typeface="Times New Roman" pitchFamily="18" charset="0"/>
              </a:rPr>
            </a:br>
            <a:r>
              <a:rPr lang="ar-SA" i="1" dirty="0">
                <a:latin typeface="Times New Roman" pitchFamily="18" charset="0"/>
                <a:cs typeface="Times New Roman" pitchFamily="18" charset="0"/>
              </a:rPr>
              <a:t> </a:t>
            </a:r>
            <a:endParaRPr lang="en-US" dirty="0">
              <a:latin typeface="Times New Roman" pitchFamily="18" charset="0"/>
              <a:cs typeface="Times New Roman" pitchFamily="18" charset="0"/>
            </a:endParaRPr>
          </a:p>
          <a:p>
            <a:pPr>
              <a:lnSpc>
                <a:spcPct val="170000"/>
              </a:lnSpc>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908642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D:\photo\My Pictures\3.gif"/>
          <p:cNvPicPr>
            <a:picLocks noChangeAspect="1" noChangeArrowheads="1" noCrop="1"/>
          </p:cNvPicPr>
          <p:nvPr/>
        </p:nvPicPr>
        <p:blipFill>
          <a:blip r:embed="rId2" cstate="print"/>
          <a:srcRect/>
          <a:stretch>
            <a:fillRect/>
          </a:stretch>
        </p:blipFill>
        <p:spPr bwMode="auto">
          <a:xfrm>
            <a:off x="0" y="838200"/>
            <a:ext cx="9144000" cy="6172200"/>
          </a:xfrm>
          <a:prstGeom prst="rect">
            <a:avLst/>
          </a:prstGeom>
          <a:noFill/>
          <a:ln w="9525">
            <a:noFill/>
            <a:miter lim="800000"/>
            <a:headEnd/>
            <a:tailEnd/>
          </a:ln>
        </p:spPr>
      </p:pic>
    </p:spTree>
    <p:extLst>
      <p:ext uri="{BB962C8B-B14F-4D97-AF65-F5344CB8AC3E}">
        <p14:creationId xmlns:p14="http://schemas.microsoft.com/office/powerpoint/2010/main" val="1487722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Objectives</a:t>
            </a:r>
            <a:endParaRPr lang="en-US" dirty="0"/>
          </a:p>
        </p:txBody>
      </p:sp>
      <p:sp>
        <p:nvSpPr>
          <p:cNvPr id="3" name="Content Placeholder 2"/>
          <p:cNvSpPr>
            <a:spLocks noGrp="1"/>
          </p:cNvSpPr>
          <p:nvPr>
            <p:ph sz="quarter" idx="1"/>
          </p:nvPr>
        </p:nvSpPr>
        <p:spPr>
          <a:xfrm>
            <a:off x="152400" y="1600200"/>
            <a:ext cx="8839200" cy="5029200"/>
          </a:xfrm>
        </p:spPr>
        <p:txBody>
          <a:bodyPr>
            <a:normAutofit fontScale="70000" lnSpcReduction="20000"/>
          </a:bodyPr>
          <a:lstStyle/>
          <a:p>
            <a:pPr marL="0" indent="0">
              <a:lnSpc>
                <a:spcPct val="170000"/>
              </a:lnSpc>
              <a:buNone/>
            </a:pPr>
            <a:r>
              <a:rPr lang="en-US" b="1" dirty="0" smtClean="0">
                <a:latin typeface="Times New Roman" pitchFamily="18" charset="0"/>
                <a:cs typeface="Times New Roman" pitchFamily="18" charset="0"/>
              </a:rPr>
              <a:t>at </a:t>
            </a:r>
            <a:r>
              <a:rPr lang="en-US" b="1" dirty="0">
                <a:latin typeface="Times New Roman" pitchFamily="18" charset="0"/>
                <a:cs typeface="Times New Roman" pitchFamily="18" charset="0"/>
              </a:rPr>
              <a:t>the end of this lecture the student will be able to:</a:t>
            </a:r>
            <a:endParaRPr lang="en-US" dirty="0">
              <a:latin typeface="Times New Roman" pitchFamily="18" charset="0"/>
              <a:cs typeface="Times New Roman" pitchFamily="18" charset="0"/>
            </a:endParaRPr>
          </a:p>
          <a:p>
            <a:pPr marL="514350" lvl="0" indent="-514350">
              <a:lnSpc>
                <a:spcPct val="170000"/>
              </a:lnSpc>
              <a:buFont typeface="+mj-lt"/>
              <a:buAutoNum type="arabicPeriod"/>
            </a:pPr>
            <a:r>
              <a:rPr lang="en-US" dirty="0">
                <a:latin typeface="Times New Roman" pitchFamily="18" charset="0"/>
                <a:cs typeface="Times New Roman" pitchFamily="18" charset="0"/>
              </a:rPr>
              <a:t>Define the  committee</a:t>
            </a:r>
          </a:p>
          <a:p>
            <a:pPr marL="514350" lvl="0" indent="-514350">
              <a:lnSpc>
                <a:spcPct val="170000"/>
              </a:lnSpc>
              <a:buFont typeface="+mj-lt"/>
              <a:buAutoNum type="arabicPeriod"/>
            </a:pPr>
            <a:r>
              <a:rPr lang="en-US" dirty="0">
                <a:latin typeface="Times New Roman" pitchFamily="18" charset="0"/>
                <a:cs typeface="Times New Roman" pitchFamily="18" charset="0"/>
              </a:rPr>
              <a:t>Explain the committee functions</a:t>
            </a:r>
          </a:p>
          <a:p>
            <a:pPr marL="514350" lvl="0" indent="-514350">
              <a:lnSpc>
                <a:spcPct val="170000"/>
              </a:lnSpc>
              <a:buFont typeface="+mj-lt"/>
              <a:buAutoNum type="arabicPeriod"/>
            </a:pPr>
            <a:r>
              <a:rPr lang="en-US" dirty="0">
                <a:latin typeface="Times New Roman" pitchFamily="18" charset="0"/>
                <a:cs typeface="Times New Roman" pitchFamily="18" charset="0"/>
              </a:rPr>
              <a:t>Enumerate the elements of committee</a:t>
            </a:r>
          </a:p>
          <a:p>
            <a:pPr marL="514350" lvl="0" indent="-514350">
              <a:lnSpc>
                <a:spcPct val="170000"/>
              </a:lnSpc>
              <a:buFont typeface="+mj-lt"/>
              <a:buAutoNum type="arabicPeriod"/>
            </a:pPr>
            <a:r>
              <a:rPr lang="en-US" dirty="0">
                <a:latin typeface="Times New Roman" pitchFamily="18" charset="0"/>
                <a:cs typeface="Times New Roman" pitchFamily="18" charset="0"/>
              </a:rPr>
              <a:t>Differentiate between different type of committees</a:t>
            </a:r>
          </a:p>
          <a:p>
            <a:pPr marL="514350" lvl="0" indent="-514350">
              <a:lnSpc>
                <a:spcPct val="170000"/>
              </a:lnSpc>
              <a:buFont typeface="+mj-lt"/>
              <a:buAutoNum type="arabicPeriod"/>
            </a:pPr>
            <a:r>
              <a:rPr lang="en-US" dirty="0">
                <a:latin typeface="Times New Roman" pitchFamily="18" charset="0"/>
                <a:cs typeface="Times New Roman" pitchFamily="18" charset="0"/>
              </a:rPr>
              <a:t>Criticize the hospital committees</a:t>
            </a:r>
          </a:p>
          <a:p>
            <a:pPr marL="514350" lvl="0" indent="-514350">
              <a:lnSpc>
                <a:spcPct val="170000"/>
              </a:lnSpc>
              <a:buFont typeface="+mj-lt"/>
              <a:buAutoNum type="arabicPeriod"/>
            </a:pPr>
            <a:r>
              <a:rPr lang="en-US" dirty="0">
                <a:latin typeface="Times New Roman" pitchFamily="18" charset="0"/>
                <a:cs typeface="Times New Roman" pitchFamily="18" charset="0"/>
              </a:rPr>
              <a:t>Evaluate the individual committee members' responsibilities</a:t>
            </a:r>
          </a:p>
          <a:p>
            <a:pPr marL="514350" lvl="0" indent="-514350">
              <a:lnSpc>
                <a:spcPct val="170000"/>
              </a:lnSpc>
              <a:buFont typeface="+mj-lt"/>
              <a:buAutoNum type="arabicPeriod"/>
            </a:pPr>
            <a:r>
              <a:rPr lang="en-US" dirty="0">
                <a:latin typeface="Times New Roman" pitchFamily="18" charset="0"/>
                <a:cs typeface="Times New Roman" pitchFamily="18" charset="0"/>
              </a:rPr>
              <a:t>List a  committee chairperson's duties</a:t>
            </a:r>
          </a:p>
          <a:p>
            <a:pPr marL="514350" lvl="0" indent="-514350">
              <a:lnSpc>
                <a:spcPct val="170000"/>
              </a:lnSpc>
              <a:buFont typeface="+mj-lt"/>
              <a:buAutoNum type="arabicPeriod"/>
            </a:pPr>
            <a:r>
              <a:rPr lang="en-US" dirty="0">
                <a:latin typeface="Times New Roman" pitchFamily="18" charset="0"/>
                <a:cs typeface="Times New Roman" pitchFamily="18" charset="0"/>
              </a:rPr>
              <a:t>Compare between advantages and disadvantages of committees</a:t>
            </a:r>
          </a:p>
          <a:p>
            <a:pPr marL="514350" lvl="0" indent="-514350">
              <a:lnSpc>
                <a:spcPct val="170000"/>
              </a:lnSpc>
              <a:buFont typeface="+mj-lt"/>
              <a:buAutoNum type="arabicPeriod"/>
            </a:pPr>
            <a:r>
              <a:rPr lang="en-US" dirty="0">
                <a:latin typeface="Times New Roman" pitchFamily="18" charset="0"/>
                <a:cs typeface="Times New Roman" pitchFamily="18" charset="0"/>
              </a:rPr>
              <a:t>Explain the role of management committee in the </a:t>
            </a:r>
            <a:r>
              <a:rPr lang="en-US" dirty="0" smtClean="0">
                <a:latin typeface="Times New Roman" pitchFamily="18" charset="0"/>
                <a:cs typeface="Times New Roman" pitchFamily="18" charset="0"/>
              </a:rPr>
              <a:t>organization</a:t>
            </a:r>
            <a:r>
              <a:rPr lang="en-US" b="1" dirty="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453488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Times New Roman" pitchFamily="18" charset="0"/>
                <a:cs typeface="Times New Roman" pitchFamily="18" charset="0"/>
              </a:rPr>
              <a:t>Outlines</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endParaRPr lang="en-US" dirty="0"/>
          </a:p>
        </p:txBody>
      </p:sp>
      <p:sp>
        <p:nvSpPr>
          <p:cNvPr id="3" name="Content Placeholder 2"/>
          <p:cNvSpPr>
            <a:spLocks noGrp="1"/>
          </p:cNvSpPr>
          <p:nvPr>
            <p:ph sz="quarter" idx="1"/>
          </p:nvPr>
        </p:nvSpPr>
        <p:spPr>
          <a:xfrm>
            <a:off x="228600" y="1600200"/>
            <a:ext cx="8763000" cy="5029200"/>
          </a:xfrm>
        </p:spPr>
        <p:txBody>
          <a:bodyPr>
            <a:normAutofit fontScale="92500" lnSpcReduction="20000"/>
          </a:bodyPr>
          <a:lstStyle/>
          <a:p>
            <a:pPr marL="514350" lvl="0" indent="-514350">
              <a:buFont typeface="+mj-lt"/>
              <a:buAutoNum type="arabicPeriod"/>
            </a:pPr>
            <a:r>
              <a:rPr lang="en-US" dirty="0" smtClean="0">
                <a:latin typeface="Times New Roman" pitchFamily="18" charset="0"/>
                <a:cs typeface="Times New Roman" pitchFamily="18" charset="0"/>
              </a:rPr>
              <a:t>Introduction</a:t>
            </a:r>
            <a:endParaRPr lang="en-US" dirty="0">
              <a:latin typeface="Times New Roman" pitchFamily="18" charset="0"/>
              <a:cs typeface="Times New Roman" pitchFamily="18" charset="0"/>
            </a:endParaRPr>
          </a:p>
          <a:p>
            <a:pPr marL="514350" lvl="0" indent="-514350">
              <a:buFont typeface="+mj-lt"/>
              <a:buAutoNum type="arabicPeriod"/>
            </a:pPr>
            <a:r>
              <a:rPr lang="en-US" dirty="0">
                <a:latin typeface="Times New Roman" pitchFamily="18" charset="0"/>
                <a:cs typeface="Times New Roman" pitchFamily="18" charset="0"/>
              </a:rPr>
              <a:t>Definition of committee</a:t>
            </a:r>
          </a:p>
          <a:p>
            <a:pPr marL="514350" lvl="0" indent="-514350">
              <a:buFont typeface="+mj-lt"/>
              <a:buAutoNum type="arabicPeriod"/>
            </a:pPr>
            <a:r>
              <a:rPr lang="en-US" dirty="0">
                <a:latin typeface="Times New Roman" pitchFamily="18" charset="0"/>
                <a:cs typeface="Times New Roman" pitchFamily="18" charset="0"/>
              </a:rPr>
              <a:t>Purpose of committee</a:t>
            </a:r>
          </a:p>
          <a:p>
            <a:pPr marL="514350" lvl="0" indent="-514350">
              <a:buFont typeface="+mj-lt"/>
              <a:buAutoNum type="arabicPeriod"/>
            </a:pPr>
            <a:r>
              <a:rPr lang="en-US" dirty="0">
                <a:latin typeface="Times New Roman" pitchFamily="18" charset="0"/>
                <a:cs typeface="Times New Roman" pitchFamily="18" charset="0"/>
              </a:rPr>
              <a:t>Benefits of committee</a:t>
            </a:r>
          </a:p>
          <a:p>
            <a:pPr marL="514350" lvl="0" indent="-514350">
              <a:buFont typeface="+mj-lt"/>
              <a:buAutoNum type="arabicPeriod"/>
            </a:pPr>
            <a:r>
              <a:rPr lang="en-US" dirty="0">
                <a:latin typeface="Times New Roman" pitchFamily="18" charset="0"/>
                <a:cs typeface="Times New Roman" pitchFamily="18" charset="0"/>
              </a:rPr>
              <a:t>Committee functions</a:t>
            </a:r>
          </a:p>
          <a:p>
            <a:pPr marL="514350" lvl="0" indent="-514350">
              <a:buFont typeface="+mj-lt"/>
              <a:buAutoNum type="arabicPeriod"/>
            </a:pPr>
            <a:r>
              <a:rPr lang="en-US" dirty="0">
                <a:latin typeface="Times New Roman" pitchFamily="18" charset="0"/>
                <a:cs typeface="Times New Roman" pitchFamily="18" charset="0"/>
              </a:rPr>
              <a:t>Elements of committee</a:t>
            </a:r>
          </a:p>
          <a:p>
            <a:pPr marL="514350" lvl="0" indent="-514350">
              <a:buFont typeface="+mj-lt"/>
              <a:buAutoNum type="arabicPeriod"/>
            </a:pPr>
            <a:r>
              <a:rPr lang="en-US" dirty="0">
                <a:latin typeface="Times New Roman" pitchFamily="18" charset="0"/>
                <a:cs typeface="Times New Roman" pitchFamily="18" charset="0"/>
              </a:rPr>
              <a:t>Types of committees</a:t>
            </a:r>
          </a:p>
          <a:p>
            <a:pPr marL="514350" lvl="0" indent="-514350">
              <a:buFont typeface="+mj-lt"/>
              <a:buAutoNum type="arabicPeriod"/>
            </a:pPr>
            <a:r>
              <a:rPr lang="en-US" dirty="0">
                <a:latin typeface="Times New Roman" pitchFamily="18" charset="0"/>
                <a:cs typeface="Times New Roman" pitchFamily="18" charset="0"/>
              </a:rPr>
              <a:t>Hospital committees</a:t>
            </a:r>
          </a:p>
          <a:p>
            <a:pPr marL="514350" lvl="0" indent="-514350">
              <a:buFont typeface="+mj-lt"/>
              <a:buAutoNum type="arabicPeriod"/>
            </a:pPr>
            <a:r>
              <a:rPr lang="en-US" dirty="0">
                <a:latin typeface="Times New Roman" pitchFamily="18" charset="0"/>
                <a:cs typeface="Times New Roman" pitchFamily="18" charset="0"/>
              </a:rPr>
              <a:t>Individual committee members' responsibilities</a:t>
            </a:r>
          </a:p>
          <a:p>
            <a:pPr marL="514350" lvl="0" indent="-514350">
              <a:buFont typeface="+mj-lt"/>
              <a:buAutoNum type="arabicPeriod"/>
            </a:pPr>
            <a:r>
              <a:rPr lang="en-US" dirty="0">
                <a:latin typeface="Times New Roman" pitchFamily="18" charset="0"/>
                <a:cs typeface="Times New Roman" pitchFamily="18" charset="0"/>
              </a:rPr>
              <a:t>A committee chairperson's duties</a:t>
            </a:r>
          </a:p>
          <a:p>
            <a:pPr marL="514350" lvl="0" indent="-514350">
              <a:buFont typeface="+mj-lt"/>
              <a:buAutoNum type="arabicPeriod"/>
            </a:pPr>
            <a:r>
              <a:rPr lang="en-US" dirty="0">
                <a:latin typeface="Times New Roman" pitchFamily="18" charset="0"/>
                <a:cs typeface="Times New Roman" pitchFamily="18" charset="0"/>
              </a:rPr>
              <a:t>Advantages and disadvantages of committees</a:t>
            </a:r>
          </a:p>
          <a:p>
            <a:pPr marL="514350" lvl="0" indent="-514350">
              <a:buFont typeface="+mj-lt"/>
              <a:buAutoNum type="arabicPeriod"/>
            </a:pPr>
            <a:r>
              <a:rPr lang="en-US" dirty="0">
                <a:latin typeface="Times New Roman" pitchFamily="18" charset="0"/>
                <a:cs typeface="Times New Roman" pitchFamily="18" charset="0"/>
              </a:rPr>
              <a:t>Role of the management committee in the organization</a:t>
            </a:r>
          </a:p>
          <a:p>
            <a:pPr marL="514350" indent="-514350">
              <a:buFont typeface="+mj-lt"/>
              <a:buAutoNum type="arabicPeriod"/>
            </a:pPr>
            <a:r>
              <a:rPr lang="en-US" dirty="0">
                <a:latin typeface="Times New Roman" pitchFamily="18" charset="0"/>
                <a:cs typeface="Times New Roman" pitchFamily="18" charset="0"/>
              </a:rPr>
              <a:t>References</a:t>
            </a:r>
          </a:p>
        </p:txBody>
      </p:sp>
    </p:spTree>
    <p:extLst>
      <p:ext uri="{BB962C8B-B14F-4D97-AF65-F5344CB8AC3E}">
        <p14:creationId xmlns:p14="http://schemas.microsoft.com/office/powerpoint/2010/main" val="2924111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itchFamily="18" charset="0"/>
                <a:cs typeface="Times New Roman" pitchFamily="18" charset="0"/>
              </a:rPr>
              <a:t>Introduction</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endParaRPr lang="en-US" dirty="0"/>
          </a:p>
        </p:txBody>
      </p:sp>
      <p:sp>
        <p:nvSpPr>
          <p:cNvPr id="3" name="Content Placeholder 2"/>
          <p:cNvSpPr>
            <a:spLocks noGrp="1"/>
          </p:cNvSpPr>
          <p:nvPr>
            <p:ph sz="quarter" idx="1"/>
          </p:nvPr>
        </p:nvSpPr>
        <p:spPr>
          <a:xfrm>
            <a:off x="228600" y="1600200"/>
            <a:ext cx="8686800" cy="4724400"/>
          </a:xfrm>
        </p:spPr>
        <p:txBody>
          <a:bodyPr/>
          <a:lstStyle/>
          <a:p>
            <a:pPr marL="0" indent="0">
              <a:lnSpc>
                <a:spcPct val="150000"/>
              </a:lnSpc>
              <a:buNone/>
            </a:pPr>
            <a:r>
              <a:rPr lang="en-US" dirty="0" smtClean="0">
                <a:latin typeface="Times New Roman" pitchFamily="18" charset="0"/>
                <a:cs typeface="Times New Roman" pitchFamily="18" charset="0"/>
              </a:rPr>
              <a:t>Committees </a:t>
            </a:r>
            <a:r>
              <a:rPr lang="en-US" dirty="0">
                <a:latin typeface="Times New Roman" pitchFamily="18" charset="0"/>
                <a:cs typeface="Times New Roman" pitchFamily="18" charset="0"/>
              </a:rPr>
              <a:t>are very important in modern organizations.</a:t>
            </a:r>
            <a:r>
              <a:rPr lang="en-US" b="1" dirty="0">
                <a:latin typeface="Times New Roman" pitchFamily="18" charset="0"/>
                <a:cs typeface="Times New Roman" pitchFamily="18" charset="0"/>
              </a:rPr>
              <a:t> </a:t>
            </a:r>
            <a:r>
              <a:rPr lang="en-US" dirty="0">
                <a:latin typeface="Times New Roman" pitchFamily="18" charset="0"/>
                <a:cs typeface="Times New Roman" pitchFamily="18" charset="0"/>
              </a:rPr>
              <a:t>Committee participation</a:t>
            </a:r>
            <a:r>
              <a:rPr lang="en-US" b="1" dirty="0">
                <a:latin typeface="Times New Roman" pitchFamily="18" charset="0"/>
                <a:cs typeface="Times New Roman" pitchFamily="18" charset="0"/>
              </a:rPr>
              <a:t> </a:t>
            </a:r>
            <a:r>
              <a:rPr lang="en-US" dirty="0">
                <a:latin typeface="Times New Roman" pitchFamily="18" charset="0"/>
                <a:cs typeface="Times New Roman" pitchFamily="18" charset="0"/>
              </a:rPr>
              <a:t>is an expected part of the daily routine of the chief of service, department head, or manager. </a:t>
            </a:r>
          </a:p>
          <a:p>
            <a:pPr>
              <a:lnSpc>
                <a:spcPct val="150000"/>
              </a:lnSpc>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613056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Definition of committee</a:t>
            </a:r>
            <a:endParaRPr lang="en-US" dirty="0"/>
          </a:p>
        </p:txBody>
      </p:sp>
      <p:sp>
        <p:nvSpPr>
          <p:cNvPr id="3" name="Content Placeholder 2"/>
          <p:cNvSpPr>
            <a:spLocks noGrp="1"/>
          </p:cNvSpPr>
          <p:nvPr>
            <p:ph sz="quarter" idx="1"/>
          </p:nvPr>
        </p:nvSpPr>
        <p:spPr>
          <a:xfrm>
            <a:off x="152400" y="1600200"/>
            <a:ext cx="8763000" cy="5029200"/>
          </a:xfrm>
        </p:spPr>
        <p:txBody>
          <a:bodyPr/>
          <a:lstStyle/>
          <a:p>
            <a:pPr marL="0" indent="0">
              <a:lnSpc>
                <a:spcPct val="200000"/>
              </a:lnSpc>
              <a:buNone/>
            </a:pPr>
            <a:r>
              <a:rPr lang="en-US" b="1" dirty="0" smtClean="0">
                <a:latin typeface="Times New Roman" pitchFamily="18" charset="0"/>
                <a:cs typeface="Times New Roman" pitchFamily="18" charset="0"/>
              </a:rPr>
              <a:t>is</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 group of people who are chosen to do a particular job or to make decision about something.</a:t>
            </a:r>
          </a:p>
          <a:p>
            <a:pPr>
              <a:lnSpc>
                <a:spcPct val="200000"/>
              </a:lnSpc>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499702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itchFamily="18" charset="0"/>
                <a:cs typeface="Times New Roman" pitchFamily="18" charset="0"/>
              </a:rPr>
              <a:t>Committee </a:t>
            </a:r>
            <a:r>
              <a:rPr lang="en-US" b="1" dirty="0" smtClean="0">
                <a:latin typeface="Times New Roman" pitchFamily="18" charset="0"/>
                <a:cs typeface="Times New Roman" pitchFamily="18" charset="0"/>
              </a:rPr>
              <a:t>functions</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endParaRPr lang="en-US" dirty="0"/>
          </a:p>
        </p:txBody>
      </p:sp>
      <p:sp>
        <p:nvSpPr>
          <p:cNvPr id="3" name="Content Placeholder 2"/>
          <p:cNvSpPr>
            <a:spLocks noGrp="1"/>
          </p:cNvSpPr>
          <p:nvPr>
            <p:ph sz="quarter" idx="1"/>
          </p:nvPr>
        </p:nvSpPr>
        <p:spPr>
          <a:xfrm>
            <a:off x="228600" y="1600200"/>
            <a:ext cx="8839200" cy="5029200"/>
          </a:xfrm>
        </p:spPr>
        <p:txBody>
          <a:bodyPr/>
          <a:lstStyle/>
          <a:p>
            <a:pPr marL="0" indent="0">
              <a:lnSpc>
                <a:spcPct val="200000"/>
              </a:lnSpc>
              <a:buNone/>
            </a:pPr>
            <a:r>
              <a:rPr lang="en-US" dirty="0" smtClean="0">
                <a:latin typeface="Times New Roman" pitchFamily="18" charset="0"/>
                <a:cs typeface="Times New Roman" pitchFamily="18" charset="0"/>
              </a:rPr>
              <a:t>1</a:t>
            </a:r>
            <a:r>
              <a:rPr lang="en-US" dirty="0">
                <a:latin typeface="Times New Roman" pitchFamily="18" charset="0"/>
                <a:cs typeface="Times New Roman" pitchFamily="18" charset="0"/>
              </a:rPr>
              <a:t>. Governance</a:t>
            </a:r>
          </a:p>
          <a:p>
            <a:pPr marL="0" indent="0">
              <a:lnSpc>
                <a:spcPct val="200000"/>
              </a:lnSpc>
              <a:buNone/>
            </a:pPr>
            <a:r>
              <a:rPr lang="en-US" dirty="0">
                <a:latin typeface="Times New Roman" pitchFamily="18" charset="0"/>
                <a:cs typeface="Times New Roman" pitchFamily="18" charset="0"/>
              </a:rPr>
              <a:t>2. Coordination</a:t>
            </a:r>
          </a:p>
          <a:p>
            <a:pPr marL="0" indent="0">
              <a:lnSpc>
                <a:spcPct val="200000"/>
              </a:lnSpc>
              <a:buNone/>
            </a:pPr>
            <a:r>
              <a:rPr lang="en-US" dirty="0">
                <a:latin typeface="Times New Roman" pitchFamily="18" charset="0"/>
                <a:cs typeface="Times New Roman" pitchFamily="18" charset="0"/>
              </a:rPr>
              <a:t>3</a:t>
            </a:r>
            <a:r>
              <a:rPr lang="en-US" i="1" dirty="0">
                <a:latin typeface="Times New Roman" pitchFamily="18" charset="0"/>
                <a:cs typeface="Times New Roman" pitchFamily="18" charset="0"/>
              </a:rPr>
              <a:t>. </a:t>
            </a:r>
            <a:r>
              <a:rPr lang="en-US" dirty="0">
                <a:latin typeface="Times New Roman" pitchFamily="18" charset="0"/>
                <a:cs typeface="Times New Roman" pitchFamily="18" charset="0"/>
              </a:rPr>
              <a:t>Research and recommendations</a:t>
            </a:r>
          </a:p>
          <a:p>
            <a:pPr>
              <a:lnSpc>
                <a:spcPct val="200000"/>
              </a:lnSpc>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248981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itchFamily="18" charset="0"/>
                <a:cs typeface="Times New Roman" pitchFamily="18" charset="0"/>
              </a:rPr>
              <a:t>General types of </a:t>
            </a:r>
            <a:r>
              <a:rPr lang="en-US" b="1" dirty="0" smtClean="0">
                <a:latin typeface="Times New Roman" pitchFamily="18" charset="0"/>
                <a:cs typeface="Times New Roman" pitchFamily="18" charset="0"/>
              </a:rPr>
              <a:t>committees</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endParaRPr lang="en-US" dirty="0"/>
          </a:p>
        </p:txBody>
      </p:sp>
      <p:sp>
        <p:nvSpPr>
          <p:cNvPr id="3" name="Content Placeholder 2"/>
          <p:cNvSpPr>
            <a:spLocks noGrp="1"/>
          </p:cNvSpPr>
          <p:nvPr>
            <p:ph sz="quarter" idx="1"/>
          </p:nvPr>
        </p:nvSpPr>
        <p:spPr>
          <a:xfrm>
            <a:off x="228600" y="1600200"/>
            <a:ext cx="8763000" cy="5029200"/>
          </a:xfrm>
        </p:spPr>
        <p:txBody>
          <a:bodyPr>
            <a:normAutofit fontScale="92500"/>
          </a:bodyPr>
          <a:lstStyle/>
          <a:p>
            <a:pPr marL="0" indent="0">
              <a:lnSpc>
                <a:spcPct val="170000"/>
              </a:lnSpc>
              <a:buNone/>
            </a:pPr>
            <a:r>
              <a:rPr lang="en-US" b="1" dirty="0" smtClean="0">
                <a:latin typeface="Times New Roman" pitchFamily="18" charset="0"/>
                <a:cs typeface="Times New Roman" pitchFamily="18" charset="0"/>
              </a:rPr>
              <a:t>1- </a:t>
            </a:r>
            <a:r>
              <a:rPr lang="en-US" b="1" dirty="0">
                <a:latin typeface="Times New Roman" pitchFamily="18" charset="0"/>
                <a:cs typeface="Times New Roman" pitchFamily="18" charset="0"/>
              </a:rPr>
              <a:t>Standing committees:</a:t>
            </a:r>
            <a:r>
              <a:rPr lang="en-US" dirty="0">
                <a:latin typeface="Times New Roman" pitchFamily="18" charset="0"/>
                <a:cs typeface="Times New Roman" pitchFamily="18" charset="0"/>
              </a:rPr>
              <a:t> which are relatively permanent, it advisory in authority focuses on recurring matters. The individual members change, but the committee is continuing with respect to the number of members, the distribution of representatives, and its basic charge.</a:t>
            </a:r>
          </a:p>
          <a:p>
            <a:pPr>
              <a:lnSpc>
                <a:spcPct val="170000"/>
              </a:lnSpc>
            </a:pPr>
            <a:r>
              <a:rPr lang="en-US" dirty="0">
                <a:latin typeface="Times New Roman" pitchFamily="18" charset="0"/>
                <a:cs typeface="Times New Roman" pitchFamily="18" charset="0"/>
              </a:rPr>
              <a:t>Those responsible for dealing with credentials, infection control, patient care policies, medical records, and quality assurance.</a:t>
            </a:r>
          </a:p>
          <a:p>
            <a:pPr>
              <a:lnSpc>
                <a:spcPct val="170000"/>
              </a:lnSpc>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323879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itchFamily="18" charset="0"/>
                <a:cs typeface="Times New Roman" pitchFamily="18" charset="0"/>
              </a:rPr>
              <a:t>Their typical roles</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endParaRPr lang="en-US" dirty="0"/>
          </a:p>
        </p:txBody>
      </p:sp>
      <p:sp>
        <p:nvSpPr>
          <p:cNvPr id="3" name="Content Placeholder 2"/>
          <p:cNvSpPr>
            <a:spLocks noGrp="1"/>
          </p:cNvSpPr>
          <p:nvPr>
            <p:ph sz="quarter" idx="1"/>
          </p:nvPr>
        </p:nvSpPr>
        <p:spPr>
          <a:xfrm>
            <a:off x="152400" y="1600200"/>
            <a:ext cx="8839200" cy="5029200"/>
          </a:xfrm>
        </p:spPr>
        <p:txBody>
          <a:bodyPr>
            <a:normAutofit fontScale="70000" lnSpcReduction="20000"/>
          </a:bodyPr>
          <a:lstStyle/>
          <a:p>
            <a:pPr marL="0" indent="0">
              <a:lnSpc>
                <a:spcPct val="170000"/>
              </a:lnSpc>
              <a:buNone/>
            </a:pPr>
            <a:r>
              <a:rPr lang="en-US" b="1" dirty="0" smtClean="0">
                <a:latin typeface="Times New Roman" pitchFamily="18" charset="0"/>
                <a:cs typeface="Times New Roman" pitchFamily="18" charset="0"/>
              </a:rPr>
              <a:t>1</a:t>
            </a:r>
            <a:r>
              <a:rPr lang="en-US" b="1" dirty="0">
                <a:latin typeface="Times New Roman" pitchFamily="18" charset="0"/>
                <a:cs typeface="Times New Roman" pitchFamily="18" charset="0"/>
              </a:rPr>
              <a:t>. Board Development</a:t>
            </a:r>
            <a:endParaRPr lang="en-US" dirty="0">
              <a:latin typeface="Times New Roman" pitchFamily="18" charset="0"/>
              <a:cs typeface="Times New Roman" pitchFamily="18" charset="0"/>
            </a:endParaRPr>
          </a:p>
          <a:p>
            <a:pPr marL="0" indent="0">
              <a:lnSpc>
                <a:spcPct val="170000"/>
              </a:lnSpc>
              <a:buNone/>
            </a:pPr>
            <a:r>
              <a:rPr lang="en-US" b="1" dirty="0">
                <a:latin typeface="Times New Roman" pitchFamily="18" charset="0"/>
                <a:cs typeface="Times New Roman" pitchFamily="18" charset="0"/>
              </a:rPr>
              <a:t>2. Evaluation </a:t>
            </a:r>
            <a:r>
              <a:rPr lang="en-US" dirty="0">
                <a:latin typeface="Times New Roman" pitchFamily="18" charset="0"/>
                <a:cs typeface="Times New Roman" pitchFamily="18" charset="0"/>
              </a:rPr>
              <a:t>Ensures sound evaluation of products/services/programs.</a:t>
            </a:r>
          </a:p>
          <a:p>
            <a:pPr marL="0" indent="0">
              <a:lnSpc>
                <a:spcPct val="170000"/>
              </a:lnSpc>
              <a:buNone/>
            </a:pPr>
            <a:r>
              <a:rPr lang="en-US" b="1" dirty="0">
                <a:latin typeface="Times New Roman" pitchFamily="18" charset="0"/>
                <a:cs typeface="Times New Roman" pitchFamily="18" charset="0"/>
              </a:rPr>
              <a:t>3. Executive </a:t>
            </a:r>
            <a:r>
              <a:rPr lang="en-US" dirty="0">
                <a:latin typeface="Times New Roman" pitchFamily="18" charset="0"/>
                <a:cs typeface="Times New Roman" pitchFamily="18" charset="0"/>
              </a:rPr>
              <a:t>Oversee operations of the board; often acts on behalf of the board.</a:t>
            </a:r>
          </a:p>
          <a:p>
            <a:pPr marL="0" indent="0">
              <a:lnSpc>
                <a:spcPct val="170000"/>
              </a:lnSpc>
              <a:buNone/>
            </a:pPr>
            <a:r>
              <a:rPr lang="en-US" b="1" dirty="0">
                <a:latin typeface="Times New Roman" pitchFamily="18" charset="0"/>
                <a:cs typeface="Times New Roman" pitchFamily="18" charset="0"/>
              </a:rPr>
              <a:t>4. Finance </a:t>
            </a:r>
            <a:r>
              <a:rPr lang="en-US" dirty="0">
                <a:latin typeface="Times New Roman" pitchFamily="18" charset="0"/>
                <a:cs typeface="Times New Roman" pitchFamily="18" charset="0"/>
              </a:rPr>
              <a:t>Oversees development of the budget; ensures accurate monitoring of funds</a:t>
            </a:r>
          </a:p>
          <a:p>
            <a:pPr marL="0" indent="0">
              <a:lnSpc>
                <a:spcPct val="170000"/>
              </a:lnSpc>
              <a:buNone/>
            </a:pPr>
            <a:r>
              <a:rPr lang="en-US" b="1" dirty="0">
                <a:latin typeface="Times New Roman" pitchFamily="18" charset="0"/>
                <a:cs typeface="Times New Roman" pitchFamily="18" charset="0"/>
              </a:rPr>
              <a:t>5. Fundraising </a:t>
            </a:r>
            <a:r>
              <a:rPr lang="en-US" dirty="0">
                <a:latin typeface="Times New Roman" pitchFamily="18" charset="0"/>
                <a:cs typeface="Times New Roman" pitchFamily="18" charset="0"/>
              </a:rPr>
              <a:t>Oversees development and implementation of the fundraising plan</a:t>
            </a:r>
          </a:p>
          <a:p>
            <a:pPr marL="0" indent="0">
              <a:lnSpc>
                <a:spcPct val="170000"/>
              </a:lnSpc>
              <a:buNone/>
            </a:pPr>
            <a:r>
              <a:rPr lang="en-US" b="1" dirty="0">
                <a:latin typeface="Times New Roman" pitchFamily="18" charset="0"/>
                <a:cs typeface="Times New Roman" pitchFamily="18" charset="0"/>
              </a:rPr>
              <a:t>6. Marketing </a:t>
            </a:r>
            <a:r>
              <a:rPr lang="en-US" dirty="0">
                <a:latin typeface="Times New Roman" pitchFamily="18" charset="0"/>
                <a:cs typeface="Times New Roman" pitchFamily="18" charset="0"/>
              </a:rPr>
              <a:t>Oversees development and implementation of the marketing plan.</a:t>
            </a:r>
          </a:p>
          <a:p>
            <a:pPr marL="0" indent="0">
              <a:lnSpc>
                <a:spcPct val="170000"/>
              </a:lnSpc>
              <a:buNone/>
            </a:pPr>
            <a:r>
              <a:rPr lang="en-US" b="1" dirty="0">
                <a:latin typeface="Times New Roman" pitchFamily="18" charset="0"/>
                <a:cs typeface="Times New Roman" pitchFamily="18" charset="0"/>
              </a:rPr>
              <a:t>7. Personnel </a:t>
            </a:r>
            <a:r>
              <a:rPr lang="en-US" dirty="0">
                <a:latin typeface="Times New Roman" pitchFamily="18" charset="0"/>
                <a:cs typeface="Times New Roman" pitchFamily="18" charset="0"/>
              </a:rPr>
              <a:t>Guiding and development</a:t>
            </a:r>
          </a:p>
          <a:p>
            <a:pPr marL="0" indent="0">
              <a:lnSpc>
                <a:spcPct val="170000"/>
              </a:lnSpc>
              <a:buNone/>
            </a:pPr>
            <a:r>
              <a:rPr lang="en-US" b="1" dirty="0">
                <a:latin typeface="Times New Roman" pitchFamily="18" charset="0"/>
                <a:cs typeface="Times New Roman" pitchFamily="18" charset="0"/>
              </a:rPr>
              <a:t>8. Product / program development</a:t>
            </a:r>
            <a:endParaRPr lang="en-US" dirty="0">
              <a:latin typeface="Times New Roman" pitchFamily="18" charset="0"/>
              <a:cs typeface="Times New Roman" pitchFamily="18" charset="0"/>
            </a:endParaRPr>
          </a:p>
          <a:p>
            <a:pPr marL="0" indent="0">
              <a:lnSpc>
                <a:spcPct val="170000"/>
              </a:lnSpc>
              <a:buNone/>
            </a:pPr>
            <a:r>
              <a:rPr lang="en-US" b="1" dirty="0">
                <a:latin typeface="Times New Roman" pitchFamily="18" charset="0"/>
                <a:cs typeface="Times New Roman" pitchFamily="18" charset="0"/>
              </a:rPr>
              <a:t>9. Promotions and </a:t>
            </a:r>
            <a:r>
              <a:rPr lang="en-US" b="1" dirty="0" smtClean="0">
                <a:latin typeface="Times New Roman" pitchFamily="18" charset="0"/>
                <a:cs typeface="Times New Roman" pitchFamily="18" charset="0"/>
              </a:rPr>
              <a:t>sales</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867674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18</TotalTime>
  <Words>1289</Words>
  <Application>Microsoft Office PowerPoint</Application>
  <PresentationFormat>On-screen Show (4:3)</PresentationFormat>
  <Paragraphs>117</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Equity</vt:lpstr>
      <vt:lpstr>Committees</vt:lpstr>
      <vt:lpstr>Discussion Rules</vt:lpstr>
      <vt:lpstr>Objectives</vt:lpstr>
      <vt:lpstr>Outlines </vt:lpstr>
      <vt:lpstr>Introduction </vt:lpstr>
      <vt:lpstr>Definition of committee</vt:lpstr>
      <vt:lpstr>Committee functions </vt:lpstr>
      <vt:lpstr>General types of committees </vt:lpstr>
      <vt:lpstr>Their typical roles </vt:lpstr>
      <vt:lpstr>PowerPoint Presentation</vt:lpstr>
      <vt:lpstr>Hospital committees </vt:lpstr>
      <vt:lpstr>Cont.,</vt:lpstr>
      <vt:lpstr>Cont.,</vt:lpstr>
      <vt:lpstr>There are many other hospital committees for different specific objectives such as </vt:lpstr>
      <vt:lpstr>Elements of committee </vt:lpstr>
      <vt:lpstr>A committee chairperson's duties </vt:lpstr>
      <vt:lpstr>Individual committee members' responsibilities </vt:lpstr>
      <vt:lpstr> Advantages of committees </vt:lpstr>
      <vt:lpstr>PowerPoint Presentation</vt:lpstr>
      <vt:lpstr>Disadvantages of committees </vt:lpstr>
      <vt:lpstr>Role of the management committee in the organization </vt:lpstr>
      <vt:lpstr>References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Committees</dc:title>
  <dc:creator>HP</dc:creator>
  <cp:lastModifiedBy>ismail - [2010]</cp:lastModifiedBy>
  <cp:revision>6</cp:revision>
  <dcterms:created xsi:type="dcterms:W3CDTF">2006-08-16T00:00:00Z</dcterms:created>
  <dcterms:modified xsi:type="dcterms:W3CDTF">2020-03-27T19:34:56Z</dcterms:modified>
</cp:coreProperties>
</file>