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3/27/2020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391400" cy="1752600"/>
          </a:xfrm>
        </p:spPr>
        <p:txBody>
          <a:bodyPr/>
          <a:lstStyle/>
          <a:p>
            <a:pPr algn="l"/>
            <a:r>
              <a:rPr lang="en-US" b="1" dirty="0">
                <a:solidFill>
                  <a:schemeClr val="tx1"/>
                </a:solidFill>
                <a:latin typeface="Times New Roman" pitchFamily="18" charset="0"/>
                <a:cs typeface="Times New Roman" pitchFamily="18" charset="0"/>
              </a:rPr>
              <a:t>Prepared by :-</a:t>
            </a:r>
          </a:p>
          <a:p>
            <a:r>
              <a:rPr lang="en-US" dirty="0">
                <a:solidFill>
                  <a:schemeClr val="tx1"/>
                </a:solidFill>
                <a:latin typeface="Times New Roman" pitchFamily="18" charset="0"/>
                <a:cs typeface="Times New Roman" pitchFamily="18" charset="0"/>
              </a:rPr>
              <a:t>Nursing Administration Department Staff</a:t>
            </a:r>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Guidance and Counseling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2001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Characteristics of counseling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76200" y="1600200"/>
            <a:ext cx="8839200" cy="5181600"/>
          </a:xfrm>
        </p:spPr>
        <p:txBody>
          <a:bodyPr>
            <a:normAutofit fontScale="85000" lnSpcReduction="10000"/>
          </a:bodyPr>
          <a:lstStyle/>
          <a:p>
            <a:pPr marL="514350" lvl="0" indent="-514350">
              <a:lnSpc>
                <a:spcPct val="170000"/>
              </a:lnSpc>
              <a:buFont typeface="+mj-lt"/>
              <a:buAutoNum type="arabicPeriod"/>
            </a:pPr>
            <a:r>
              <a:rPr lang="en-US" dirty="0" smtClean="0">
                <a:latin typeface="Times New Roman" pitchFamily="18" charset="0"/>
                <a:cs typeface="Times New Roman" pitchFamily="18" charset="0"/>
              </a:rPr>
              <a:t>Counseling </a:t>
            </a:r>
            <a:r>
              <a:rPr lang="en-US" dirty="0">
                <a:latin typeface="Times New Roman" pitchFamily="18" charset="0"/>
                <a:cs typeface="Times New Roman" pitchFamily="18" charset="0"/>
              </a:rPr>
              <a:t>is based on a person relationship.</a:t>
            </a:r>
          </a:p>
          <a:p>
            <a:pPr marL="514350" lvl="0" indent="-514350">
              <a:lnSpc>
                <a:spcPct val="170000"/>
              </a:lnSpc>
              <a:buFont typeface="+mj-lt"/>
              <a:buAutoNum type="arabicPeriod"/>
            </a:pPr>
            <a:r>
              <a:rPr lang="en-US" dirty="0">
                <a:latin typeface="Times New Roman" pitchFamily="18" charset="0"/>
                <a:cs typeface="Times New Roman" pitchFamily="18" charset="0"/>
              </a:rPr>
              <a:t>It involves two individuals, one seeking help and the other, a professionally trained person who can help the first.</a:t>
            </a:r>
          </a:p>
          <a:p>
            <a:pPr marL="514350" lvl="0" indent="-514350">
              <a:lnSpc>
                <a:spcPct val="170000"/>
              </a:lnSpc>
              <a:buFont typeface="+mj-lt"/>
              <a:buAutoNum type="arabicPeriod"/>
            </a:pPr>
            <a:r>
              <a:rPr lang="en-US" dirty="0">
                <a:latin typeface="Times New Roman" pitchFamily="18" charset="0"/>
                <a:cs typeface="Times New Roman" pitchFamily="18" charset="0"/>
              </a:rPr>
              <a:t>The main aim is to help and assist properly. The counselor must establish a relationship of mutual respect, co-operation and friendliness between the two individuals.</a:t>
            </a:r>
          </a:p>
          <a:p>
            <a:pPr marL="514350" lvl="0" indent="-514350">
              <a:lnSpc>
                <a:spcPct val="170000"/>
              </a:lnSpc>
              <a:buFont typeface="+mj-lt"/>
              <a:buAutoNum type="arabicPeriod"/>
            </a:pPr>
            <a:r>
              <a:rPr lang="en-US" dirty="0">
                <a:latin typeface="Times New Roman" pitchFamily="18" charset="0"/>
                <a:cs typeface="Times New Roman" pitchFamily="18" charset="0"/>
              </a:rPr>
              <a:t>The counselor will try to discover the problems of the client and helps him to set up goals and guide him through difficulties and problems.</a:t>
            </a:r>
          </a:p>
          <a:p>
            <a:pPr marL="514350" indent="-514350">
              <a:lnSpc>
                <a:spcPct val="17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7652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6200" y="1600200"/>
            <a:ext cx="8915400" cy="5029200"/>
          </a:xfrm>
        </p:spPr>
        <p:txBody>
          <a:bodyPr>
            <a:normAutofit/>
          </a:bodyPr>
          <a:lstStyle/>
          <a:p>
            <a:pPr marL="0" indent="0">
              <a:lnSpc>
                <a:spcPct val="150000"/>
              </a:lnSpc>
              <a:buNone/>
            </a:pPr>
            <a:r>
              <a:rPr lang="en-US" sz="2800" dirty="0" smtClean="0">
                <a:latin typeface="Times New Roman" pitchFamily="18" charset="0"/>
                <a:cs typeface="Times New Roman" pitchFamily="18" charset="0"/>
              </a:rPr>
              <a:t>5. The </a:t>
            </a:r>
            <a:r>
              <a:rPr lang="en-US" sz="2800" dirty="0">
                <a:latin typeface="Times New Roman" pitchFamily="18" charset="0"/>
                <a:cs typeface="Times New Roman" pitchFamily="18" charset="0"/>
              </a:rPr>
              <a:t>main emphasis in the role of counseling process is laid on the counselor’s self – direction and self- </a:t>
            </a:r>
            <a:r>
              <a:rPr lang="en-US" sz="2800" dirty="0" smtClean="0">
                <a:latin typeface="Times New Roman" pitchFamily="18" charset="0"/>
                <a:cs typeface="Times New Roman" pitchFamily="18" charset="0"/>
              </a:rPr>
              <a:t>acceptance.</a:t>
            </a:r>
          </a:p>
          <a:p>
            <a:pPr marL="0" indent="0">
              <a:lnSpc>
                <a:spcPct val="150000"/>
              </a:lnSpc>
              <a:buNone/>
            </a:pPr>
            <a:r>
              <a:rPr lang="en-US" sz="2800" dirty="0" smtClean="0">
                <a:latin typeface="Times New Roman" pitchFamily="18" charset="0"/>
                <a:cs typeface="Times New Roman" pitchFamily="18" charset="0"/>
              </a:rPr>
              <a:t>6. Counseling </a:t>
            </a:r>
            <a:r>
              <a:rPr lang="en-US" sz="2800" dirty="0">
                <a:latin typeface="Times New Roman" pitchFamily="18" charset="0"/>
                <a:cs typeface="Times New Roman" pitchFamily="18" charset="0"/>
              </a:rPr>
              <a:t>is democratic and the counselor sets up a democratic pattern and allows the counselee to do freely whatever he likes while with consultant and not under the consultant</a:t>
            </a:r>
            <a:r>
              <a:rPr lang="en-US" sz="2800" dirty="0" smtClean="0">
                <a:latin typeface="Times New Roman" pitchFamily="18" charset="0"/>
                <a:cs typeface="Times New Roman" pitchFamily="18" charset="0"/>
              </a:rPr>
              <a:t>.</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8748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Steps of counseling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4953000"/>
          </a:xfrm>
        </p:spPr>
        <p:txBody>
          <a:bodyPr>
            <a:normAutofit fontScale="85000" lnSpcReduction="10000"/>
          </a:bodyPr>
          <a:lstStyle/>
          <a:p>
            <a:pPr lvl="1">
              <a:lnSpc>
                <a:spcPct val="170000"/>
              </a:lnSpc>
            </a:pPr>
            <a:r>
              <a:rPr lang="en-US" b="1" dirty="0" smtClean="0">
                <a:latin typeface="Times New Roman" pitchFamily="18" charset="0"/>
                <a:cs typeface="Times New Roman" pitchFamily="18" charset="0"/>
              </a:rPr>
              <a:t>Analysis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collection of data is carried out from a variety of sources be using a variety of tools and techniques. The data is essential for an adequate understanding of the client.</a:t>
            </a:r>
            <a:endParaRPr lang="en-US" sz="2000" dirty="0">
              <a:latin typeface="Times New Roman" pitchFamily="18" charset="0"/>
              <a:cs typeface="Times New Roman" pitchFamily="18" charset="0"/>
            </a:endParaRPr>
          </a:p>
          <a:p>
            <a:pPr lvl="1">
              <a:lnSpc>
                <a:spcPct val="170000"/>
              </a:lnSpc>
            </a:pPr>
            <a:r>
              <a:rPr lang="en-US" b="1" dirty="0">
                <a:latin typeface="Times New Roman" pitchFamily="18" charset="0"/>
                <a:cs typeface="Times New Roman" pitchFamily="18" charset="0"/>
              </a:rPr>
              <a:t>Synthesis</a:t>
            </a:r>
            <a:r>
              <a:rPr lang="en-US" dirty="0">
                <a:latin typeface="Times New Roman" pitchFamily="18" charset="0"/>
                <a:cs typeface="Times New Roman" pitchFamily="18" charset="0"/>
              </a:rPr>
              <a:t>- summarizing and organizing the data are to be carried out so as to reveal the client’s assets, liabilities, adjustments and maladjustments.</a:t>
            </a:r>
            <a:endParaRPr lang="en-US" sz="2000" dirty="0">
              <a:latin typeface="Times New Roman" pitchFamily="18" charset="0"/>
              <a:cs typeface="Times New Roman" pitchFamily="18" charset="0"/>
            </a:endParaRPr>
          </a:p>
          <a:p>
            <a:pPr lvl="1">
              <a:lnSpc>
                <a:spcPct val="170000"/>
              </a:lnSpc>
            </a:pPr>
            <a:r>
              <a:rPr lang="en-US" b="1" dirty="0">
                <a:latin typeface="Times New Roman" pitchFamily="18" charset="0"/>
                <a:cs typeface="Times New Roman" pitchFamily="18" charset="0"/>
              </a:rPr>
              <a:t>Diagnosis</a:t>
            </a:r>
            <a:r>
              <a:rPr lang="en-US" dirty="0">
                <a:latin typeface="Times New Roman" pitchFamily="18" charset="0"/>
                <a:cs typeface="Times New Roman" pitchFamily="18" charset="0"/>
              </a:rPr>
              <a:t>- at this stage an attempt should be made to find out the root cause of the problem exhibited by the client.</a:t>
            </a:r>
            <a:endParaRPr lang="en-US" sz="2000" dirty="0">
              <a:latin typeface="Times New Roman" pitchFamily="18" charset="0"/>
              <a:cs typeface="Times New Roman" pitchFamily="18" charset="0"/>
            </a:endParaRPr>
          </a:p>
          <a:p>
            <a:pPr lvl="1">
              <a:lnSpc>
                <a:spcPct val="170000"/>
              </a:lnSpc>
            </a:pPr>
            <a:r>
              <a:rPr lang="en-US" b="1" dirty="0">
                <a:latin typeface="Times New Roman" pitchFamily="18" charset="0"/>
                <a:cs typeface="Times New Roman" pitchFamily="18" charset="0"/>
              </a:rPr>
              <a:t>Prognosis</a:t>
            </a:r>
            <a:r>
              <a:rPr lang="en-US" dirty="0">
                <a:latin typeface="Times New Roman" pitchFamily="18" charset="0"/>
                <a:cs typeface="Times New Roman" pitchFamily="18" charset="0"/>
              </a:rPr>
              <a:t>- at this stage the future development of the client’s </a:t>
            </a:r>
            <a:r>
              <a:rPr lang="en-US" dirty="0" err="1">
                <a:latin typeface="Times New Roman" pitchFamily="18" charset="0"/>
                <a:cs typeface="Times New Roman" pitchFamily="18" charset="0"/>
              </a:rPr>
              <a:t>programmes</a:t>
            </a:r>
            <a:r>
              <a:rPr lang="en-US" dirty="0">
                <a:latin typeface="Times New Roman" pitchFamily="18" charset="0"/>
                <a:cs typeface="Times New Roman" pitchFamily="18" charset="0"/>
              </a:rPr>
              <a:t> should be predicted</a:t>
            </a:r>
            <a:r>
              <a:rPr lang="en-US"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7123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763000" cy="5029200"/>
          </a:xfrm>
        </p:spPr>
        <p:txBody>
          <a:bodyPr>
            <a:normAutofit fontScale="92500" lnSpcReduction="10000"/>
          </a:bodyPr>
          <a:lstStyle/>
          <a:p>
            <a:pPr lvl="1">
              <a:lnSpc>
                <a:spcPct val="170000"/>
              </a:lnSpc>
            </a:pPr>
            <a:r>
              <a:rPr lang="en-US" b="1" dirty="0">
                <a:latin typeface="Times New Roman" pitchFamily="18" charset="0"/>
                <a:cs typeface="Times New Roman" pitchFamily="18" charset="0"/>
              </a:rPr>
              <a:t>Treatments or counseling</a:t>
            </a:r>
            <a:r>
              <a:rPr lang="en-US" dirty="0">
                <a:latin typeface="Times New Roman" pitchFamily="18" charset="0"/>
                <a:cs typeface="Times New Roman" pitchFamily="18" charset="0"/>
              </a:rPr>
              <a:t> – it may include some or all of the following procedures a) to establish rapport with the client, b) to interpret the collected data to the student, c) to advise or plan a </a:t>
            </a:r>
            <a:r>
              <a:rPr lang="en-US" dirty="0" smtClean="0">
                <a:latin typeface="Times New Roman" pitchFamily="18" charset="0"/>
                <a:cs typeface="Times New Roman" pitchFamily="18" charset="0"/>
              </a:rPr>
              <a:t>program of </a:t>
            </a:r>
            <a:r>
              <a:rPr lang="en-US" dirty="0">
                <a:latin typeface="Times New Roman" pitchFamily="18" charset="0"/>
                <a:cs typeface="Times New Roman" pitchFamily="18" charset="0"/>
              </a:rPr>
              <a:t>action with the student, d) to assist the student in carrying out the plan of action, and e) to refer to other counselors for getting assistance in diagnosing or counseling.</a:t>
            </a:r>
            <a:endParaRPr lang="en-US" sz="2000" dirty="0">
              <a:latin typeface="Times New Roman" pitchFamily="18" charset="0"/>
              <a:cs typeface="Times New Roman" pitchFamily="18" charset="0"/>
            </a:endParaRPr>
          </a:p>
          <a:p>
            <a:pPr lvl="1">
              <a:lnSpc>
                <a:spcPct val="170000"/>
              </a:lnSpc>
            </a:pPr>
            <a:r>
              <a:rPr lang="en-US" b="1" dirty="0">
                <a:latin typeface="Times New Roman" pitchFamily="18" charset="0"/>
                <a:cs typeface="Times New Roman" pitchFamily="18" charset="0"/>
              </a:rPr>
              <a:t>Follow up</a:t>
            </a:r>
            <a:r>
              <a:rPr lang="en-US" dirty="0">
                <a:latin typeface="Times New Roman" pitchFamily="18" charset="0"/>
                <a:cs typeface="Times New Roman" pitchFamily="18" charset="0"/>
              </a:rPr>
              <a:t> – here the counselor makes an attempt to help the client with new problems or with recurrences of the original problem and ascertain the effectiveness of counseling provided them.</a:t>
            </a:r>
            <a:endParaRPr lang="en-US" sz="2000" dirty="0">
              <a:latin typeface="Times New Roman" pitchFamily="18" charset="0"/>
              <a:cs typeface="Times New Roman" pitchFamily="18" charset="0"/>
            </a:endParaRPr>
          </a:p>
          <a:p>
            <a:pPr>
              <a:lnSpc>
                <a:spcPct val="170000"/>
              </a:lnSpc>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85211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Advantages of counseling</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76200" y="1600200"/>
            <a:ext cx="8839200" cy="5029200"/>
          </a:xfrm>
        </p:spPr>
        <p:txBody>
          <a:bodyPr>
            <a:normAutofit fontScale="92500" lnSpcReduction="10000"/>
          </a:bodyPr>
          <a:lstStyle/>
          <a:p>
            <a:pPr marL="514350" lvl="0" indent="-514350">
              <a:lnSpc>
                <a:spcPct val="170000"/>
              </a:lnSpc>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more economical in time.</a:t>
            </a:r>
          </a:p>
          <a:p>
            <a:pPr marL="514350" lvl="0" indent="-514350">
              <a:lnSpc>
                <a:spcPct val="170000"/>
              </a:lnSpc>
              <a:buFont typeface="+mj-lt"/>
              <a:buAutoNum type="arabicPeriod"/>
            </a:pPr>
            <a:r>
              <a:rPr lang="en-US" dirty="0">
                <a:latin typeface="Times New Roman" pitchFamily="18" charset="0"/>
                <a:cs typeface="Times New Roman" pitchFamily="18" charset="0"/>
              </a:rPr>
              <a:t>Emphasis is mainly laid on the problem but not on the individual the counselor can examine the client more objectively then the client himself.</a:t>
            </a:r>
          </a:p>
          <a:p>
            <a:pPr marL="514350" lvl="0" indent="-514350">
              <a:lnSpc>
                <a:spcPct val="170000"/>
              </a:lnSpc>
              <a:buFont typeface="+mj-lt"/>
              <a:buAutoNum type="arabicPeriod"/>
            </a:pPr>
            <a:r>
              <a:rPr lang="en-US" dirty="0">
                <a:latin typeface="Times New Roman" pitchFamily="18" charset="0"/>
                <a:cs typeface="Times New Roman" pitchFamily="18" charset="0"/>
              </a:rPr>
              <a:t>Directive counseling lays more emphasis on the intellectual rather than the emotional aspect of personality of the individual.</a:t>
            </a:r>
          </a:p>
          <a:p>
            <a:pPr marL="514350" lvl="0" indent="-514350">
              <a:lnSpc>
                <a:spcPct val="170000"/>
              </a:lnSpc>
              <a:buFont typeface="+mj-lt"/>
              <a:buAutoNum type="arabicPeriod"/>
            </a:pPr>
            <a:r>
              <a:rPr lang="en-US" dirty="0">
                <a:latin typeface="Times New Roman" pitchFamily="18" charset="0"/>
                <a:cs typeface="Times New Roman" pitchFamily="18" charset="0"/>
              </a:rPr>
              <a:t>In directive counseling methods used to have been direct persuasive and explanatory</a:t>
            </a:r>
          </a:p>
          <a:p>
            <a:pPr marL="514350" indent="-514350">
              <a:lnSpc>
                <a:spcPct val="17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3035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Activity</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76200" y="1600200"/>
            <a:ext cx="8839200" cy="4953000"/>
          </a:xfrm>
        </p:spPr>
        <p:txBody>
          <a:bodyPr>
            <a:normAutofit/>
          </a:bodyPr>
          <a:lstStyle/>
          <a:p>
            <a:pPr marL="0" indent="0">
              <a:lnSpc>
                <a:spcPct val="160000"/>
              </a:lnSpc>
              <a:buNone/>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are a head nurse at medical unit and you observed that there are problem in your staff nurses communication with patients and you need to give them counseling to help them in solve these problem </a:t>
            </a:r>
            <a:r>
              <a:rPr lang="en-US" sz="2400" b="1" dirty="0">
                <a:latin typeface="Times New Roman" pitchFamily="18" charset="0"/>
                <a:cs typeface="Times New Roman" pitchFamily="18" charset="0"/>
              </a:rPr>
              <a:t>what are the steps you uses to counsel them?</a:t>
            </a:r>
            <a:endParaRPr lang="en-US" sz="2400" dirty="0">
              <a:latin typeface="Times New Roman" pitchFamily="18" charset="0"/>
              <a:cs typeface="Times New Roman" pitchFamily="18" charset="0"/>
            </a:endParaRPr>
          </a:p>
          <a:p>
            <a:pPr>
              <a:lnSpc>
                <a:spcPct val="160000"/>
              </a:lnSpc>
            </a:pPr>
            <a:r>
              <a:rPr lang="en-US" sz="2400" dirty="0">
                <a:latin typeface="Times New Roman" pitchFamily="18" charset="0"/>
                <a:cs typeface="Times New Roman" pitchFamily="18" charset="0"/>
              </a:rPr>
              <a:t>……………………………………………………………………………………………………………………………………………………………………………………………………………………………………………………………………………………… </a:t>
            </a:r>
          </a:p>
          <a:p>
            <a:pPr>
              <a:lnSpc>
                <a:spcPct val="16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6051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photo\My Pictures\3.gif"/>
          <p:cNvPicPr>
            <a:picLocks noChangeAspect="1" noChangeArrowheads="1" noCrop="1"/>
          </p:cNvPicPr>
          <p:nvPr/>
        </p:nvPicPr>
        <p:blipFill>
          <a:blip r:embed="rId2" cstate="print"/>
          <a:srcRect/>
          <a:stretch>
            <a:fillRect/>
          </a:stretch>
        </p:blipFill>
        <p:spPr bwMode="auto">
          <a:xfrm>
            <a:off x="0" y="838200"/>
            <a:ext cx="9144000" cy="6172200"/>
          </a:xfrm>
          <a:prstGeom prst="rect">
            <a:avLst/>
          </a:prstGeom>
          <a:noFill/>
          <a:ln w="9525">
            <a:noFill/>
            <a:miter lim="800000"/>
            <a:headEnd/>
            <a:tailEnd/>
          </a:ln>
        </p:spPr>
      </p:pic>
    </p:spTree>
    <p:extLst>
      <p:ext uri="{BB962C8B-B14F-4D97-AF65-F5344CB8AC3E}">
        <p14:creationId xmlns:p14="http://schemas.microsoft.com/office/powerpoint/2010/main" val="230437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solidFill>
                  <a:srgbClr val="FF0000"/>
                </a:solidFill>
              </a:rPr>
              <a:t>Discussion Rules</a:t>
            </a:r>
            <a:endParaRPr lang="ar-EG" b="1" u="sng" dirty="0">
              <a:solidFill>
                <a:srgbClr val="FF0000"/>
              </a:solidFill>
            </a:endParaRPr>
          </a:p>
        </p:txBody>
      </p:sp>
      <p:pic>
        <p:nvPicPr>
          <p:cNvPr id="4" name="صورة 3"/>
          <p:cNvPicPr>
            <a:picLocks noGrp="1" noChangeAspect="1"/>
          </p:cNvPicPr>
          <p:nvPr>
            <p:ph sz="quarter" idx="1"/>
          </p:nvPr>
        </p:nvPicPr>
        <p:blipFill>
          <a:blip r:embed="rId2"/>
          <a:stretch>
            <a:fillRect/>
          </a:stretch>
        </p:blipFill>
        <p:spPr bwMode="auto">
          <a:xfrm>
            <a:off x="3601295" y="1447800"/>
            <a:ext cx="2398610" cy="4572000"/>
          </a:xfrm>
          <a:prstGeom prst="rect">
            <a:avLst/>
          </a:prstGeom>
          <a:noFill/>
          <a:ln w="9525">
            <a:noFill/>
            <a:miter lim="800000"/>
            <a:headEnd/>
            <a:tailEnd/>
          </a:ln>
        </p:spPr>
      </p:pic>
      <p:pic>
        <p:nvPicPr>
          <p:cNvPr id="5" name="صورة 4"/>
          <p:cNvPicPr>
            <a:picLocks noChangeAspect="1"/>
          </p:cNvPicPr>
          <p:nvPr/>
        </p:nvPicPr>
        <p:blipFill>
          <a:blip r:embed="rId3"/>
          <a:srcRect/>
          <a:stretch>
            <a:fillRect/>
          </a:stretch>
        </p:blipFill>
        <p:spPr bwMode="auto">
          <a:xfrm>
            <a:off x="0" y="1928802"/>
            <a:ext cx="3357555" cy="4668848"/>
          </a:xfrm>
          <a:prstGeom prst="rect">
            <a:avLst/>
          </a:prstGeom>
          <a:noFill/>
          <a:ln w="9525">
            <a:noFill/>
            <a:miter lim="800000"/>
            <a:headEnd/>
            <a:tailEnd/>
          </a:ln>
        </p:spPr>
      </p:pic>
      <p:pic>
        <p:nvPicPr>
          <p:cNvPr id="6" name="صورة 5"/>
          <p:cNvPicPr>
            <a:picLocks noChangeAspect="1"/>
          </p:cNvPicPr>
          <p:nvPr/>
        </p:nvPicPr>
        <p:blipFill>
          <a:blip r:embed="rId4"/>
          <a:srcRect/>
          <a:stretch>
            <a:fillRect/>
          </a:stretch>
        </p:blipFill>
        <p:spPr bwMode="auto">
          <a:xfrm>
            <a:off x="5857884" y="1714488"/>
            <a:ext cx="3286116" cy="4714908"/>
          </a:xfrm>
          <a:prstGeom prst="rect">
            <a:avLst/>
          </a:prstGeom>
          <a:noFill/>
          <a:ln w="9525">
            <a:noFill/>
            <a:miter lim="800000"/>
            <a:headEnd/>
            <a:tailEnd/>
          </a:ln>
        </p:spPr>
      </p:pic>
    </p:spTree>
    <p:extLst>
      <p:ext uri="{BB962C8B-B14F-4D97-AF65-F5344CB8AC3E}">
        <p14:creationId xmlns:p14="http://schemas.microsoft.com/office/powerpoint/2010/main" val="273488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Objectives</a:t>
            </a:r>
            <a:endParaRPr lang="en-US" dirty="0"/>
          </a:p>
        </p:txBody>
      </p:sp>
      <p:sp>
        <p:nvSpPr>
          <p:cNvPr id="3" name="Content Placeholder 2"/>
          <p:cNvSpPr>
            <a:spLocks noGrp="1"/>
          </p:cNvSpPr>
          <p:nvPr>
            <p:ph sz="quarter" idx="1"/>
          </p:nvPr>
        </p:nvSpPr>
        <p:spPr>
          <a:xfrm>
            <a:off x="152400" y="1600200"/>
            <a:ext cx="8763000" cy="5029200"/>
          </a:xfrm>
        </p:spPr>
        <p:txBody>
          <a:bodyPr>
            <a:normAutofit/>
          </a:bodyPr>
          <a:lstStyle/>
          <a:p>
            <a:pPr marL="0" indent="0">
              <a:lnSpc>
                <a:spcPct val="160000"/>
              </a:lnSpc>
              <a:buNone/>
            </a:pPr>
            <a:r>
              <a:rPr lang="en-US" b="1" dirty="0" smtClean="0">
                <a:latin typeface="Times New Roman" pitchFamily="18" charset="0"/>
                <a:cs typeface="Times New Roman" pitchFamily="18" charset="0"/>
              </a:rPr>
              <a:t>At </a:t>
            </a:r>
            <a:r>
              <a:rPr lang="en-US" b="1" dirty="0">
                <a:latin typeface="Times New Roman" pitchFamily="18" charset="0"/>
                <a:cs typeface="Times New Roman" pitchFamily="18" charset="0"/>
              </a:rPr>
              <a:t>the end of this lecture the student will be able to</a:t>
            </a: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514350" lvl="0" indent="-514350">
              <a:lnSpc>
                <a:spcPct val="160000"/>
              </a:lnSpc>
              <a:buFont typeface="+mj-lt"/>
              <a:buAutoNum type="arabicPeriod"/>
            </a:pPr>
            <a:r>
              <a:rPr lang="en-US" dirty="0">
                <a:latin typeface="Times New Roman" pitchFamily="18" charset="0"/>
                <a:cs typeface="Times New Roman" pitchFamily="18" charset="0"/>
              </a:rPr>
              <a:t>Define guidance and counseling.  </a:t>
            </a:r>
          </a:p>
          <a:p>
            <a:pPr marL="514350" lvl="0" indent="-514350">
              <a:lnSpc>
                <a:spcPct val="160000"/>
              </a:lnSpc>
              <a:buFont typeface="+mj-lt"/>
              <a:buAutoNum type="arabicPeriod"/>
            </a:pPr>
            <a:r>
              <a:rPr lang="en-US" dirty="0">
                <a:latin typeface="Times New Roman" pitchFamily="18" charset="0"/>
                <a:cs typeface="Times New Roman" pitchFamily="18" charset="0"/>
              </a:rPr>
              <a:t>Mention principles of guidance.</a:t>
            </a:r>
          </a:p>
          <a:p>
            <a:pPr marL="514350" lvl="0" indent="-514350">
              <a:lnSpc>
                <a:spcPct val="160000"/>
              </a:lnSpc>
              <a:buFont typeface="+mj-lt"/>
              <a:buAutoNum type="arabicPeriod"/>
            </a:pPr>
            <a:r>
              <a:rPr lang="en-US" dirty="0">
                <a:latin typeface="Times New Roman" pitchFamily="18" charset="0"/>
                <a:cs typeface="Times New Roman" pitchFamily="18" charset="0"/>
              </a:rPr>
              <a:t>List purposes of Guidance.</a:t>
            </a:r>
          </a:p>
          <a:p>
            <a:pPr marL="514350" lvl="0" indent="-514350">
              <a:lnSpc>
                <a:spcPct val="160000"/>
              </a:lnSpc>
              <a:buFont typeface="+mj-lt"/>
              <a:buAutoNum type="arabicPeriod"/>
            </a:pPr>
            <a:r>
              <a:rPr lang="en-US" dirty="0">
                <a:latin typeface="Times New Roman" pitchFamily="18" charset="0"/>
                <a:cs typeface="Times New Roman" pitchFamily="18" charset="0"/>
              </a:rPr>
              <a:t>Illustrate characteristics of counseling.</a:t>
            </a:r>
          </a:p>
          <a:p>
            <a:pPr marL="514350" lvl="0" indent="-514350">
              <a:lnSpc>
                <a:spcPct val="160000"/>
              </a:lnSpc>
              <a:buFont typeface="+mj-lt"/>
              <a:buAutoNum type="arabicPeriod"/>
            </a:pPr>
            <a:r>
              <a:rPr lang="en-US" dirty="0">
                <a:latin typeface="Times New Roman" pitchFamily="18" charset="0"/>
                <a:cs typeface="Times New Roman" pitchFamily="18" charset="0"/>
              </a:rPr>
              <a:t>Mention steps and advantages of counseling</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514350" indent="-514350">
              <a:lnSpc>
                <a:spcPct val="16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3559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Outlines</a:t>
            </a:r>
            <a:r>
              <a:rPr lang="en-US" dirty="0"/>
              <a:t/>
            </a:r>
            <a:br>
              <a:rPr lang="en-US" dirty="0"/>
            </a:br>
            <a:endParaRPr lang="en-US" dirty="0"/>
          </a:p>
        </p:txBody>
      </p:sp>
      <p:sp>
        <p:nvSpPr>
          <p:cNvPr id="3" name="Content Placeholder 2"/>
          <p:cNvSpPr>
            <a:spLocks noGrp="1"/>
          </p:cNvSpPr>
          <p:nvPr>
            <p:ph sz="quarter" idx="1"/>
          </p:nvPr>
        </p:nvSpPr>
        <p:spPr>
          <a:xfrm>
            <a:off x="228600" y="1600200"/>
            <a:ext cx="8763000" cy="4876800"/>
          </a:xfrm>
        </p:spPr>
        <p:txBody>
          <a:bodyPr>
            <a:normAutofit/>
          </a:bodyPr>
          <a:lstStyle/>
          <a:p>
            <a:pPr marL="514350" lvl="0" indent="-514350">
              <a:lnSpc>
                <a:spcPct val="150000"/>
              </a:lnSpc>
              <a:buFont typeface="+mj-lt"/>
              <a:buAutoNum type="arabicPeriod"/>
            </a:pPr>
            <a:r>
              <a:rPr lang="en-US" dirty="0" smtClean="0">
                <a:latin typeface="Times New Roman" pitchFamily="18" charset="0"/>
                <a:cs typeface="Times New Roman" pitchFamily="18" charset="0"/>
              </a:rPr>
              <a:t>Definitions </a:t>
            </a:r>
            <a:r>
              <a:rPr lang="en-US" dirty="0">
                <a:latin typeface="Times New Roman" pitchFamily="18" charset="0"/>
                <a:cs typeface="Times New Roman" pitchFamily="18" charset="0"/>
              </a:rPr>
              <a:t>of guidance and counseling. </a:t>
            </a:r>
          </a:p>
          <a:p>
            <a:pPr marL="514350" lvl="0" indent="-514350">
              <a:lnSpc>
                <a:spcPct val="150000"/>
              </a:lnSpc>
              <a:buFont typeface="+mj-lt"/>
              <a:buAutoNum type="arabicPeriod"/>
            </a:pPr>
            <a:r>
              <a:rPr lang="en-US" dirty="0">
                <a:latin typeface="Times New Roman" pitchFamily="18" charset="0"/>
                <a:cs typeface="Times New Roman" pitchFamily="18" charset="0"/>
              </a:rPr>
              <a:t>Principles of Guidance.</a:t>
            </a:r>
          </a:p>
          <a:p>
            <a:pPr marL="514350" lvl="0" indent="-514350">
              <a:lnSpc>
                <a:spcPct val="150000"/>
              </a:lnSpc>
              <a:buFont typeface="+mj-lt"/>
              <a:buAutoNum type="arabicPeriod"/>
            </a:pPr>
            <a:r>
              <a:rPr lang="en-US" dirty="0">
                <a:latin typeface="Times New Roman" pitchFamily="18" charset="0"/>
                <a:cs typeface="Times New Roman" pitchFamily="18" charset="0"/>
              </a:rPr>
              <a:t>Purposes of Guidance.</a:t>
            </a:r>
          </a:p>
          <a:p>
            <a:pPr marL="514350" lvl="0" indent="-514350">
              <a:lnSpc>
                <a:spcPct val="150000"/>
              </a:lnSpc>
              <a:buFont typeface="+mj-lt"/>
              <a:buAutoNum type="arabicPeriod"/>
            </a:pPr>
            <a:r>
              <a:rPr lang="en-US" dirty="0">
                <a:latin typeface="Times New Roman" pitchFamily="18" charset="0"/>
                <a:cs typeface="Times New Roman" pitchFamily="18" charset="0"/>
              </a:rPr>
              <a:t>Characteristics of counseling.</a:t>
            </a:r>
          </a:p>
          <a:p>
            <a:pPr marL="514350" lvl="0" indent="-514350">
              <a:lnSpc>
                <a:spcPct val="150000"/>
              </a:lnSpc>
              <a:buFont typeface="+mj-lt"/>
              <a:buAutoNum type="arabicPeriod"/>
            </a:pPr>
            <a:r>
              <a:rPr lang="en-US" dirty="0">
                <a:latin typeface="Times New Roman" pitchFamily="18" charset="0"/>
                <a:cs typeface="Times New Roman" pitchFamily="18" charset="0"/>
              </a:rPr>
              <a:t>Steps and advantages of counseling</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514350" indent="-514350">
              <a:lnSpc>
                <a:spcPct val="15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9777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Introduction</a:t>
            </a:r>
            <a:endParaRPr lang="en-US" dirty="0"/>
          </a:p>
        </p:txBody>
      </p:sp>
      <p:sp>
        <p:nvSpPr>
          <p:cNvPr id="3" name="Content Placeholder 2"/>
          <p:cNvSpPr>
            <a:spLocks noGrp="1"/>
          </p:cNvSpPr>
          <p:nvPr>
            <p:ph sz="quarter" idx="1"/>
          </p:nvPr>
        </p:nvSpPr>
        <p:spPr>
          <a:xfrm>
            <a:off x="152400" y="1600200"/>
            <a:ext cx="8839200" cy="5029200"/>
          </a:xfrm>
        </p:spPr>
        <p:txBody>
          <a:bodyPr>
            <a:normAutofit/>
          </a:bodyPr>
          <a:lstStyle/>
          <a:p>
            <a:pPr marL="0" indent="0">
              <a:lnSpc>
                <a:spcPct val="160000"/>
              </a:lnSpc>
              <a:buNone/>
            </a:pPr>
            <a:r>
              <a:rPr lang="en-US" dirty="0" smtClean="0">
                <a:latin typeface="Times New Roman" pitchFamily="18" charset="0"/>
                <a:cs typeface="Times New Roman" pitchFamily="18" charset="0"/>
              </a:rPr>
              <a:t>Guidance </a:t>
            </a:r>
            <a:r>
              <a:rPr lang="en-US" dirty="0">
                <a:latin typeface="Times New Roman" pitchFamily="18" charset="0"/>
                <a:cs typeface="Times New Roman" pitchFamily="18" charset="0"/>
              </a:rPr>
              <a:t>is broad term. Counseling is only a part of guidance which deals with pupils at problem points. Counseling refers to a process in which the individual is helped to make a decision, to make a choice or to find a direction about all the important matter like a </a:t>
            </a:r>
            <a:r>
              <a:rPr lang="en-US" dirty="0" smtClean="0">
                <a:latin typeface="Times New Roman" pitchFamily="18" charset="0"/>
                <a:cs typeface="Times New Roman" pitchFamily="18" charset="0"/>
              </a:rPr>
              <a:t>program in </a:t>
            </a:r>
            <a:r>
              <a:rPr lang="en-US" dirty="0">
                <a:latin typeface="Times New Roman" pitchFamily="18" charset="0"/>
                <a:cs typeface="Times New Roman" pitchFamily="18" charset="0"/>
              </a:rPr>
              <a:t>the school, getting employment, planning for life, </a:t>
            </a:r>
            <a:r>
              <a:rPr lang="en-US" dirty="0" smtClean="0">
                <a:latin typeface="Times New Roman" pitchFamily="18" charset="0"/>
                <a:cs typeface="Times New Roman" pitchFamily="18" charset="0"/>
              </a:rPr>
              <a:t>etc.. </a:t>
            </a:r>
            <a:r>
              <a:rPr lang="en-US" dirty="0">
                <a:latin typeface="Times New Roman" pitchFamily="18" charset="0"/>
                <a:cs typeface="Times New Roman" pitchFamily="18" charset="0"/>
              </a:rPr>
              <a:t>Counseling is considered as one of the techniques in guidance </a:t>
            </a:r>
            <a:r>
              <a:rPr lang="en-US" dirty="0" smtClean="0">
                <a:latin typeface="Times New Roman" pitchFamily="18" charset="0"/>
                <a:cs typeface="Times New Roman" pitchFamily="18" charset="0"/>
              </a:rPr>
              <a:t>program. </a:t>
            </a:r>
            <a:endParaRPr lang="en-US" dirty="0">
              <a:latin typeface="Times New Roman" pitchFamily="18" charset="0"/>
              <a:cs typeface="Times New Roman" pitchFamily="18" charset="0"/>
            </a:endParaRPr>
          </a:p>
          <a:p>
            <a:pPr>
              <a:lnSpc>
                <a:spcPct val="16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1275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Guidance</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600200"/>
            <a:ext cx="8839200" cy="4953000"/>
          </a:xfrm>
        </p:spPr>
        <p:txBody>
          <a:bodyPr>
            <a:normAutofit/>
          </a:bodyPr>
          <a:lstStyle/>
          <a:p>
            <a:pPr marL="0" indent="0">
              <a:lnSpc>
                <a:spcPct val="150000"/>
              </a:lnSpc>
              <a:buNone/>
            </a:pPr>
            <a:r>
              <a:rPr lang="en-US" b="1" dirty="0" smtClean="0">
                <a:latin typeface="Times New Roman" pitchFamily="18" charset="0"/>
                <a:cs typeface="Times New Roman" pitchFamily="18" charset="0"/>
              </a:rPr>
              <a:t>Definition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the help or assistance given by a competent person to an individual so that the latter may direct his life by developing his point of view, make his own decision and carry- out these decisions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8902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Principles of Guidance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5105400"/>
          </a:xfrm>
        </p:spPr>
        <p:txBody>
          <a:bodyPr>
            <a:normAutofit fontScale="77500" lnSpcReduction="20000"/>
          </a:bodyPr>
          <a:lstStyle/>
          <a:p>
            <a:pPr marL="514350" lvl="0" indent="-514350">
              <a:lnSpc>
                <a:spcPct val="170000"/>
              </a:lnSpc>
              <a:buFont typeface="+mj-lt"/>
              <a:buAutoNum type="arabicPeriod"/>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basis of guidance is individual differences.</a:t>
            </a:r>
          </a:p>
          <a:p>
            <a:pPr marL="514350" lvl="0" indent="-514350">
              <a:lnSpc>
                <a:spcPct val="170000"/>
              </a:lnSpc>
              <a:buFont typeface="+mj-lt"/>
              <a:buAutoNum type="arabicPeriod"/>
            </a:pPr>
            <a:r>
              <a:rPr lang="en-US" dirty="0">
                <a:latin typeface="Times New Roman" pitchFamily="18" charset="0"/>
                <a:cs typeface="Times New Roman" pitchFamily="18" charset="0"/>
              </a:rPr>
              <a:t>The basis of guidance is an educational and vocational objective.</a:t>
            </a:r>
          </a:p>
          <a:p>
            <a:pPr marL="514350" lvl="0" indent="-514350">
              <a:lnSpc>
                <a:spcPct val="170000"/>
              </a:lnSpc>
              <a:buFont typeface="+mj-lt"/>
              <a:buAutoNum type="arabicPeriod"/>
            </a:pPr>
            <a:r>
              <a:rPr lang="en-US" dirty="0">
                <a:latin typeface="Times New Roman" pitchFamily="18" charset="0"/>
                <a:cs typeface="Times New Roman" pitchFamily="18" charset="0"/>
              </a:rPr>
              <a:t>Guidance is able to develop the insight of an individual.</a:t>
            </a:r>
          </a:p>
          <a:p>
            <a:pPr marL="514350" lvl="0" indent="-514350">
              <a:lnSpc>
                <a:spcPct val="170000"/>
              </a:lnSpc>
              <a:buFont typeface="+mj-lt"/>
              <a:buAutoNum type="arabicPeriod"/>
            </a:pPr>
            <a:r>
              <a:rPr lang="en-US" dirty="0">
                <a:latin typeface="Times New Roman" pitchFamily="18" charset="0"/>
                <a:cs typeface="Times New Roman" pitchFamily="18" charset="0"/>
              </a:rPr>
              <a:t>Guidance regards most of the individuals as average normal person.</a:t>
            </a:r>
          </a:p>
          <a:p>
            <a:pPr marL="514350" lvl="0" indent="-514350">
              <a:lnSpc>
                <a:spcPct val="170000"/>
              </a:lnSpc>
              <a:buFont typeface="+mj-lt"/>
              <a:buAutoNum type="arabicPeriod"/>
            </a:pPr>
            <a:r>
              <a:rPr lang="en-US" dirty="0">
                <a:latin typeface="Times New Roman" pitchFamily="18" charset="0"/>
                <a:cs typeface="Times New Roman" pitchFamily="18" charset="0"/>
              </a:rPr>
              <a:t>Guidance is slow but a continuous process.</a:t>
            </a:r>
          </a:p>
          <a:p>
            <a:pPr marL="514350" lvl="0" indent="-514350">
              <a:lnSpc>
                <a:spcPct val="170000"/>
              </a:lnSpc>
              <a:buFont typeface="+mj-lt"/>
              <a:buAutoNum type="arabicPeriod"/>
            </a:pPr>
            <a:r>
              <a:rPr lang="en-US" dirty="0">
                <a:latin typeface="Times New Roman" pitchFamily="18" charset="0"/>
                <a:cs typeface="Times New Roman" pitchFamily="18" charset="0"/>
              </a:rPr>
              <a:t>Guidance is developed as well as comprehensive.</a:t>
            </a:r>
          </a:p>
          <a:p>
            <a:pPr marL="514350" lvl="0" indent="-514350">
              <a:lnSpc>
                <a:spcPct val="170000"/>
              </a:lnSpc>
              <a:buFont typeface="+mj-lt"/>
              <a:buAutoNum type="arabicPeriod"/>
            </a:pPr>
            <a:r>
              <a:rPr lang="en-US" dirty="0">
                <a:latin typeface="Times New Roman" pitchFamily="18" charset="0"/>
                <a:cs typeface="Times New Roman" pitchFamily="18" charset="0"/>
              </a:rPr>
              <a:t>Guidance is practical side of education.</a:t>
            </a:r>
          </a:p>
          <a:p>
            <a:pPr marL="514350" lvl="0" indent="-514350">
              <a:lnSpc>
                <a:spcPct val="170000"/>
              </a:lnSpc>
              <a:buFont typeface="+mj-lt"/>
              <a:buAutoNum type="arabicPeriod"/>
            </a:pPr>
            <a:r>
              <a:rPr lang="en-US" dirty="0">
                <a:latin typeface="Times New Roman" pitchFamily="18" charset="0"/>
                <a:cs typeface="Times New Roman" pitchFamily="18" charset="0"/>
              </a:rPr>
              <a:t>Guidance is specialized and generalized service</a:t>
            </a:r>
            <a:r>
              <a:rPr lang="en-US" dirty="0" smtClean="0">
                <a:latin typeface="Times New Roman" pitchFamily="18" charset="0"/>
                <a:cs typeface="Times New Roman" pitchFamily="18" charset="0"/>
              </a:rPr>
              <a:t>.</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7046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Purposes of Guidance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915400" cy="5029200"/>
          </a:xfrm>
        </p:spPr>
        <p:txBody>
          <a:bodyPr>
            <a:normAutofit fontScale="77500" lnSpcReduction="20000"/>
          </a:bodyPr>
          <a:lstStyle/>
          <a:p>
            <a:pPr marL="514350" lvl="0" indent="-514350">
              <a:lnSpc>
                <a:spcPct val="170000"/>
              </a:lnSpc>
              <a:buFont typeface="+mj-lt"/>
              <a:buAutoNum type="arabicPeriod"/>
            </a:pPr>
            <a:r>
              <a:rPr lang="en-US" dirty="0" smtClean="0">
                <a:latin typeface="Times New Roman" pitchFamily="18" charset="0"/>
                <a:cs typeface="Times New Roman" pitchFamily="18" charset="0"/>
              </a:rPr>
              <a:t>Careful </a:t>
            </a:r>
            <a:r>
              <a:rPr lang="en-US" dirty="0">
                <a:latin typeface="Times New Roman" pitchFamily="18" charset="0"/>
                <a:cs typeface="Times New Roman" pitchFamily="18" charset="0"/>
              </a:rPr>
              <a:t>study of individuals.</a:t>
            </a:r>
          </a:p>
          <a:p>
            <a:pPr marL="514350" lvl="0" indent="-514350">
              <a:lnSpc>
                <a:spcPct val="170000"/>
              </a:lnSpc>
              <a:buFont typeface="+mj-lt"/>
              <a:buAutoNum type="arabicPeriod"/>
            </a:pPr>
            <a:r>
              <a:rPr lang="en-US" dirty="0">
                <a:latin typeface="Times New Roman" pitchFamily="18" charset="0"/>
                <a:cs typeface="Times New Roman" pitchFamily="18" charset="0"/>
              </a:rPr>
              <a:t>Informational services.</a:t>
            </a:r>
          </a:p>
          <a:p>
            <a:pPr marL="514350" lvl="0" indent="-514350">
              <a:lnSpc>
                <a:spcPct val="170000"/>
              </a:lnSpc>
              <a:buFont typeface="+mj-lt"/>
              <a:buAutoNum type="arabicPeriod"/>
            </a:pPr>
            <a:r>
              <a:rPr lang="en-US" dirty="0">
                <a:latin typeface="Times New Roman" pitchFamily="18" charset="0"/>
                <a:cs typeface="Times New Roman" pitchFamily="18" charset="0"/>
              </a:rPr>
              <a:t>Counseling.</a:t>
            </a:r>
          </a:p>
          <a:p>
            <a:pPr marL="514350" lvl="0" indent="-514350">
              <a:lnSpc>
                <a:spcPct val="170000"/>
              </a:lnSpc>
              <a:buFont typeface="+mj-lt"/>
              <a:buAutoNum type="arabicPeriod"/>
            </a:pPr>
            <a:r>
              <a:rPr lang="en-US" dirty="0">
                <a:latin typeface="Times New Roman" pitchFamily="18" charset="0"/>
                <a:cs typeface="Times New Roman" pitchFamily="18" charset="0"/>
              </a:rPr>
              <a:t>Assisting the school staffs. </a:t>
            </a:r>
          </a:p>
          <a:p>
            <a:pPr marL="514350" lvl="0" indent="-514350">
              <a:lnSpc>
                <a:spcPct val="170000"/>
              </a:lnSpc>
              <a:buFont typeface="+mj-lt"/>
              <a:buAutoNum type="arabicPeriod"/>
            </a:pPr>
            <a:r>
              <a:rPr lang="en-US" dirty="0">
                <a:latin typeface="Times New Roman" pitchFamily="18" charset="0"/>
                <a:cs typeface="Times New Roman" pitchFamily="18" charset="0"/>
              </a:rPr>
              <a:t>Coordinate home, school and community influences on the child.</a:t>
            </a:r>
          </a:p>
          <a:p>
            <a:pPr marL="514350" lvl="0" indent="-514350">
              <a:lnSpc>
                <a:spcPct val="170000"/>
              </a:lnSpc>
              <a:buFont typeface="+mj-lt"/>
              <a:buAutoNum type="arabicPeriod"/>
            </a:pPr>
            <a:r>
              <a:rPr lang="en-US" dirty="0">
                <a:latin typeface="Times New Roman" pitchFamily="18" charset="0"/>
                <a:cs typeface="Times New Roman" pitchFamily="18" charset="0"/>
              </a:rPr>
              <a:t>Guidance for personal well-being.</a:t>
            </a:r>
          </a:p>
          <a:p>
            <a:pPr marL="514350" lvl="0" indent="-514350">
              <a:lnSpc>
                <a:spcPct val="170000"/>
              </a:lnSpc>
              <a:buFont typeface="+mj-lt"/>
              <a:buAutoNum type="arabicPeriod"/>
            </a:pPr>
            <a:r>
              <a:rPr lang="en-US" dirty="0">
                <a:latin typeface="Times New Roman" pitchFamily="18" charset="0"/>
                <a:cs typeface="Times New Roman" pitchFamily="18" charset="0"/>
              </a:rPr>
              <a:t>Guidance in right doing.</a:t>
            </a:r>
          </a:p>
          <a:p>
            <a:pPr marL="514350" lvl="0" indent="-514350">
              <a:lnSpc>
                <a:spcPct val="170000"/>
              </a:lnSpc>
              <a:buFont typeface="+mj-lt"/>
              <a:buAutoNum type="arabicPeriod"/>
            </a:pPr>
            <a:r>
              <a:rPr lang="en-US" dirty="0">
                <a:latin typeface="Times New Roman" pitchFamily="18" charset="0"/>
                <a:cs typeface="Times New Roman" pitchFamily="18" charset="0"/>
              </a:rPr>
              <a:t>Guidance in thoughtfulness and co-operation.</a:t>
            </a:r>
          </a:p>
          <a:p>
            <a:pPr marL="514350" lvl="0" indent="-514350">
              <a:lnSpc>
                <a:spcPct val="170000"/>
              </a:lnSpc>
              <a:buFont typeface="+mj-lt"/>
              <a:buAutoNum type="arabicPeriod"/>
            </a:pPr>
            <a:r>
              <a:rPr lang="en-US" dirty="0">
                <a:latin typeface="Times New Roman" pitchFamily="18" charset="0"/>
                <a:cs typeface="Times New Roman" pitchFamily="18" charset="0"/>
              </a:rPr>
              <a:t>Guidance in wholesome and cultural activities </a:t>
            </a:r>
          </a:p>
          <a:p>
            <a:pPr marL="514350" indent="-514350">
              <a:lnSpc>
                <a:spcPct val="170000"/>
              </a:lnSpc>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320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Counseling</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152400" y="1600200"/>
            <a:ext cx="8839200" cy="4953000"/>
          </a:xfrm>
        </p:spPr>
        <p:txBody>
          <a:bodyPr>
            <a:normAutofit/>
          </a:bodyPr>
          <a:lstStyle/>
          <a:p>
            <a:pPr marL="0" indent="0">
              <a:lnSpc>
                <a:spcPct val="150000"/>
              </a:lnSpc>
              <a:buNone/>
            </a:pPr>
            <a:r>
              <a:rPr lang="en-US" b="1" dirty="0" smtClean="0">
                <a:latin typeface="Times New Roman" pitchFamily="18" charset="0"/>
                <a:cs typeface="Times New Roman" pitchFamily="18" charset="0"/>
              </a:rPr>
              <a:t>Definition: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a personal and dynamic relationship between the individuals or assisting an individual in the solution of his problem. An older nurse experienced and wiser (counselor) and a younger less experienced and less wise (counselee).</a:t>
            </a:r>
          </a:p>
          <a:p>
            <a:pPr>
              <a:lnSpc>
                <a:spcPct val="15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372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TotalTime>
  <Words>809</Words>
  <Application>Microsoft Office PowerPoint</Application>
  <PresentationFormat>On-screen Show (4:3)</PresentationFormat>
  <Paragraphs>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Guidance and Counseling</vt:lpstr>
      <vt:lpstr>Discussion Rules</vt:lpstr>
      <vt:lpstr>Objectives</vt:lpstr>
      <vt:lpstr>Outlines </vt:lpstr>
      <vt:lpstr>Introduction</vt:lpstr>
      <vt:lpstr>Guidance </vt:lpstr>
      <vt:lpstr>Principles of Guidance  </vt:lpstr>
      <vt:lpstr>Purposes of Guidance  </vt:lpstr>
      <vt:lpstr>Counseling </vt:lpstr>
      <vt:lpstr>Characteristics of counseling  </vt:lpstr>
      <vt:lpstr>Cont.,</vt:lpstr>
      <vt:lpstr>Steps of counseling  </vt:lpstr>
      <vt:lpstr>Cont.,</vt:lpstr>
      <vt:lpstr>Advantages of counseling </vt:lpstr>
      <vt:lpstr>Activity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and Counseling</dc:title>
  <dc:creator>HP</dc:creator>
  <cp:lastModifiedBy>ismail - [2010]</cp:lastModifiedBy>
  <cp:revision>4</cp:revision>
  <dcterms:created xsi:type="dcterms:W3CDTF">2006-08-16T00:00:00Z</dcterms:created>
  <dcterms:modified xsi:type="dcterms:W3CDTF">2020-03-27T19:44:05Z</dcterms:modified>
</cp:coreProperties>
</file>